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644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CCA557-AEC6-4E99-B123-E6A686FC05E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355609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CD28A9-5F1A-4FE3-A1F1-3EEE613B47D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240828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30773-2380-47E5-A233-01B0E92A36B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58825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1AAB86-E54D-4CD9-A215-176A3D47923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77124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17932-A592-4394-BF1D-4AB8CFEA884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99497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23CC4C-ADCD-4767-9883-D670BD446E3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06297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8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9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FAAD71-011A-4335-9111-57D87A63447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809066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67CCC50-6C69-47B9-8BE5-67307AA59D2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347831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D22EDD-F40D-4B4D-A7B2-7AC73039605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606434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D353A5D-D27F-4162-818C-BC6C3CDF1D0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075287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CA305C-E442-42F1-90D1-D2A00757A67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969677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4857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en-US" smtClean="0"/>
          </a:p>
        </p:txBody>
      </p:sp>
      <p:sp>
        <p:nvSpPr>
          <p:cNvPr id="1027" name="文本占位符 1048576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en-US" altLang="en-US" smtClean="0"/>
          </a:p>
          <a:p>
            <a:pPr lvl="1"/>
            <a:r>
              <a:rPr lang="zh-CN" altLang="en-US" smtClean="0"/>
              <a:t>第二级</a:t>
            </a:r>
            <a:endParaRPr lang="en-US" altLang="en-US" smtClean="0"/>
          </a:p>
          <a:p>
            <a:pPr lvl="2"/>
            <a:r>
              <a:rPr lang="zh-CN" altLang="en-US" smtClean="0"/>
              <a:t>第三级</a:t>
            </a:r>
            <a:endParaRPr lang="en-US" altLang="en-US" smtClean="0"/>
          </a:p>
          <a:p>
            <a:pPr lvl="3"/>
            <a:r>
              <a:rPr lang="zh-CN" altLang="en-US" smtClean="0"/>
              <a:t>第四级</a:t>
            </a:r>
            <a:endParaRPr lang="en-US" altLang="en-US" smtClean="0"/>
          </a:p>
          <a:p>
            <a:pPr lvl="4"/>
            <a:r>
              <a:rPr lang="zh-CN" altLang="en-US" smtClean="0"/>
              <a:t>第五级</a:t>
            </a:r>
            <a:endParaRPr lang="en-US" altLang="en-US" smtClean="0"/>
          </a:p>
        </p:txBody>
      </p:sp>
      <p:sp>
        <p:nvSpPr>
          <p:cNvPr id="1048578" name="日期占位符 104857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79" name="页脚占位符 104857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80" name="灯片编号占位符 104857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400" b="0" i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spcBef>
                <a:spcPct val="0"/>
              </a:spcBef>
              <a:spcAft>
                <a:spcPct val="0"/>
              </a:spcAft>
            </a:pPr>
            <a:fld id="{45CD522F-906A-4A9D-83FC-830A0A09D605}" type="slidenum">
              <a:rPr lang="en-US" altLang="zh-CN">
                <a:sym typeface="Arial" panose="020B0604020202020204" pitchFamily="34" charset="0"/>
              </a:rPr>
              <a:pPr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0807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lvl="1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2pPr>
      <a:lvl3pPr lvl="2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3pPr>
      <a:lvl4pPr lvl="3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4pPr>
      <a:lvl5pPr lvl="4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9pPr>
    </p:titleStyle>
    <p:bodyStyle>
      <a:lvl1pPr marL="342900" indent="-342900" algn="l" rtl="0" fontAlgn="base" latinLnBrk="1">
        <a:spcBef>
          <a:spcPct val="20000"/>
        </a:spcBef>
        <a:spcAft>
          <a:spcPct val="0"/>
        </a:spcAft>
        <a:buChar char="•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lvl="1" indent="-285750" algn="l" rtl="0" fontAlgn="base" latinLnBrk="1">
        <a:spcBef>
          <a:spcPct val="20000"/>
        </a:spcBef>
        <a:spcAft>
          <a:spcPct val="0"/>
        </a:spcAft>
        <a:buChar char="–"/>
        <a:defRPr sz="28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1143000" lvl="2" indent="-228600" algn="l" rtl="0" fontAlgn="base" latinLnBrk="1">
        <a:spcBef>
          <a:spcPct val="20000"/>
        </a:spcBef>
        <a:spcAft>
          <a:spcPct val="0"/>
        </a:spcAft>
        <a:buChar char="•"/>
        <a:defRPr sz="24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600200" lvl="3" indent="-228600" algn="l" rtl="0" fontAlgn="base" latinLnBrk="1">
        <a:spcBef>
          <a:spcPct val="20000"/>
        </a:spcBef>
        <a:spcAft>
          <a:spcPct val="0"/>
        </a:spcAft>
        <a:buChar char="–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2057400" lvl="4" indent="-228600" algn="l" rtl="0" fontAlgn="base" latinLnBrk="1">
        <a:spcBef>
          <a:spcPct val="20000"/>
        </a:spcBef>
        <a:spcAft>
          <a:spcPct val="0"/>
        </a:spcAft>
        <a:buChar char="»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514600" lvl="5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971800" lvl="6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429000" lvl="7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886200" lvl="8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buNone/>
        <a:defRPr sz="18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457200" lvl="1" indent="-4572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914400" lvl="2" indent="-9144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371600" lvl="3" indent="-13716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1828800" lvl="4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286000" lvl="5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743200" lvl="6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200400" lvl="7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657600" lvl="8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矩形 1048770"/>
          <p:cNvSpPr>
            <a:spLocks noChangeArrowheads="1"/>
          </p:cNvSpPr>
          <p:nvPr/>
        </p:nvSpPr>
        <p:spPr bwMode="auto">
          <a:xfrm>
            <a:off x="3738563" y="2643188"/>
            <a:ext cx="45720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5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母婴保健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7170" name="图片 20972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8775" name="任意多边形 1048774"/>
          <p:cNvSpPr>
            <a:spLocks noChangeArrowheads="1"/>
          </p:cNvSpPr>
          <p:nvPr/>
        </p:nvSpPr>
        <p:spPr bwMode="auto">
          <a:xfrm>
            <a:off x="1536700" y="2387065"/>
            <a:ext cx="9144000" cy="2752826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00A7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indent="279400">
              <a:spcAft>
                <a:spcPts val="0"/>
              </a:spcAft>
            </a:pPr>
            <a:r>
              <a:rPr lang="en-US" altLang="zh-CN" sz="2000" dirty="0" smtClean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endParaRPr lang="zh-CN" altLang="zh-CN" sz="1600" dirty="0">
              <a:effectLst/>
              <a:latin typeface="PMingLiU"/>
              <a:cs typeface="Times New Roman" panose="02020603050405020304" pitchFamily="18" charset="0"/>
            </a:endParaRPr>
          </a:p>
        </p:txBody>
      </p:sp>
      <p:sp>
        <p:nvSpPr>
          <p:cNvPr id="1048777" name="任意多边形 1048776"/>
          <p:cNvSpPr>
            <a:spLocks noChangeArrowheads="1"/>
          </p:cNvSpPr>
          <p:nvPr/>
        </p:nvSpPr>
        <p:spPr bwMode="auto">
          <a:xfrm>
            <a:off x="1443789" y="2249350"/>
            <a:ext cx="9249611" cy="3188924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9411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endParaRPr lang="en-US" altLang="zh-CN" sz="2400" kern="100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妇产科</a:t>
            </a:r>
            <a:r>
              <a:rPr lang="zh-CN" altLang="zh-CN" sz="24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腹部手术的麻醉方法和范围</a:t>
            </a:r>
          </a:p>
          <a:p>
            <a:r>
              <a:rPr lang="en-US" altLang="zh-CN" sz="1600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1600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妇产科</a:t>
            </a:r>
            <a:r>
              <a:rPr lang="zh-CN" altLang="zh-CN" sz="16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手术主要是下腹部的手术，麻醉范围以下腹部或者下腹部以下区域阻滞麻醉，主要采用脊麻、连续硬膜外阻滞、脊麻硬膜外联合麻醉，阻滞平面一般在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T6</a:t>
            </a:r>
            <a:r>
              <a:rPr lang="zh-CN" altLang="zh-CN" sz="16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～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S5</a:t>
            </a:r>
            <a:r>
              <a:rPr lang="zh-CN" altLang="zh-CN" sz="16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之间，因此，肠蠕动受到抑制，术后应观察患者肠功能恢复情况。现在由于腔镜的发展及广泛应用，妇科手术也以气管插管全麻为主。如果区域阻滞麻醉禁忌症，如患者腰部打麻醉进针处有感染，或者是凝血功能异常，或者是感染状态伴随有发烧，只能采用气管插管全麻。</a:t>
            </a:r>
            <a:endParaRPr lang="en-US" altLang="zh-CN" sz="1600" kern="100" spc="6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PMingLiU"/>
            </a:endParaRPr>
          </a:p>
        </p:txBody>
      </p:sp>
      <p:sp>
        <p:nvSpPr>
          <p:cNvPr id="1048779" name="矩形 1048778"/>
          <p:cNvSpPr>
            <a:spLocks noChangeArrowheads="1"/>
          </p:cNvSpPr>
          <p:nvPr/>
        </p:nvSpPr>
        <p:spPr bwMode="auto">
          <a:xfrm>
            <a:off x="4907101" y="1541464"/>
            <a:ext cx="223651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知识延伸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48781" name="矩形 1048780"/>
          <p:cNvSpPr>
            <a:spLocks noChangeArrowheads="1"/>
          </p:cNvSpPr>
          <p:nvPr/>
        </p:nvSpPr>
        <p:spPr bwMode="auto">
          <a:xfrm>
            <a:off x="1618001" y="263525"/>
            <a:ext cx="285206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中等职业学校教育部规划教材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grpSp>
        <p:nvGrpSpPr>
          <p:cNvPr id="7177" name="组合 82"/>
          <p:cNvGrpSpPr>
            <a:grpSpLocks/>
          </p:cNvGrpSpPr>
          <p:nvPr/>
        </p:nvGrpSpPr>
        <p:grpSpPr bwMode="auto">
          <a:xfrm>
            <a:off x="7391400" y="6092826"/>
            <a:ext cx="2445032" cy="354013"/>
            <a:chOff x="5868144" y="6093268"/>
            <a:chExt cx="2444024" cy="354187"/>
          </a:xfrm>
        </p:grpSpPr>
        <p:pic>
          <p:nvPicPr>
            <p:cNvPr id="7178" name="图片 2097212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8144" y="6093269"/>
              <a:ext cx="382588" cy="354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9" name="矩形 1048784"/>
            <p:cNvSpPr>
              <a:spLocks noChangeArrowheads="1"/>
            </p:cNvSpPr>
            <p:nvPr/>
          </p:nvSpPr>
          <p:spPr bwMode="auto">
            <a:xfrm>
              <a:off x="6630989" y="6093268"/>
              <a:ext cx="1681179" cy="338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高等教育出版社 </a:t>
              </a:r>
              <a:endParaRPr lang="zh-CN" altLang="zh-CN" b="1">
                <a:solidFill>
                  <a:srgbClr val="000000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703672" y="2957236"/>
            <a:ext cx="876861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ctr">
              <a:lnSpc>
                <a:spcPct val="150000"/>
              </a:lnSpc>
            </a:pPr>
            <a:r>
              <a:rPr lang="en-US" altLang="zh-CN" sz="2400" kern="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endParaRPr lang="en-US" altLang="zh-CN" dirty="0" smtClean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79400">
              <a:spcAft>
                <a:spcPts val="0"/>
              </a:spcAft>
            </a:pPr>
            <a:endParaRPr lang="en-US" altLang="zh-CN" sz="20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2036" y="4481514"/>
            <a:ext cx="2720250" cy="1482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8054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48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48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1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137</Words>
  <Application>Microsoft Office PowerPoint</Application>
  <PresentationFormat>宽屏</PresentationFormat>
  <Paragraphs>9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0" baseType="lpstr">
      <vt:lpstr>PMingLiU</vt:lpstr>
      <vt:lpstr>黑体</vt:lpstr>
      <vt:lpstr>宋体</vt:lpstr>
      <vt:lpstr>微软雅黑</vt:lpstr>
      <vt:lpstr>Arial</vt:lpstr>
      <vt:lpstr>Calibri</vt:lpstr>
      <vt:lpstr>Calibri Light</vt:lpstr>
      <vt:lpstr>Times New Roman</vt:lpstr>
      <vt:lpstr>默认设计模板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16</cp:revision>
  <dcterms:created xsi:type="dcterms:W3CDTF">2021-03-01T08:13:56Z</dcterms:created>
  <dcterms:modified xsi:type="dcterms:W3CDTF">2021-03-07T10:13:46Z</dcterms:modified>
</cp:coreProperties>
</file>