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0" r:id="rId2"/>
    <p:sldId id="261" r:id="rId3"/>
    <p:sldId id="262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3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303" r:id="rId23"/>
    <p:sldId id="283" r:id="rId24"/>
    <p:sldId id="284" r:id="rId25"/>
    <p:sldId id="285" r:id="rId26"/>
    <p:sldId id="286" r:id="rId27"/>
    <p:sldId id="296" r:id="rId28"/>
    <p:sldId id="297" r:id="rId29"/>
    <p:sldId id="298" r:id="rId30"/>
    <p:sldId id="299" r:id="rId31"/>
    <p:sldId id="300" r:id="rId32"/>
    <p:sldId id="301" r:id="rId33"/>
    <p:sldId id="302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>
          <p15:clr>
            <a:srgbClr val="A4A3A4"/>
          </p15:clr>
        </p15:guide>
        <p15:guide id="2" pos="28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600"/>
    <a:srgbClr val="00A7E2"/>
    <a:srgbClr val="00A8E3"/>
    <a:srgbClr val="0B959E"/>
    <a:srgbClr val="808080"/>
    <a:srgbClr val="FFFFFF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5" d="100"/>
          <a:sy n="85" d="100"/>
        </p:scale>
        <p:origin x="1464" y="48"/>
      </p:cViewPr>
      <p:guideLst>
        <p:guide orient="horz" pos="2146"/>
        <p:guide pos="289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2024/3/20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502412" y="25882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502412" y="3566160"/>
            <a:ext cx="8139178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2412" y="2588281"/>
            <a:ext cx="8139178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1296000"/>
            <a:ext cx="8139178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808730"/>
            <a:ext cx="8139178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4" y="4511675"/>
            <a:ext cx="8139178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1296000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789043"/>
            <a:ext cx="39624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296000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789043"/>
            <a:ext cx="396243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679194" y="1296000"/>
            <a:ext cx="396243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2024/3/20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2214563" y="2643188"/>
            <a:ext cx="457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母婴保健</a:t>
            </a:r>
          </a:p>
        </p:txBody>
      </p:sp>
      <p:pic>
        <p:nvPicPr>
          <p:cNvPr id="409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-1270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5F5F5">
                  <a:alpha val="74902"/>
                </a:srgbClr>
              </a:gs>
              <a:gs pos="100000">
                <a:schemeClr val="bg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0"/>
          <p:cNvSpPr/>
          <p:nvPr/>
        </p:nvSpPr>
        <p:spPr>
          <a:xfrm>
            <a:off x="12700" y="3317875"/>
            <a:ext cx="9144000" cy="3540125"/>
          </a:xfrm>
          <a:custGeom>
            <a:avLst/>
            <a:gdLst>
              <a:gd name="connsiteX0" fmla="*/ 0 w 9144000"/>
              <a:gd name="connsiteY0" fmla="*/ 0 h 3049929"/>
              <a:gd name="connsiteX1" fmla="*/ 9144000 w 9144000"/>
              <a:gd name="connsiteY1" fmla="*/ 0 h 3049929"/>
              <a:gd name="connsiteX2" fmla="*/ 9144000 w 9144000"/>
              <a:gd name="connsiteY2" fmla="*/ 3049929 h 3049929"/>
              <a:gd name="connsiteX3" fmla="*/ 0 w 9144000"/>
              <a:gd name="connsiteY3" fmla="*/ 3049929 h 3049929"/>
              <a:gd name="connsiteX4" fmla="*/ 0 w 9144000"/>
              <a:gd name="connsiteY4" fmla="*/ 0 h 3049929"/>
              <a:gd name="connsiteX0-1" fmla="*/ 0 w 9144000"/>
              <a:gd name="connsiteY0-2" fmla="*/ 216060 h 3265989"/>
              <a:gd name="connsiteX1-3" fmla="*/ 9144000 w 9144000"/>
              <a:gd name="connsiteY1-4" fmla="*/ 216060 h 3265989"/>
              <a:gd name="connsiteX2-5" fmla="*/ 9144000 w 9144000"/>
              <a:gd name="connsiteY2-6" fmla="*/ 3265989 h 3265989"/>
              <a:gd name="connsiteX3-7" fmla="*/ 0 w 9144000"/>
              <a:gd name="connsiteY3-8" fmla="*/ 3265989 h 3265989"/>
              <a:gd name="connsiteX4-9" fmla="*/ 0 w 9144000"/>
              <a:gd name="connsiteY4-10" fmla="*/ 216060 h 3265989"/>
              <a:gd name="connsiteX0-11" fmla="*/ 0 w 9144000"/>
              <a:gd name="connsiteY0-12" fmla="*/ 282936 h 3332865"/>
              <a:gd name="connsiteX1-13" fmla="*/ 9144000 w 9144000"/>
              <a:gd name="connsiteY1-14" fmla="*/ 282936 h 3332865"/>
              <a:gd name="connsiteX2-15" fmla="*/ 9144000 w 9144000"/>
              <a:gd name="connsiteY2-16" fmla="*/ 3332865 h 3332865"/>
              <a:gd name="connsiteX3-17" fmla="*/ 0 w 9144000"/>
              <a:gd name="connsiteY3-18" fmla="*/ 3332865 h 3332865"/>
              <a:gd name="connsiteX4-19" fmla="*/ 0 w 9144000"/>
              <a:gd name="connsiteY4-20" fmla="*/ 282936 h 3332865"/>
              <a:gd name="connsiteX0-21" fmla="*/ 0 w 9144000"/>
              <a:gd name="connsiteY0-22" fmla="*/ 226810 h 3276739"/>
              <a:gd name="connsiteX1-23" fmla="*/ 9144000 w 9144000"/>
              <a:gd name="connsiteY1-24" fmla="*/ 226810 h 3276739"/>
              <a:gd name="connsiteX2-25" fmla="*/ 9144000 w 9144000"/>
              <a:gd name="connsiteY2-26" fmla="*/ 3276739 h 3276739"/>
              <a:gd name="connsiteX3-27" fmla="*/ 0 w 9144000"/>
              <a:gd name="connsiteY3-28" fmla="*/ 3276739 h 3276739"/>
              <a:gd name="connsiteX4-29" fmla="*/ 0 w 9144000"/>
              <a:gd name="connsiteY4-30" fmla="*/ 226810 h 3276739"/>
              <a:gd name="connsiteX0-31" fmla="*/ 0 w 9144000"/>
              <a:gd name="connsiteY0-32" fmla="*/ 182558 h 3232487"/>
              <a:gd name="connsiteX1-33" fmla="*/ 9144000 w 9144000"/>
              <a:gd name="connsiteY1-34" fmla="*/ 182558 h 3232487"/>
              <a:gd name="connsiteX2-35" fmla="*/ 9144000 w 9144000"/>
              <a:gd name="connsiteY2-36" fmla="*/ 3232487 h 3232487"/>
              <a:gd name="connsiteX3-37" fmla="*/ 0 w 9144000"/>
              <a:gd name="connsiteY3-38" fmla="*/ 3232487 h 3232487"/>
              <a:gd name="connsiteX4-39" fmla="*/ 0 w 9144000"/>
              <a:gd name="connsiteY4-40" fmla="*/ 182558 h 3232487"/>
              <a:gd name="connsiteX0-41" fmla="*/ 0 w 9144000"/>
              <a:gd name="connsiteY0-42" fmla="*/ 338629 h 3388558"/>
              <a:gd name="connsiteX1-43" fmla="*/ 9144000 w 9144000"/>
              <a:gd name="connsiteY1-44" fmla="*/ 338629 h 3388558"/>
              <a:gd name="connsiteX2-45" fmla="*/ 9144000 w 9144000"/>
              <a:gd name="connsiteY2-46" fmla="*/ 3388558 h 3388558"/>
              <a:gd name="connsiteX3-47" fmla="*/ 0 w 9144000"/>
              <a:gd name="connsiteY3-48" fmla="*/ 3388558 h 3388558"/>
              <a:gd name="connsiteX4-49" fmla="*/ 0 w 9144000"/>
              <a:gd name="connsiteY4-50" fmla="*/ 338629 h 3388558"/>
              <a:gd name="connsiteX0-51" fmla="*/ 0 w 9144000"/>
              <a:gd name="connsiteY0-52" fmla="*/ 0 h 3049929"/>
              <a:gd name="connsiteX1-53" fmla="*/ 9144000 w 9144000"/>
              <a:gd name="connsiteY1-54" fmla="*/ 0 h 3049929"/>
              <a:gd name="connsiteX2-55" fmla="*/ 9144000 w 9144000"/>
              <a:gd name="connsiteY2-56" fmla="*/ 3049929 h 3049929"/>
              <a:gd name="connsiteX3-57" fmla="*/ 0 w 9144000"/>
              <a:gd name="connsiteY3-58" fmla="*/ 3049929 h 3049929"/>
              <a:gd name="connsiteX4-59" fmla="*/ 0 w 9144000"/>
              <a:gd name="connsiteY4-60" fmla="*/ 0 h 3049929"/>
              <a:gd name="connsiteX0-61" fmla="*/ 0 w 9144000"/>
              <a:gd name="connsiteY0-62" fmla="*/ 0 h 3049929"/>
              <a:gd name="connsiteX1-63" fmla="*/ 9144000 w 9144000"/>
              <a:gd name="connsiteY1-64" fmla="*/ 0 h 3049929"/>
              <a:gd name="connsiteX2-65" fmla="*/ 9144000 w 9144000"/>
              <a:gd name="connsiteY2-66" fmla="*/ 3049929 h 3049929"/>
              <a:gd name="connsiteX3-67" fmla="*/ 0 w 9144000"/>
              <a:gd name="connsiteY3-68" fmla="*/ 3049929 h 3049929"/>
              <a:gd name="connsiteX4-69" fmla="*/ 0 w 9144000"/>
              <a:gd name="connsiteY4-70" fmla="*/ 0 h 3049929"/>
              <a:gd name="connsiteX0-71" fmla="*/ 0 w 9144000"/>
              <a:gd name="connsiteY0-72" fmla="*/ 0 h 3049929"/>
              <a:gd name="connsiteX1-73" fmla="*/ 9144000 w 9144000"/>
              <a:gd name="connsiteY1-74" fmla="*/ 0 h 3049929"/>
              <a:gd name="connsiteX2-75" fmla="*/ 9144000 w 9144000"/>
              <a:gd name="connsiteY2-76" fmla="*/ 3049929 h 3049929"/>
              <a:gd name="connsiteX3-77" fmla="*/ 0 w 9144000"/>
              <a:gd name="connsiteY3-78" fmla="*/ 3049929 h 3049929"/>
              <a:gd name="connsiteX4-79" fmla="*/ 0 w 9144000"/>
              <a:gd name="connsiteY4-80" fmla="*/ 0 h 3049929"/>
              <a:gd name="connsiteX0-81" fmla="*/ 0 w 9144000"/>
              <a:gd name="connsiteY0-82" fmla="*/ 0 h 3049929"/>
              <a:gd name="connsiteX1-83" fmla="*/ 9144000 w 9144000"/>
              <a:gd name="connsiteY1-84" fmla="*/ 0 h 3049929"/>
              <a:gd name="connsiteX2-85" fmla="*/ 9144000 w 9144000"/>
              <a:gd name="connsiteY2-86" fmla="*/ 3049929 h 3049929"/>
              <a:gd name="connsiteX3-87" fmla="*/ 0 w 9144000"/>
              <a:gd name="connsiteY3-88" fmla="*/ 3049929 h 3049929"/>
              <a:gd name="connsiteX4-89" fmla="*/ 0 w 9144000"/>
              <a:gd name="connsiteY4-90" fmla="*/ 0 h 30499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  <a:close/>
              </a:path>
            </a:pathLst>
          </a:cu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25400" y="4044950"/>
            <a:ext cx="9144000" cy="2813050"/>
          </a:xfrm>
          <a:custGeom>
            <a:avLst/>
            <a:gdLst>
              <a:gd name="connsiteX0" fmla="*/ 0 w 9144000"/>
              <a:gd name="connsiteY0" fmla="*/ 0 h 3049929"/>
              <a:gd name="connsiteX1" fmla="*/ 9144000 w 9144000"/>
              <a:gd name="connsiteY1" fmla="*/ 0 h 3049929"/>
              <a:gd name="connsiteX2" fmla="*/ 9144000 w 9144000"/>
              <a:gd name="connsiteY2" fmla="*/ 3049929 h 3049929"/>
              <a:gd name="connsiteX3" fmla="*/ 0 w 9144000"/>
              <a:gd name="connsiteY3" fmla="*/ 3049929 h 3049929"/>
              <a:gd name="connsiteX4" fmla="*/ 0 w 9144000"/>
              <a:gd name="connsiteY4" fmla="*/ 0 h 3049929"/>
              <a:gd name="connsiteX0-1" fmla="*/ 0 w 9144000"/>
              <a:gd name="connsiteY0-2" fmla="*/ 216060 h 3265989"/>
              <a:gd name="connsiteX1-3" fmla="*/ 9144000 w 9144000"/>
              <a:gd name="connsiteY1-4" fmla="*/ 216060 h 3265989"/>
              <a:gd name="connsiteX2-5" fmla="*/ 9144000 w 9144000"/>
              <a:gd name="connsiteY2-6" fmla="*/ 3265989 h 3265989"/>
              <a:gd name="connsiteX3-7" fmla="*/ 0 w 9144000"/>
              <a:gd name="connsiteY3-8" fmla="*/ 3265989 h 3265989"/>
              <a:gd name="connsiteX4-9" fmla="*/ 0 w 9144000"/>
              <a:gd name="connsiteY4-10" fmla="*/ 216060 h 3265989"/>
              <a:gd name="connsiteX0-11" fmla="*/ 0 w 9144000"/>
              <a:gd name="connsiteY0-12" fmla="*/ 282936 h 3332865"/>
              <a:gd name="connsiteX1-13" fmla="*/ 9144000 w 9144000"/>
              <a:gd name="connsiteY1-14" fmla="*/ 282936 h 3332865"/>
              <a:gd name="connsiteX2-15" fmla="*/ 9144000 w 9144000"/>
              <a:gd name="connsiteY2-16" fmla="*/ 3332865 h 3332865"/>
              <a:gd name="connsiteX3-17" fmla="*/ 0 w 9144000"/>
              <a:gd name="connsiteY3-18" fmla="*/ 3332865 h 3332865"/>
              <a:gd name="connsiteX4-19" fmla="*/ 0 w 9144000"/>
              <a:gd name="connsiteY4-20" fmla="*/ 282936 h 3332865"/>
              <a:gd name="connsiteX0-21" fmla="*/ 0 w 9144000"/>
              <a:gd name="connsiteY0-22" fmla="*/ 226810 h 3276739"/>
              <a:gd name="connsiteX1-23" fmla="*/ 9144000 w 9144000"/>
              <a:gd name="connsiteY1-24" fmla="*/ 226810 h 3276739"/>
              <a:gd name="connsiteX2-25" fmla="*/ 9144000 w 9144000"/>
              <a:gd name="connsiteY2-26" fmla="*/ 3276739 h 3276739"/>
              <a:gd name="connsiteX3-27" fmla="*/ 0 w 9144000"/>
              <a:gd name="connsiteY3-28" fmla="*/ 3276739 h 3276739"/>
              <a:gd name="connsiteX4-29" fmla="*/ 0 w 9144000"/>
              <a:gd name="connsiteY4-30" fmla="*/ 226810 h 3276739"/>
              <a:gd name="connsiteX0-31" fmla="*/ 0 w 9144000"/>
              <a:gd name="connsiteY0-32" fmla="*/ 182558 h 3232487"/>
              <a:gd name="connsiteX1-33" fmla="*/ 9144000 w 9144000"/>
              <a:gd name="connsiteY1-34" fmla="*/ 182558 h 3232487"/>
              <a:gd name="connsiteX2-35" fmla="*/ 9144000 w 9144000"/>
              <a:gd name="connsiteY2-36" fmla="*/ 3232487 h 3232487"/>
              <a:gd name="connsiteX3-37" fmla="*/ 0 w 9144000"/>
              <a:gd name="connsiteY3-38" fmla="*/ 3232487 h 3232487"/>
              <a:gd name="connsiteX4-39" fmla="*/ 0 w 9144000"/>
              <a:gd name="connsiteY4-40" fmla="*/ 182558 h 3232487"/>
              <a:gd name="connsiteX0-41" fmla="*/ 0 w 9144000"/>
              <a:gd name="connsiteY0-42" fmla="*/ 338629 h 3388558"/>
              <a:gd name="connsiteX1-43" fmla="*/ 9144000 w 9144000"/>
              <a:gd name="connsiteY1-44" fmla="*/ 338629 h 3388558"/>
              <a:gd name="connsiteX2-45" fmla="*/ 9144000 w 9144000"/>
              <a:gd name="connsiteY2-46" fmla="*/ 3388558 h 3388558"/>
              <a:gd name="connsiteX3-47" fmla="*/ 0 w 9144000"/>
              <a:gd name="connsiteY3-48" fmla="*/ 3388558 h 3388558"/>
              <a:gd name="connsiteX4-49" fmla="*/ 0 w 9144000"/>
              <a:gd name="connsiteY4-50" fmla="*/ 338629 h 3388558"/>
              <a:gd name="connsiteX0-51" fmla="*/ 0 w 9144000"/>
              <a:gd name="connsiteY0-52" fmla="*/ 0 h 3049929"/>
              <a:gd name="connsiteX1-53" fmla="*/ 9144000 w 9144000"/>
              <a:gd name="connsiteY1-54" fmla="*/ 0 h 3049929"/>
              <a:gd name="connsiteX2-55" fmla="*/ 9144000 w 9144000"/>
              <a:gd name="connsiteY2-56" fmla="*/ 3049929 h 3049929"/>
              <a:gd name="connsiteX3-57" fmla="*/ 0 w 9144000"/>
              <a:gd name="connsiteY3-58" fmla="*/ 3049929 h 3049929"/>
              <a:gd name="connsiteX4-59" fmla="*/ 0 w 9144000"/>
              <a:gd name="connsiteY4-60" fmla="*/ 0 h 3049929"/>
              <a:gd name="connsiteX0-61" fmla="*/ 0 w 9144000"/>
              <a:gd name="connsiteY0-62" fmla="*/ 0 h 3049929"/>
              <a:gd name="connsiteX1-63" fmla="*/ 9144000 w 9144000"/>
              <a:gd name="connsiteY1-64" fmla="*/ 0 h 3049929"/>
              <a:gd name="connsiteX2-65" fmla="*/ 9144000 w 9144000"/>
              <a:gd name="connsiteY2-66" fmla="*/ 3049929 h 3049929"/>
              <a:gd name="connsiteX3-67" fmla="*/ 0 w 9144000"/>
              <a:gd name="connsiteY3-68" fmla="*/ 3049929 h 3049929"/>
              <a:gd name="connsiteX4-69" fmla="*/ 0 w 9144000"/>
              <a:gd name="connsiteY4-70" fmla="*/ 0 h 3049929"/>
              <a:gd name="connsiteX0-71" fmla="*/ 0 w 9144000"/>
              <a:gd name="connsiteY0-72" fmla="*/ 0 h 3049929"/>
              <a:gd name="connsiteX1-73" fmla="*/ 9144000 w 9144000"/>
              <a:gd name="connsiteY1-74" fmla="*/ 0 h 3049929"/>
              <a:gd name="connsiteX2-75" fmla="*/ 9144000 w 9144000"/>
              <a:gd name="connsiteY2-76" fmla="*/ 3049929 h 3049929"/>
              <a:gd name="connsiteX3-77" fmla="*/ 0 w 9144000"/>
              <a:gd name="connsiteY3-78" fmla="*/ 3049929 h 3049929"/>
              <a:gd name="connsiteX4-79" fmla="*/ 0 w 9144000"/>
              <a:gd name="connsiteY4-80" fmla="*/ 0 h 3049929"/>
              <a:gd name="connsiteX0-81" fmla="*/ 0 w 9144000"/>
              <a:gd name="connsiteY0-82" fmla="*/ 0 h 3049929"/>
              <a:gd name="connsiteX1-83" fmla="*/ 9144000 w 9144000"/>
              <a:gd name="connsiteY1-84" fmla="*/ 0 h 3049929"/>
              <a:gd name="connsiteX2-85" fmla="*/ 9144000 w 9144000"/>
              <a:gd name="connsiteY2-86" fmla="*/ 3049929 h 3049929"/>
              <a:gd name="connsiteX3-87" fmla="*/ 0 w 9144000"/>
              <a:gd name="connsiteY3-88" fmla="*/ 3049929 h 3049929"/>
              <a:gd name="connsiteX4-89" fmla="*/ 0 w 9144000"/>
              <a:gd name="connsiteY4-90" fmla="*/ 0 h 30499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747963" y="1204913"/>
            <a:ext cx="3648075" cy="11906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妇产科护理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7950" y="263525"/>
            <a:ext cx="2851150" cy="4175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中等职业学校教育部规划教材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697288" y="4187825"/>
            <a:ext cx="1800225" cy="458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护理类各专业用</a:t>
            </a:r>
          </a:p>
        </p:txBody>
      </p:sp>
      <p:grpSp>
        <p:nvGrpSpPr>
          <p:cNvPr id="4105" name="组合 4"/>
          <p:cNvGrpSpPr/>
          <p:nvPr/>
        </p:nvGrpSpPr>
        <p:grpSpPr>
          <a:xfrm>
            <a:off x="5867400" y="6092825"/>
            <a:ext cx="2414588" cy="417513"/>
            <a:chOff x="5868144" y="6093268"/>
            <a:chExt cx="2413547" cy="417948"/>
          </a:xfrm>
        </p:grpSpPr>
        <p:pic>
          <p:nvPicPr>
            <p:cNvPr id="4106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68144" y="6093269"/>
              <a:ext cx="382588" cy="3541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60" name="文本框 12"/>
            <p:cNvSpPr txBox="1">
              <a:spLocks noChangeArrowheads="1"/>
            </p:cNvSpPr>
            <p:nvPr/>
          </p:nvSpPr>
          <p:spPr bwMode="auto">
            <a:xfrm>
              <a:off x="6661552" y="6093268"/>
              <a:ext cx="1620139" cy="41794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矩形 1048836"/>
          <p:cNvSpPr/>
          <p:nvPr/>
        </p:nvSpPr>
        <p:spPr>
          <a:xfrm>
            <a:off x="395288" y="914400"/>
            <a:ext cx="667385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【护理评估】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282575"/>
            <a:ext cx="9144000" cy="565150"/>
            <a:chOff x="0" y="445"/>
            <a:chExt cx="14400" cy="890"/>
          </a:xfrm>
        </p:grpSpPr>
        <p:cxnSp>
          <p:nvCxnSpPr>
            <p:cNvPr id="3145751" name="直接连接符 3145750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48843" name="任意多边形 104884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5300" y="1652270"/>
            <a:ext cx="8396605" cy="48249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（一）病史询问</a:t>
            </a:r>
          </a:p>
          <a:p>
            <a:pPr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（二）身体状况评估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1.评估与心脏病有关的症状与体征 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识别早期心力衰竭征象：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.评估孕妇心功能状况：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心功能Ⅰ级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心功能Ⅱ级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心功能Ⅲ级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心功能Ⅳ级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800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                                          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矩形 1048844"/>
          <p:cNvSpPr/>
          <p:nvPr/>
        </p:nvSpPr>
        <p:spPr>
          <a:xfrm>
            <a:off x="866140" y="1938655"/>
            <a:ext cx="3609975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anchor="t">
            <a:spAutoFit/>
          </a:bodyPr>
          <a:lstStyle/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紧张</a:t>
            </a:r>
          </a:p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烦恼不安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不易与医护合作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0060" y="101854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（三）心理状况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矩形 1048836"/>
          <p:cNvSpPr/>
          <p:nvPr/>
        </p:nvSpPr>
        <p:spPr>
          <a:xfrm>
            <a:off x="395288" y="914400"/>
            <a:ext cx="667385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（四）相关辅助检查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282575"/>
            <a:ext cx="9144000" cy="565150"/>
            <a:chOff x="0" y="445"/>
            <a:chExt cx="14400" cy="890"/>
          </a:xfrm>
        </p:grpSpPr>
        <p:cxnSp>
          <p:nvCxnSpPr>
            <p:cNvPr id="3145751" name="直接连接符 3145750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48843" name="任意多边形 104884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5300" y="1652270"/>
            <a:ext cx="8396605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心电图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X线胸片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超声心动图 </a:t>
            </a:r>
            <a:r>
              <a:rPr lang="zh-CN" altLang="en-US" sz="280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                                          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0060" y="941705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（五）治疗要点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4515" y="1726565"/>
            <a:ext cx="8195945" cy="2980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非妊娠期：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根据心脏病的类型、病情程度，心功能分级，决定是否可以妊娠。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妊娠期：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确定是否继续妊娠。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分娩期：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选择适宜的分娩方式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产褥期：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预防心力衰竭及感染。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【护理问题】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8330" y="1611630"/>
            <a:ext cx="8070850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1.潜在并发症：心力衰竭</a:t>
            </a:r>
            <a:endParaRPr 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2.活动无耐力：与心输出量减少有关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3.恐惧、焦虑：与担心胎儿和自身安全有关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4.有感染危险：与分娩创伤和抵抗力下降有关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5.知识缺乏：缺乏妊娠合并心脏病的相关知识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6.自理能力缺陷：与心功能不全需卧床休息有关</a:t>
            </a:r>
            <a:endParaRPr lang="en-US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【护理措施】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5000" y="1679575"/>
            <a:ext cx="4754880" cy="38557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（一）心理护理及健康教育</a:t>
            </a:r>
          </a:p>
          <a:p>
            <a:pPr algn="l"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（二）改善心功能，预防心力衰竭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（三）预防并发症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（四）防止感染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80000"/>
              </a:lnSpc>
              <a:buFont typeface="Arial" panose="020B0604020202020204" pitchFamily="34" charset="0"/>
              <a:buChar char="•"/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  <a:buNone/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81" name="直接连接符 3145780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9075" name="任意多边形 1049074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264160"/>
            <a:ext cx="9144000" cy="583565"/>
            <a:chOff x="0" y="416"/>
            <a:chExt cx="14400" cy="919"/>
          </a:xfrm>
        </p:grpSpPr>
        <p:sp>
          <p:nvSpPr>
            <p:cNvPr id="1049039" name="矩形 1049038"/>
            <p:cNvSpPr/>
            <p:nvPr/>
          </p:nvSpPr>
          <p:spPr>
            <a:xfrm>
              <a:off x="4014" y="416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lIns="91440" tIns="45720" rIns="91440" bIns="45720" anchor="t">
              <a:spAutoFit/>
            </a:bodyPr>
            <a:lstStyle/>
            <a:p>
              <a:pPr>
                <a:buSzPct val="100000"/>
                <a:buFontTx/>
                <a:buNone/>
              </a:pPr>
              <a:r>
                <a:rPr lang="zh-CN" altLang="en-US" sz="2800" b="1" baseline="0" dirty="0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学习小结</a:t>
              </a: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" name="任意多边形 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9" name="矩形 8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51790" y="906780"/>
            <a:ext cx="8221980" cy="50069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lnSpc>
                <a:spcPct val="130000"/>
              </a:lnSpc>
              <a:buSzPct val="100000"/>
              <a:buFontTx/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易发生心衰的时期：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妊娠32~34周、分娩期及产后3天内，是患有心脏病的孕妇心脏负担加重，易发生心衰。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2.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能否妊娠：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心功能Ⅰ~Ⅱ级，既往无心力衰竭史和并发症者，可以在严密监护下妊娠。心功能Ⅲ~Ⅳ级，既往有心力衰竭史、肺动脉高压、严重心律失常、心脏病急性期者均不宜妊娠。</a:t>
            </a:r>
            <a:endParaRPr lang="zh-CN" altLang="en-US" sz="2200" dirty="0"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  <a:buSzPct val="100000"/>
              <a:buFontTx/>
              <a:buNone/>
            </a:pPr>
            <a:r>
              <a:rPr lang="en-US" altLang="zh-CN" sz="2200" b="1" dirty="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3.</a:t>
            </a:r>
            <a:r>
              <a:rPr lang="zh-CN" altLang="en-US" sz="2200" b="1" dirty="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终止妊娠：</a:t>
            </a:r>
            <a:r>
              <a:rPr lang="zh-CN" altLang="en-US" sz="2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不宜继续妊娠者，早期妊娠宜在妊娠12周前行人工流产术。发生心衰者应在心衰控制后再终止妊娠。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  <a:buSzPct val="100000"/>
              <a:buFontTx/>
              <a:buNone/>
            </a:pPr>
            <a:r>
              <a:rPr lang="en-US" altLang="zh-CN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4.</a:t>
            </a:r>
            <a:r>
              <a:rPr lang="zh-CN" altLang="en-US" sz="2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早期心衰征象：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轻微活动后即有胸闷、心悸、气短；休息时心率＞110次/分，呼吸＞20次/分；夜间常因胸闷而需坐起呼吸，或需到窗口呼吸新鲜空气；肺底部出现少量持续性湿啰音，咳嗽后不消失。</a:t>
            </a:r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855" name="矩形 104885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【概述】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170" y="1706880"/>
            <a:ext cx="8077835" cy="3229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70000"/>
              </a:lnSpc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糖尿病：因胰岛素绝对或相对不足而引起的糖、脂肪和蛋白质代谢紊乱的一种全身性代谢性疾病。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 algn="l">
              <a:lnSpc>
                <a:spcPct val="170000"/>
              </a:lnSpc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妊娠合并糖尿病包括：</a:t>
            </a: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1.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糖尿病合并妊娠，也称孕前糖尿病PGDM；</a:t>
            </a:r>
          </a:p>
          <a:p>
            <a:pPr indent="0" algn="l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2.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妊娠期糖尿病GDM，约占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0%以上。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【病因病理】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170" y="1706880"/>
            <a:ext cx="8275320" cy="3229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（一）妊娠对糖尿病的影响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（二）糖尿病对妊娠的影响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71120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对孕妇的影响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71120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对胎儿影响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71120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对新生儿影响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【护理评估】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170" y="1583690"/>
            <a:ext cx="8275320" cy="3412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（一）病史询问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（二）身体状况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1. 妊娠期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2. 分娩期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3. 产褥期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0" y="3175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45"/>
          <p:cNvGrpSpPr/>
          <p:nvPr/>
        </p:nvGrpSpPr>
        <p:grpSpPr>
          <a:xfrm>
            <a:off x="-19050" y="5002213"/>
            <a:ext cx="9163050" cy="1855787"/>
            <a:chOff x="0" y="5698414"/>
            <a:chExt cx="9161367" cy="1174100"/>
          </a:xfrm>
        </p:grpSpPr>
        <p:sp>
          <p:nvSpPr>
            <p:cNvPr id="47" name="自由: 形状 22"/>
            <p:cNvSpPr/>
            <p:nvPr/>
          </p:nvSpPr>
          <p:spPr>
            <a:xfrm>
              <a:off x="0" y="5698414"/>
              <a:ext cx="9161367" cy="1163052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自由: 形状 21"/>
            <p:cNvSpPr/>
            <p:nvPr/>
          </p:nvSpPr>
          <p:spPr>
            <a:xfrm>
              <a:off x="0" y="6150377"/>
              <a:ext cx="9161367" cy="722137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77" name="Rectangle 79"/>
          <p:cNvSpPr>
            <a:spLocks noChangeArrowheads="1"/>
          </p:cNvSpPr>
          <p:nvPr/>
        </p:nvSpPr>
        <p:spPr bwMode="auto">
          <a:xfrm>
            <a:off x="555625" y="6248400"/>
            <a:ext cx="1724025" cy="579438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妇产科护理</a:t>
            </a:r>
          </a:p>
        </p:txBody>
      </p:sp>
      <p:sp>
        <p:nvSpPr>
          <p:cNvPr id="7178" name="Text Box 80"/>
          <p:cNvSpPr txBox="1">
            <a:spLocks noChangeArrowheads="1"/>
          </p:cNvSpPr>
          <p:nvPr/>
        </p:nvSpPr>
        <p:spPr bwMode="auto">
          <a:xfrm>
            <a:off x="6289993" y="6369050"/>
            <a:ext cx="1800225" cy="458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高等教育出版社</a:t>
            </a:r>
          </a:p>
        </p:txBody>
      </p:sp>
      <p:sp>
        <p:nvSpPr>
          <p:cNvPr id="13" name="矩形 12"/>
          <p:cNvSpPr/>
          <p:nvPr/>
        </p:nvSpPr>
        <p:spPr>
          <a:xfrm>
            <a:off x="1460500" y="1714500"/>
            <a:ext cx="7673975" cy="194627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4038" y="1719263"/>
            <a:ext cx="241300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7937" y="1719263"/>
            <a:ext cx="1468438" cy="1952625"/>
          </a:xfrm>
          <a:prstGeom prst="rect">
            <a:avLst/>
          </a:prstGeom>
          <a:solidFill>
            <a:srgbClr val="00A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83" name="文本框 2"/>
          <p:cNvSpPr txBox="1">
            <a:spLocks noChangeArrowheads="1"/>
          </p:cNvSpPr>
          <p:nvPr/>
        </p:nvSpPr>
        <p:spPr bwMode="auto">
          <a:xfrm>
            <a:off x="2279650" y="1874838"/>
            <a:ext cx="6399213" cy="13646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rPr>
              <a:t>第七单元  </a:t>
            </a:r>
          </a:p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妊娠期合并症孕妇的护理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5" name="矩形 1048844"/>
          <p:cNvSpPr/>
          <p:nvPr/>
        </p:nvSpPr>
        <p:spPr>
          <a:xfrm>
            <a:off x="749935" y="1795780"/>
            <a:ext cx="5542915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anchor="t">
            <a:spAutoFit/>
          </a:bodyPr>
          <a:lstStyle/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焦虑不安</a:t>
            </a:r>
          </a:p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担心糖尿病影响分娩及胎儿健康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algn="l">
              <a:lnSpc>
                <a:spcPct val="150000"/>
              </a:lnSpc>
              <a:buSzPct val="100000"/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担心因妊娠加重糖尿病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5605" y="941705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（三）心理状况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（四）相关辅助检查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6110" y="1583690"/>
            <a:ext cx="798004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孕前糖尿病的诊断</a:t>
            </a:r>
          </a:p>
          <a:p>
            <a:pPr algn="just"/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在妊娠前确诊为糖尿病的患者。</a:t>
            </a:r>
          </a:p>
          <a:p>
            <a:pPr algn="just"/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达到以下任何一项标准可诊断为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PGDM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8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空腹血糖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≥7.0mmol/L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②75g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口服葡萄糖耐量试验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(OGTT),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服糖后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小时血糖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≥11.1mmol/L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伴有典型的高血糖症状或高血糖危象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且随机血糖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≥11.1mmol/L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糖化血红蛋白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≥6.5%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（四）相关辅助检查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6110" y="1583690"/>
            <a:ext cx="7980045" cy="3869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妊娠糖尿病的诊断 </a:t>
            </a:r>
            <a:endParaRPr lang="en-US" altLang="zh-CN" sz="28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在妊娠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24~28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周及之后首次就诊时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应对所有尚未诊断为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PGDM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GDM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孕妇进行</a:t>
            </a:r>
            <a:r>
              <a:rPr lang="en-US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75g OGTT</a:t>
            </a:r>
            <a:r>
              <a:rPr lang="zh-CN" altLang="zh-CN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检测。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医疗资源缺乏地区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建议妊娠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24</a:t>
            </a:r>
            <a:r>
              <a:rPr lang="zh-CN" altLang="en-US" sz="2800" b="1" kern="100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28 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周首先检查空腹血糖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FPG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。若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FPG≥5.1 mmol/L,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可以直接诊断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GDM,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不必再做</a:t>
            </a:r>
            <a:r>
              <a:rPr lang="en-US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OGTT</a:t>
            </a:r>
            <a:r>
              <a:rPr lang="zh-CN" altLang="zh-CN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  <p:extLst>
      <p:ext uri="{BB962C8B-B14F-4D97-AF65-F5344CB8AC3E}">
        <p14:creationId xmlns:p14="http://schemas.microsoft.com/office/powerpoint/2010/main" val="2943598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672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（五）治疗要点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2290" y="1670050"/>
            <a:ext cx="8060055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80000"/>
              </a:lnSpc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妊娠前根据糖尿病病情决定是否可以妊娠。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80000"/>
              </a:lnSpc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妊娠期间对糖尿病患者加强内科治疗及护理，加强产科监护及护理，并做好临产、分娩时的处理。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【护理问题】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  <p:sp>
        <p:nvSpPr>
          <p:cNvPr id="10" name="矩形 9"/>
          <p:cNvSpPr/>
          <p:nvPr/>
        </p:nvSpPr>
        <p:spPr>
          <a:xfrm>
            <a:off x="675640" y="1785620"/>
            <a:ext cx="8044815" cy="38214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lnSpc>
                <a:spcPct val="150000"/>
              </a:lnSpc>
              <a:buSzPct val="100000"/>
              <a:buFontTx/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1.有感染的危险：与糖尿病患者对感染的抵抗力下降有关</a:t>
            </a:r>
          </a:p>
          <a:p>
            <a:pPr algn="l">
              <a:lnSpc>
                <a:spcPct val="15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2.焦虑：与担心身体健康、胎儿预后有关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3.知识缺乏：缺乏血糖监测、妊娠合并糖尿病自我管理的相关知识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5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4.有胎儿受伤的危险：与糖尿病可引起巨大儿、新生儿呼吸窘迫综合征有关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10000"/>
              </a:lnSpc>
              <a:buSzPct val="100000"/>
              <a:buFontTx/>
              <a:buNone/>
            </a:pP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【护理措施】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0900" y="1670050"/>
            <a:ext cx="7766050" cy="3857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一般护理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病情观察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治疗配合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新生儿护理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 心理护理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 健康指导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485073" y="263843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第二节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妊娠合并糖尿病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81" name="直接连接符 3145780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9075" name="任意多边形 1049074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264160"/>
            <a:ext cx="9144000" cy="583565"/>
            <a:chOff x="0" y="416"/>
            <a:chExt cx="14400" cy="919"/>
          </a:xfrm>
        </p:grpSpPr>
        <p:sp>
          <p:nvSpPr>
            <p:cNvPr id="1049039" name="矩形 1049038"/>
            <p:cNvSpPr/>
            <p:nvPr/>
          </p:nvSpPr>
          <p:spPr>
            <a:xfrm>
              <a:off x="4014" y="416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lIns="91440" tIns="45720" rIns="91440" bIns="45720" anchor="t">
              <a:spAutoFit/>
            </a:bodyPr>
            <a:lstStyle/>
            <a:p>
              <a:pPr>
                <a:buSzPct val="100000"/>
                <a:buFontTx/>
                <a:buNone/>
              </a:pPr>
              <a:r>
                <a:rPr lang="zh-CN" altLang="en-US" sz="2800" b="1" baseline="0" dirty="0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学习小结</a:t>
              </a:r>
              <a:endParaRPr lang="zh-CN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" name="任意多边形 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9" name="矩形 8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626110" y="1122045"/>
            <a:ext cx="8044180" cy="38576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lnSpc>
                <a:spcPct val="170000"/>
              </a:lnSpc>
              <a:buSzPct val="100000"/>
              <a:buFontTx/>
              <a:buNone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1.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糖尿病治疗的基础：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饮食控制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ct val="170000"/>
              </a:lnSpc>
              <a:buSzPct val="100000"/>
              <a:buFontTx/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药物选择：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孕妇不宜口服降糖药物，以胰岛素治疗为主。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  <a:sym typeface="+mn-ea"/>
            </a:endParaRPr>
          </a:p>
          <a:p>
            <a:pPr algn="l">
              <a:lnSpc>
                <a:spcPct val="170000"/>
              </a:lnSpc>
              <a:buSzPct val="100000"/>
              <a:buFontTx/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3.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控制产程：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总产程时间不宜超过12小时，避免产程过长发生酮症酸中毒。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ct val="170000"/>
              </a:lnSpc>
              <a:buSzPct val="100000"/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4.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预防新生儿低血糖：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在新生儿娩出30分钟后定时滴服25%葡萄糖，防止发生低血糖。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855" name="矩形 1048854"/>
          <p:cNvSpPr/>
          <p:nvPr/>
        </p:nvSpPr>
        <p:spPr>
          <a:xfrm>
            <a:off x="2289175" y="264160"/>
            <a:ext cx="56819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第四节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妊娠合并贫血</a:t>
            </a: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【概述】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2930" y="1670050"/>
            <a:ext cx="8019415" cy="253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贫血是妊娠期较常见的合并症，约50%的孕妇合并贫血，以缺铁性贫血为最常见。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lnSpc>
                <a:spcPct val="16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妊娠时，铁的需要量逐渐增加，尤其是在妊娠后半期，孕妇因铁摄取不足或吸收不良而发生缺铁性贫血。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3738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【贫血对妊娠的影响】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7870" y="1670050"/>
            <a:ext cx="7864475" cy="1276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对母体的影响 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对胎儿的影响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8440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289175" y="264160"/>
            <a:ext cx="56819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第四节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妊娠合并贫血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【护理评估】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1170" y="1557655"/>
            <a:ext cx="8063230" cy="3651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（一）病史询问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（二）身体状况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（三）心理状况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（四）相关辅助检查</a:t>
            </a:r>
          </a:p>
          <a:p>
            <a:pPr>
              <a:lnSpc>
                <a:spcPct val="150000"/>
              </a:lnSpc>
              <a:spcAft>
                <a:spcPts val="60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（五）治疗要点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None/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95675" y="2593340"/>
            <a:ext cx="5225415" cy="2009775"/>
            <a:chOff x="6061" y="3817"/>
            <a:chExt cx="7651" cy="3165"/>
          </a:xfrm>
        </p:grpSpPr>
        <p:sp>
          <p:nvSpPr>
            <p:cNvPr id="4" name="文本框 3"/>
            <p:cNvSpPr txBox="1"/>
            <p:nvPr/>
          </p:nvSpPr>
          <p:spPr>
            <a:xfrm>
              <a:off x="6780" y="3817"/>
              <a:ext cx="6932" cy="3165"/>
            </a:xfrm>
            <a:prstGeom prst="rect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 血象  为小红细胞、低血红蛋白性贫血。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30000"/>
                </a:lnSpc>
                <a:buNone/>
              </a:pP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2. 血清铁测定  ＜6.5µmo1/L（35µg/dL）</a:t>
              </a:r>
            </a:p>
          </p:txBody>
        </p:sp>
        <p:sp>
          <p:nvSpPr>
            <p:cNvPr id="7" name="右箭头 6"/>
            <p:cNvSpPr/>
            <p:nvPr/>
          </p:nvSpPr>
          <p:spPr>
            <a:xfrm>
              <a:off x="6061" y="5577"/>
              <a:ext cx="719" cy="35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99080" y="4687570"/>
            <a:ext cx="4498975" cy="1198880"/>
            <a:chOff x="4408" y="7131"/>
            <a:chExt cx="7085" cy="1888"/>
          </a:xfrm>
        </p:grpSpPr>
        <p:sp>
          <p:nvSpPr>
            <p:cNvPr id="6" name="文本框 5"/>
            <p:cNvSpPr txBox="1"/>
            <p:nvPr/>
          </p:nvSpPr>
          <p:spPr>
            <a:xfrm>
              <a:off x="6780" y="7131"/>
              <a:ext cx="4713" cy="1888"/>
            </a:xfrm>
            <a:prstGeom prst="rect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1. 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纠正缺铁</a:t>
              </a:r>
            </a:p>
            <a:p>
              <a:pPr>
                <a:lnSpc>
                  <a:spcPct val="150000"/>
                </a:lnSpc>
                <a:buNone/>
              </a:pPr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预防出血和感染</a:t>
              </a:r>
            </a:p>
          </p:txBody>
        </p:sp>
        <p:sp>
          <p:nvSpPr>
            <p:cNvPr id="9" name="直角上箭头 8"/>
            <p:cNvSpPr/>
            <p:nvPr/>
          </p:nvSpPr>
          <p:spPr>
            <a:xfrm rot="5400000">
              <a:off x="5058" y="6591"/>
              <a:ext cx="877" cy="2177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289175" y="264160"/>
            <a:ext cx="56819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第四节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妊娠合并贫血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9"/>
          <p:cNvSpPr txBox="1">
            <a:spLocks noChangeArrowheads="1"/>
          </p:cNvSpPr>
          <p:nvPr/>
        </p:nvSpPr>
        <p:spPr bwMode="auto">
          <a:xfrm>
            <a:off x="749300" y="1351915"/>
            <a:ext cx="7644765" cy="41541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熟悉并理解妊娠与心脏病、糖尿病、急性病毒性肝炎、贫血之间的相互影响。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掌握妊娠合并心脏病、糖尿病、急性病毒性肝炎、贫血的治疗要点，能够指导妊娠合并症的孕产妇进行自我监护与保健。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掌握妊娠合并心脏病、糖尿病、急性病毒性肝炎、贫血的护理评估要点，能够应用护理程序制订护理计划，实施护理措施，确保母婴安全。</a:t>
            </a:r>
          </a:p>
        </p:txBody>
      </p:sp>
      <p:sp>
        <p:nvSpPr>
          <p:cNvPr id="4099" name="Text Box 10"/>
          <p:cNvSpPr txBox="1">
            <a:spLocks noChangeArrowheads="1"/>
          </p:cNvSpPr>
          <p:nvPr/>
        </p:nvSpPr>
        <p:spPr bwMode="auto">
          <a:xfrm>
            <a:off x="2427288" y="49213"/>
            <a:ext cx="1604963" cy="7366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学习目标</a:t>
            </a:r>
          </a:p>
        </p:txBody>
      </p:sp>
      <p:cxnSp>
        <p:nvCxnSpPr>
          <p:cNvPr id="7172" name="直接连接符 11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矩形 5"/>
          <p:cNvSpPr/>
          <p:nvPr/>
        </p:nvSpPr>
        <p:spPr>
          <a:xfrm>
            <a:off x="0" y="282575"/>
            <a:ext cx="2160588" cy="503238"/>
          </a:xfrm>
          <a:custGeom>
            <a:avLst/>
            <a:gdLst>
              <a:gd name="connsiteX0" fmla="*/ 0 w 2160240"/>
              <a:gd name="connsiteY0" fmla="*/ 0 h 288032"/>
              <a:gd name="connsiteX1" fmla="*/ 2160240 w 2160240"/>
              <a:gd name="connsiteY1" fmla="*/ 0 h 288032"/>
              <a:gd name="connsiteX2" fmla="*/ 2160240 w 2160240"/>
              <a:gd name="connsiteY2" fmla="*/ 288032 h 288032"/>
              <a:gd name="connsiteX3" fmla="*/ 0 w 2160240"/>
              <a:gd name="connsiteY3" fmla="*/ 288032 h 288032"/>
              <a:gd name="connsiteX4" fmla="*/ 0 w 2160240"/>
              <a:gd name="connsiteY4" fmla="*/ 0 h 288032"/>
              <a:gd name="connsiteX0-1" fmla="*/ 0 w 2160240"/>
              <a:gd name="connsiteY0-2" fmla="*/ 0 h 288032"/>
              <a:gd name="connsiteX1-3" fmla="*/ 1941299 w 2160240"/>
              <a:gd name="connsiteY1-4" fmla="*/ 0 h 288032"/>
              <a:gd name="connsiteX2-5" fmla="*/ 2160240 w 2160240"/>
              <a:gd name="connsiteY2-6" fmla="*/ 288032 h 288032"/>
              <a:gd name="connsiteX3-7" fmla="*/ 0 w 2160240"/>
              <a:gd name="connsiteY3-8" fmla="*/ 288032 h 288032"/>
              <a:gd name="connsiteX4-9" fmla="*/ 0 w 2160240"/>
              <a:gd name="connsiteY4-10" fmla="*/ 0 h 288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86715" y="1531620"/>
            <a:ext cx="8496300" cy="4813300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【护理问题】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289175" y="264160"/>
            <a:ext cx="56819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第四节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妊娠合并贫血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9935" y="1875790"/>
            <a:ext cx="7769225" cy="2859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1.有受伤的危险：与贫血引起的头晕、眼花等症状有关</a:t>
            </a: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2.便秘：与服用铁剂有关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3.知识缺乏：缺乏妊娠合并缺铁性贫血的自我保健知识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60000"/>
              </a:lnSpc>
              <a:buSzPct val="100000"/>
              <a:buFontTx/>
              <a:buNone/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4.活动无耐力：与贫血引起组织缺氧有关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10000"/>
              </a:lnSpc>
              <a:buSzPct val="100000"/>
              <a:buFontTx/>
              <a:buNone/>
            </a:pP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3" name="矩形 1048852"/>
          <p:cNvSpPr/>
          <p:nvPr/>
        </p:nvSpPr>
        <p:spPr>
          <a:xfrm>
            <a:off x="395288" y="1557338"/>
            <a:ext cx="8496300" cy="4657725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3" name="直接连接符 3145752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57" name="任意多边形 1048856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1170" y="91059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【护理措施】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4040" y="1670050"/>
            <a:ext cx="8028305" cy="314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（一）饮食指导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（二）指导正确服用铁剂的方法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（三）重度贫血者的护理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（四）心理护理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（五）健康指导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289175" y="264160"/>
            <a:ext cx="568198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algn="l"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第四节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妊娠合并贫血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81" name="直接连接符 3145780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9075" name="任意多边形 1049074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3970" y="282575"/>
            <a:ext cx="9144000" cy="565150"/>
            <a:chOff x="0" y="445"/>
            <a:chExt cx="14400" cy="890"/>
          </a:xfrm>
        </p:grpSpPr>
        <p:sp>
          <p:nvSpPr>
            <p:cNvPr id="1049039" name="矩形 1049038"/>
            <p:cNvSpPr/>
            <p:nvPr/>
          </p:nvSpPr>
          <p:spPr>
            <a:xfrm>
              <a:off x="3614" y="445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lIns="91440" tIns="45720" rIns="91440" bIns="45720" anchor="t">
              <a:spAutoFit/>
            </a:bodyPr>
            <a:lstStyle/>
            <a:p>
              <a:pPr>
                <a:buSzPct val="100000"/>
                <a:buFontTx/>
                <a:buNone/>
              </a:pPr>
              <a:r>
                <a:rPr lang="zh-CN" altLang="en-US" sz="2800" b="1" baseline="0" dirty="0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学习小结</a:t>
              </a:r>
              <a:endParaRPr lang="zh-CN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" name="直接连接符 1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3" name="任意多边形 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9745" y="1044575"/>
            <a:ext cx="8181975" cy="451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7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常见类型：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  <a:sym typeface="+mn-ea"/>
              </a:rPr>
              <a:t>妊娠合并贫血以缺铁性贫血最常见。</a:t>
            </a:r>
          </a:p>
          <a:p>
            <a:pPr algn="l">
              <a:lnSpc>
                <a:spcPct val="17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2.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诊断标准：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孕妇外周血血红蛋白＜110g/L、红细胞＜3.5×10</a:t>
            </a:r>
            <a:r>
              <a:rPr lang="zh-CN" altLang="en-US" sz="2400" baseline="30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/L及血细胞比容＜0.33为妊娠期贫血。孕妇血清铁＜6.5µmo1/L（35µg/dL），即可诊断缺铁性贫血。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70000"/>
              </a:lnSpc>
              <a:buSzPct val="100000"/>
              <a:buFontTx/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3.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  <a:sym typeface="+mn-ea"/>
              </a:rPr>
              <a:t>用药指导：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指导正确服用铁剂的方法，饭后或餐中服用铁剂，以减少对胃肠道的刺激；同时服用维生素C或酸性果汁以促进吸收。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31750"/>
            <a:ext cx="8661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" name="矩形 44"/>
          <p:cNvSpPr/>
          <p:nvPr/>
        </p:nvSpPr>
        <p:spPr>
          <a:xfrm>
            <a:off x="0" y="3175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45"/>
          <p:cNvGrpSpPr/>
          <p:nvPr/>
        </p:nvGrpSpPr>
        <p:grpSpPr>
          <a:xfrm>
            <a:off x="-19050" y="1052513"/>
            <a:ext cx="9163050" cy="5805487"/>
            <a:chOff x="0" y="5698414"/>
            <a:chExt cx="9161367" cy="1174100"/>
          </a:xfrm>
        </p:grpSpPr>
        <p:sp>
          <p:nvSpPr>
            <p:cNvPr id="47" name="自由: 形状 22"/>
            <p:cNvSpPr/>
            <p:nvPr/>
          </p:nvSpPr>
          <p:spPr>
            <a:xfrm>
              <a:off x="0" y="5698414"/>
              <a:ext cx="9161367" cy="1163184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57B2B3"/>
                </a:gs>
                <a:gs pos="100000">
                  <a:srgbClr val="6BDBCF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自由: 形状 21"/>
            <p:cNvSpPr/>
            <p:nvPr/>
          </p:nvSpPr>
          <p:spPr>
            <a:xfrm>
              <a:off x="0" y="6150460"/>
              <a:ext cx="9161367" cy="722054"/>
            </a:xfrm>
            <a:custGeom>
              <a:avLst/>
              <a:gdLst>
                <a:gd name="connsiteX0" fmla="*/ 9165254 w 9165254"/>
                <a:gd name="connsiteY0" fmla="*/ 0 h 722250"/>
                <a:gd name="connsiteX1" fmla="*/ 9165254 w 9165254"/>
                <a:gd name="connsiteY1" fmla="*/ 722250 h 722250"/>
                <a:gd name="connsiteX2" fmla="*/ 0 w 9165254"/>
                <a:gd name="connsiteY2" fmla="*/ 722250 h 722250"/>
                <a:gd name="connsiteX3" fmla="*/ 0 w 9165254"/>
                <a:gd name="connsiteY3" fmla="*/ 258945 h 722250"/>
                <a:gd name="connsiteX4" fmla="*/ 1030607 w 9165254"/>
                <a:gd name="connsiteY4" fmla="*/ 357590 h 722250"/>
                <a:gd name="connsiteX5" fmla="*/ 8994161 w 9165254"/>
                <a:gd name="connsiteY5" fmla="*/ 72939 h 7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65254" h="722250">
                  <a:moveTo>
                    <a:pt x="9165254" y="0"/>
                  </a:moveTo>
                  <a:lnTo>
                    <a:pt x="9165254" y="722250"/>
                  </a:lnTo>
                  <a:lnTo>
                    <a:pt x="0" y="722250"/>
                  </a:lnTo>
                  <a:lnTo>
                    <a:pt x="0" y="258945"/>
                  </a:lnTo>
                  <a:lnTo>
                    <a:pt x="1030607" y="357590"/>
                  </a:lnTo>
                  <a:cubicBezTo>
                    <a:pt x="4118244" y="632287"/>
                    <a:pt x="7179494" y="743326"/>
                    <a:pt x="8994161" y="72939"/>
                  </a:cubicBezTo>
                  <a:close/>
                </a:path>
              </a:pathLst>
            </a:custGeom>
            <a:gradFill>
              <a:gsLst>
                <a:gs pos="0">
                  <a:srgbClr val="6BDBCF"/>
                </a:gs>
                <a:gs pos="100000">
                  <a:srgbClr val="57B2B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55650" y="1719263"/>
            <a:ext cx="7129463" cy="194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18" name="文本框 2"/>
          <p:cNvSpPr txBox="1">
            <a:spLocks noChangeArrowheads="1"/>
          </p:cNvSpPr>
          <p:nvPr/>
        </p:nvSpPr>
        <p:spPr bwMode="auto">
          <a:xfrm>
            <a:off x="3455988" y="2184400"/>
            <a:ext cx="2232025" cy="1312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44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10"/>
          <p:cNvSpPr txBox="1">
            <a:spLocks noChangeArrowheads="1"/>
          </p:cNvSpPr>
          <p:nvPr/>
        </p:nvSpPr>
        <p:spPr bwMode="auto">
          <a:xfrm>
            <a:off x="2365375" y="48896"/>
            <a:ext cx="1495425" cy="737235"/>
          </a:xfrm>
          <a:prstGeom prst="rect">
            <a:avLst/>
          </a:prstGeom>
          <a:noFill/>
          <a:ln>
            <a:noFill/>
          </a:ln>
        </p:spPr>
        <p:txBody>
          <a:bodyPr wrap="square" anchor="ctr" anchorCtr="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目  录</a:t>
            </a:r>
          </a:p>
        </p:txBody>
      </p:sp>
      <p:cxnSp>
        <p:nvCxnSpPr>
          <p:cNvPr id="8195" name="直接连接符 11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矩形 5"/>
          <p:cNvSpPr/>
          <p:nvPr/>
        </p:nvSpPr>
        <p:spPr>
          <a:xfrm>
            <a:off x="0" y="282575"/>
            <a:ext cx="2160588" cy="503238"/>
          </a:xfrm>
          <a:custGeom>
            <a:avLst/>
            <a:gdLst>
              <a:gd name="connsiteX0" fmla="*/ 0 w 2160240"/>
              <a:gd name="connsiteY0" fmla="*/ 0 h 288032"/>
              <a:gd name="connsiteX1" fmla="*/ 2160240 w 2160240"/>
              <a:gd name="connsiteY1" fmla="*/ 0 h 288032"/>
              <a:gd name="connsiteX2" fmla="*/ 2160240 w 2160240"/>
              <a:gd name="connsiteY2" fmla="*/ 288032 h 288032"/>
              <a:gd name="connsiteX3" fmla="*/ 0 w 2160240"/>
              <a:gd name="connsiteY3" fmla="*/ 288032 h 288032"/>
              <a:gd name="connsiteX4" fmla="*/ 0 w 2160240"/>
              <a:gd name="connsiteY4" fmla="*/ 0 h 288032"/>
              <a:gd name="connsiteX0-1" fmla="*/ 0 w 2160240"/>
              <a:gd name="connsiteY0-2" fmla="*/ 0 h 288032"/>
              <a:gd name="connsiteX1-3" fmla="*/ 1941299 w 2160240"/>
              <a:gd name="connsiteY1-4" fmla="*/ 0 h 288032"/>
              <a:gd name="connsiteX2-5" fmla="*/ 2160240 w 2160240"/>
              <a:gd name="connsiteY2-6" fmla="*/ 288032 h 288032"/>
              <a:gd name="connsiteX3-7" fmla="*/ 0 w 2160240"/>
              <a:gd name="connsiteY3-8" fmla="*/ 288032 h 288032"/>
              <a:gd name="connsiteX4-9" fmla="*/ 0 w 2160240"/>
              <a:gd name="connsiteY4-10" fmla="*/ 0 h 2880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670" y="6065393"/>
            <a:ext cx="7524328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>
            <a:reflection blurRad="6350" stA="50000" endA="300" endPos="55000" dir="5400000" sy="-100000" algn="bl" rotWithShape="0"/>
          </a:effectLst>
        </p:spPr>
        <p:txBody>
          <a:bodyPr anchor="ctr"/>
          <a:lstStyle/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高等教育出版社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00" y="6065393"/>
            <a:ext cx="1584270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>
            <a:reflection blurRad="6350" stA="50000" endA="300" endPos="5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妇产科护理</a:t>
            </a:r>
          </a:p>
        </p:txBody>
      </p:sp>
      <p:grpSp>
        <p:nvGrpSpPr>
          <p:cNvPr id="8199" name="组合 2"/>
          <p:cNvGrpSpPr/>
          <p:nvPr/>
        </p:nvGrpSpPr>
        <p:grpSpPr>
          <a:xfrm>
            <a:off x="1383562" y="1468755"/>
            <a:ext cx="4175228" cy="541932"/>
            <a:chOff x="6191" y="3621"/>
            <a:chExt cx="6110" cy="620"/>
          </a:xfrm>
        </p:grpSpPr>
        <p:grpSp>
          <p:nvGrpSpPr>
            <p:cNvPr id="8200" name="组合 3"/>
            <p:cNvGrpSpPr/>
            <p:nvPr/>
          </p:nvGrpSpPr>
          <p:grpSpPr>
            <a:xfrm>
              <a:off x="6191" y="3654"/>
              <a:ext cx="6110" cy="587"/>
              <a:chOff x="6191" y="3654"/>
              <a:chExt cx="6110" cy="587"/>
            </a:xfrm>
          </p:grpSpPr>
          <p:sp>
            <p:nvSpPr>
              <p:cNvPr id="5" name="TextBox 13"/>
              <p:cNvSpPr>
                <a:spLocks noChangeArrowheads="1"/>
              </p:cNvSpPr>
              <p:nvPr/>
            </p:nvSpPr>
            <p:spPr bwMode="auto">
              <a:xfrm>
                <a:off x="6932" y="3654"/>
                <a:ext cx="5369" cy="58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70027" tIns="35012" rIns="70027" bIns="35012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仿宋" panose="02010609060101010101" charset="-122"/>
                    <a:sym typeface="Arial" panose="020B0604020202020204" pitchFamily="34" charset="0"/>
                  </a:rPr>
                  <a:t>妊娠合并心脏病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" name="五边形 2"/>
              <p:cNvSpPr>
                <a:spLocks noChangeArrowheads="1"/>
              </p:cNvSpPr>
              <p:nvPr/>
            </p:nvSpPr>
            <p:spPr bwMode="auto">
              <a:xfrm>
                <a:off x="6191" y="3654"/>
                <a:ext cx="1019" cy="587"/>
              </a:xfrm>
              <a:prstGeom prst="homePlate">
                <a:avLst>
                  <a:gd name="adj" fmla="val 46735"/>
                </a:avLst>
              </a:prstGeom>
              <a:solidFill>
                <a:srgbClr val="0C8882"/>
              </a:solidFill>
              <a:ln>
                <a:noFill/>
              </a:ln>
              <a:effectLst>
                <a:outerShdw blurRad="419100" dist="4191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lIns="70027" tIns="35012" rIns="70027" bIns="35012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77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57" name="TextBox 5"/>
            <p:cNvSpPr>
              <a:spLocks noChangeArrowheads="1"/>
            </p:cNvSpPr>
            <p:nvPr/>
          </p:nvSpPr>
          <p:spPr bwMode="auto">
            <a:xfrm>
              <a:off x="6308" y="3621"/>
              <a:ext cx="529" cy="569"/>
            </a:xfrm>
            <a:prstGeom prst="rect">
              <a:avLst/>
            </a:prstGeom>
            <a:noFill/>
            <a:ln>
              <a:noFill/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lIns="70027" tIns="35012" rIns="70027" bIns="35012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77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 Unicode MS" pitchFamily="34" charset="-122"/>
                  <a:sym typeface="Arial" panose="020B0604020202020204" pitchFamily="34" charset="0"/>
                </a:rPr>
                <a:t>1</a:t>
              </a:r>
              <a:endParaRPr kumimoji="0" lang="zh-CN" altLang="en-US" sz="277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 Unicode MS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09" name="组合 11"/>
          <p:cNvGrpSpPr/>
          <p:nvPr/>
        </p:nvGrpSpPr>
        <p:grpSpPr>
          <a:xfrm>
            <a:off x="2223770" y="2631440"/>
            <a:ext cx="4182745" cy="512606"/>
            <a:chOff x="6180" y="3654"/>
            <a:chExt cx="6121" cy="559"/>
          </a:xfrm>
        </p:grpSpPr>
        <p:grpSp>
          <p:nvGrpSpPr>
            <p:cNvPr id="8210" name="组合 15"/>
            <p:cNvGrpSpPr/>
            <p:nvPr/>
          </p:nvGrpSpPr>
          <p:grpSpPr>
            <a:xfrm>
              <a:off x="6180" y="3654"/>
              <a:ext cx="6121" cy="559"/>
              <a:chOff x="6180" y="3654"/>
              <a:chExt cx="6121" cy="559"/>
            </a:xfrm>
          </p:grpSpPr>
          <p:sp>
            <p:nvSpPr>
              <p:cNvPr id="17" name="TextBox 13"/>
              <p:cNvSpPr>
                <a:spLocks noChangeArrowheads="1"/>
              </p:cNvSpPr>
              <p:nvPr/>
            </p:nvSpPr>
            <p:spPr bwMode="auto">
              <a:xfrm>
                <a:off x="6932" y="3654"/>
                <a:ext cx="5369" cy="5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70027" tIns="35012" rIns="70027" bIns="35012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仿宋" panose="02010609060101010101" charset="-122"/>
                    <a:sym typeface="Arial" panose="020B0604020202020204" pitchFamily="34" charset="0"/>
                  </a:rPr>
                  <a:t>妊娠合并糖尿病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" name="五边形 2"/>
              <p:cNvSpPr>
                <a:spLocks noChangeArrowheads="1"/>
              </p:cNvSpPr>
              <p:nvPr/>
            </p:nvSpPr>
            <p:spPr bwMode="auto">
              <a:xfrm>
                <a:off x="6180" y="3654"/>
                <a:ext cx="1019" cy="542"/>
              </a:xfrm>
              <a:prstGeom prst="homePlate">
                <a:avLst>
                  <a:gd name="adj" fmla="val 46735"/>
                </a:avLst>
              </a:prstGeom>
              <a:solidFill>
                <a:srgbClr val="0C8882"/>
              </a:solidFill>
              <a:ln>
                <a:noFill/>
              </a:ln>
              <a:effectLst>
                <a:outerShdw blurRad="419100" dist="4191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lIns="70027" tIns="35012" rIns="70027" bIns="35012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77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5"/>
            <p:cNvSpPr>
              <a:spLocks noChangeArrowheads="1"/>
            </p:cNvSpPr>
            <p:nvPr/>
          </p:nvSpPr>
          <p:spPr bwMode="auto">
            <a:xfrm>
              <a:off x="6308" y="3654"/>
              <a:ext cx="529" cy="542"/>
            </a:xfrm>
            <a:prstGeom prst="rect">
              <a:avLst/>
            </a:prstGeom>
            <a:noFill/>
            <a:ln>
              <a:noFill/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lIns="70027" tIns="35012" rIns="70027" bIns="35012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sz="277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Arial Unicode MS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8229" name="组合 34"/>
          <p:cNvGrpSpPr/>
          <p:nvPr/>
        </p:nvGrpSpPr>
        <p:grpSpPr>
          <a:xfrm>
            <a:off x="2800537" y="3986530"/>
            <a:ext cx="4180840" cy="512429"/>
            <a:chOff x="6180" y="3654"/>
            <a:chExt cx="6121" cy="676"/>
          </a:xfrm>
        </p:grpSpPr>
        <p:grpSp>
          <p:nvGrpSpPr>
            <p:cNvPr id="8230" name="组合 35"/>
            <p:cNvGrpSpPr/>
            <p:nvPr/>
          </p:nvGrpSpPr>
          <p:grpSpPr>
            <a:xfrm>
              <a:off x="6180" y="3654"/>
              <a:ext cx="6121" cy="676"/>
              <a:chOff x="6180" y="3654"/>
              <a:chExt cx="6121" cy="676"/>
            </a:xfrm>
          </p:grpSpPr>
          <p:sp>
            <p:nvSpPr>
              <p:cNvPr id="37" name="TextBox 13"/>
              <p:cNvSpPr>
                <a:spLocks noChangeArrowheads="1"/>
              </p:cNvSpPr>
              <p:nvPr/>
            </p:nvSpPr>
            <p:spPr bwMode="auto">
              <a:xfrm>
                <a:off x="6932" y="3654"/>
                <a:ext cx="5369" cy="67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lIns="70027" tIns="35012" rIns="70027" bIns="35012">
                <a:sp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仿宋" panose="02010609060101010101" charset="-122"/>
                    <a:sym typeface="Arial" panose="020B0604020202020204" pitchFamily="34" charset="0"/>
                  </a:rPr>
                  <a:t>妊娠合并贫血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8" name="五边形 2"/>
              <p:cNvSpPr>
                <a:spLocks noChangeArrowheads="1"/>
              </p:cNvSpPr>
              <p:nvPr/>
            </p:nvSpPr>
            <p:spPr bwMode="auto">
              <a:xfrm>
                <a:off x="6180" y="3654"/>
                <a:ext cx="1019" cy="675"/>
              </a:xfrm>
              <a:prstGeom prst="homePlate">
                <a:avLst>
                  <a:gd name="adj" fmla="val 46735"/>
                </a:avLst>
              </a:prstGeom>
              <a:solidFill>
                <a:srgbClr val="0C8882"/>
              </a:solidFill>
              <a:ln>
                <a:noFill/>
              </a:ln>
              <a:effectLst>
                <a:outerShdw blurRad="419100" dist="419100" dir="5400000" algn="ctr" rotWithShape="0">
                  <a:srgbClr val="000000">
                    <a:alpha val="43137"/>
                  </a:srgbClr>
                </a:outerShdw>
              </a:effectLst>
            </p:spPr>
            <p:txBody>
              <a:bodyPr lIns="70027" tIns="35012" rIns="70027" bIns="35012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77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TextBox 5"/>
            <p:cNvSpPr>
              <a:spLocks noChangeArrowheads="1"/>
            </p:cNvSpPr>
            <p:nvPr/>
          </p:nvSpPr>
          <p:spPr bwMode="auto">
            <a:xfrm>
              <a:off x="6345" y="3673"/>
              <a:ext cx="588" cy="656"/>
            </a:xfrm>
            <a:prstGeom prst="rect">
              <a:avLst/>
            </a:prstGeom>
            <a:noFill/>
            <a:ln>
              <a:noFill/>
            </a:ln>
            <a:effectLst>
              <a:outerShdw blurRad="419100" dist="419100" dir="5400000" algn="ctr" rotWithShape="0">
                <a:srgbClr val="000000">
                  <a:alpha val="43137"/>
                </a:srgbClr>
              </a:outerShdw>
            </a:effectLst>
          </p:spPr>
          <p:txBody>
            <a:bodyPr wrap="square" lIns="70027" tIns="35012" rIns="70027" bIns="35012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sz="277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 Unicode MS" pitchFamily="34" charset="-122"/>
                  <a:sym typeface="Arial" panose="020B0604020202020204" pitchFamily="34" charset="0"/>
                </a:rPr>
                <a:t>3</a:t>
              </a:r>
              <a:endParaRPr kumimoji="0" lang="en-US" sz="277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 Unicode MS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3969" name="图片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66750" y="3986530"/>
            <a:ext cx="1413510" cy="163512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矩形 1048824"/>
          <p:cNvSpPr/>
          <p:nvPr/>
        </p:nvSpPr>
        <p:spPr>
          <a:xfrm>
            <a:off x="671195" y="1608455"/>
            <a:ext cx="7793355" cy="358187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妊娠合并心脏病是高危妊娠之一，是孕产妇死亡的主要原因之一，在我国孕产妇死因顺位中高居第二位，为非直接产科死因的首位。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我国发病率约为1%。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临床上以先天性心脏病最常见。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charset="0"/>
              <a:buChar char="l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妊娠、分娩诱发心力衰竭为主要死亡原因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31" name="矩形 1048830"/>
          <p:cNvSpPr/>
          <p:nvPr/>
        </p:nvSpPr>
        <p:spPr>
          <a:xfrm>
            <a:off x="468630" y="1529715"/>
            <a:ext cx="8246745" cy="4319270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  <p:cxnSp>
        <p:nvCxnSpPr>
          <p:cNvPr id="3145749" name="直接连接符 3145748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35" name="任意多边形 1048834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8630" y="96710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【概述】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矩形 1048836"/>
          <p:cNvSpPr/>
          <p:nvPr/>
        </p:nvSpPr>
        <p:spPr>
          <a:xfrm>
            <a:off x="395288" y="914400"/>
            <a:ext cx="667385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（一）妊娠对心脏病的影响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cxnSp>
        <p:nvCxnSpPr>
          <p:cNvPr id="3145751" name="直接连接符 3145750"/>
          <p:cNvCxnSpPr/>
          <p:nvPr/>
        </p:nvCxnSpPr>
        <p:spPr>
          <a:xfrm>
            <a:off x="0" y="847725"/>
            <a:ext cx="9144000" cy="0"/>
          </a:xfrm>
          <a:prstGeom prst="line">
            <a:avLst/>
          </a:prstGeom>
          <a:ln w="9525" cap="flat" cmpd="sng">
            <a:solidFill>
              <a:srgbClr val="00B0F0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48843" name="任意多边形 1048842"/>
          <p:cNvSpPr/>
          <p:nvPr/>
        </p:nvSpPr>
        <p:spPr>
          <a:xfrm>
            <a:off x="0" y="282575"/>
            <a:ext cx="2160588" cy="503238"/>
          </a:xfrm>
          <a:custGeom>
            <a:avLst/>
            <a:gdLst/>
            <a:ahLst/>
            <a:cxnLst/>
            <a:rect l="0" t="0" r="0" b="0"/>
            <a:pathLst>
              <a:path w="2160240" h="288032">
                <a:moveTo>
                  <a:pt x="0" y="0"/>
                </a:moveTo>
                <a:lnTo>
                  <a:pt x="1941299" y="0"/>
                </a:lnTo>
                <a:lnTo>
                  <a:pt x="2160240" y="288032"/>
                </a:lnTo>
                <a:lnTo>
                  <a:pt x="0" y="288032"/>
                </a:lnTo>
                <a:lnTo>
                  <a:pt x="0" y="0"/>
                </a:lnTo>
              </a:path>
            </a:pathLst>
          </a:custGeom>
          <a:solidFill>
            <a:srgbClr val="00B0F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1810" y="1737360"/>
            <a:ext cx="52260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400">
                <a:solidFill>
                  <a:srgbClr val="2747B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1.妊娠期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血容量较孕前增加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30%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45%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</a:p>
          <a:p>
            <a:pPr marL="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至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周达高峰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心率加快、心搏出量增加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>
              <a:lnSpc>
                <a:spcPct val="150000"/>
              </a:lnSpc>
              <a:spcBef>
                <a:spcPts val="1200"/>
              </a:spcBef>
              <a:buNone/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心脏向上、向左前移位，大血管轻度扭曲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7860" y="2479040"/>
            <a:ext cx="2955925" cy="3065780"/>
            <a:chOff x="8588" y="3954"/>
            <a:chExt cx="4655" cy="4828"/>
          </a:xfrm>
        </p:grpSpPr>
        <p:sp>
          <p:nvSpPr>
            <p:cNvPr id="6" name="右大括号 5"/>
            <p:cNvSpPr/>
            <p:nvPr/>
          </p:nvSpPr>
          <p:spPr>
            <a:xfrm>
              <a:off x="8588" y="3954"/>
              <a:ext cx="762" cy="4828"/>
            </a:xfrm>
            <a:prstGeom prst="rightBrac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914" name="文本框 208913"/>
            <p:cNvSpPr txBox="1"/>
            <p:nvPr/>
          </p:nvSpPr>
          <p:spPr>
            <a:xfrm>
              <a:off x="9350" y="6053"/>
              <a:ext cx="3893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心脏负担加重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矩形 1048836"/>
          <p:cNvSpPr/>
          <p:nvPr/>
        </p:nvSpPr>
        <p:spPr>
          <a:xfrm>
            <a:off x="395288" y="914400"/>
            <a:ext cx="667385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（一）妊娠对心脏病的影响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282575"/>
            <a:ext cx="9144000" cy="565150"/>
            <a:chOff x="0" y="445"/>
            <a:chExt cx="14400" cy="890"/>
          </a:xfrm>
        </p:grpSpPr>
        <p:cxnSp>
          <p:nvCxnSpPr>
            <p:cNvPr id="3145751" name="直接连接符 3145750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48843" name="任意多边形 104884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395764" y="1730163"/>
          <a:ext cx="7413625" cy="3984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9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>
                          <a:solidFill>
                            <a:srgbClr val="2747B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2.</a:t>
                      </a:r>
                      <a:r>
                        <a:rPr lang="zh-CN" altLang="en-US" sz="2400" b="0">
                          <a:solidFill>
                            <a:srgbClr val="2747B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分娩期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endParaRPr lang="zh-CN" altLang="en-US" sz="2400" b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第一产程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宫缩→回心血量明显↑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第二产程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宫缩、产妇屏气用力、腹压↑→使肺循环阻力及周围循环阻力均↑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微软雅黑" panose="020B0503020204020204" charset="-122"/>
                          <a:ea typeface="微软雅黑" panose="020B0503020204020204" charset="-122"/>
                        </a:rPr>
                        <a:t>第三产程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腹压骤降，大量血液涌向内脏，回心血量急剧↓；</a:t>
                      </a:r>
                    </a:p>
                    <a:p>
                      <a:pPr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胎盘循环停止，子宫血窦内血液进入体循环，回心血量急剧↑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569835" y="2382520"/>
            <a:ext cx="1253490" cy="3507105"/>
            <a:chOff x="11921" y="3752"/>
            <a:chExt cx="1974" cy="5523"/>
          </a:xfrm>
        </p:grpSpPr>
        <p:sp>
          <p:nvSpPr>
            <p:cNvPr id="10" name="右大括号 9"/>
            <p:cNvSpPr/>
            <p:nvPr/>
          </p:nvSpPr>
          <p:spPr>
            <a:xfrm>
              <a:off x="11921" y="3752"/>
              <a:ext cx="843" cy="5523"/>
            </a:xfrm>
            <a:prstGeom prst="righ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910" y="4922"/>
              <a:ext cx="985" cy="31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诱发心衰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065" y="821055"/>
            <a:ext cx="8229600" cy="73660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（一）妊娠对心脏病的影响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590074" y="1864783"/>
          <a:ext cx="8101330" cy="3023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0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50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rgbClr val="2747B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3.</a:t>
                      </a:r>
                      <a:r>
                        <a:rPr lang="zh-CN" altLang="en-US" sz="2400" b="0" dirty="0">
                          <a:solidFill>
                            <a:srgbClr val="2747B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产褥期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800">
                        <a:latin typeface="仿宋" panose="02010609060101010101" charset="-122"/>
                        <a:ea typeface="仿宋" panose="02010609060101010101" charset="-122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产后</a:t>
                      </a:r>
                      <a:r>
                        <a:rPr lang="en-US" altLang="zh-CN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3</a:t>
                      </a: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日内，子宫缩复使部分血液进入体循环，孕期组织间潴留液体也回到体循环，使血容量再度增加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en-US" altLang="zh-CN" sz="2800" b="1" dirty="0">
                          <a:solidFill>
                            <a:srgbClr val="FF0066"/>
                          </a:solidFill>
                          <a:latin typeface="仿宋" panose="02010609060101010101" charset="-122"/>
                          <a:ea typeface="仿宋" panose="02010609060101010101" charset="-122"/>
                          <a:sym typeface="+mn-ea"/>
                        </a:rPr>
                        <a:t> 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仿宋" panose="02010609060101010101" charset="-122"/>
                        <a:ea typeface="仿宋" panose="02010609060101010101" charset="-122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 gridSpan="2"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endParaRPr lang="zh-CN" altLang="en-US" sz="2800" b="1" dirty="0">
                        <a:latin typeface="仿宋" panose="02010609060101010101" charset="-122"/>
                        <a:ea typeface="仿宋" panose="02010609060101010101" charset="-122"/>
                        <a:cs typeface="仿宋" panose="02010609060101010101" charset="-122"/>
                        <a:sym typeface="+mn-ea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20790"/>
            <a:ext cx="2164715" cy="281305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&lt;第七章&gt;</a:t>
            </a: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0" y="282575"/>
            <a:ext cx="9144000" cy="565150"/>
            <a:chOff x="0" y="445"/>
            <a:chExt cx="14400" cy="8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48843" name="任意多边形 104884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91350" y="2644775"/>
            <a:ext cx="1699895" cy="1639871"/>
            <a:chOff x="11010" y="4165"/>
            <a:chExt cx="2677" cy="2433"/>
          </a:xfrm>
        </p:grpSpPr>
        <p:sp>
          <p:nvSpPr>
            <p:cNvPr id="12" name="右大括号 11"/>
            <p:cNvSpPr/>
            <p:nvPr/>
          </p:nvSpPr>
          <p:spPr>
            <a:xfrm>
              <a:off x="11010" y="4322"/>
              <a:ext cx="679" cy="2276"/>
            </a:xfrm>
            <a:prstGeom prst="righ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076" y="4165"/>
              <a:ext cx="1611" cy="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仍有心衰可能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36905" y="4462780"/>
            <a:ext cx="798576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6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※ 妊娠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34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周及以后、分娩期及产褥期的最初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日内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心脏负荷最重，最易发生心力衰竭。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7" name="矩形 1048836"/>
          <p:cNvSpPr/>
          <p:nvPr/>
        </p:nvSpPr>
        <p:spPr>
          <a:xfrm>
            <a:off x="395288" y="914400"/>
            <a:ext cx="6673850" cy="52197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>
            <a:spAutoFit/>
          </a:bodyPr>
          <a:lstStyle/>
          <a:p>
            <a:pPr>
              <a:buFontTx/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（一）心脏病对妊娠的影响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48839" name="矩形 1048838"/>
          <p:cNvSpPr/>
          <p:nvPr/>
        </p:nvSpPr>
        <p:spPr>
          <a:xfrm>
            <a:off x="395288" y="1557338"/>
            <a:ext cx="8496300" cy="4586287"/>
          </a:xfrm>
          <a:prstGeom prst="rect">
            <a:avLst/>
          </a:prstGeom>
          <a:noFill/>
          <a:ln w="25400" cap="flat" cmpd="sng">
            <a:solidFill>
              <a:srgbClr val="33CCCC">
                <a:alpha val="100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1440" tIns="45720" rIns="91440" bIns="45720" anchor="ctr"/>
          <a:lstStyle/>
          <a:p>
            <a:pPr eaLnBrk="0" hangingPunct="0"/>
            <a:endParaRPr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282575"/>
            <a:ext cx="9144000" cy="565150"/>
            <a:chOff x="0" y="445"/>
            <a:chExt cx="14400" cy="890"/>
          </a:xfrm>
        </p:grpSpPr>
        <p:cxnSp>
          <p:nvCxnSpPr>
            <p:cNvPr id="3145751" name="直接连接符 3145750"/>
            <p:cNvCxnSpPr/>
            <p:nvPr/>
          </p:nvCxnSpPr>
          <p:spPr>
            <a:xfrm>
              <a:off x="0" y="1335"/>
              <a:ext cx="14400" cy="0"/>
            </a:xfrm>
            <a:prstGeom prst="line">
              <a:avLst/>
            </a:prstGeom>
            <a:ln w="9525" cap="flat" cmpd="sng">
              <a:solidFill>
                <a:srgbClr val="00B0F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48843" name="任意多边形 1048842"/>
            <p:cNvSpPr/>
            <p:nvPr/>
          </p:nvSpPr>
          <p:spPr>
            <a:xfrm>
              <a:off x="0" y="445"/>
              <a:ext cx="3403" cy="793"/>
            </a:xfrm>
            <a:custGeom>
              <a:avLst/>
              <a:gdLst/>
              <a:ahLst/>
              <a:cxnLst/>
              <a:rect l="0" t="0" r="0" b="0"/>
              <a:pathLst>
                <a:path w="2160240" h="288032">
                  <a:moveTo>
                    <a:pt x="0" y="0"/>
                  </a:moveTo>
                  <a:lnTo>
                    <a:pt x="1941299" y="0"/>
                  </a:lnTo>
                  <a:lnTo>
                    <a:pt x="2160240" y="288032"/>
                  </a:lnTo>
                  <a:lnTo>
                    <a:pt x="0" y="288032"/>
                  </a:lnTo>
                  <a:lnTo>
                    <a:pt x="0" y="0"/>
                  </a:lnTo>
                </a:path>
              </a:pathLst>
            </a:custGeom>
            <a:solidFill>
              <a:srgbClr val="00B0F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5300" y="1652270"/>
            <a:ext cx="8396605" cy="3671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心脏病不影响受孕。</a:t>
            </a:r>
          </a:p>
          <a:p>
            <a:pPr marL="457200" indent="-457200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心脏病变较轻、心功能良好者，在密切监护下可以妊娠，母儿相对安全。 </a:t>
            </a:r>
          </a:p>
          <a:p>
            <a:pPr marL="457200" indent="-457200">
              <a:lnSpc>
                <a:spcPct val="150000"/>
              </a:lnSpc>
              <a:spcBef>
                <a:spcPts val="1000"/>
              </a:spcBef>
              <a:buFont typeface="Wingdings" panose="05000000000000000000" charset="0"/>
              <a:buChar char="l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如发生心力衰竭，可因缺氧引起子宫收缩，易致流产、早产或引起胎儿宫内发育迟缓、胎儿窘迫，甚至胎儿宫内死亡等。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0" y="6065520"/>
            <a:ext cx="9107805" cy="431800"/>
            <a:chOff x="56" y="9552"/>
            <a:chExt cx="14343" cy="680"/>
          </a:xfrm>
        </p:grpSpPr>
        <p:sp>
          <p:nvSpPr>
            <p:cNvPr id="14" name="矩形 13"/>
            <p:cNvSpPr/>
            <p:nvPr/>
          </p:nvSpPr>
          <p:spPr>
            <a:xfrm>
              <a:off x="2551" y="9552"/>
              <a:ext cx="11849" cy="680"/>
            </a:xfrm>
            <a:prstGeom prst="rect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高等教育出版社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6" y="9552"/>
              <a:ext cx="2495" cy="68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妇产科护理</a:t>
              </a:r>
            </a:p>
          </p:txBody>
        </p:sp>
      </p:grpSp>
      <p:sp>
        <p:nvSpPr>
          <p:cNvPr id="1048833" name="矩形 1048832"/>
          <p:cNvSpPr/>
          <p:nvPr/>
        </p:nvSpPr>
        <p:spPr>
          <a:xfrm>
            <a:off x="2363470" y="264160"/>
            <a:ext cx="3950970" cy="521970"/>
          </a:xfrm>
          <a:prstGeom prst="rect">
            <a:avLst/>
          </a:prstGeom>
          <a:noFill/>
          <a:ln w="9525">
            <a:noFill/>
          </a:ln>
        </p:spPr>
        <p:txBody>
          <a:bodyPr vert="horz" wrap="none" lIns="91440" tIns="45720" rIns="91440" bIns="45720" anchor="t">
            <a:spAutoFit/>
          </a:bodyPr>
          <a:lstStyle/>
          <a:p>
            <a:pPr>
              <a:buSzPct val="100000"/>
              <a:buFontTx/>
              <a:buNone/>
            </a:pPr>
            <a:r>
              <a:rPr lang="zh-CN" altLang="en-US" sz="2800" b="1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第一节  妊娠合并心脏病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40e32f1-6cda-47c2-9aba-54f83aa24ce1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86faeba-48b7-4b92-93cf-88c3997587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1803</Words>
  <Application>Microsoft Office PowerPoint</Application>
  <PresentationFormat>全屏显示(4:3)</PresentationFormat>
  <Paragraphs>264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仿宋</vt:lpstr>
      <vt:lpstr>华文仿宋</vt:lpstr>
      <vt:lpstr>华文中宋</vt:lpstr>
      <vt:lpstr>宋体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（一）妊娠对心脏病的影响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何朗</cp:lastModifiedBy>
  <cp:revision>34</cp:revision>
  <dcterms:created xsi:type="dcterms:W3CDTF">2019-06-19T02:08:00Z</dcterms:created>
  <dcterms:modified xsi:type="dcterms:W3CDTF">2024-03-20T03:48:12Z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