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79" r:id="rId2"/>
    <p:sldId id="281" r:id="rId3"/>
    <p:sldId id="282" r:id="rId4"/>
    <p:sldId id="28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42" r:id="rId21"/>
    <p:sldId id="352" r:id="rId22"/>
    <p:sldId id="343" r:id="rId23"/>
    <p:sldId id="344" r:id="rId24"/>
    <p:sldId id="345" r:id="rId25"/>
    <p:sldId id="346" r:id="rId26"/>
    <p:sldId id="350" r:id="rId27"/>
    <p:sldId id="349" r:id="rId28"/>
    <p:sldId id="348" r:id="rId29"/>
    <p:sldId id="351" r:id="rId30"/>
    <p:sldId id="300" r:id="rId31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5pPr>
    <a:lvl6pPr marL="22860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6pPr>
    <a:lvl7pPr marL="27432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7pPr>
    <a:lvl8pPr marL="32004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8pPr>
    <a:lvl9pPr marL="3657600" algn="l" defTabSz="914400" rtl="0" eaLnBrk="1" latinLnBrk="0" hangingPunct="1">
      <a:defRPr b="1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3053" autoAdjust="0"/>
  </p:normalViewPr>
  <p:slideViewPr>
    <p:cSldViewPr showGuides="1">
      <p:cViewPr varScale="1">
        <p:scale>
          <a:sx n="79" d="100"/>
          <a:sy n="79" d="100"/>
        </p:scale>
        <p:origin x="1584" y="43"/>
      </p:cViewPr>
      <p:guideLst>
        <p:guide orient="horz" pos="2160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4" name="Rectangle 18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5" name="Rectangle 189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1048766" name="Rectangle 190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048767" name="Rectangle 19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编辑母版文本样式</a:t>
            </a:r>
            <a:endParaRPr lang="en-US" altLang="en-US">
              <a:sym typeface="Arial" panose="020B0604020202020204" pitchFamily="34" charset="0"/>
            </a:endParaRPr>
          </a:p>
          <a:p>
            <a:pPr lvl="1"/>
            <a:r>
              <a:rPr lang="zh-CN" altLang="en-US">
                <a:sym typeface="Arial" panose="020B0604020202020204" pitchFamily="34" charset="0"/>
              </a:rPr>
              <a:t>第二级</a:t>
            </a:r>
            <a:endParaRPr lang="en-US" altLang="en-US">
              <a:sym typeface="Arial" panose="020B0604020202020204" pitchFamily="34" charset="0"/>
            </a:endParaRPr>
          </a:p>
          <a:p>
            <a:pPr lvl="2"/>
            <a:r>
              <a:rPr lang="zh-CN" altLang="en-US">
                <a:sym typeface="Arial" panose="020B0604020202020204" pitchFamily="34" charset="0"/>
              </a:rPr>
              <a:t>第三级</a:t>
            </a:r>
            <a:endParaRPr lang="en-US" altLang="en-US">
              <a:sym typeface="Arial" panose="020B0604020202020204" pitchFamily="34" charset="0"/>
            </a:endParaRPr>
          </a:p>
          <a:p>
            <a:pPr lvl="3"/>
            <a:r>
              <a:rPr lang="zh-CN" altLang="en-US">
                <a:sym typeface="Arial" panose="020B0604020202020204" pitchFamily="34" charset="0"/>
              </a:rPr>
              <a:t>第四级</a:t>
            </a:r>
            <a:endParaRPr lang="en-US" altLang="en-US">
              <a:sym typeface="Arial" panose="020B0604020202020204" pitchFamily="34" charset="0"/>
            </a:endParaRPr>
          </a:p>
          <a:p>
            <a:pPr lvl="4"/>
            <a:r>
              <a:rPr lang="zh-CN" altLang="en-US">
                <a:sym typeface="Arial" panose="020B0604020202020204" pitchFamily="34" charset="0"/>
              </a:rPr>
              <a:t>第五级</a:t>
            </a:r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48768" name="Rectangle 19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48769" name="Rectangle 19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1876FA6-B4A8-4888-AB07-E55C15A733E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0000"/>
        </a:solidFill>
        <a:latin typeface="等线" panose="02010600030101010101" pitchFamily="2" charset="-122"/>
        <a:ea typeface="等线" panose="02010600030101010101" pitchFamily="2" charset="-122"/>
        <a:cs typeface="+mn-cs"/>
        <a:sym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64D27-B592-4CA2-B652-C1D08CE0551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F0D59-EB1E-4139-AFB9-44B7CC94218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333985-46BD-4353-A863-23451C0CFA7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B0273-375B-4A6B-8359-61660167E7E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E55E0-C321-4575-88BE-5F7E8FA6881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0C1FE-9E5F-45BC-889E-3806DABB663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0F4DEC-97CC-46BE-AFD3-3A2F5A8AB3D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EEB5B-E687-4E63-8E68-65E9FEA0FC2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94BA2-9441-494F-BE18-F5CE82BD133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1C5FC-67BC-4545-8B4D-CE04B4078CE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C231B-A8FC-410D-86A7-487DACFDCB2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i="1"/>
            </a:lvl1pPr>
          </a:lstStyle>
          <a:p>
            <a:endParaRPr lang="en-US" altLang="zh-CN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1"/>
            </a:lvl1pPr>
          </a:lstStyle>
          <a:p>
            <a:fld id="{3348DB15-030E-4D5D-A8E9-8BBCFE43D57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Rectangle 195"/>
          <p:cNvSpPr>
            <a:spLocks noChangeArrowheads="1"/>
          </p:cNvSpPr>
          <p:nvPr/>
        </p:nvSpPr>
        <p:spPr bwMode="auto">
          <a:xfrm>
            <a:off x="2214563" y="2643188"/>
            <a:ext cx="4572000" cy="118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SzPct val="100000"/>
            </a:pPr>
            <a:r>
              <a:rPr lang="zh-CN" altLang="en-US" sz="5400" b="0">
                <a:latin typeface="黑体" panose="02010609060101010101" pitchFamily="2" charset="-122"/>
                <a:ea typeface="黑体" panose="02010609060101010101" pitchFamily="2" charset="-122"/>
              </a:rPr>
              <a:t>母婴保健</a:t>
            </a:r>
            <a:endParaRPr lang="zh-CN" altLang="zh-CN"/>
          </a:p>
        </p:txBody>
      </p:sp>
      <p:pic>
        <p:nvPicPr>
          <p:cNvPr id="2097211" name="Picture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73" name="Rectangle 197"/>
          <p:cNvSpPr>
            <a:spLocks noChangeArrowheads="1"/>
          </p:cNvSpPr>
          <p:nvPr/>
        </p:nvSpPr>
        <p:spPr bwMode="auto">
          <a:xfrm>
            <a:off x="-1270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5F5F5">
                  <a:alpha val="74901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775" name="Freeform 199"/>
          <p:cNvSpPr>
            <a:spLocks noChangeArrowheads="1"/>
          </p:cNvSpPr>
          <p:nvPr/>
        </p:nvSpPr>
        <p:spPr bwMode="auto">
          <a:xfrm>
            <a:off x="12700" y="3317875"/>
            <a:ext cx="9144000" cy="3540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7" name="Freeform 201"/>
          <p:cNvSpPr>
            <a:spLocks noChangeArrowheads="1"/>
          </p:cNvSpPr>
          <p:nvPr/>
        </p:nvSpPr>
        <p:spPr bwMode="auto">
          <a:xfrm>
            <a:off x="25400" y="4044950"/>
            <a:ext cx="9144000" cy="2813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144000" y="0"/>
              </a:cxn>
              <a:cxn ang="0">
                <a:pos x="9144000" y="3049929"/>
              </a:cxn>
              <a:cxn ang="0">
                <a:pos x="0" y="3049929"/>
              </a:cxn>
              <a:cxn ang="0">
                <a:pos x="0" y="0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79" name="Rectangle 203"/>
          <p:cNvSpPr>
            <a:spLocks noChangeArrowheads="1"/>
          </p:cNvSpPr>
          <p:nvPr/>
        </p:nvSpPr>
        <p:spPr bwMode="auto">
          <a:xfrm>
            <a:off x="2740025" y="1204913"/>
            <a:ext cx="3611563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>
                <a:latin typeface="微软雅黑" panose="020B0503020204020204" pitchFamily="34" charset="-122"/>
                <a:ea typeface="微软雅黑" panose="020B0503020204020204" pitchFamily="34" charset="-122"/>
              </a:rPr>
              <a:t>妇产科护理</a:t>
            </a:r>
            <a:endParaRPr lang="zh-CN" altLang="en-US"/>
          </a:p>
        </p:txBody>
      </p:sp>
      <p:sp>
        <p:nvSpPr>
          <p:cNvPr id="1048781" name="Rectangle 205"/>
          <p:cNvSpPr>
            <a:spLocks noChangeArrowheads="1"/>
          </p:cNvSpPr>
          <p:nvPr/>
        </p:nvSpPr>
        <p:spPr bwMode="auto">
          <a:xfrm>
            <a:off x="107950" y="263525"/>
            <a:ext cx="2824163" cy="33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0">
                <a:latin typeface="微软雅黑" panose="020B0503020204020204" pitchFamily="34" charset="-122"/>
                <a:ea typeface="微软雅黑" panose="020B0503020204020204" pitchFamily="34" charset="-122"/>
              </a:rPr>
              <a:t>中等职业学校教育部规划教材</a:t>
            </a:r>
            <a:endParaRPr lang="zh-CN" altLang="zh-CN"/>
          </a:p>
        </p:txBody>
      </p:sp>
      <p:sp>
        <p:nvSpPr>
          <p:cNvPr id="1048783" name="Rectangle 207"/>
          <p:cNvSpPr>
            <a:spLocks noChangeArrowheads="1"/>
          </p:cNvSpPr>
          <p:nvPr/>
        </p:nvSpPr>
        <p:spPr bwMode="auto">
          <a:xfrm>
            <a:off x="3697288" y="4187825"/>
            <a:ext cx="18002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护理类各专业用</a:t>
            </a:r>
            <a:endParaRPr lang="zh-CN" altLang="zh-CN"/>
          </a:p>
        </p:txBody>
      </p:sp>
      <p:grpSp>
        <p:nvGrpSpPr>
          <p:cNvPr id="83" name="Group -941"/>
          <p:cNvGrpSpPr/>
          <p:nvPr/>
        </p:nvGrpSpPr>
        <p:grpSpPr bwMode="auto">
          <a:xfrm>
            <a:off x="6300192" y="6092829"/>
            <a:ext cx="1981955" cy="354483"/>
            <a:chOff x="6300712" y="6093268"/>
            <a:chExt cx="1980925" cy="354657"/>
          </a:xfrm>
        </p:grpSpPr>
        <p:pic>
          <p:nvPicPr>
            <p:cNvPr id="2097213" name="Picture 6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00712" y="6093739"/>
              <a:ext cx="382588" cy="3541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8785" name="Rectangle 209"/>
            <p:cNvSpPr>
              <a:spLocks noChangeArrowheads="1"/>
            </p:cNvSpPr>
            <p:nvPr/>
          </p:nvSpPr>
          <p:spPr bwMode="auto">
            <a:xfrm>
              <a:off x="6661522" y="6093268"/>
              <a:ext cx="1620115" cy="3387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高等教育出版社</a:t>
              </a:r>
              <a:endParaRPr lang="zh-CN" altLang="zh-C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99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5" grpId="0" animBg="1"/>
      <p:bldP spid="10487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胎儿发育与生理特点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260" y="1844675"/>
            <a:ext cx="6091555" cy="4467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4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周末：可辨认胚盘与体蒂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                           </a:t>
            </a: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周末：初具人形、心脏搏动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12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周末：外生殖器已发育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16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周末：部分孕妇自觉胎动、外生殖器可确定性别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20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周末：明显胎动、开始吞咽活动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24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周末：各脏器均已发育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28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周末：生活力弱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32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周末：出生后适当护理可存活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36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周末：会啼哭吸吮、存活率较高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40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周末：足月儿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妊娠期母体的变化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生理变化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63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（一）生殖器官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子宫：</a:t>
            </a:r>
            <a:r>
              <a:rPr lang="zh-CN" altLang="zh-CN" dirty="0"/>
              <a:t>子宫肌纤维肥大和增生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              </a:t>
            </a:r>
            <a:r>
              <a:rPr lang="zh-CN" altLang="zh-CN" dirty="0"/>
              <a:t>子宫体重增加约</a:t>
            </a:r>
            <a:r>
              <a:rPr lang="en-US" altLang="zh-CN" dirty="0"/>
              <a:t>20</a:t>
            </a:r>
            <a:r>
              <a:rPr lang="zh-CN" altLang="zh-CN" dirty="0"/>
              <a:t>倍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              </a:t>
            </a:r>
            <a:r>
              <a:rPr lang="zh-CN" altLang="zh-CN" dirty="0"/>
              <a:t>子宫腔容量增加近</a:t>
            </a:r>
            <a:r>
              <a:rPr lang="en-US" altLang="zh-CN" dirty="0"/>
              <a:t>1000</a:t>
            </a:r>
            <a:r>
              <a:rPr lang="zh-CN" altLang="zh-CN" dirty="0"/>
              <a:t>倍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              </a:t>
            </a:r>
            <a:r>
              <a:rPr lang="zh-CN" altLang="en-US" dirty="0"/>
              <a:t>子</a:t>
            </a:r>
            <a:r>
              <a:rPr lang="zh-CN" altLang="zh-CN" dirty="0"/>
              <a:t>宫峡部伸展，至妊娠末期可达</a:t>
            </a:r>
            <a:r>
              <a:rPr lang="en-US" altLang="zh-CN" dirty="0"/>
              <a:t>7</a:t>
            </a:r>
            <a:r>
              <a:rPr lang="zh-CN" altLang="zh-CN" dirty="0"/>
              <a:t>～</a:t>
            </a:r>
            <a:r>
              <a:rPr lang="en-US" altLang="zh-CN" dirty="0"/>
              <a:t>10cm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              </a:t>
            </a:r>
            <a:r>
              <a:rPr lang="zh-CN" altLang="zh-CN" dirty="0"/>
              <a:t>宫颈肥大变软，内膜增厚，腺体增生，黏液增多形成黏液栓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7708265" y="442849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妊娠期母体的变化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生理变化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220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（一）生殖器官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阴道：</a:t>
            </a:r>
            <a:r>
              <a:rPr lang="zh-CN" altLang="zh-CN" dirty="0"/>
              <a:t>黏膜变厚，充血，呈紫蓝色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输卵管：</a:t>
            </a:r>
            <a:r>
              <a:rPr lang="zh-CN" altLang="zh-CN" dirty="0"/>
              <a:t>血运增加，组织变软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卵巢：</a:t>
            </a:r>
            <a:r>
              <a:rPr lang="zh-CN" altLang="zh-CN" dirty="0"/>
              <a:t>不排卵</a:t>
            </a:r>
            <a:r>
              <a:rPr lang="zh-CN" altLang="en-US" dirty="0"/>
              <a:t>，</a:t>
            </a:r>
            <a:r>
              <a:rPr lang="zh-CN" altLang="zh-CN" dirty="0"/>
              <a:t>黄体分泌雌激素和孕激素</a:t>
            </a:r>
            <a:r>
              <a:rPr lang="zh-CN" altLang="en-US" dirty="0"/>
              <a:t>，</a:t>
            </a:r>
            <a:r>
              <a:rPr lang="zh-CN" altLang="zh-CN" dirty="0"/>
              <a:t>约在妊娠</a:t>
            </a:r>
            <a:r>
              <a:rPr lang="en-US" altLang="zh-CN" dirty="0"/>
              <a:t>3</a:t>
            </a:r>
            <a:r>
              <a:rPr lang="zh-CN" altLang="zh-CN" dirty="0"/>
              <a:t>个月后开始萎缩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/>
              <a:t>                </a:t>
            </a:r>
            <a:r>
              <a:rPr lang="zh-CN" altLang="zh-CN" dirty="0"/>
              <a:t>由胎盘替代卵巢分泌激素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会阴：</a:t>
            </a:r>
            <a:r>
              <a:rPr lang="zh-CN" altLang="zh-CN" dirty="0"/>
              <a:t>色素沉着，血管增多、充血，伸展性增大，有利于分娩时胎儿娩出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妊娠期母体的变化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生理变化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49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（二）乳房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zh-CN" dirty="0"/>
              <a:t>妊娠</a:t>
            </a:r>
            <a:r>
              <a:rPr lang="en-US" altLang="zh-CN" dirty="0"/>
              <a:t>8</a:t>
            </a:r>
            <a:r>
              <a:rPr lang="zh-CN" altLang="zh-CN" dirty="0"/>
              <a:t>周后乳房、乳头明显增大，乳头、乳晕着色、蒙氏结节</a:t>
            </a:r>
            <a:r>
              <a:rPr lang="en-US" altLang="zh-CN" dirty="0"/>
              <a:t>                                                                                      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（三）血液及循环系统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血容量：</a:t>
            </a:r>
            <a:r>
              <a:rPr lang="zh-CN" altLang="zh-CN" dirty="0"/>
              <a:t>从妊娠</a:t>
            </a:r>
            <a:r>
              <a:rPr lang="en-US" altLang="zh-CN" dirty="0"/>
              <a:t>6</a:t>
            </a:r>
            <a:r>
              <a:rPr lang="zh-CN" altLang="zh-CN" dirty="0"/>
              <a:t>周起开始增加，至妊娠</a:t>
            </a:r>
            <a:r>
              <a:rPr lang="en-US" altLang="zh-CN" dirty="0"/>
              <a:t>32</a:t>
            </a:r>
            <a:r>
              <a:rPr lang="zh-CN" altLang="zh-CN" dirty="0"/>
              <a:t>～</a:t>
            </a:r>
            <a:r>
              <a:rPr lang="en-US" altLang="zh-CN" dirty="0"/>
              <a:t>34</a:t>
            </a:r>
            <a:r>
              <a:rPr lang="zh-CN" altLang="zh-CN" dirty="0"/>
              <a:t>周达高峰，血浆增加多于</a:t>
            </a:r>
            <a:endParaRPr lang="en-US" altLang="zh-CN" dirty="0"/>
          </a:p>
          <a:p>
            <a:r>
              <a:rPr lang="en-US" altLang="zh-CN" dirty="0"/>
              <a:t>                   </a:t>
            </a:r>
            <a:r>
              <a:rPr lang="zh-CN" altLang="zh-CN" dirty="0"/>
              <a:t>红细胞增加，血液稀释，出现生理性贫血</a:t>
            </a:r>
          </a:p>
          <a:p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血液成分：</a:t>
            </a:r>
            <a:r>
              <a:rPr lang="zh-CN" altLang="zh-CN" dirty="0"/>
              <a:t>红细胞、白细胞增加</a:t>
            </a:r>
            <a:r>
              <a:rPr lang="zh-CN" altLang="en-US" dirty="0"/>
              <a:t>，</a:t>
            </a:r>
            <a:r>
              <a:rPr lang="zh-CN" altLang="zh-CN" dirty="0"/>
              <a:t>血液处于高凝状态</a:t>
            </a:r>
            <a:r>
              <a:rPr lang="zh-CN" altLang="en-US" dirty="0"/>
              <a:t>，</a:t>
            </a:r>
            <a:r>
              <a:rPr lang="zh-CN" altLang="zh-CN" dirty="0"/>
              <a:t>血沉降率加快</a:t>
            </a:r>
          </a:p>
          <a:p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循环改变：</a:t>
            </a:r>
            <a:r>
              <a:rPr lang="zh-CN" altLang="zh-CN" dirty="0"/>
              <a:t>心搏出量自妊娠第</a:t>
            </a:r>
            <a:r>
              <a:rPr lang="en-US" altLang="zh-CN" dirty="0"/>
              <a:t>10</a:t>
            </a:r>
            <a:r>
              <a:rPr lang="zh-CN" altLang="zh-CN" dirty="0"/>
              <a:t>周开始增加</a:t>
            </a:r>
            <a:endParaRPr lang="en-US" altLang="zh-CN" dirty="0"/>
          </a:p>
          <a:p>
            <a:r>
              <a:rPr lang="en-US" altLang="zh-CN" dirty="0"/>
              <a:t>                       </a:t>
            </a:r>
            <a:r>
              <a:rPr lang="zh-CN" altLang="zh-CN" dirty="0"/>
              <a:t>心率增加</a:t>
            </a:r>
            <a:r>
              <a:rPr lang="en-US" altLang="zh-CN" dirty="0"/>
              <a:t>10~15</a:t>
            </a:r>
            <a:r>
              <a:rPr lang="zh-CN" altLang="zh-CN" dirty="0"/>
              <a:t>次</a:t>
            </a:r>
            <a:r>
              <a:rPr lang="en-US" altLang="zh-CN" dirty="0"/>
              <a:t>/min</a:t>
            </a:r>
            <a:r>
              <a:rPr lang="zh-CN" altLang="zh-CN" dirty="0"/>
              <a:t>。心脏向左、向上、向前移位</a:t>
            </a:r>
          </a:p>
          <a:p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静脉压：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下肢血液回流受阻</a:t>
            </a:r>
          </a:p>
          <a:p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◆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血压：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仰卧位低血压综合征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妊娠期母体的变化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生理变化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63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（四）消化系统：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早孕反应、上腹饱胀感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zh-CN" altLang="en-US" dirty="0">
                <a:solidFill>
                  <a:schemeClr val="tx1"/>
                </a:solidFill>
              </a:rPr>
              <a:t>、孕晚</a:t>
            </a:r>
            <a:r>
              <a:rPr lang="zh-CN" altLang="zh-CN" dirty="0">
                <a:solidFill>
                  <a:schemeClr val="tx1"/>
                </a:solidFill>
              </a:rPr>
              <a:t>期易出现便秘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（五）泌尿系统：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可有生理性糖尿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、</a:t>
            </a:r>
            <a:r>
              <a:rPr lang="zh-CN" altLang="en-US" dirty="0"/>
              <a:t>易发生肾盂肾炎，右侧多见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（六）呼吸系统：胸式呼吸为主，易发生呼吸道感染</a:t>
            </a:r>
            <a:endParaRPr lang="en-US" altLang="zh-CN" dirty="0"/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（七）内分泌系统：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孕期无排卵，催乳素分泌量增加，为哺乳做准备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（八）皮肤：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色素沉着；出现“妊娠纹”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（九）骨骼系统：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腰骶部不适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（十）体重：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妊娠中晚期每周增加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0.3-0.5KG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，孕期共增加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12.5KG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（十一）矿物质代谢：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孕末期需补充钙及维生素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D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634019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第二节  妊娠期母体的变化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心理变化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7" y="1844824"/>
            <a:ext cx="7992119" cy="2151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</a:rPr>
              <a:t>（一）早期：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</a:rPr>
              <a:t>矛盾、焦虑、情绪不稳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</a:rPr>
              <a:t>（二）中期：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接受现实，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</a:rPr>
              <a:t>出现</a:t>
            </a: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</a:rPr>
              <a:t>内省心理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800" b="0" dirty="0">
                <a:solidFill>
                  <a:srgbClr val="FF0000"/>
                </a:solidFill>
                <a:latin typeface="宋体" panose="02010600030101010101" pitchFamily="2" charset="-122"/>
              </a:rPr>
              <a:t>（三）晚期：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</a:rPr>
              <a:t>焦虑、对分娩存在恐惧</a:t>
            </a:r>
            <a:endParaRPr lang="en-US" altLang="zh-CN" sz="2800" b="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第三节  妊娠诊断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30592" y="344487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妊娠分期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156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（一）早期：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13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周末以前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（二）中期：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14-27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周末</a:t>
            </a:r>
            <a:endParaRPr lang="en-US" altLang="zh-CN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（三）晚期：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28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周及以后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u=3156260676,1354966307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77072"/>
            <a:ext cx="8208912" cy="1800199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第三节  妊娠诊断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早期妊娠诊断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2755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（一）停经及早孕反应：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早孕反应妊娠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6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周开始，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12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周左右消失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（二）尿频：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增大子宫压迫膀胱</a:t>
            </a:r>
            <a:endParaRPr lang="en-US" altLang="zh-CN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（三）乳房变化：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乳房增大，胀痛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（四）妇科检查：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子宫增大变软；黑加征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（五）辅助检查：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妊娠试验、超声检查（确诊）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  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第三节  妊娠诊断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中、晚期妊娠诊断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405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（一）临床表现：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子宫增大</a:t>
            </a:r>
            <a:endParaRPr lang="en-US" altLang="zh-CN" i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胎动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胎心音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胎体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（二）辅助检查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超声检查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彩色多普勒超声检查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050" name="Picture 2" descr="H:\高教修订教材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132856"/>
            <a:ext cx="2638425" cy="2638425"/>
          </a:xfrm>
          <a:prstGeom prst="rect">
            <a:avLst/>
          </a:prstGeom>
          <a:noFill/>
        </p:spPr>
      </p:pic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第三节  妊娠诊断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胎产式、胎先露、胎方位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（一）胎产式：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胎儿身体纵轴与母体身体纵轴之间的关系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分为纵产式、横产式、斜产式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（二）胎先露：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最先进入骨盆入口的胎儿部分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（三）胎方位：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胎儿先露部指示点与母体骨盆的关系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Picture 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793" name="Rectangle 217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89" name="Group -935"/>
          <p:cNvGrpSpPr/>
          <p:nvPr/>
        </p:nvGrpSpPr>
        <p:grpSpPr bwMode="auto">
          <a:xfrm>
            <a:off x="-19050" y="5002213"/>
            <a:ext cx="9163050" cy="1855787"/>
            <a:chOff x="0" y="5698414"/>
            <a:chExt cx="9161367" cy="1174100"/>
          </a:xfrm>
        </p:grpSpPr>
        <p:sp>
          <p:nvSpPr>
            <p:cNvPr id="1048795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97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8801" name="Rectangle 225"/>
          <p:cNvSpPr>
            <a:spLocks noChangeArrowheads="1"/>
          </p:cNvSpPr>
          <p:nvPr/>
        </p:nvSpPr>
        <p:spPr bwMode="auto">
          <a:xfrm>
            <a:off x="552450" y="6318250"/>
            <a:ext cx="1706563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>
                <a:solidFill>
                  <a:srgbClr val="FFFFFF"/>
                </a:solidFill>
                <a:ea typeface="黑体" panose="02010609060101010101" pitchFamily="2" charset="-122"/>
              </a:rPr>
              <a:t>妇产科护理</a:t>
            </a:r>
            <a:endParaRPr lang="zh-CN" altLang="zh-CN"/>
          </a:p>
        </p:txBody>
      </p:sp>
      <p:sp>
        <p:nvSpPr>
          <p:cNvPr id="1048803" name="Rectangle 227"/>
          <p:cNvSpPr>
            <a:spLocks noChangeArrowheads="1"/>
          </p:cNvSpPr>
          <p:nvPr/>
        </p:nvSpPr>
        <p:spPr bwMode="auto">
          <a:xfrm>
            <a:off x="7343507" y="6488668"/>
            <a:ext cx="180049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高等教育出版社</a:t>
            </a:r>
            <a:endParaRPr lang="zh-CN" altLang="zh-CN" dirty="0"/>
          </a:p>
        </p:txBody>
      </p:sp>
      <p:sp>
        <p:nvSpPr>
          <p:cNvPr id="1048805" name="Rectangle 229"/>
          <p:cNvSpPr/>
          <p:nvPr/>
        </p:nvSpPr>
        <p:spPr bwMode="auto">
          <a:xfrm>
            <a:off x="1417638" y="1719263"/>
            <a:ext cx="7673975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7" name="Rectangle 231"/>
          <p:cNvSpPr>
            <a:spLocks noChangeArrowheads="1"/>
          </p:cNvSpPr>
          <p:nvPr/>
        </p:nvSpPr>
        <p:spPr bwMode="auto"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09" name="Rectangle 233"/>
          <p:cNvSpPr>
            <a:spLocks noChangeArrowheads="1"/>
          </p:cNvSpPr>
          <p:nvPr/>
        </p:nvSpPr>
        <p:spPr bwMode="auto">
          <a:xfrm>
            <a:off x="-7938" y="1719263"/>
            <a:ext cx="1468438" cy="1952625"/>
          </a:xfrm>
          <a:prstGeom prst="rect">
            <a:avLst/>
          </a:prstGeom>
          <a:solidFill>
            <a:srgbClr val="00A7E2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811" name="Rectangle 235"/>
          <p:cNvSpPr>
            <a:spLocks noChangeArrowheads="1"/>
          </p:cNvSpPr>
          <p:nvPr/>
        </p:nvSpPr>
        <p:spPr bwMode="auto">
          <a:xfrm>
            <a:off x="2084388" y="2365375"/>
            <a:ext cx="65920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第三单元  正常孕妇的整体护理</a:t>
            </a:r>
            <a:endParaRPr lang="zh-CN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3131840" y="440191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2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第四节 妊娠期孕妇护理</a:t>
            </a:r>
            <a:endParaRPr lang="zh-CN" altLang="zh-CN" sz="3600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8313" y="1844824"/>
            <a:ext cx="8247061" cy="2986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我国现阶段围生期是指从妊娠满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28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周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(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即胎儿体重≥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1000g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或身长≥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35cm)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至产后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周。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产检时间：产前检查的时间应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从确诊为早孕时开始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,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产前检查孕周分别为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: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妊娠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6~13</a:t>
            </a:r>
            <a:r>
              <a:rPr lang="en-US" altLang="zh-CN" sz="2000" baseline="30000" dirty="0">
                <a:solidFill>
                  <a:srgbClr val="FF0000"/>
                </a:solidFill>
                <a:ea typeface="楷体_GB2312" pitchFamily="49" charset="-122"/>
              </a:rPr>
              <a:t>+6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14~19</a:t>
            </a:r>
            <a:r>
              <a:rPr lang="en-US" altLang="zh-CN" sz="2000" baseline="30000" dirty="0">
                <a:solidFill>
                  <a:srgbClr val="FF0000"/>
                </a:solidFill>
                <a:ea typeface="楷体_GB2312" pitchFamily="49" charset="-122"/>
              </a:rPr>
              <a:t>+6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20~24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25~28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29~32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33~36 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周、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37~41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周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每周检查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次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)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。存在高危因素者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,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酌情增加检查次数。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509120"/>
            <a:ext cx="1464964" cy="1341556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第三单元</a:t>
            </a:r>
            <a:endParaRPr lang="zh-CN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863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rgbClr val="FF0000"/>
                </a:solidFill>
                <a:ea typeface="楷体_GB2312" pitchFamily="49" charset="-122"/>
              </a:rPr>
              <a:t>（一）询问健康史：</a:t>
            </a: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chemeClr val="tx1"/>
                </a:solidFill>
                <a:ea typeface="楷体_GB2312" pitchFamily="49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ea typeface="楷体_GB2312" pitchFamily="49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ea typeface="楷体_GB2312" pitchFamily="49" charset="-122"/>
              </a:rPr>
              <a:t>）个人资料：年龄、职业、其他</a:t>
            </a: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chemeClr val="tx1"/>
                </a:solidFill>
                <a:ea typeface="楷体_GB2312" pitchFamily="49" charset="-122"/>
              </a:rPr>
              <a:t>过去史：遗传性、传染性疾病病史、手术史</a:t>
            </a: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chemeClr val="tx1"/>
                </a:solidFill>
                <a:ea typeface="楷体_GB2312" pitchFamily="49" charset="-122"/>
              </a:rPr>
              <a:t>月经史：初潮年龄、周期、月经持续时间</a:t>
            </a: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chemeClr val="tx1"/>
                </a:solidFill>
                <a:ea typeface="楷体_GB2312" pitchFamily="49" charset="-122"/>
              </a:rPr>
              <a:t>家族史：家族遗传病病史</a:t>
            </a: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3861048"/>
            <a:ext cx="1680988" cy="1989628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5689088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863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（一）询问健康史：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）孕产史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既往孕产史：有无流产、早产、难产、死胎、死产、产后出血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本次妊娠经过：早孕反应出现时间、病毒感染及用药史、胎动时间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推算预产期（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EDC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）：末次月经（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LMP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）第一天算起，月份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-3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或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+9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，日数</a:t>
            </a:r>
            <a:r>
              <a:rPr lang="en-US" altLang="zh-CN" sz="2000" dirty="0">
                <a:solidFill>
                  <a:srgbClr val="FF0000"/>
                </a:solidFill>
                <a:ea typeface="楷体_GB2312" pitchFamily="49" charset="-122"/>
              </a:rPr>
              <a:t>+7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725144"/>
            <a:ext cx="1680988" cy="1125532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800" dirty="0">
                <a:solidFill>
                  <a:srgbClr val="0000FF"/>
                </a:solidFill>
              </a:rPr>
              <a:t>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543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400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二）评估身体状况：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全身检查：体态及营养发育情况、体重及血压等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产科检查：腹部检查、骨盆测量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腹部检查：视诊：腹形大小、有无妊娠纹和瘢痕、水肿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触诊：四步触诊法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听诊：胎背附近肩胛处听得最清楚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阴道检查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绘制妊娠图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sz="24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77072"/>
            <a:ext cx="2329060" cy="1773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156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（二）评估身体状况：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触诊：四步触诊法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3074" name="Picture 2" descr="C:\Users\Administrator\Desktop\3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068960"/>
            <a:ext cx="6048672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产前检查及护理评估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4417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（二）评估身体状况：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骨盆测量：骨盆外测量：髂棘间径：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23-26cm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髂嵴间径：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25-28cm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骶耻外径：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18-20cm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坐骨结节间径：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8.5-9.5cm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耻骨弓角度：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90 °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骨盆内测量：对角径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                                 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坐骨棘间径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（三）评估心理状况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861048"/>
            <a:ext cx="1680988" cy="1989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7" y="1364188"/>
            <a:ext cx="8031807" cy="4197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（四）辅助检查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（五）妊娠期常见症状及处理原则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）消化道症状：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少量多餐，食用清淡食物，症状重者给予药物治疗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）下肢肌肉痉挛：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常抬高下肢，必要时补充钙剂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）便秘：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增加高纤维质食物，养成规律排便习惯，适当活动，禁用剧泻剂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）下肢及外阴静脉曲张：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避免久站，避免穿紧身衣裤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）腰背痛：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身体重心后移，背伸肌紧张所致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6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）贫血：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缺铁性贫血最常见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7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）仰卧位低血压综合征：</a:t>
            </a: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指导孕妇休息时左侧卧位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8</a:t>
            </a: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）异常症状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1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护理问题和预期目标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971600" y="2132856"/>
          <a:ext cx="7272808" cy="3399015"/>
        </p:xfrm>
        <a:graphic>
          <a:graphicData uri="http://schemas.openxmlformats.org/drawingml/2006/table">
            <a:tbl>
              <a:tblPr/>
              <a:tblGrid>
                <a:gridCol w="34008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2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561">
                <a:tc>
                  <a:txBody>
                    <a:bodyPr/>
                    <a:lstStyle/>
                    <a:p>
                      <a:pPr marL="540385" algn="ctr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0" dirty="0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护理问题</a:t>
                      </a:r>
                      <a:endParaRPr lang="zh-CN" sz="950" kern="100" dirty="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algn="ctr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0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预期目标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561"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 dirty="0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知识缺乏：缺乏妊娠期保健知识</a:t>
                      </a:r>
                      <a:endParaRPr lang="zh-CN" sz="950" kern="100" dirty="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能说出孕期保健知识内容及其要求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701"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活动无耐力：与妊娠腹部增大、活动不便有关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日常活动后不感觉气促、心慌，脉搏、呼吸均正常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0341"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自我形象紊乱：与妊娠后体型改变有关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焦虑：与担心自身及胎儿健康和安全，害怕不能胜任母亲职责等有关</a:t>
                      </a:r>
                      <a:endParaRPr lang="zh-CN" sz="950" kern="10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 dirty="0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主诉能正确认识自身形象并产生自豪感</a:t>
                      </a:r>
                      <a:endParaRPr lang="zh-CN" sz="950" kern="100" dirty="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marL="540385" marR="7175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CN" sz="1050" kern="100" spc="65" dirty="0">
                          <a:latin typeface="PMingLiU"/>
                          <a:ea typeface="宋体" panose="02010600030101010101" pitchFamily="2" charset="-122"/>
                          <a:cs typeface="PMingLiU"/>
                        </a:rPr>
                        <a:t>情绪稳定，对妊娠、分娩充满信心。适 应准母亲角色</a:t>
                      </a:r>
                      <a:endParaRPr lang="zh-CN" sz="950" kern="100" dirty="0">
                        <a:latin typeface="PMingLiU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851">
                <a:tc>
                  <a:txBody>
                    <a:bodyPr/>
                    <a:lstStyle/>
                    <a:p>
                      <a:pPr marL="540385" indent="297180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endParaRPr lang="en-US" sz="1050" kern="100" spc="60">
                        <a:latin typeface="宋体" panose="02010600030101010101" pitchFamily="2" charset="-122"/>
                        <a:ea typeface="宋体" panose="02010600030101010101" pitchFamily="2" charset="-122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40385" algn="just">
                        <a:lnSpc>
                          <a:spcPct val="15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endParaRPr lang="en-US" sz="1050" kern="100" spc="60" dirty="0">
                        <a:latin typeface="宋体" panose="02010600030101010101" pitchFamily="2" charset="-122"/>
                        <a:ea typeface="宋体" panose="02010600030101010101" pitchFamily="2" charset="-122"/>
                        <a:cs typeface="PMingLiU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护理措施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4833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（一）一般护理：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告知孕妇产前检查的意义和重要性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（二）心理护理：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了解孕妇对妊娠心理的适应程度，熟知妊娠心理变化，缩短孕妇调适过程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（三）乳房护理：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穿戴合适乳罩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温水擦洗乳房、乳头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乳头内陷护理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（四）健康指导：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用药指导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孕期卫生指导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                              </a:t>
            </a: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861048"/>
            <a:ext cx="1680988" cy="1989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50321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Arial" panose="020B0604020202020204" pitchFamily="34" charset="0"/>
              </a:rPr>
              <a:t>第四节 妊娠期孕妇护理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2097225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97227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护理措施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7850554" cy="3909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</a:t>
            </a:r>
            <a:r>
              <a:rPr lang="zh-CN" altLang="en-US" sz="2000" dirty="0">
                <a:solidFill>
                  <a:srgbClr val="FF0000"/>
                </a:solidFill>
                <a:ea typeface="楷体_GB2312" pitchFamily="49" charset="-122"/>
              </a:rPr>
              <a:t>四）健康指导：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用药指导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                             孕期卫生指导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休息与活动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衣着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皮肤护理及性生活指导</a:t>
            </a:r>
            <a:endParaRPr lang="en-US" altLang="zh-CN" sz="2000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胎教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               </a:t>
            </a:r>
            <a:r>
              <a:rPr lang="zh-CN" altLang="en-US" sz="2000" dirty="0">
                <a:solidFill>
                  <a:schemeClr val="tx1"/>
                </a:solidFill>
                <a:ea typeface="楷体_GB2312" pitchFamily="49" charset="-122"/>
              </a:rPr>
              <a:t>孕期自我监护</a:t>
            </a:r>
            <a:r>
              <a:rPr lang="en-US" altLang="zh-CN" sz="2000" dirty="0">
                <a:solidFill>
                  <a:schemeClr val="tx1"/>
                </a:solidFill>
                <a:ea typeface="楷体_GB2312" pitchFamily="49" charset="-122"/>
              </a:rPr>
              <a:t>              </a:t>
            </a:r>
            <a:r>
              <a:rPr lang="en-US" altLang="zh-CN" dirty="0">
                <a:solidFill>
                  <a:schemeClr val="tx1"/>
                </a:solidFill>
                <a:ea typeface="楷体_GB2312" pitchFamily="49" charset="-122"/>
              </a:rPr>
              <a:t>       </a:t>
            </a: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rgbClr val="FF0000"/>
                </a:solidFill>
                <a:ea typeface="楷体_GB2312" pitchFamily="49" charset="-122"/>
              </a:rPr>
              <a:t>                               </a:t>
            </a:r>
          </a:p>
        </p:txBody>
      </p:sp>
      <p:pic>
        <p:nvPicPr>
          <p:cNvPr id="1026" name="Picture 2" descr="C:\Users\Administrator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861048"/>
            <a:ext cx="1680988" cy="1989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Rectangle 237"/>
          <p:cNvSpPr>
            <a:spLocks noChangeArrowheads="1"/>
          </p:cNvSpPr>
          <p:nvPr/>
        </p:nvSpPr>
        <p:spPr bwMode="auto">
          <a:xfrm>
            <a:off x="2339752" y="2204864"/>
            <a:ext cx="32528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第一节   妊娠生理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48815" name="Rectangle 239"/>
          <p:cNvSpPr>
            <a:spLocks noChangeArrowheads="1"/>
          </p:cNvSpPr>
          <p:nvPr/>
        </p:nvSpPr>
        <p:spPr bwMode="auto">
          <a:xfrm>
            <a:off x="2339752" y="2924944"/>
            <a:ext cx="46955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第二节   妊娠期母体的变化</a:t>
            </a:r>
            <a:endParaRPr lang="zh-CN" altLang="zh-CN" dirty="0"/>
          </a:p>
        </p:txBody>
      </p:sp>
      <p:sp>
        <p:nvSpPr>
          <p:cNvPr id="1048819" name="Rectangle 243"/>
          <p:cNvSpPr>
            <a:spLocks noChangeArrowheads="1"/>
          </p:cNvSpPr>
          <p:nvPr/>
        </p:nvSpPr>
        <p:spPr bwMode="auto">
          <a:xfrm>
            <a:off x="2268538" y="133350"/>
            <a:ext cx="633591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zh-CN" altLang="en-US" sz="4000" dirty="0"/>
              <a:t>正常孕妇的整体护理</a:t>
            </a:r>
            <a:endParaRPr lang="zh-CN" altLang="zh-CN" sz="4000" dirty="0"/>
          </a:p>
        </p:txBody>
      </p:sp>
      <p:cxnSp>
        <p:nvCxnSpPr>
          <p:cNvPr id="3145747" name="Line 19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23" name="Freeform 247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Rectangle 239"/>
          <p:cNvSpPr>
            <a:spLocks noChangeArrowheads="1"/>
          </p:cNvSpPr>
          <p:nvPr/>
        </p:nvSpPr>
        <p:spPr bwMode="auto">
          <a:xfrm>
            <a:off x="2339752" y="3645024"/>
            <a:ext cx="32528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第三节   妊娠诊断</a:t>
            </a:r>
            <a:endParaRPr lang="zh-CN" altLang="zh-CN" dirty="0"/>
          </a:p>
        </p:txBody>
      </p:sp>
      <p:sp>
        <p:nvSpPr>
          <p:cNvPr id="10" name="Rectangle 239"/>
          <p:cNvSpPr>
            <a:spLocks noChangeArrowheads="1"/>
          </p:cNvSpPr>
          <p:nvPr/>
        </p:nvSpPr>
        <p:spPr bwMode="auto">
          <a:xfrm>
            <a:off x="2339752" y="4365104"/>
            <a:ext cx="433484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第四节   妊娠期孕妇护理</a:t>
            </a:r>
            <a:endParaRPr lang="zh-CN" altLang="zh-CN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2" name="Picture 73"/>
            <p:cNvPicPr>
              <a:picLocks noChangeAspect="1" noChangeArrowheads="1"/>
            </p:cNvPicPr>
            <p:nvPr/>
          </p:nvPicPr>
          <p:blipFill>
            <a:blip r:embed="rId2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5" name="Picture 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9077" name="Rectangle 501"/>
          <p:cNvSpPr>
            <a:spLocks noChangeArrowheads="1"/>
          </p:cNvSpPr>
          <p:nvPr/>
        </p:nvSpPr>
        <p:spPr bwMode="auto">
          <a:xfrm>
            <a:off x="0" y="31750"/>
            <a:ext cx="9144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3" name="Group -881"/>
          <p:cNvGrpSpPr/>
          <p:nvPr/>
        </p:nvGrpSpPr>
        <p:grpSpPr bwMode="auto">
          <a:xfrm>
            <a:off x="-19050" y="1052513"/>
            <a:ext cx="9163050" cy="5805487"/>
            <a:chOff x="0" y="5698414"/>
            <a:chExt cx="9161367" cy="1174100"/>
          </a:xfrm>
        </p:grpSpPr>
        <p:sp>
          <p:nvSpPr>
            <p:cNvPr id="1049079" name="Freeform 503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081" name="Freeform 505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/>
              <a:ahLst/>
              <a:cxnLst>
                <a:cxn ang="0">
                  <a:pos x="9165254" y="0"/>
                </a:cxn>
                <a:cxn ang="0">
                  <a:pos x="9165254" y="722250"/>
                </a:cxn>
                <a:cxn ang="0">
                  <a:pos x="0" y="722250"/>
                </a:cxn>
                <a:cxn ang="0">
                  <a:pos x="0" y="258945"/>
                </a:cxn>
                <a:cxn ang="0">
                  <a:pos x="1030607" y="357590"/>
                </a:cxn>
                <a:cxn ang="0">
                  <a:pos x="8994161" y="72939"/>
                </a:cxn>
                <a:cxn ang="0">
                  <a:pos x="9165254" y="0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9083" name="Rectangle 507"/>
          <p:cNvSpPr>
            <a:spLocks noChangeArrowheads="1"/>
          </p:cNvSpPr>
          <p:nvPr/>
        </p:nvSpPr>
        <p:spPr bwMode="auto">
          <a:xfrm>
            <a:off x="755650" y="1719263"/>
            <a:ext cx="7129463" cy="1946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9085" name="Rectangle 509"/>
          <p:cNvSpPr>
            <a:spLocks noChangeArrowheads="1"/>
          </p:cNvSpPr>
          <p:nvPr/>
        </p:nvSpPr>
        <p:spPr bwMode="auto">
          <a:xfrm>
            <a:off x="3455988" y="2184400"/>
            <a:ext cx="223202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SzPct val="100000"/>
            </a:pP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3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165" y="2135505"/>
            <a:ext cx="3454400" cy="825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受精与受精卵着床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7860" y="2270125"/>
            <a:ext cx="4130040" cy="1965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（一）受精</a:t>
            </a:r>
            <a:r>
              <a:rPr lang="zh-CN" altLang="en-US" dirty="0">
                <a:ea typeface="楷体_GB2312" pitchFamily="49" charset="-122"/>
              </a:rPr>
              <a:t>：卵细胞与精子结合的过程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（二）部位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：输卵管壶腹部</a:t>
            </a:r>
            <a:endParaRPr lang="zh-CN" altLang="en-US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（三）蜕膜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底蜕膜</a:t>
            </a: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包蜕膜</a:t>
            </a:r>
            <a:endParaRPr lang="en-US" altLang="zh-CN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      壁蜕膜</a:t>
            </a:r>
          </a:p>
        </p:txBody>
      </p:sp>
      <p:pic>
        <p:nvPicPr>
          <p:cNvPr id="9218" name="Picture 2" descr="C:\Users\liyuqi\Desktop\图片\蜕膜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132856"/>
            <a:ext cx="3658263" cy="3600400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650875" y="1438910"/>
            <a:ext cx="7243445" cy="535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>
                <a:solidFill>
                  <a:schemeClr val="accent6">
                    <a:lumMod val="60000"/>
                    <a:lumOff val="40000"/>
                  </a:schemeClr>
                </a:solidFill>
              </a:rPr>
              <a:t>妊娠是胚胎和胎儿在母体内发育成长的过程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胎儿附属物形成及功能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104456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（一）胎膜</a:t>
            </a:r>
            <a:endParaRPr lang="en-US" altLang="zh-CN" dirty="0"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（二）胎盘</a:t>
            </a:r>
            <a:endParaRPr lang="zh-CN" altLang="en-US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（三）脐带</a:t>
            </a: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（四）羊水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6627" name="Picture 3" descr="C:\Users\liyuqi\Desktop\图片\胎儿附属物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23010" cy="4053443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3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胎儿附属物形成及功能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104456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（一）胎膜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由羊膜、平滑绒毛组成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6627" name="Picture 3" descr="C:\Users\liyuqi\Desktop\图片\胎儿附属物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23010" cy="4053443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auto">
          <a:xfrm>
            <a:off x="3707904" y="3356992"/>
            <a:ext cx="936104" cy="36004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胎儿附属物形成及功能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104456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（二）胎盘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由羊膜、叶状绒毛、底蜕膜组成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主要功能：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气体交换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营养物质供应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排泄作用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防御功能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合成功能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6627" name="Picture 3" descr="C:\Users\liyuqi\Desktop\图片\胎儿附属物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23010" cy="4053443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auto">
          <a:xfrm rot="10800000">
            <a:off x="6804248" y="2780928"/>
            <a:ext cx="936104" cy="36004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胎儿附属物形成及功能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104456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rgbClr val="FF0000"/>
                </a:solidFill>
                <a:ea typeface="楷体_GB2312" pitchFamily="49" charset="-122"/>
              </a:rPr>
              <a:t>（三）脐带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外为羊膜，内为华通胶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内含：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一条脐静脉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tx1"/>
                </a:solidFill>
                <a:ea typeface="楷体_GB2312" pitchFamily="49" charset="-122"/>
              </a:rPr>
              <a:t>两条脐动脉</a:t>
            </a:r>
            <a:endParaRPr lang="en-US" altLang="zh-CN" dirty="0">
              <a:solidFill>
                <a:schemeClr val="tx1"/>
              </a:solidFill>
              <a:ea typeface="楷体_GB2312" pitchFamily="49" charset="-122"/>
            </a:endParaRPr>
          </a:p>
        </p:txBody>
      </p:sp>
      <p:pic>
        <p:nvPicPr>
          <p:cNvPr id="26627" name="Picture 3" descr="C:\Users\liyuqi\Desktop\图片\胎儿附属物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23010" cy="4053443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auto">
          <a:xfrm rot="10800000">
            <a:off x="6804248" y="3645024"/>
            <a:ext cx="936104" cy="36004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Rectangle 255"/>
          <p:cNvSpPr/>
          <p:nvPr/>
        </p:nvSpPr>
        <p:spPr bwMode="auto">
          <a:xfrm>
            <a:off x="468313" y="1260475"/>
            <a:ext cx="8247062" cy="4594225"/>
          </a:xfrm>
          <a:prstGeom prst="rect">
            <a:avLst/>
          </a:prstGeom>
          <a:noFill/>
          <a:ln w="25400">
            <a:solidFill>
              <a:srgbClr val="33CCCC"/>
            </a:solidFill>
            <a:miter lim="800000"/>
          </a:ln>
        </p:spPr>
        <p:txBody>
          <a:bodyPr wrap="none" anchor="ctr"/>
          <a:lstStyle/>
          <a:p>
            <a:pPr algn="ctr">
              <a:buSzPct val="100000"/>
            </a:pPr>
            <a:endParaRPr lang="zh-CN" altLang="zh-CN" b="0"/>
          </a:p>
        </p:txBody>
      </p:sp>
      <p:sp>
        <p:nvSpPr>
          <p:cNvPr id="1048833" name="Rectangle 257"/>
          <p:cNvSpPr>
            <a:spLocks noChangeArrowheads="1"/>
          </p:cNvSpPr>
          <p:nvPr/>
        </p:nvSpPr>
        <p:spPr bwMode="auto">
          <a:xfrm>
            <a:off x="2193925" y="180975"/>
            <a:ext cx="42883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第一节  妊娠生理</a:t>
            </a:r>
            <a:endParaRPr lang="zh-CN" altLang="zh-CN" dirty="0"/>
          </a:p>
        </p:txBody>
      </p:sp>
      <p:cxnSp>
        <p:nvCxnSpPr>
          <p:cNvPr id="3145749" name="Line 21"/>
          <p:cNvCxnSpPr>
            <a:cxnSpLocks noChangeShapeType="1"/>
          </p:cNvCxnSpPr>
          <p:nvPr/>
        </p:nvCxnSpPr>
        <p:spPr bwMode="auto">
          <a:xfrm>
            <a:off x="0" y="847725"/>
            <a:ext cx="9144000" cy="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</a:ln>
        </p:spPr>
      </p:cxnSp>
      <p:sp>
        <p:nvSpPr>
          <p:cNvPr id="1048835" name="Freeform 259"/>
          <p:cNvSpPr>
            <a:spLocks noChangeArrowheads="1"/>
          </p:cNvSpPr>
          <p:nvPr/>
        </p:nvSpPr>
        <p:spPr bwMode="auto">
          <a:xfrm>
            <a:off x="0" y="282575"/>
            <a:ext cx="2160588" cy="5032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1299" y="0"/>
              </a:cxn>
              <a:cxn ang="0">
                <a:pos x="2160240" y="288032"/>
              </a:cxn>
              <a:cxn ang="0">
                <a:pos x="0" y="288032"/>
              </a:cxn>
              <a:cxn ang="0">
                <a:pos x="0" y="0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第三单元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FF"/>
                </a:solidFill>
              </a:rPr>
              <a:t>【</a:t>
            </a:r>
            <a:r>
              <a:rPr lang="zh-CN" altLang="en-US" sz="2400" dirty="0">
                <a:solidFill>
                  <a:srgbClr val="0000FF"/>
                </a:solidFill>
              </a:rPr>
              <a:t>胎儿附属物形成及功能</a:t>
            </a:r>
            <a:r>
              <a:rPr lang="en-US" altLang="zh-CN" sz="2400" dirty="0">
                <a:solidFill>
                  <a:srgbClr val="0000FF"/>
                </a:solidFill>
              </a:rPr>
              <a:t>】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568" y="1844824"/>
            <a:ext cx="4104456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  <a:ea typeface="楷体_GB2312" pitchFamily="49" charset="-122"/>
              </a:rPr>
              <a:t>（四）羊水</a:t>
            </a:r>
            <a:endParaRPr lang="en-US" altLang="zh-CN" dirty="0">
              <a:solidFill>
                <a:schemeClr val="accent6">
                  <a:lumMod val="60000"/>
                  <a:lumOff val="40000"/>
                </a:schemeClr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  <a:ea typeface="楷体_GB2312" pitchFamily="49" charset="-122"/>
              </a:rPr>
              <a:t>1.</a:t>
            </a: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  <a:ea typeface="楷体_GB2312" pitchFamily="49" charset="-122"/>
              </a:rPr>
              <a:t>来源</a:t>
            </a:r>
            <a:endParaRPr lang="en-US" altLang="zh-CN" dirty="0">
              <a:solidFill>
                <a:schemeClr val="accent6">
                  <a:lumMod val="60000"/>
                  <a:lumOff val="40000"/>
                </a:schemeClr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  <a:ea typeface="楷体_GB2312" pitchFamily="49" charset="-122"/>
              </a:rPr>
              <a:t>2.</a:t>
            </a: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  <a:ea typeface="楷体_GB2312" pitchFamily="49" charset="-122"/>
              </a:rPr>
              <a:t>作用：保护胎儿、保护母体</a:t>
            </a: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</a:pPr>
            <a:endParaRPr lang="en-US" altLang="zh-CN" dirty="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6627" name="Picture 3" descr="C:\Users\liyuqi\Desktop\图片\胎儿附属物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3923010" cy="4053443"/>
          </a:xfrm>
          <a:prstGeom prst="rect">
            <a:avLst/>
          </a:prstGeom>
          <a:noFill/>
        </p:spPr>
      </p:pic>
      <p:sp>
        <p:nvSpPr>
          <p:cNvPr id="11" name="右箭头 10"/>
          <p:cNvSpPr/>
          <p:nvPr/>
        </p:nvSpPr>
        <p:spPr bwMode="auto">
          <a:xfrm>
            <a:off x="3893325" y="3525006"/>
            <a:ext cx="936104" cy="36004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13" y="6065838"/>
            <a:ext cx="9120187" cy="877887"/>
            <a:chOff x="23813" y="6065838"/>
            <a:chExt cx="9120187" cy="877887"/>
          </a:xfrm>
        </p:grpSpPr>
        <p:pic>
          <p:nvPicPr>
            <p:cNvPr id="14" name="Picture 73"/>
            <p:cNvPicPr>
              <a:picLocks noChangeAspect="1" noChangeArrowheads="1"/>
            </p:cNvPicPr>
            <p:nvPr/>
          </p:nvPicPr>
          <p:blipFill>
            <a:blip r:embed="rId3" cstate="print"/>
            <a:srcRect r="13533"/>
            <a:stretch>
              <a:fillRect/>
            </a:stretch>
          </p:blipFill>
          <p:spPr bwMode="auto">
            <a:xfrm>
              <a:off x="1609725" y="6065838"/>
              <a:ext cx="753427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7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813" y="6065838"/>
              <a:ext cx="1609725" cy="877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QzYmRmNTllMWZiMDhkYTRjZTE3YjZlYzQ0MTcyMT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  <a:sym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anose="020B0604020202020204" pitchFamily="34" charset="0"/>
            <a:ea typeface="宋体" panose="02010600030101010101" pitchFamily="2" charset="-122"/>
            <a:sym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1715</Words>
  <Application>Microsoft Office PowerPoint</Application>
  <PresentationFormat>全屏显示(4:3)</PresentationFormat>
  <Paragraphs>277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PMingLiU</vt:lpstr>
      <vt:lpstr>等线</vt:lpstr>
      <vt:lpstr>黑体</vt:lpstr>
      <vt:lpstr>楷体_GB2312</vt:lpstr>
      <vt:lpstr>宋体</vt:lpstr>
      <vt:lpstr>微软雅黑</vt:lpstr>
      <vt:lpstr>Arial</vt:lpstr>
      <vt:lpstr>Calibri</vt:lpstr>
      <vt:lpstr>Calibri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何朗</cp:lastModifiedBy>
  <cp:revision>68</cp:revision>
  <dcterms:created xsi:type="dcterms:W3CDTF">2015-01-29T16:27:00Z</dcterms:created>
  <dcterms:modified xsi:type="dcterms:W3CDTF">2024-03-19T05:33:39Z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41554CCD61EF4F618C1CA68ADC905F2A_13</vt:lpwstr>
  </property>
  <property fmtid="{D5CDD505-2E9C-101B-9397-08002B2CF9AE}" pid="3" name="KSOProductBuildVer">
    <vt:lpwstr>2052-12.1.0.16120</vt:lpwstr>
  </property>
</Properties>
</file>