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15"/>
  </p:notesMasterIdLst>
  <p:sldIdLst>
    <p:sldId id="356" r:id="rId3"/>
    <p:sldId id="257" r:id="rId4"/>
    <p:sldId id="258" r:id="rId5"/>
    <p:sldId id="260" r:id="rId6"/>
    <p:sldId id="261" r:id="rId7"/>
    <p:sldId id="263" r:id="rId8"/>
    <p:sldId id="264" r:id="rId9"/>
    <p:sldId id="265" r:id="rId10"/>
    <p:sldId id="266" r:id="rId11"/>
    <p:sldId id="268" r:id="rId12"/>
    <p:sldId id="269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E3FE2-7298-4077-9822-8A2B1A92360B}" type="datetimeFigureOut">
              <a:rPr lang="zh-CN" altLang="en-US" smtClean="0"/>
              <a:t>2024/3/22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78B33-9B69-4B36-8655-9A111A31CC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484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>
            <a:extLst>
              <a:ext uri="{FF2B5EF4-FFF2-40B4-BE49-F238E27FC236}">
                <a16:creationId xmlns:a16="http://schemas.microsoft.com/office/drawing/2014/main" id="{8694D6F8-3924-740F-FD9E-EEA0984ECED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9" name="文本占位符 2">
            <a:extLst>
              <a:ext uri="{FF2B5EF4-FFF2-40B4-BE49-F238E27FC236}">
                <a16:creationId xmlns:a16="http://schemas.microsoft.com/office/drawing/2014/main" id="{C98181FB-904D-4E73-D1CA-75B7A63B9C4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C84B5-9FFD-484B-BDAF-DF7D4DFF3D3A}" type="datetimeFigureOut">
              <a:rPr lang="zh-CN" altLang="en-US" smtClean="0"/>
              <a:t>2024/3/22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34" y="31750"/>
            <a:ext cx="115485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17"/>
          <p:cNvSpPr>
            <a:spLocks noChangeArrowheads="1"/>
          </p:cNvSpPr>
          <p:nvPr/>
        </p:nvSpPr>
        <p:spPr bwMode="auto">
          <a:xfrm>
            <a:off x="0" y="31750"/>
            <a:ext cx="12192000" cy="68580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7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9" name="Group -935"/>
          <p:cNvGrpSpPr>
            <a:grpSpLocks/>
          </p:cNvGrpSpPr>
          <p:nvPr/>
        </p:nvGrpSpPr>
        <p:grpSpPr bwMode="auto">
          <a:xfrm>
            <a:off x="-25400" y="5002214"/>
            <a:ext cx="12217400" cy="1855787"/>
            <a:chOff x="0" y="5698414"/>
            <a:chExt cx="9161367" cy="1174100"/>
          </a:xfrm>
        </p:grpSpPr>
        <p:sp>
          <p:nvSpPr>
            <p:cNvPr id="10" name="Freeform 219"/>
            <p:cNvSpPr>
              <a:spLocks noChangeArrowheads="1"/>
            </p:cNvSpPr>
            <p:nvPr/>
          </p:nvSpPr>
          <p:spPr bwMode="auto">
            <a:xfrm>
              <a:off x="0" y="5698414"/>
              <a:ext cx="9161367" cy="1163052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" name="Freeform 221"/>
            <p:cNvSpPr>
              <a:spLocks noChangeArrowheads="1"/>
            </p:cNvSpPr>
            <p:nvPr/>
          </p:nvSpPr>
          <p:spPr bwMode="auto">
            <a:xfrm>
              <a:off x="0" y="6150377"/>
              <a:ext cx="9161367" cy="722137"/>
            </a:xfrm>
            <a:custGeom>
              <a:avLst/>
              <a:gdLst>
                <a:gd name="T0" fmla="*/ 9165254 w 9165254"/>
                <a:gd name="T1" fmla="*/ 0 h 722250"/>
                <a:gd name="T2" fmla="*/ 9165254 w 9165254"/>
                <a:gd name="T3" fmla="*/ 722250 h 722250"/>
                <a:gd name="T4" fmla="*/ 0 w 9165254"/>
                <a:gd name="T5" fmla="*/ 722250 h 722250"/>
                <a:gd name="T6" fmla="*/ 0 w 9165254"/>
                <a:gd name="T7" fmla="*/ 258945 h 722250"/>
                <a:gd name="T8" fmla="*/ 1030607 w 9165254"/>
                <a:gd name="T9" fmla="*/ 357590 h 722250"/>
                <a:gd name="T10" fmla="*/ 8994161 w 9165254"/>
                <a:gd name="T11" fmla="*/ 72939 h 722250"/>
                <a:gd name="T12" fmla="*/ 9165254 w 9165254"/>
                <a:gd name="T13" fmla="*/ 0 h 72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lnTo>
                    <a:pt x="9165254" y="0"/>
                  </a:lnTo>
                </a:path>
              </a:pathLst>
            </a:custGeom>
            <a:gradFill rotWithShape="0"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12" name="Rectangle 223"/>
          <p:cNvSpPr>
            <a:spLocks noChangeArrowheads="1"/>
          </p:cNvSpPr>
          <p:nvPr/>
        </p:nvSpPr>
        <p:spPr bwMode="auto">
          <a:xfrm>
            <a:off x="3757084" y="4257675"/>
            <a:ext cx="46291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800"/>
              </a:lnSpc>
              <a:buSzPct val="100000"/>
            </a:pPr>
            <a:r>
              <a:rPr lang="zh-CN" altLang="en-US" sz="2800" dirty="0">
                <a:solidFill>
                  <a:srgbClr val="00A7E2"/>
                </a:solidFill>
                <a:latin typeface="微软雅黑" pitchFamily="34" charset="-122"/>
                <a:ea typeface="微软雅黑" pitchFamily="34" charset="-122"/>
              </a:rPr>
              <a:t>广东省卫生学校  </a:t>
            </a:r>
            <a:endParaRPr lang="zh-CN" altLang="zh-CN" sz="1800" dirty="0"/>
          </a:p>
        </p:txBody>
      </p:sp>
      <p:sp>
        <p:nvSpPr>
          <p:cNvPr id="13" name="Rectangle 225"/>
          <p:cNvSpPr>
            <a:spLocks noChangeArrowheads="1"/>
          </p:cNvSpPr>
          <p:nvPr/>
        </p:nvSpPr>
        <p:spPr bwMode="auto">
          <a:xfrm>
            <a:off x="1012535" y="6367612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buSzPct val="100000"/>
            </a:pPr>
            <a:r>
              <a:rPr lang="zh-CN" altLang="en-US" sz="2400" dirty="0">
                <a:solidFill>
                  <a:srgbClr val="FFFFFF"/>
                </a:solidFill>
                <a:ea typeface="黑体" pitchFamily="2" charset="-122"/>
              </a:rPr>
              <a:t>妇产科护理</a:t>
            </a:r>
            <a:endParaRPr lang="zh-CN" altLang="zh-CN" sz="1800" dirty="0"/>
          </a:p>
        </p:txBody>
      </p:sp>
      <p:sp>
        <p:nvSpPr>
          <p:cNvPr id="14" name="Rectangle 229"/>
          <p:cNvSpPr>
            <a:spLocks/>
          </p:cNvSpPr>
          <p:nvPr/>
        </p:nvSpPr>
        <p:spPr bwMode="auto">
          <a:xfrm>
            <a:off x="1890184" y="1719264"/>
            <a:ext cx="10231967" cy="1946275"/>
          </a:xfrm>
          <a:prstGeom prst="rect">
            <a:avLst/>
          </a:prstGeom>
          <a:solidFill>
            <a:srgbClr val="FFFFFF"/>
          </a:solidFill>
          <a:ln w="25400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" name="Rectangle 231"/>
          <p:cNvSpPr>
            <a:spLocks noChangeArrowheads="1"/>
          </p:cNvSpPr>
          <p:nvPr/>
        </p:nvSpPr>
        <p:spPr bwMode="auto">
          <a:xfrm>
            <a:off x="2432051" y="1719264"/>
            <a:ext cx="321733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" name="Rectangle 233"/>
          <p:cNvSpPr>
            <a:spLocks noChangeArrowheads="1"/>
          </p:cNvSpPr>
          <p:nvPr/>
        </p:nvSpPr>
        <p:spPr bwMode="auto">
          <a:xfrm>
            <a:off x="-10584" y="1719264"/>
            <a:ext cx="1957917" cy="1952625"/>
          </a:xfrm>
          <a:prstGeom prst="rect">
            <a:avLst/>
          </a:pr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" name="Rectangle 235"/>
          <p:cNvSpPr>
            <a:spLocks noChangeArrowheads="1"/>
          </p:cNvSpPr>
          <p:nvPr/>
        </p:nvSpPr>
        <p:spPr bwMode="auto">
          <a:xfrm>
            <a:off x="3981450" y="2365376"/>
            <a:ext cx="65610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dirty="0">
                <a:latin typeface="微软雅黑" pitchFamily="34" charset="-122"/>
                <a:ea typeface="微软雅黑" pitchFamily="34" charset="-122"/>
              </a:rPr>
              <a:t>第十八章  不孕症妇女的护理</a:t>
            </a:r>
            <a:endParaRPr lang="zh-CN" altLang="zh-CN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9840415" y="6451649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96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913C910-2077-A795-4AED-A4367A4FA0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B29DFD1-A402-F1BE-9AFB-873654C98B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84C1A59-208C-BB2C-5A20-66575D8B8C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250C8-BF5A-4A71-95DD-36A6F951D04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432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700B9E-26FE-C278-6CAE-F9FFFC3A77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3BF120-CE3B-7E00-EA0F-FE98E43F80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439236-E9D0-AEC2-6654-59291D2A6C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6CCBC-E893-471E-B821-8E1C5AC20EF7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0560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78018-2A8E-29B5-0C34-B3092AD458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747AFD-14A9-D0FE-805D-B2B876EB78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5FCA53-261D-A4CA-7985-22095DE1A8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3C883-C5B7-42CD-ABF7-E9F94E3C2E39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9110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9CE057-0856-465E-9B05-4647DBD645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E3F58FF-0348-831D-0A4A-F9ECAF568B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235C70-5362-D0A1-2B56-E8D327D998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6493B-AD4F-436F-91F1-07ED6C9FA31D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969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D895E33-6283-0FA4-5E94-83FE222193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85ED7F-7833-575A-9C6A-C5910E74B0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4477B49-1ECF-51B5-E9A7-10412B2F79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03F5A-41A6-4AFE-9689-7E7A177DDAB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37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392" y="1196753"/>
            <a:ext cx="10972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8" name="Freeform 247"/>
          <p:cNvSpPr>
            <a:spLocks noChangeArrowheads="1"/>
          </p:cNvSpPr>
          <p:nvPr/>
        </p:nvSpPr>
        <p:spPr bwMode="auto">
          <a:xfrm>
            <a:off x="0" y="282575"/>
            <a:ext cx="2880784" cy="503238"/>
          </a:xfrm>
          <a:custGeom>
            <a:avLst/>
            <a:gdLst>
              <a:gd name="T0" fmla="*/ 0 w 2160240"/>
              <a:gd name="T1" fmla="*/ 0 h 288032"/>
              <a:gd name="T2" fmla="*/ 1941299 w 2160240"/>
              <a:gd name="T3" fmla="*/ 0 h 288032"/>
              <a:gd name="T4" fmla="*/ 2160240 w 2160240"/>
              <a:gd name="T5" fmla="*/ 288032 h 288032"/>
              <a:gd name="T6" fmla="*/ 0 w 2160240"/>
              <a:gd name="T7" fmla="*/ 288032 h 288032"/>
              <a:gd name="T8" fmla="*/ 0 w 2160240"/>
              <a:gd name="T9" fmla="*/ 0 h 288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第十八章</a:t>
            </a:r>
            <a:endParaRPr lang="zh-CN" altLang="zh-CN" sz="1800" dirty="0"/>
          </a:p>
        </p:txBody>
      </p:sp>
      <p:pic>
        <p:nvPicPr>
          <p:cNvPr id="9" name="Picture 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6065839"/>
            <a:ext cx="2146300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2160000" y="6065839"/>
            <a:ext cx="10032000" cy="438943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</p:nvPr>
        </p:nvSpPr>
        <p:spPr>
          <a:xfrm>
            <a:off x="2977653" y="188641"/>
            <a:ext cx="8398933" cy="626145"/>
          </a:xfrm>
        </p:spPr>
        <p:txBody>
          <a:bodyPr/>
          <a:lstStyle>
            <a:lvl1pPr marL="0" indent="0">
              <a:buNone/>
              <a:defRPr sz="4000">
                <a:latin typeface="黑体" pitchFamily="49" charset="-122"/>
                <a:ea typeface="黑体" pitchFamily="49" charset="-122"/>
              </a:defRPr>
            </a:lvl1pPr>
            <a:lvl5pPr marL="1828800" indent="0" algn="l"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840417" y="6114783"/>
            <a:ext cx="171072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高等教育出版社</a:t>
            </a:r>
            <a:endParaRPr lang="en-US" sz="1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09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3C84B5-9FFD-484B-BDAF-DF7D4DFF3D3A}" type="datetimeFigureOut">
              <a:rPr lang="zh-CN" altLang="en-US" smtClean="0"/>
              <a:t>2024/3/22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8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479E7C8-8C8F-54A1-4837-6261971FA6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F8B5FC-CD3D-58F4-CBC9-6ECDBEC8DB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7E6598-5879-E33B-DD06-9FAC0DE58D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66200-DEED-41E7-829A-46371288EC53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188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92AA90-C763-C19F-0120-5A9FC12F2E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398964D-2222-3414-DB7C-0BBA010505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093D028-DD44-03BC-2948-FB0561DB16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120D1-2326-4291-9E3F-95E4A2E6488A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395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D175466-089A-BDBE-E266-DDDB87DA71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038020B-3FB9-7C67-1ACE-5E953CF2D0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5F6366-DDDE-A3D7-6E6A-406456A960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87EDC-0F43-4BDF-8AD3-16E2CA76306F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934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19C570-0694-8C22-5DBF-F8292416A6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3D947F-C7FD-6054-0855-A32FEFA2C9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0D9237-32ED-63A3-BE03-6F21D920AD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6427A-5BF4-4238-9E71-E78249DFE75B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083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8982D-6A84-E5E7-B1DA-55BC6F9CC8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7831872-8AD0-CAAA-887E-33337BDC30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B5AD4EE-665B-97E5-D246-946DCA5128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4EB4E-CAC0-403B-8B02-BABA2D9B0710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00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9B4B165-4038-B5DE-2A85-7C19496629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E32C6FB-86BB-5B2B-E801-3BE2742059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41848E6-BBB2-8848-3CD0-A8E205DBAB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405E3-8CA8-49AA-AF61-98855986B661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19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Rectangle 102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48577" name="Rectangle 10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Rectangle 10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1"/>
            </a:lvl1pPr>
          </a:lstStyle>
          <a:p>
            <a:fld id="{5F3C84B5-9FFD-484B-BDAF-DF7D4DFF3D3A}" type="datetimeFigureOut">
              <a:rPr lang="zh-CN" altLang="en-US" smtClean="0"/>
              <a:t>2024/3/22</a:t>
            </a:fld>
            <a:endParaRPr lang="zh-CN" altLang="en-US"/>
          </a:p>
        </p:txBody>
      </p:sp>
      <p:sp>
        <p:nvSpPr>
          <p:cNvPr id="1048579" name="Rectangle 10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1"/>
            </a:lvl1pPr>
          </a:lstStyle>
          <a:p>
            <a:endParaRPr lang="zh-CN" altLang="en-US"/>
          </a:p>
        </p:txBody>
      </p:sp>
      <p:sp>
        <p:nvSpPr>
          <p:cNvPr id="1048580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1"/>
            </a:lvl1pPr>
          </a:lstStyle>
          <a:p>
            <a:fld id="{5B0423F4-581C-4E05-AD65-6E6D5F012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7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A6AEC7A-6C5E-1DBA-BF4D-0D4B2CC0BC4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4E83F3A-1D1D-5A4F-64D7-31AA92FE84F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D679AA5-6457-D3BA-B30E-E79866E7A61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6499236-E46F-D63C-0B18-7D24F75409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F5247A98-B611-CFD3-7AF3-D9662FE84FA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5F9A5B9-D32A-4BCF-8B09-DF9D2EF659AE}" type="slidenum">
              <a:rPr lang="en-US" altLang="zh-CN"/>
              <a:pPr>
                <a:defRPr/>
              </a:pPr>
              <a:t>‹#›</a:t>
            </a:fld>
            <a:endParaRPr lang="en-US" altLang="zh-CN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40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15462974-08B1-990B-5262-BFFBECE3D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300" y="31750"/>
            <a:ext cx="866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8C0EDDBE-C913-775A-83CE-C7A433C354FC}"/>
              </a:ext>
            </a:extLst>
          </p:cNvPr>
          <p:cNvSpPr/>
          <p:nvPr/>
        </p:nvSpPr>
        <p:spPr>
          <a:xfrm>
            <a:off x="1524000" y="3175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2" name="组合 45">
            <a:extLst>
              <a:ext uri="{FF2B5EF4-FFF2-40B4-BE49-F238E27FC236}">
                <a16:creationId xmlns:a16="http://schemas.microsoft.com/office/drawing/2014/main" id="{359CF6FE-27B8-C8A2-F665-2DE15FAEA4D1}"/>
              </a:ext>
            </a:extLst>
          </p:cNvPr>
          <p:cNvGrpSpPr>
            <a:grpSpLocks/>
          </p:cNvGrpSpPr>
          <p:nvPr/>
        </p:nvGrpSpPr>
        <p:grpSpPr bwMode="auto">
          <a:xfrm>
            <a:off x="1504950" y="5002214"/>
            <a:ext cx="9163050" cy="1855787"/>
            <a:chOff x="0" y="5698414"/>
            <a:chExt cx="9161367" cy="1174100"/>
          </a:xfrm>
        </p:grpSpPr>
        <p:sp>
          <p:nvSpPr>
            <p:cNvPr id="47" name="自由: 形状 22">
              <a:extLst>
                <a:ext uri="{FF2B5EF4-FFF2-40B4-BE49-F238E27FC236}">
                  <a16:creationId xmlns:a16="http://schemas.microsoft.com/office/drawing/2014/main" id="{563D3875-CC2B-0580-8807-1F05A944CA02}"/>
                </a:ext>
              </a:extLst>
            </p:cNvPr>
            <p:cNvSpPr/>
            <p:nvPr/>
          </p:nvSpPr>
          <p:spPr>
            <a:xfrm>
              <a:off x="0" y="5698414"/>
              <a:ext cx="9161367" cy="1163052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8" name="自由: 形状 21">
              <a:extLst>
                <a:ext uri="{FF2B5EF4-FFF2-40B4-BE49-F238E27FC236}">
                  <a16:creationId xmlns:a16="http://schemas.microsoft.com/office/drawing/2014/main" id="{A8A27D7E-4489-BDCA-D43D-561697628D4E}"/>
                </a:ext>
              </a:extLst>
            </p:cNvPr>
            <p:cNvSpPr/>
            <p:nvPr/>
          </p:nvSpPr>
          <p:spPr>
            <a:xfrm>
              <a:off x="0" y="6150377"/>
              <a:ext cx="9161367" cy="722137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7177" name="Rectangle 79">
            <a:extLst>
              <a:ext uri="{FF2B5EF4-FFF2-40B4-BE49-F238E27FC236}">
                <a16:creationId xmlns:a16="http://schemas.microsoft.com/office/drawing/2014/main" id="{92D65BDE-64E1-CD8F-80AF-A3B93DB90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26" y="6308725"/>
            <a:ext cx="1724025" cy="579438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妇产科护理</a:t>
            </a:r>
          </a:p>
        </p:txBody>
      </p:sp>
      <p:sp>
        <p:nvSpPr>
          <p:cNvPr id="7178" name="Text Box 80">
            <a:extLst>
              <a:ext uri="{FF2B5EF4-FFF2-40B4-BE49-F238E27FC236}">
                <a16:creationId xmlns:a16="http://schemas.microsoft.com/office/drawing/2014/main" id="{570A7D7F-0738-2D7D-A94B-EBE8A3F1C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1464" y="6413500"/>
            <a:ext cx="1800225" cy="458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高等教育出版社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AF74954-E947-31D2-7190-F3052E5F7286}"/>
              </a:ext>
            </a:extLst>
          </p:cNvPr>
          <p:cNvSpPr/>
          <p:nvPr/>
        </p:nvSpPr>
        <p:spPr>
          <a:xfrm>
            <a:off x="2984501" y="1714501"/>
            <a:ext cx="7673975" cy="194627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80C974-9C2A-4211-59CB-00AE2904227D}"/>
              </a:ext>
            </a:extLst>
          </p:cNvPr>
          <p:cNvSpPr/>
          <p:nvPr/>
        </p:nvSpPr>
        <p:spPr>
          <a:xfrm>
            <a:off x="3348038" y="1719264"/>
            <a:ext cx="241300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C0A113-3037-34B1-8D38-B340D017831C}"/>
              </a:ext>
            </a:extLst>
          </p:cNvPr>
          <p:cNvSpPr/>
          <p:nvPr/>
        </p:nvSpPr>
        <p:spPr>
          <a:xfrm>
            <a:off x="1516062" y="1719264"/>
            <a:ext cx="1468438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3083" name="文本框 2">
            <a:extLst>
              <a:ext uri="{FF2B5EF4-FFF2-40B4-BE49-F238E27FC236}">
                <a16:creationId xmlns:a16="http://schemas.microsoft.com/office/drawing/2014/main" id="{5EA7145F-769B-FEC5-B4FE-D41CA4A9A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7" y="1703388"/>
            <a:ext cx="7683500" cy="18292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               第十八单元 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不孕症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患者的护理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向患者讲解生育及不孕知识，在实施检查前说明其目的、意义和注意事项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饮食和性生活健康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加强疾病知识宣教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4.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指出不良的生活习惯对生殖健康的影响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5.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指导不孕妇女提高妊娠率的技巧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6.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教会女性预测排卵期方法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409" y="2109458"/>
            <a:ext cx="3451277" cy="33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99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提供心理支持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（三）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帮助患者获得家人的关心，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尽快解除孤独，找回自尊，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增强治愈信心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（四）减轻疼痛，促进舒适，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协助医师实施检查治疗方案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结果评价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】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8641" y="2824680"/>
            <a:ext cx="2147524" cy="289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0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掌握要点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：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不孕症概念：女性无避孕性生活至少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个月而未受孕，称为不孕症。原发性不孕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是指婚后未避孕而从未妊娠者。继发性不孕</a:t>
            </a: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是指曾有过妊娠而后不孕者。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zh-CN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不孕症病因：阻碍受孕的因素包括女方、男方和男女双方。女性输卵管因素是不孕症最常见的因素，卵巢无排卵也是导致不孕的常见原因。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3070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学习目标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熟悉不孕症的概念。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熟悉不孕症主要护理问题及护理措施。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了解不孕症的病因和诊疗原则。</a:t>
            </a:r>
            <a:endParaRPr lang="zh-CN" altLang="zh-CN" sz="36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4913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女性无避孕性生活至少</a:t>
            </a:r>
            <a:r>
              <a:rPr lang="en-US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12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个月而未受孕，称为不孕症。</a:t>
            </a:r>
            <a:endParaRPr lang="en-US" altLang="zh-CN" sz="28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原发性不孕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是指婚后未避孕而从未妊娠者。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继发性不孕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是指曾有过妊娠而后不孕者。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绝对性不孕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相对性不孕</a:t>
            </a:r>
            <a:endParaRPr lang="en-US" altLang="zh-CN" sz="28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8356"/>
          <a:stretch/>
        </p:blipFill>
        <p:spPr>
          <a:xfrm>
            <a:off x="7641125" y="2806574"/>
            <a:ext cx="3735461" cy="278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723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【护理评估】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（一）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健康史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详细询问病史，包括男女双方的生长发育史，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女性输卵管因素是不孕症最常见的因素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卵巢无排卵也是导致不孕的常见原因。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9580" y="3413157"/>
            <a:ext cx="5601415" cy="230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64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（二）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身体状况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（三）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心理状况</a:t>
            </a:r>
            <a:endParaRPr lang="en-US" altLang="zh-CN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不孕症患者的表现是典型的</a:t>
            </a:r>
            <a:r>
              <a:rPr lang="zh-CN" altLang="zh-CN" sz="28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失落和忧郁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。不孕妇女受到生理、精神内心的冲击，会出现一系列的情绪反应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可对婚姻造成冲击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8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415" y="3853542"/>
            <a:ext cx="3240833" cy="186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81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20756" y="968359"/>
            <a:ext cx="10972800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(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四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相关辅助检查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男方精液的常规检査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201218"/>
              </p:ext>
            </p:extLst>
          </p:nvPr>
        </p:nvGraphicFramePr>
        <p:xfrm>
          <a:off x="1455575" y="2091321"/>
          <a:ext cx="9311951" cy="34670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299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正常精液量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2~6ml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，平均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3~4ml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38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精子总量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＞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6000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万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/ml(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若精子数为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2000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万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~6000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万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/ml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，则生育力差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若少于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2000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万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/ml</a:t>
                      </a:r>
                      <a:r>
                        <a:rPr lang="zh-CN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，则生育力极差。</a:t>
                      </a:r>
                      <a:r>
                        <a:rPr lang="en-US" sz="16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PH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7.0~7.8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93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液化时间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活力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活率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＜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30min(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室温下放置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20min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多能完全液化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活力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600" kern="10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a+b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≥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活率＞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％。活率＜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％或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600" kern="100" dirty="0" err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a+b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＜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％为弱精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正常形态精子数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66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~88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％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41814" y="300274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4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女方常用辅助检查</a:t>
            </a:r>
            <a:r>
              <a:rPr lang="en-US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: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618763"/>
              </p:ext>
            </p:extLst>
          </p:nvPr>
        </p:nvGraphicFramePr>
        <p:xfrm>
          <a:off x="1082351" y="1716833"/>
          <a:ext cx="7719384" cy="40914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719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12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项目</a:t>
                      </a:r>
                      <a:r>
                        <a:rPr lang="en-US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</a:t>
                      </a:r>
                      <a:r>
                        <a:rPr lang="zh-CN" sz="24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方法</a:t>
                      </a:r>
                      <a:endParaRPr lang="zh-CN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9172">
                <a:tc>
                  <a:txBody>
                    <a:bodyPr/>
                    <a:lstStyle/>
                    <a:p>
                      <a:pPr marL="2000250" indent="-20002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卵巢功能检查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基础体温测定，宫颈黏液涂片，阴道细胞学检查</a:t>
                      </a:r>
                      <a:r>
                        <a:rPr lang="zh-CN" alt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，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诊断性刮宫或子宫内膜活组织检查，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超，激素测定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2000250" indent="-200025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输卵管通畅试验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输卵管通液术、子宫输卵管碘油造影术、</a:t>
                      </a:r>
                      <a:r>
                        <a:rPr lang="en-US" alt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超下输卵管过氧化氢通液术、</a:t>
                      </a:r>
                      <a:r>
                        <a:rPr lang="zh-CN" sz="20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腹腔镜直视下输卵管通液术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免疫检查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抗精子抗体、抗心磷脂抗体、抗精子免疫学检查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内窥镜检查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腹腔镜、宫腔镜等检査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390900" y="31432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7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【</a:t>
            </a: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护理问题与预期目标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】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656171"/>
              </p:ext>
            </p:extLst>
          </p:nvPr>
        </p:nvGraphicFramePr>
        <p:xfrm>
          <a:off x="1312752" y="2046083"/>
          <a:ext cx="7668285" cy="321319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68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10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护理问题</a:t>
                      </a:r>
                      <a:r>
                        <a:rPr lang="en-US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</a:t>
                      </a:r>
                      <a:r>
                        <a:rPr lang="zh-CN" sz="2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预期目标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61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知识缺乏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缺乏解剖知识和性生殖常识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获得正确的有关不孕的信息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焦虑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与久婚不育，治疗效果不佳有关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情绪稳定，自述焦虑减轻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2743200" indent="-2743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自尊紊乱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与遭受传统生育观压力和诊治 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能够找回自尊，有自我调适、</a:t>
                      </a:r>
                      <a:endParaRPr lang="en-US" altLang="zh-CN" sz="1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2743200" indent="-2743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过程中繁杂的检查有关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社交孤立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: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缺乏家人支持、不愿与人沟通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可以正确评价自我能力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疼痛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舒适改变</a:t>
                      </a:r>
                      <a:r>
                        <a:rPr lang="en-US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                                                      </a:t>
                      </a:r>
                      <a:r>
                        <a:rPr lang="zh-CN" sz="18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疼痛减轻或消失，感觉舒适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856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【护理措施】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+mj-ea"/>
              <a:buAutoNum type="ea1JpnKorPlain"/>
              <a:tabLst>
                <a:tab pos="276225" algn="l"/>
              </a:tabLst>
            </a:pPr>
            <a:r>
              <a:rPr lang="zh-CN" altLang="en-US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zh-CN" altLang="zh-CN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提供信息，健康指导</a:t>
            </a:r>
            <a:r>
              <a:rPr lang="zh-CN" altLang="en-US" sz="2800" kern="1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，纠正错误观念，</a:t>
            </a: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增强信心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en-US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患者</a:t>
            </a:r>
            <a:r>
              <a:rPr lang="zh-CN" altLang="zh-CN" sz="3600" b="1" kern="1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的护理</a:t>
            </a:r>
            <a:endParaRPr lang="zh-CN" altLang="zh-CN" sz="3600" b="1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707262"/>
              </p:ext>
            </p:extLst>
          </p:nvPr>
        </p:nvGraphicFramePr>
        <p:xfrm>
          <a:off x="1195057" y="2399168"/>
          <a:ext cx="8292975" cy="29822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292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8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病因</a:t>
                      </a: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                      </a:t>
                      </a:r>
                      <a:r>
                        <a:rPr lang="zh-CN" sz="20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处理原则</a:t>
                      </a:r>
                      <a:endParaRPr lang="zh-CN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13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卵巢无排卵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诱导排卵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输卵管因素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输卵管通液术、输卵管成形术、辅助生育技术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(ART)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解剖学因素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显微外科手术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免疫因素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免疫抑制剂、局部隔离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避孕套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、辅助生育技术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(ART)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精子缺乏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辅助生育技术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(ART):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人工授精、宫腔内人工授精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遗传疾病等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                   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体外受精，胚胎移植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试管婴儿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CN" sz="1600" kern="1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等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177853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章绪论模板1(1)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宋体" charset="-122"/>
            <a:sym typeface="Arial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ysgvbn3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  何朗</Template>
  <TotalTime>73</TotalTime>
  <Words>779</Words>
  <Application>Microsoft Office PowerPoint</Application>
  <PresentationFormat>宽屏</PresentationFormat>
  <Paragraphs>81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黑体</vt:lpstr>
      <vt:lpstr>宋体</vt:lpstr>
      <vt:lpstr>微软雅黑</vt:lpstr>
      <vt:lpstr>Arial</vt:lpstr>
      <vt:lpstr>Calibri</vt:lpstr>
      <vt:lpstr>Calibri Light</vt:lpstr>
      <vt:lpstr>第一章绪论模板1(1)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12</cp:revision>
  <dcterms:created xsi:type="dcterms:W3CDTF">2019-10-21T05:09:51Z</dcterms:created>
  <dcterms:modified xsi:type="dcterms:W3CDTF">2024-03-22T15:17:16Z</dcterms:modified>
</cp:coreProperties>
</file>