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pptx" ContentType="application/vnd.openxmlformats-officedocument.presentationml.presentation"/>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4" r:id="rId2"/>
  </p:sldMasterIdLst>
  <p:notesMasterIdLst>
    <p:notesMasterId r:id="rId50"/>
  </p:notesMasterIdLst>
  <p:sldIdLst>
    <p:sldId id="319" r:id="rId3"/>
    <p:sldId id="356" r:id="rId4"/>
    <p:sldId id="257" r:id="rId5"/>
    <p:sldId id="258" r:id="rId6"/>
    <p:sldId id="260" r:id="rId7"/>
    <p:sldId id="261" r:id="rId8"/>
    <p:sldId id="262" r:id="rId9"/>
    <p:sldId id="263" r:id="rId10"/>
    <p:sldId id="264" r:id="rId11"/>
    <p:sldId id="266" r:id="rId12"/>
    <p:sldId id="267" r:id="rId13"/>
    <p:sldId id="268" r:id="rId14"/>
    <p:sldId id="320" r:id="rId15"/>
    <p:sldId id="321" r:id="rId16"/>
    <p:sldId id="322" r:id="rId17"/>
    <p:sldId id="269" r:id="rId18"/>
    <p:sldId id="272" r:id="rId19"/>
    <p:sldId id="274" r:id="rId20"/>
    <p:sldId id="276" r:id="rId21"/>
    <p:sldId id="277" r:id="rId22"/>
    <p:sldId id="280" r:id="rId23"/>
    <p:sldId id="281" r:id="rId24"/>
    <p:sldId id="282" r:id="rId25"/>
    <p:sldId id="283" r:id="rId26"/>
    <p:sldId id="284" r:id="rId27"/>
    <p:sldId id="286" r:id="rId28"/>
    <p:sldId id="288" r:id="rId29"/>
    <p:sldId id="289" r:id="rId30"/>
    <p:sldId id="290" r:id="rId31"/>
    <p:sldId id="292" r:id="rId32"/>
    <p:sldId id="293" r:id="rId33"/>
    <p:sldId id="294" r:id="rId34"/>
    <p:sldId id="296" r:id="rId35"/>
    <p:sldId id="299" r:id="rId36"/>
    <p:sldId id="300" r:id="rId37"/>
    <p:sldId id="301" r:id="rId38"/>
    <p:sldId id="302" r:id="rId39"/>
    <p:sldId id="303" r:id="rId40"/>
    <p:sldId id="306" r:id="rId41"/>
    <p:sldId id="307" r:id="rId42"/>
    <p:sldId id="308" r:id="rId43"/>
    <p:sldId id="309" r:id="rId44"/>
    <p:sldId id="310" r:id="rId45"/>
    <p:sldId id="311" r:id="rId46"/>
    <p:sldId id="312" r:id="rId47"/>
    <p:sldId id="317" r:id="rId48"/>
    <p:sldId id="318"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59" autoAdjust="0"/>
    <p:restoredTop sz="94660"/>
  </p:normalViewPr>
  <p:slideViewPr>
    <p:cSldViewPr snapToGrid="0">
      <p:cViewPr varScale="1">
        <p:scale>
          <a:sx n="85" d="100"/>
          <a:sy n="85" d="100"/>
        </p:scale>
        <p:origin x="629" y="1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C34727-48F8-441E-AB6C-A58F22F1620C}" type="datetimeFigureOut">
              <a:rPr lang="zh-CN" altLang="en-US" smtClean="0"/>
              <a:t>2024/3/21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6E3738-D58C-44CE-9DBE-FB7A3203EAE0}" type="slidenum">
              <a:rPr lang="zh-CN" altLang="en-US" smtClean="0"/>
              <a:t>‹#›</a:t>
            </a:fld>
            <a:endParaRPr lang="zh-CN" altLang="en-US"/>
          </a:p>
        </p:txBody>
      </p:sp>
    </p:spTree>
    <p:extLst>
      <p:ext uri="{BB962C8B-B14F-4D97-AF65-F5344CB8AC3E}">
        <p14:creationId xmlns:p14="http://schemas.microsoft.com/office/powerpoint/2010/main" val="742328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a:extLst>
              <a:ext uri="{FF2B5EF4-FFF2-40B4-BE49-F238E27FC236}">
                <a16:creationId xmlns:a16="http://schemas.microsoft.com/office/drawing/2014/main" id="{92A45528-5B9A-6F84-AB81-13A875572C93}"/>
              </a:ext>
            </a:extLst>
          </p:cNvPr>
          <p:cNvSpPr>
            <a:spLocks noChangeArrowheads="1" noTextEdit="1"/>
          </p:cNvSpPr>
          <p:nvPr>
            <p:ph type="sldImg" idx="4294967295"/>
          </p:nvPr>
        </p:nvSpPr>
        <p:spPr>
          <a:ln/>
        </p:spPr>
      </p:sp>
      <p:sp>
        <p:nvSpPr>
          <p:cNvPr id="9219" name="文本占位符 2">
            <a:extLst>
              <a:ext uri="{FF2B5EF4-FFF2-40B4-BE49-F238E27FC236}">
                <a16:creationId xmlns:a16="http://schemas.microsoft.com/office/drawing/2014/main" id="{02285B13-1061-3635-8CA5-45E0F65BEED7}"/>
              </a:ext>
            </a:extLst>
          </p:cNvPr>
          <p:cNvSpPr>
            <a:spLocks noChangeArrowheads="1"/>
          </p:cNvSpPr>
          <p:nvPr>
            <p:ph type="body" idx="4294967295"/>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endParaRPr 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en-US"/>
          </a:p>
        </p:txBody>
      </p:sp>
      <p:sp>
        <p:nvSpPr>
          <p:cNvPr id="4" name="日期占位符 3"/>
          <p:cNvSpPr>
            <a:spLocks noGrp="1"/>
          </p:cNvSpPr>
          <p:nvPr>
            <p:ph type="dt" sz="half" idx="10"/>
          </p:nvPr>
        </p:nvSpPr>
        <p:spPr/>
        <p:txBody>
          <a:bodyPr/>
          <a:lstStyle>
            <a:lvl1pPr>
              <a:defRPr/>
            </a:lvl1pPr>
          </a:lstStyle>
          <a:p>
            <a:fld id="{5F3C84B5-9FFD-484B-BDAF-DF7D4DFF3D3A}" type="datetimeFigureOut">
              <a:rPr lang="zh-CN" altLang="en-US" smtClean="0"/>
              <a:t>2024/3/21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B0423F4-581C-4E05-AD65-6E6D5F0125DC}" type="slidenum">
              <a:rPr lang="zh-CN" altLang="en-US" smtClean="0"/>
              <a:t>‹#›</a:t>
            </a:fld>
            <a:endParaRPr lang="zh-CN" altLang="en-US"/>
          </a:p>
        </p:txBody>
      </p:sp>
      <p:pic>
        <p:nvPicPr>
          <p:cNvPr id="7" name="Picture 6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734" y="31750"/>
            <a:ext cx="1154853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217"/>
          <p:cNvSpPr>
            <a:spLocks noChangeArrowheads="1"/>
          </p:cNvSpPr>
          <p:nvPr/>
        </p:nvSpPr>
        <p:spPr bwMode="auto">
          <a:xfrm>
            <a:off x="0" y="31750"/>
            <a:ext cx="12192000" cy="6858000"/>
          </a:xfrm>
          <a:prstGeom prst="rect">
            <a:avLst/>
          </a:prstGeom>
          <a:gradFill rotWithShape="1">
            <a:gsLst>
              <a:gs pos="0">
                <a:srgbClr val="FFFFFF"/>
              </a:gs>
              <a:gs pos="100000">
                <a:srgbClr val="FFFFFF">
                  <a:alpha val="7500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1800">
              <a:solidFill>
                <a:srgbClr val="FFFFFF"/>
              </a:solidFill>
            </a:endParaRPr>
          </a:p>
        </p:txBody>
      </p:sp>
      <p:grpSp>
        <p:nvGrpSpPr>
          <p:cNvPr id="9" name="Group -935"/>
          <p:cNvGrpSpPr>
            <a:grpSpLocks/>
          </p:cNvGrpSpPr>
          <p:nvPr/>
        </p:nvGrpSpPr>
        <p:grpSpPr bwMode="auto">
          <a:xfrm>
            <a:off x="-25400" y="5002214"/>
            <a:ext cx="12217400" cy="1855787"/>
            <a:chOff x="0" y="5698414"/>
            <a:chExt cx="9161367" cy="1174100"/>
          </a:xfrm>
        </p:grpSpPr>
        <p:sp>
          <p:nvSpPr>
            <p:cNvPr id="10" name="Freeform 219"/>
            <p:cNvSpPr>
              <a:spLocks noChangeArrowheads="1"/>
            </p:cNvSpPr>
            <p:nvPr/>
          </p:nvSpPr>
          <p:spPr bwMode="auto">
            <a:xfrm>
              <a:off x="0" y="5698414"/>
              <a:ext cx="9161367" cy="1163052"/>
            </a:xfrm>
            <a:custGeom>
              <a:avLst/>
              <a:gdLst>
                <a:gd name="T0" fmla="*/ 9165254 w 9165254"/>
                <a:gd name="T1" fmla="*/ 0 h 722250"/>
                <a:gd name="T2" fmla="*/ 9165254 w 9165254"/>
                <a:gd name="T3" fmla="*/ 722250 h 722250"/>
                <a:gd name="T4" fmla="*/ 0 w 9165254"/>
                <a:gd name="T5" fmla="*/ 722250 h 722250"/>
                <a:gd name="T6" fmla="*/ 0 w 9165254"/>
                <a:gd name="T7" fmla="*/ 258945 h 722250"/>
                <a:gd name="T8" fmla="*/ 1030607 w 9165254"/>
                <a:gd name="T9" fmla="*/ 357590 h 722250"/>
                <a:gd name="T10" fmla="*/ 8994161 w 9165254"/>
                <a:gd name="T11" fmla="*/ 72939 h 722250"/>
                <a:gd name="T12" fmla="*/ 9165254 w 9165254"/>
                <a:gd name="T13" fmla="*/ 0 h 722250"/>
              </a:gdLst>
              <a:ahLst/>
              <a:cxnLst>
                <a:cxn ang="0">
                  <a:pos x="T0" y="T1"/>
                </a:cxn>
                <a:cxn ang="0">
                  <a:pos x="T2" y="T3"/>
                </a:cxn>
                <a:cxn ang="0">
                  <a:pos x="T4" y="T5"/>
                </a:cxn>
                <a:cxn ang="0">
                  <a:pos x="T6" y="T7"/>
                </a:cxn>
                <a:cxn ang="0">
                  <a:pos x="T8" y="T9"/>
                </a:cxn>
                <a:cxn ang="0">
                  <a:pos x="T10" y="T11"/>
                </a:cxn>
                <a:cxn ang="0">
                  <a:pos x="T12" y="T13"/>
                </a:cxn>
              </a:cxnLst>
              <a:rect l="0" t="0" r="r" b="b"/>
              <a:pathLst>
                <a:path w="9165254" h="722250">
                  <a:moveTo>
                    <a:pt x="9165254" y="0"/>
                  </a:moveTo>
                  <a:lnTo>
                    <a:pt x="9165254" y="722250"/>
                  </a:lnTo>
                  <a:lnTo>
                    <a:pt x="0" y="722250"/>
                  </a:lnTo>
                  <a:lnTo>
                    <a:pt x="0" y="258945"/>
                  </a:lnTo>
                  <a:lnTo>
                    <a:pt x="1030607" y="357590"/>
                  </a:lnTo>
                  <a:cubicBezTo>
                    <a:pt x="4118244" y="632287"/>
                    <a:pt x="7179494" y="743326"/>
                    <a:pt x="8994161" y="72939"/>
                  </a:cubicBezTo>
                  <a:lnTo>
                    <a:pt x="9165254" y="0"/>
                  </a:lnTo>
                </a:path>
              </a:pathLst>
            </a:custGeom>
            <a:gradFill rotWithShape="0">
              <a:gsLst>
                <a:gs pos="0">
                  <a:srgbClr val="57B2B3"/>
                </a:gs>
                <a:gs pos="100000">
                  <a:srgbClr val="6BDBC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800"/>
            </a:p>
          </p:txBody>
        </p:sp>
        <p:sp>
          <p:nvSpPr>
            <p:cNvPr id="11" name="Freeform 221"/>
            <p:cNvSpPr>
              <a:spLocks noChangeArrowheads="1"/>
            </p:cNvSpPr>
            <p:nvPr/>
          </p:nvSpPr>
          <p:spPr bwMode="auto">
            <a:xfrm>
              <a:off x="0" y="6150377"/>
              <a:ext cx="9161367" cy="722137"/>
            </a:xfrm>
            <a:custGeom>
              <a:avLst/>
              <a:gdLst>
                <a:gd name="T0" fmla="*/ 9165254 w 9165254"/>
                <a:gd name="T1" fmla="*/ 0 h 722250"/>
                <a:gd name="T2" fmla="*/ 9165254 w 9165254"/>
                <a:gd name="T3" fmla="*/ 722250 h 722250"/>
                <a:gd name="T4" fmla="*/ 0 w 9165254"/>
                <a:gd name="T5" fmla="*/ 722250 h 722250"/>
                <a:gd name="T6" fmla="*/ 0 w 9165254"/>
                <a:gd name="T7" fmla="*/ 258945 h 722250"/>
                <a:gd name="T8" fmla="*/ 1030607 w 9165254"/>
                <a:gd name="T9" fmla="*/ 357590 h 722250"/>
                <a:gd name="T10" fmla="*/ 8994161 w 9165254"/>
                <a:gd name="T11" fmla="*/ 72939 h 722250"/>
                <a:gd name="T12" fmla="*/ 9165254 w 9165254"/>
                <a:gd name="T13" fmla="*/ 0 h 722250"/>
              </a:gdLst>
              <a:ahLst/>
              <a:cxnLst>
                <a:cxn ang="0">
                  <a:pos x="T0" y="T1"/>
                </a:cxn>
                <a:cxn ang="0">
                  <a:pos x="T2" y="T3"/>
                </a:cxn>
                <a:cxn ang="0">
                  <a:pos x="T4" y="T5"/>
                </a:cxn>
                <a:cxn ang="0">
                  <a:pos x="T6" y="T7"/>
                </a:cxn>
                <a:cxn ang="0">
                  <a:pos x="T8" y="T9"/>
                </a:cxn>
                <a:cxn ang="0">
                  <a:pos x="T10" y="T11"/>
                </a:cxn>
                <a:cxn ang="0">
                  <a:pos x="T12" y="T13"/>
                </a:cxn>
              </a:cxnLst>
              <a:rect l="0" t="0" r="r" b="b"/>
              <a:pathLst>
                <a:path w="9165254" h="722250">
                  <a:moveTo>
                    <a:pt x="9165254" y="0"/>
                  </a:moveTo>
                  <a:lnTo>
                    <a:pt x="9165254" y="722250"/>
                  </a:lnTo>
                  <a:lnTo>
                    <a:pt x="0" y="722250"/>
                  </a:lnTo>
                  <a:lnTo>
                    <a:pt x="0" y="258945"/>
                  </a:lnTo>
                  <a:lnTo>
                    <a:pt x="1030607" y="357590"/>
                  </a:lnTo>
                  <a:cubicBezTo>
                    <a:pt x="4118244" y="632287"/>
                    <a:pt x="7179494" y="743326"/>
                    <a:pt x="8994161" y="72939"/>
                  </a:cubicBezTo>
                  <a:lnTo>
                    <a:pt x="9165254" y="0"/>
                  </a:lnTo>
                </a:path>
              </a:pathLst>
            </a:custGeom>
            <a:gradFill rotWithShape="0">
              <a:gsLst>
                <a:gs pos="0">
                  <a:srgbClr val="6BDBCF"/>
                </a:gs>
                <a:gs pos="100000">
                  <a:srgbClr val="57B2B3"/>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800"/>
            </a:p>
          </p:txBody>
        </p:sp>
      </p:grpSp>
      <p:sp>
        <p:nvSpPr>
          <p:cNvPr id="12" name="Rectangle 223"/>
          <p:cNvSpPr>
            <a:spLocks noChangeArrowheads="1"/>
          </p:cNvSpPr>
          <p:nvPr/>
        </p:nvSpPr>
        <p:spPr bwMode="auto">
          <a:xfrm>
            <a:off x="3757084" y="4257675"/>
            <a:ext cx="462914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4800"/>
              </a:lnSpc>
              <a:buSzPct val="100000"/>
            </a:pPr>
            <a:r>
              <a:rPr lang="zh-CN" altLang="en-US" sz="2800" dirty="0">
                <a:solidFill>
                  <a:srgbClr val="00A7E2"/>
                </a:solidFill>
                <a:latin typeface="微软雅黑" pitchFamily="34" charset="-122"/>
                <a:ea typeface="微软雅黑" pitchFamily="34" charset="-122"/>
              </a:rPr>
              <a:t>广东省卫生学校  </a:t>
            </a:r>
            <a:endParaRPr lang="zh-CN" altLang="zh-CN" sz="1800" dirty="0"/>
          </a:p>
        </p:txBody>
      </p:sp>
      <p:sp>
        <p:nvSpPr>
          <p:cNvPr id="13" name="Rectangle 225"/>
          <p:cNvSpPr>
            <a:spLocks noChangeArrowheads="1"/>
          </p:cNvSpPr>
          <p:nvPr/>
        </p:nvSpPr>
        <p:spPr bwMode="auto">
          <a:xfrm>
            <a:off x="1012535" y="6367612"/>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buSzPct val="100000"/>
            </a:pPr>
            <a:r>
              <a:rPr lang="zh-CN" altLang="en-US" sz="2400" dirty="0">
                <a:solidFill>
                  <a:srgbClr val="FFFFFF"/>
                </a:solidFill>
                <a:ea typeface="黑体" pitchFamily="2" charset="-122"/>
              </a:rPr>
              <a:t>妇产科护理</a:t>
            </a:r>
            <a:endParaRPr lang="zh-CN" altLang="zh-CN" sz="1800" dirty="0"/>
          </a:p>
        </p:txBody>
      </p:sp>
      <p:sp>
        <p:nvSpPr>
          <p:cNvPr id="14" name="Rectangle 229"/>
          <p:cNvSpPr>
            <a:spLocks/>
          </p:cNvSpPr>
          <p:nvPr/>
        </p:nvSpPr>
        <p:spPr bwMode="auto">
          <a:xfrm>
            <a:off x="1890184" y="1719264"/>
            <a:ext cx="10231967" cy="1946275"/>
          </a:xfrm>
          <a:prstGeom prst="rect">
            <a:avLst/>
          </a:prstGeom>
          <a:solidFill>
            <a:srgbClr val="FFFFFF"/>
          </a:solidFill>
          <a:ln w="25400">
            <a:solidFill>
              <a:srgbClr val="00B0F0"/>
            </a:solidFill>
            <a:miter lim="800000"/>
            <a:headEnd/>
            <a:tailEnd/>
          </a:ln>
        </p:spPr>
        <p:txBody>
          <a:bodyPr anchor="ctr"/>
          <a:lstStyle/>
          <a:p>
            <a:pPr algn="ctr"/>
            <a:endParaRPr lang="zh-CN" altLang="en-US" sz="1800">
              <a:solidFill>
                <a:srgbClr val="FFFFFF"/>
              </a:solidFill>
            </a:endParaRPr>
          </a:p>
        </p:txBody>
      </p:sp>
      <p:sp>
        <p:nvSpPr>
          <p:cNvPr id="15" name="Rectangle 231"/>
          <p:cNvSpPr>
            <a:spLocks noChangeArrowheads="1"/>
          </p:cNvSpPr>
          <p:nvPr/>
        </p:nvSpPr>
        <p:spPr bwMode="auto">
          <a:xfrm>
            <a:off x="2432051" y="1719264"/>
            <a:ext cx="321733" cy="1952625"/>
          </a:xfrm>
          <a:prstGeom prst="rect">
            <a:avLst/>
          </a:prstGeom>
          <a:solidFill>
            <a:srgbClr val="00A7E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1800">
              <a:solidFill>
                <a:srgbClr val="FFFFFF"/>
              </a:solidFill>
            </a:endParaRPr>
          </a:p>
        </p:txBody>
      </p:sp>
      <p:sp>
        <p:nvSpPr>
          <p:cNvPr id="16" name="Rectangle 233"/>
          <p:cNvSpPr>
            <a:spLocks noChangeArrowheads="1"/>
          </p:cNvSpPr>
          <p:nvPr/>
        </p:nvSpPr>
        <p:spPr bwMode="auto">
          <a:xfrm>
            <a:off x="-10584" y="1719264"/>
            <a:ext cx="1957917" cy="1952625"/>
          </a:xfrm>
          <a:prstGeom prst="rect">
            <a:avLst/>
          </a:prstGeom>
          <a:solidFill>
            <a:srgbClr val="00A7E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1800">
              <a:solidFill>
                <a:srgbClr val="FFFFFF"/>
              </a:solidFill>
            </a:endParaRPr>
          </a:p>
        </p:txBody>
      </p:sp>
      <p:sp>
        <p:nvSpPr>
          <p:cNvPr id="17" name="Rectangle 235"/>
          <p:cNvSpPr>
            <a:spLocks noChangeArrowheads="1"/>
          </p:cNvSpPr>
          <p:nvPr/>
        </p:nvSpPr>
        <p:spPr bwMode="auto">
          <a:xfrm>
            <a:off x="3981451" y="2365376"/>
            <a:ext cx="585896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SzPct val="100000"/>
            </a:pPr>
            <a:r>
              <a:rPr lang="zh-CN" altLang="en-US" sz="3600" dirty="0">
                <a:latin typeface="微软雅黑" pitchFamily="34" charset="-122"/>
                <a:ea typeface="微软雅黑" pitchFamily="34" charset="-122"/>
              </a:rPr>
              <a:t>第十章  高危妊娠管理</a:t>
            </a:r>
            <a:endParaRPr lang="zh-CN" altLang="zh-CN" sz="1800" dirty="0"/>
          </a:p>
        </p:txBody>
      </p:sp>
      <p:sp>
        <p:nvSpPr>
          <p:cNvPr id="18" name="TextBox 17"/>
          <p:cNvSpPr txBox="1"/>
          <p:nvPr/>
        </p:nvSpPr>
        <p:spPr>
          <a:xfrm>
            <a:off x="9840415" y="6451649"/>
            <a:ext cx="1710725" cy="353943"/>
          </a:xfrm>
          <a:prstGeom prst="rect">
            <a:avLst/>
          </a:prstGeom>
          <a:noFill/>
        </p:spPr>
        <p:txBody>
          <a:bodyPr wrap="none" rtlCol="0">
            <a:spAutoFit/>
          </a:bodyPr>
          <a:lstStyle/>
          <a:p>
            <a:r>
              <a:rPr lang="zh-CN" altLang="en-US" sz="1700" dirty="0">
                <a:solidFill>
                  <a:schemeClr val="bg1"/>
                </a:solidFill>
                <a:latin typeface="微软雅黑" pitchFamily="34" charset="-122"/>
                <a:ea typeface="微软雅黑" pitchFamily="34" charset="-122"/>
              </a:rPr>
              <a:t>高等教育出版社</a:t>
            </a:r>
            <a:endParaRPr lang="en-US" sz="17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232969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 presetClass="emph" presetSubtype="0" accel="44000" decel="41000" fill="hold" nodeType="withEffect">
                                  <p:stCondLst>
                                    <p:cond delay="0"/>
                                  </p:stCondLst>
                                  <p:childTnLst>
                                    <p:animScale>
                                      <p:cBhvr>
                                        <p:cTn id="9" dur="1000" fill="hold"/>
                                        <p:tgtEl>
                                          <p:spTgt spid="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907E4C50-558D-E23F-49DB-3EC446E4FD49}"/>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a:extLst>
              <a:ext uri="{FF2B5EF4-FFF2-40B4-BE49-F238E27FC236}">
                <a16:creationId xmlns:a16="http://schemas.microsoft.com/office/drawing/2014/main" id="{219ED638-084F-17FE-CD3F-31E11D9F869D}"/>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a:extLst>
              <a:ext uri="{FF2B5EF4-FFF2-40B4-BE49-F238E27FC236}">
                <a16:creationId xmlns:a16="http://schemas.microsoft.com/office/drawing/2014/main" id="{FA8CBC95-C846-6FDB-C586-DEC0271B229F}"/>
              </a:ext>
            </a:extLst>
          </p:cNvPr>
          <p:cNvSpPr>
            <a:spLocks noGrp="1" noChangeArrowheads="1"/>
          </p:cNvSpPr>
          <p:nvPr>
            <p:ph type="sldNum" sz="quarter" idx="12"/>
          </p:nvPr>
        </p:nvSpPr>
        <p:spPr>
          <a:ln/>
        </p:spPr>
        <p:txBody>
          <a:bodyPr/>
          <a:lstStyle>
            <a:lvl1pPr>
              <a:defRPr/>
            </a:lvl1pPr>
          </a:lstStyle>
          <a:p>
            <a:pPr>
              <a:defRPr/>
            </a:pPr>
            <a:fld id="{9AB5999F-64F2-4C09-9913-2FC663CE26E8}" type="slidenum">
              <a:rPr lang="en-US" altLang="zh-CN"/>
              <a:pPr>
                <a:defRPr/>
              </a:pPr>
              <a:t>‹#›</a:t>
            </a:fld>
            <a:endParaRPr lang="en-US" altLang="zh-CN">
              <a:ea typeface="微软雅黑" panose="020B0503020204020204" pitchFamily="34" charset="-122"/>
            </a:endParaRPr>
          </a:p>
        </p:txBody>
      </p:sp>
    </p:spTree>
    <p:extLst>
      <p:ext uri="{BB962C8B-B14F-4D97-AF65-F5344CB8AC3E}">
        <p14:creationId xmlns:p14="http://schemas.microsoft.com/office/powerpoint/2010/main" val="23028728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Rectangle 4">
            <a:extLst>
              <a:ext uri="{FF2B5EF4-FFF2-40B4-BE49-F238E27FC236}">
                <a16:creationId xmlns:a16="http://schemas.microsoft.com/office/drawing/2014/main" id="{C9F461DB-9D3C-F529-5F63-F9057944DF84}"/>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A2143815-20B1-9874-BBD4-CF8667D7F256}"/>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3CDE7DA6-7F63-14B7-9255-8271CA9A04D4}"/>
              </a:ext>
            </a:extLst>
          </p:cNvPr>
          <p:cNvSpPr>
            <a:spLocks noGrp="1" noChangeArrowheads="1"/>
          </p:cNvSpPr>
          <p:nvPr>
            <p:ph type="sldNum" sz="quarter" idx="12"/>
          </p:nvPr>
        </p:nvSpPr>
        <p:spPr>
          <a:ln/>
        </p:spPr>
        <p:txBody>
          <a:bodyPr/>
          <a:lstStyle>
            <a:lvl1pPr>
              <a:defRPr/>
            </a:lvl1pPr>
          </a:lstStyle>
          <a:p>
            <a:pPr>
              <a:defRPr/>
            </a:pPr>
            <a:fld id="{ED2E88EC-14F4-4548-9D57-0614BB1998BA}" type="slidenum">
              <a:rPr lang="en-US" altLang="zh-CN"/>
              <a:pPr>
                <a:defRPr/>
              </a:pPr>
              <a:t>‹#›</a:t>
            </a:fld>
            <a:endParaRPr lang="en-US" altLang="zh-CN">
              <a:ea typeface="微软雅黑" panose="020B0503020204020204" pitchFamily="34" charset="-122"/>
            </a:endParaRPr>
          </a:p>
        </p:txBody>
      </p:sp>
    </p:spTree>
    <p:extLst>
      <p:ext uri="{BB962C8B-B14F-4D97-AF65-F5344CB8AC3E}">
        <p14:creationId xmlns:p14="http://schemas.microsoft.com/office/powerpoint/2010/main" val="19854045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Rectangle 4">
            <a:extLst>
              <a:ext uri="{FF2B5EF4-FFF2-40B4-BE49-F238E27FC236}">
                <a16:creationId xmlns:a16="http://schemas.microsoft.com/office/drawing/2014/main" id="{953F3844-026D-3127-1E42-9EAAC16AA591}"/>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BA5C3910-99AD-69B1-434D-C0B76E78F73C}"/>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5285F575-F561-F50A-D444-929687896D46}"/>
              </a:ext>
            </a:extLst>
          </p:cNvPr>
          <p:cNvSpPr>
            <a:spLocks noGrp="1" noChangeArrowheads="1"/>
          </p:cNvSpPr>
          <p:nvPr>
            <p:ph type="sldNum" sz="quarter" idx="12"/>
          </p:nvPr>
        </p:nvSpPr>
        <p:spPr>
          <a:ln/>
        </p:spPr>
        <p:txBody>
          <a:bodyPr/>
          <a:lstStyle>
            <a:lvl1pPr>
              <a:defRPr/>
            </a:lvl1pPr>
          </a:lstStyle>
          <a:p>
            <a:pPr>
              <a:defRPr/>
            </a:pPr>
            <a:fld id="{89A0B103-2A2B-43A8-924B-E461DC588793}" type="slidenum">
              <a:rPr lang="en-US" altLang="zh-CN"/>
              <a:pPr>
                <a:defRPr/>
              </a:pPr>
              <a:t>‹#›</a:t>
            </a:fld>
            <a:endParaRPr lang="en-US" altLang="zh-CN">
              <a:ea typeface="微软雅黑" panose="020B0503020204020204" pitchFamily="34" charset="-122"/>
            </a:endParaRPr>
          </a:p>
        </p:txBody>
      </p:sp>
    </p:spTree>
    <p:extLst>
      <p:ext uri="{BB962C8B-B14F-4D97-AF65-F5344CB8AC3E}">
        <p14:creationId xmlns:p14="http://schemas.microsoft.com/office/powerpoint/2010/main" val="41494730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a:extLst>
              <a:ext uri="{FF2B5EF4-FFF2-40B4-BE49-F238E27FC236}">
                <a16:creationId xmlns:a16="http://schemas.microsoft.com/office/drawing/2014/main" id="{7DE68CA9-08B6-1A89-9ED0-AFBBF2100BB9}"/>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B07A7507-94CA-458A-255B-3D326CC1C676}"/>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29A7FC0E-1017-5CDD-1902-9F58AFAFE409}"/>
              </a:ext>
            </a:extLst>
          </p:cNvPr>
          <p:cNvSpPr>
            <a:spLocks noGrp="1" noChangeArrowheads="1"/>
          </p:cNvSpPr>
          <p:nvPr>
            <p:ph type="sldNum" sz="quarter" idx="12"/>
          </p:nvPr>
        </p:nvSpPr>
        <p:spPr>
          <a:ln/>
        </p:spPr>
        <p:txBody>
          <a:bodyPr/>
          <a:lstStyle>
            <a:lvl1pPr>
              <a:defRPr/>
            </a:lvl1pPr>
          </a:lstStyle>
          <a:p>
            <a:pPr>
              <a:defRPr/>
            </a:pPr>
            <a:fld id="{D9CC3A3C-341D-4E60-8A60-8FA2E3B487FE}" type="slidenum">
              <a:rPr lang="en-US" altLang="zh-CN"/>
              <a:pPr>
                <a:defRPr/>
              </a:pPr>
              <a:t>‹#›</a:t>
            </a:fld>
            <a:endParaRPr lang="en-US" altLang="zh-CN">
              <a:ea typeface="微软雅黑" panose="020B0503020204020204" pitchFamily="34" charset="-122"/>
            </a:endParaRPr>
          </a:p>
        </p:txBody>
      </p:sp>
    </p:spTree>
    <p:extLst>
      <p:ext uri="{BB962C8B-B14F-4D97-AF65-F5344CB8AC3E}">
        <p14:creationId xmlns:p14="http://schemas.microsoft.com/office/powerpoint/2010/main" val="4360521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a:extLst>
              <a:ext uri="{FF2B5EF4-FFF2-40B4-BE49-F238E27FC236}">
                <a16:creationId xmlns:a16="http://schemas.microsoft.com/office/drawing/2014/main" id="{F22AC32B-C368-C63E-82D4-D08D469FF601}"/>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1B35764A-E8AD-5345-98E8-A707CD4A7215}"/>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E4EBFDE5-23A0-6F24-64D5-E20EA7E1B4A5}"/>
              </a:ext>
            </a:extLst>
          </p:cNvPr>
          <p:cNvSpPr>
            <a:spLocks noGrp="1" noChangeArrowheads="1"/>
          </p:cNvSpPr>
          <p:nvPr>
            <p:ph type="sldNum" sz="quarter" idx="12"/>
          </p:nvPr>
        </p:nvSpPr>
        <p:spPr>
          <a:ln/>
        </p:spPr>
        <p:txBody>
          <a:bodyPr/>
          <a:lstStyle>
            <a:lvl1pPr>
              <a:defRPr/>
            </a:lvl1pPr>
          </a:lstStyle>
          <a:p>
            <a:pPr>
              <a:defRPr/>
            </a:pPr>
            <a:fld id="{9CD36EF7-55F8-4E28-A34F-035E8A9E1408}" type="slidenum">
              <a:rPr lang="en-US" altLang="zh-CN"/>
              <a:pPr>
                <a:defRPr/>
              </a:pPr>
              <a:t>‹#›</a:t>
            </a:fld>
            <a:endParaRPr lang="en-US" altLang="zh-CN">
              <a:ea typeface="微软雅黑" panose="020B0503020204020204" pitchFamily="34" charset="-122"/>
            </a:endParaRPr>
          </a:p>
        </p:txBody>
      </p:sp>
    </p:spTree>
    <p:extLst>
      <p:ext uri="{BB962C8B-B14F-4D97-AF65-F5344CB8AC3E}">
        <p14:creationId xmlns:p14="http://schemas.microsoft.com/office/powerpoint/2010/main" val="21369966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23392" y="1196753"/>
            <a:ext cx="10972800"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8" name="Freeform 247"/>
          <p:cNvSpPr>
            <a:spLocks noChangeArrowheads="1"/>
          </p:cNvSpPr>
          <p:nvPr/>
        </p:nvSpPr>
        <p:spPr bwMode="auto">
          <a:xfrm>
            <a:off x="0" y="282575"/>
            <a:ext cx="2880784" cy="503238"/>
          </a:xfrm>
          <a:custGeom>
            <a:avLst/>
            <a:gdLst>
              <a:gd name="T0" fmla="*/ 0 w 2160240"/>
              <a:gd name="T1" fmla="*/ 0 h 288032"/>
              <a:gd name="T2" fmla="*/ 1941299 w 2160240"/>
              <a:gd name="T3" fmla="*/ 0 h 288032"/>
              <a:gd name="T4" fmla="*/ 2160240 w 2160240"/>
              <a:gd name="T5" fmla="*/ 288032 h 288032"/>
              <a:gd name="T6" fmla="*/ 0 w 2160240"/>
              <a:gd name="T7" fmla="*/ 288032 h 288032"/>
              <a:gd name="T8" fmla="*/ 0 w 2160240"/>
              <a:gd name="T9" fmla="*/ 0 h 288032"/>
            </a:gdLst>
            <a:ahLst/>
            <a:cxnLst>
              <a:cxn ang="0">
                <a:pos x="T0" y="T1"/>
              </a:cxn>
              <a:cxn ang="0">
                <a:pos x="T2" y="T3"/>
              </a:cxn>
              <a:cxn ang="0">
                <a:pos x="T4" y="T5"/>
              </a:cxn>
              <a:cxn ang="0">
                <a:pos x="T6" y="T7"/>
              </a:cxn>
              <a:cxn ang="0">
                <a:pos x="T8" y="T9"/>
              </a:cxn>
            </a:cxnLst>
            <a:rect l="0" t="0" r="r" b="b"/>
            <a:pathLst>
              <a:path w="2160240" h="288032">
                <a:moveTo>
                  <a:pt x="0" y="0"/>
                </a:moveTo>
                <a:lnTo>
                  <a:pt x="1941299" y="0"/>
                </a:lnTo>
                <a:lnTo>
                  <a:pt x="2160240" y="288032"/>
                </a:lnTo>
                <a:lnTo>
                  <a:pt x="0" y="288032"/>
                </a:lnTo>
                <a:lnTo>
                  <a:pt x="0" y="0"/>
                </a:lnTo>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zh-CN" altLang="en-US" sz="2000" dirty="0">
                <a:solidFill>
                  <a:srgbClr val="FFFFFF"/>
                </a:solidFill>
                <a:latin typeface="微软雅黑" pitchFamily="34" charset="-122"/>
                <a:ea typeface="微软雅黑" pitchFamily="34" charset="-122"/>
              </a:rPr>
              <a:t>第十章</a:t>
            </a:r>
            <a:endParaRPr lang="zh-CN" altLang="zh-CN" sz="1800" dirty="0"/>
          </a:p>
        </p:txBody>
      </p:sp>
      <p:pic>
        <p:nvPicPr>
          <p:cNvPr id="9" name="Picture 6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1" y="6065839"/>
            <a:ext cx="2146300"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bwMode="auto">
          <a:xfrm>
            <a:off x="2160000" y="6065839"/>
            <a:ext cx="10032000" cy="438943"/>
          </a:xfrm>
          <a:prstGeom prst="rect">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bg1"/>
              </a:solidFill>
              <a:effectLst/>
              <a:latin typeface="微软雅黑" pitchFamily="34" charset="-122"/>
              <a:ea typeface="微软雅黑" pitchFamily="34" charset="-122"/>
              <a:sym typeface="Arial" charset="0"/>
            </a:endParaRPr>
          </a:p>
        </p:txBody>
      </p:sp>
      <p:sp>
        <p:nvSpPr>
          <p:cNvPr id="14" name="文本占位符 13"/>
          <p:cNvSpPr>
            <a:spLocks noGrp="1"/>
          </p:cNvSpPr>
          <p:nvPr>
            <p:ph type="body" sz="quarter" idx="13" hasCustomPrompt="1"/>
          </p:nvPr>
        </p:nvSpPr>
        <p:spPr>
          <a:xfrm>
            <a:off x="2977653" y="188641"/>
            <a:ext cx="8398933" cy="626145"/>
          </a:xfrm>
        </p:spPr>
        <p:txBody>
          <a:bodyPr/>
          <a:lstStyle>
            <a:lvl1pPr marL="0" indent="0">
              <a:buNone/>
              <a:defRPr sz="4000">
                <a:latin typeface="黑体" pitchFamily="49" charset="-122"/>
                <a:ea typeface="黑体" pitchFamily="49" charset="-122"/>
              </a:defRPr>
            </a:lvl1pPr>
            <a:lvl5pPr marL="1828800" indent="0" algn="l">
              <a:buNone/>
              <a:defRPr/>
            </a:lvl5pPr>
          </a:lstStyle>
          <a:p>
            <a:pPr lvl="0"/>
            <a:r>
              <a:rPr lang="zh-CN" altLang="en-US" dirty="0"/>
              <a:t>输入标题</a:t>
            </a:r>
            <a:endParaRPr lang="en-US" dirty="0"/>
          </a:p>
        </p:txBody>
      </p:sp>
      <p:sp>
        <p:nvSpPr>
          <p:cNvPr id="15" name="TextBox 14"/>
          <p:cNvSpPr txBox="1"/>
          <p:nvPr/>
        </p:nvSpPr>
        <p:spPr>
          <a:xfrm>
            <a:off x="9840417" y="6114783"/>
            <a:ext cx="1710725" cy="353943"/>
          </a:xfrm>
          <a:prstGeom prst="rect">
            <a:avLst/>
          </a:prstGeom>
          <a:noFill/>
        </p:spPr>
        <p:txBody>
          <a:bodyPr wrap="none" rtlCol="0">
            <a:spAutoFit/>
          </a:bodyPr>
          <a:lstStyle/>
          <a:p>
            <a:r>
              <a:rPr lang="zh-CN" altLang="en-US" sz="1700" dirty="0">
                <a:solidFill>
                  <a:schemeClr val="bg1"/>
                </a:solidFill>
                <a:latin typeface="微软雅黑" pitchFamily="34" charset="-122"/>
                <a:ea typeface="微软雅黑" pitchFamily="34" charset="-122"/>
              </a:rPr>
              <a:t>高等教育出版社</a:t>
            </a:r>
            <a:endParaRPr lang="en-US" sz="17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83096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5F3C84B5-9FFD-484B-BDAF-DF7D4DFF3D3A}" type="datetimeFigureOut">
              <a:rPr lang="zh-CN" altLang="en-US" smtClean="0"/>
              <a:t>2024/3/21</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5B0423F4-581C-4E05-AD65-6E6D5F0125DC}" type="slidenum">
              <a:rPr lang="zh-CN" altLang="en-US" smtClean="0"/>
              <a:t>‹#›</a:t>
            </a:fld>
            <a:endParaRPr lang="zh-CN" altLang="en-US"/>
          </a:p>
        </p:txBody>
      </p:sp>
    </p:spTree>
    <p:extLst>
      <p:ext uri="{BB962C8B-B14F-4D97-AF65-F5344CB8AC3E}">
        <p14:creationId xmlns:p14="http://schemas.microsoft.com/office/powerpoint/2010/main" val="16913817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noProof="1"/>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p>
        </p:txBody>
      </p:sp>
      <p:sp>
        <p:nvSpPr>
          <p:cNvPr id="4" name="Rectangle 4">
            <a:extLst>
              <a:ext uri="{FF2B5EF4-FFF2-40B4-BE49-F238E27FC236}">
                <a16:creationId xmlns:a16="http://schemas.microsoft.com/office/drawing/2014/main" id="{11484F08-09D2-C36E-0C9A-328B7D3EA673}"/>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03D427EB-3D86-197D-3444-5CB4B0F50479}"/>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FFC4C150-64FA-1A2C-D2CE-7B358356E704}"/>
              </a:ext>
            </a:extLst>
          </p:cNvPr>
          <p:cNvSpPr>
            <a:spLocks noGrp="1" noChangeArrowheads="1"/>
          </p:cNvSpPr>
          <p:nvPr>
            <p:ph type="sldNum" sz="quarter" idx="12"/>
          </p:nvPr>
        </p:nvSpPr>
        <p:spPr>
          <a:ln/>
        </p:spPr>
        <p:txBody>
          <a:bodyPr/>
          <a:lstStyle>
            <a:lvl1pPr>
              <a:defRPr/>
            </a:lvl1pPr>
          </a:lstStyle>
          <a:p>
            <a:pPr>
              <a:defRPr/>
            </a:pPr>
            <a:fld id="{8DB6E172-E8D1-4EC2-8870-8E07C8174D33}" type="slidenum">
              <a:rPr lang="en-US" altLang="zh-CN"/>
              <a:pPr>
                <a:defRPr/>
              </a:pPr>
              <a:t>‹#›</a:t>
            </a:fld>
            <a:endParaRPr lang="en-US" altLang="zh-CN">
              <a:ea typeface="微软雅黑" panose="020B0503020204020204" pitchFamily="34" charset="-122"/>
            </a:endParaRPr>
          </a:p>
        </p:txBody>
      </p:sp>
    </p:spTree>
    <p:extLst>
      <p:ext uri="{BB962C8B-B14F-4D97-AF65-F5344CB8AC3E}">
        <p14:creationId xmlns:p14="http://schemas.microsoft.com/office/powerpoint/2010/main" val="1797590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a:extLst>
              <a:ext uri="{FF2B5EF4-FFF2-40B4-BE49-F238E27FC236}">
                <a16:creationId xmlns:a16="http://schemas.microsoft.com/office/drawing/2014/main" id="{0ADC51F8-FB01-37EA-E5E1-181734F971F6}"/>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C1794105-B323-C919-9374-54C7B858FE57}"/>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F1F606C9-0C5B-3424-FCAA-1D41AAD342E6}"/>
              </a:ext>
            </a:extLst>
          </p:cNvPr>
          <p:cNvSpPr>
            <a:spLocks noGrp="1" noChangeArrowheads="1"/>
          </p:cNvSpPr>
          <p:nvPr>
            <p:ph type="sldNum" sz="quarter" idx="12"/>
          </p:nvPr>
        </p:nvSpPr>
        <p:spPr>
          <a:ln/>
        </p:spPr>
        <p:txBody>
          <a:bodyPr/>
          <a:lstStyle>
            <a:lvl1pPr>
              <a:defRPr/>
            </a:lvl1pPr>
          </a:lstStyle>
          <a:p>
            <a:pPr>
              <a:defRPr/>
            </a:pPr>
            <a:fld id="{07204383-84EF-47CC-A4AC-40C6ECAC4176}" type="slidenum">
              <a:rPr lang="en-US" altLang="zh-CN"/>
              <a:pPr>
                <a:defRPr/>
              </a:pPr>
              <a:t>‹#›</a:t>
            </a:fld>
            <a:endParaRPr lang="en-US" altLang="zh-CN">
              <a:ea typeface="微软雅黑" panose="020B0503020204020204" pitchFamily="34" charset="-122"/>
            </a:endParaRPr>
          </a:p>
        </p:txBody>
      </p:sp>
    </p:spTree>
    <p:extLst>
      <p:ext uri="{BB962C8B-B14F-4D97-AF65-F5344CB8AC3E}">
        <p14:creationId xmlns:p14="http://schemas.microsoft.com/office/powerpoint/2010/main" val="10379107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4" name="Rectangle 4">
            <a:extLst>
              <a:ext uri="{FF2B5EF4-FFF2-40B4-BE49-F238E27FC236}">
                <a16:creationId xmlns:a16="http://schemas.microsoft.com/office/drawing/2014/main" id="{42EC9952-0731-33F8-2DFC-54D0E37B6FC4}"/>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C2EF9513-B11D-508D-1857-B11D47E5C829}"/>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D5B20961-A8E1-066A-4A86-9A005029438B}"/>
              </a:ext>
            </a:extLst>
          </p:cNvPr>
          <p:cNvSpPr>
            <a:spLocks noGrp="1" noChangeArrowheads="1"/>
          </p:cNvSpPr>
          <p:nvPr>
            <p:ph type="sldNum" sz="quarter" idx="12"/>
          </p:nvPr>
        </p:nvSpPr>
        <p:spPr>
          <a:ln/>
        </p:spPr>
        <p:txBody>
          <a:bodyPr/>
          <a:lstStyle>
            <a:lvl1pPr>
              <a:defRPr/>
            </a:lvl1pPr>
          </a:lstStyle>
          <a:p>
            <a:pPr>
              <a:defRPr/>
            </a:pPr>
            <a:fld id="{195DFD0B-ABA2-4960-B47A-8D1559450BDB}" type="slidenum">
              <a:rPr lang="en-US" altLang="zh-CN"/>
              <a:pPr>
                <a:defRPr/>
              </a:pPr>
              <a:t>‹#›</a:t>
            </a:fld>
            <a:endParaRPr lang="en-US" altLang="zh-CN">
              <a:ea typeface="微软雅黑" panose="020B0503020204020204" pitchFamily="34" charset="-122"/>
            </a:endParaRPr>
          </a:p>
        </p:txBody>
      </p:sp>
    </p:spTree>
    <p:extLst>
      <p:ext uri="{BB962C8B-B14F-4D97-AF65-F5344CB8AC3E}">
        <p14:creationId xmlns:p14="http://schemas.microsoft.com/office/powerpoint/2010/main" val="35043804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Rectangle 4">
            <a:extLst>
              <a:ext uri="{FF2B5EF4-FFF2-40B4-BE49-F238E27FC236}">
                <a16:creationId xmlns:a16="http://schemas.microsoft.com/office/drawing/2014/main" id="{72B6C332-551E-37B6-039F-8063669C4F66}"/>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A8FF705B-7BA9-4109-4CC8-4DAFF92A423B}"/>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E4720E76-5B23-95D1-1637-55E6B5A4E060}"/>
              </a:ext>
            </a:extLst>
          </p:cNvPr>
          <p:cNvSpPr>
            <a:spLocks noGrp="1" noChangeArrowheads="1"/>
          </p:cNvSpPr>
          <p:nvPr>
            <p:ph type="sldNum" sz="quarter" idx="12"/>
          </p:nvPr>
        </p:nvSpPr>
        <p:spPr>
          <a:ln/>
        </p:spPr>
        <p:txBody>
          <a:bodyPr/>
          <a:lstStyle>
            <a:lvl1pPr>
              <a:defRPr/>
            </a:lvl1pPr>
          </a:lstStyle>
          <a:p>
            <a:pPr>
              <a:defRPr/>
            </a:pPr>
            <a:fld id="{D4594B8E-16AA-405C-BABF-80F2401A4347}" type="slidenum">
              <a:rPr lang="en-US" altLang="zh-CN"/>
              <a:pPr>
                <a:defRPr/>
              </a:pPr>
              <a:t>‹#›</a:t>
            </a:fld>
            <a:endParaRPr lang="en-US" altLang="zh-CN">
              <a:ea typeface="微软雅黑" panose="020B0503020204020204" pitchFamily="34" charset="-122"/>
            </a:endParaRPr>
          </a:p>
        </p:txBody>
      </p:sp>
    </p:spTree>
    <p:extLst>
      <p:ext uri="{BB962C8B-B14F-4D97-AF65-F5344CB8AC3E}">
        <p14:creationId xmlns:p14="http://schemas.microsoft.com/office/powerpoint/2010/main" val="263916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Rectangle 4">
            <a:extLst>
              <a:ext uri="{FF2B5EF4-FFF2-40B4-BE49-F238E27FC236}">
                <a16:creationId xmlns:a16="http://schemas.microsoft.com/office/drawing/2014/main" id="{6F03AC46-34C4-C819-9284-E467728EB2B8}"/>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a:extLst>
              <a:ext uri="{FF2B5EF4-FFF2-40B4-BE49-F238E27FC236}">
                <a16:creationId xmlns:a16="http://schemas.microsoft.com/office/drawing/2014/main" id="{54AB264C-5F0D-F453-A531-B99000FF090C}"/>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a:extLst>
              <a:ext uri="{FF2B5EF4-FFF2-40B4-BE49-F238E27FC236}">
                <a16:creationId xmlns:a16="http://schemas.microsoft.com/office/drawing/2014/main" id="{D02BEA6F-EFBE-CF81-10B8-374E12264394}"/>
              </a:ext>
            </a:extLst>
          </p:cNvPr>
          <p:cNvSpPr>
            <a:spLocks noGrp="1" noChangeArrowheads="1"/>
          </p:cNvSpPr>
          <p:nvPr>
            <p:ph type="sldNum" sz="quarter" idx="12"/>
          </p:nvPr>
        </p:nvSpPr>
        <p:spPr>
          <a:ln/>
        </p:spPr>
        <p:txBody>
          <a:bodyPr/>
          <a:lstStyle>
            <a:lvl1pPr>
              <a:defRPr/>
            </a:lvl1pPr>
          </a:lstStyle>
          <a:p>
            <a:pPr>
              <a:defRPr/>
            </a:pPr>
            <a:fld id="{B7AA69F6-5ADA-4330-982F-DA61701286FD}" type="slidenum">
              <a:rPr lang="en-US" altLang="zh-CN"/>
              <a:pPr>
                <a:defRPr/>
              </a:pPr>
              <a:t>‹#›</a:t>
            </a:fld>
            <a:endParaRPr lang="en-US" altLang="zh-CN">
              <a:ea typeface="微软雅黑" panose="020B0503020204020204" pitchFamily="34" charset="-122"/>
            </a:endParaRPr>
          </a:p>
        </p:txBody>
      </p:sp>
    </p:spTree>
    <p:extLst>
      <p:ext uri="{BB962C8B-B14F-4D97-AF65-F5344CB8AC3E}">
        <p14:creationId xmlns:p14="http://schemas.microsoft.com/office/powerpoint/2010/main" val="1623780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Rectangle 4">
            <a:extLst>
              <a:ext uri="{FF2B5EF4-FFF2-40B4-BE49-F238E27FC236}">
                <a16:creationId xmlns:a16="http://schemas.microsoft.com/office/drawing/2014/main" id="{93F3C1D0-44AF-B97A-1EE2-DA15F3BD88E3}"/>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a:extLst>
              <a:ext uri="{FF2B5EF4-FFF2-40B4-BE49-F238E27FC236}">
                <a16:creationId xmlns:a16="http://schemas.microsoft.com/office/drawing/2014/main" id="{75779F4A-9F72-C630-12D3-5222B7C52366}"/>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a:extLst>
              <a:ext uri="{FF2B5EF4-FFF2-40B4-BE49-F238E27FC236}">
                <a16:creationId xmlns:a16="http://schemas.microsoft.com/office/drawing/2014/main" id="{B55FE519-431E-41A8-6C1B-BF1F964E4B95}"/>
              </a:ext>
            </a:extLst>
          </p:cNvPr>
          <p:cNvSpPr>
            <a:spLocks noGrp="1" noChangeArrowheads="1"/>
          </p:cNvSpPr>
          <p:nvPr>
            <p:ph type="sldNum" sz="quarter" idx="12"/>
          </p:nvPr>
        </p:nvSpPr>
        <p:spPr>
          <a:ln/>
        </p:spPr>
        <p:txBody>
          <a:bodyPr/>
          <a:lstStyle>
            <a:lvl1pPr>
              <a:defRPr/>
            </a:lvl1pPr>
          </a:lstStyle>
          <a:p>
            <a:pPr>
              <a:defRPr/>
            </a:pPr>
            <a:fld id="{EA70B79A-75ED-43F6-AAB6-3DFBE049387C}" type="slidenum">
              <a:rPr lang="en-US" altLang="zh-CN"/>
              <a:pPr>
                <a:defRPr/>
              </a:pPr>
              <a:t>‹#›</a:t>
            </a:fld>
            <a:endParaRPr lang="en-US" altLang="zh-CN">
              <a:ea typeface="微软雅黑" panose="020B0503020204020204" pitchFamily="34" charset="-122"/>
            </a:endParaRPr>
          </a:p>
        </p:txBody>
      </p:sp>
    </p:spTree>
    <p:extLst>
      <p:ext uri="{BB962C8B-B14F-4D97-AF65-F5344CB8AC3E}">
        <p14:creationId xmlns:p14="http://schemas.microsoft.com/office/powerpoint/2010/main" val="13308038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048576" name="Rectangle 1024"/>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en-US"/>
          </a:p>
        </p:txBody>
      </p:sp>
      <p:sp>
        <p:nvSpPr>
          <p:cNvPr id="1048577" name="Rectangle 1025"/>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endParaRPr lang="en-US" altLang="en-US"/>
          </a:p>
          <a:p>
            <a:pPr lvl="1"/>
            <a:r>
              <a:rPr lang="zh-CN" altLang="en-US"/>
              <a:t>第二级</a:t>
            </a:r>
            <a:endParaRPr lang="en-US" altLang="en-US"/>
          </a:p>
          <a:p>
            <a:pPr lvl="2"/>
            <a:r>
              <a:rPr lang="zh-CN" altLang="en-US"/>
              <a:t>第三级</a:t>
            </a:r>
            <a:endParaRPr lang="en-US" altLang="en-US"/>
          </a:p>
          <a:p>
            <a:pPr lvl="3"/>
            <a:r>
              <a:rPr lang="zh-CN" altLang="en-US"/>
              <a:t>第四级</a:t>
            </a:r>
            <a:endParaRPr lang="en-US" altLang="en-US"/>
          </a:p>
          <a:p>
            <a:pPr lvl="4"/>
            <a:r>
              <a:rPr lang="zh-CN" altLang="en-US"/>
              <a:t>第五级</a:t>
            </a:r>
            <a:endParaRPr lang="en-US" altLang="en-US"/>
          </a:p>
        </p:txBody>
      </p:sp>
      <p:sp>
        <p:nvSpPr>
          <p:cNvPr id="1048578" name="Rectangle 1026"/>
          <p:cNvSpPr>
            <a:spLocks noGrp="1" noChangeArrowheads="1"/>
          </p:cNvSpPr>
          <p:nvPr>
            <p:ph type="dt" sz="half" idx="2"/>
          </p:nvPr>
        </p:nvSpPr>
        <p:spPr bwMode="auto">
          <a:xfrm>
            <a:off x="609600" y="6245225"/>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400" b="0" i="1"/>
            </a:lvl1pPr>
          </a:lstStyle>
          <a:p>
            <a:fld id="{5F3C84B5-9FFD-484B-BDAF-DF7D4DFF3D3A}" type="datetimeFigureOut">
              <a:rPr lang="zh-CN" altLang="en-US" smtClean="0"/>
              <a:t>2024/3/21</a:t>
            </a:fld>
            <a:endParaRPr lang="zh-CN" altLang="en-US"/>
          </a:p>
        </p:txBody>
      </p:sp>
      <p:sp>
        <p:nvSpPr>
          <p:cNvPr id="1048579" name="Rectangle 1027"/>
          <p:cNvSpPr>
            <a:spLocks noGrp="1" noChangeArrowheads="1"/>
          </p:cNvSpPr>
          <p:nvPr>
            <p:ph type="ftr" sz="quarter" idx="3"/>
          </p:nvPr>
        </p:nvSpPr>
        <p:spPr bwMode="auto">
          <a:xfrm>
            <a:off x="4165600" y="6245225"/>
            <a:ext cx="3860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defRPr sz="1400" b="0" i="1"/>
            </a:lvl1pPr>
          </a:lstStyle>
          <a:p>
            <a:endParaRPr lang="zh-CN" altLang="en-US"/>
          </a:p>
        </p:txBody>
      </p:sp>
      <p:sp>
        <p:nvSpPr>
          <p:cNvPr id="1048580" name="Rectangle 1028"/>
          <p:cNvSpPr>
            <a:spLocks noGrp="1" noChangeArrowheads="1"/>
          </p:cNvSpPr>
          <p:nvPr>
            <p:ph type="sldNum" sz="quarter" idx="4"/>
          </p:nvPr>
        </p:nvSpPr>
        <p:spPr bwMode="auto">
          <a:xfrm>
            <a:off x="8737600" y="6245225"/>
            <a:ext cx="28448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400" b="0" i="1"/>
            </a:lvl1pPr>
          </a:lstStyle>
          <a:p>
            <a:fld id="{5B0423F4-581C-4E05-AD65-6E6D5F0125DC}" type="slidenum">
              <a:rPr lang="zh-CN" altLang="en-US" smtClean="0"/>
              <a:t>‹#›</a:t>
            </a:fld>
            <a:endParaRPr lang="zh-CN" altLang="en-US"/>
          </a:p>
        </p:txBody>
      </p:sp>
    </p:spTree>
    <p:extLst>
      <p:ext uri="{BB962C8B-B14F-4D97-AF65-F5344CB8AC3E}">
        <p14:creationId xmlns:p14="http://schemas.microsoft.com/office/powerpoint/2010/main" val="34209720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rtl="0" eaLnBrk="1" fontAlgn="base" latinLnBrk="1" hangingPunct="1">
        <a:spcBef>
          <a:spcPct val="0"/>
        </a:spcBef>
        <a:spcAft>
          <a:spcPct val="0"/>
        </a:spcAft>
        <a:defRPr sz="4400">
          <a:solidFill>
            <a:srgbClr val="000000"/>
          </a:solidFill>
          <a:latin typeface="+mj-lt"/>
          <a:ea typeface="+mj-ea"/>
          <a:cs typeface="+mj-cs"/>
        </a:defRPr>
      </a:lvl1pPr>
      <a:lvl2pPr algn="ctr" rtl="0" eaLnBrk="1" fontAlgn="base" latinLnBrk="1" hangingPunct="1">
        <a:spcBef>
          <a:spcPct val="0"/>
        </a:spcBef>
        <a:spcAft>
          <a:spcPct val="0"/>
        </a:spcAft>
        <a:defRPr sz="4400">
          <a:solidFill>
            <a:srgbClr val="000000"/>
          </a:solidFill>
          <a:latin typeface="Arial" charset="0"/>
          <a:ea typeface="宋体" charset="-122"/>
        </a:defRPr>
      </a:lvl2pPr>
      <a:lvl3pPr algn="ctr" rtl="0" eaLnBrk="1" fontAlgn="base" latinLnBrk="1" hangingPunct="1">
        <a:spcBef>
          <a:spcPct val="0"/>
        </a:spcBef>
        <a:spcAft>
          <a:spcPct val="0"/>
        </a:spcAft>
        <a:defRPr sz="4400">
          <a:solidFill>
            <a:srgbClr val="000000"/>
          </a:solidFill>
          <a:latin typeface="Arial" charset="0"/>
          <a:ea typeface="宋体" charset="-122"/>
        </a:defRPr>
      </a:lvl3pPr>
      <a:lvl4pPr algn="ctr" rtl="0" eaLnBrk="1" fontAlgn="base" latinLnBrk="1" hangingPunct="1">
        <a:spcBef>
          <a:spcPct val="0"/>
        </a:spcBef>
        <a:spcAft>
          <a:spcPct val="0"/>
        </a:spcAft>
        <a:defRPr sz="4400">
          <a:solidFill>
            <a:srgbClr val="000000"/>
          </a:solidFill>
          <a:latin typeface="Arial" charset="0"/>
          <a:ea typeface="宋体" charset="-122"/>
        </a:defRPr>
      </a:lvl4pPr>
      <a:lvl5pPr algn="ctr" rtl="0" eaLnBrk="1" fontAlgn="base" latinLnBrk="1" hangingPunct="1">
        <a:spcBef>
          <a:spcPct val="0"/>
        </a:spcBef>
        <a:spcAft>
          <a:spcPct val="0"/>
        </a:spcAft>
        <a:defRPr sz="4400">
          <a:solidFill>
            <a:srgbClr val="000000"/>
          </a:solidFill>
          <a:latin typeface="Arial" charset="0"/>
          <a:ea typeface="宋体" charset="-122"/>
        </a:defRPr>
      </a:lvl5pPr>
      <a:lvl6pPr marL="457200" algn="ctr" rtl="0" eaLnBrk="1" fontAlgn="base" latinLnBrk="1" hangingPunct="1">
        <a:spcBef>
          <a:spcPct val="0"/>
        </a:spcBef>
        <a:spcAft>
          <a:spcPct val="0"/>
        </a:spcAft>
        <a:defRPr sz="4400">
          <a:solidFill>
            <a:srgbClr val="000000"/>
          </a:solidFill>
          <a:latin typeface="Arial" charset="0"/>
          <a:ea typeface="宋体" charset="-122"/>
        </a:defRPr>
      </a:lvl6pPr>
      <a:lvl7pPr marL="914400" algn="ctr" rtl="0" eaLnBrk="1" fontAlgn="base" latinLnBrk="1" hangingPunct="1">
        <a:spcBef>
          <a:spcPct val="0"/>
        </a:spcBef>
        <a:spcAft>
          <a:spcPct val="0"/>
        </a:spcAft>
        <a:defRPr sz="4400">
          <a:solidFill>
            <a:srgbClr val="000000"/>
          </a:solidFill>
          <a:latin typeface="Arial" charset="0"/>
          <a:ea typeface="宋体" charset="-122"/>
        </a:defRPr>
      </a:lvl7pPr>
      <a:lvl8pPr marL="1371600" algn="ctr" rtl="0" eaLnBrk="1" fontAlgn="base" latinLnBrk="1" hangingPunct="1">
        <a:spcBef>
          <a:spcPct val="0"/>
        </a:spcBef>
        <a:spcAft>
          <a:spcPct val="0"/>
        </a:spcAft>
        <a:defRPr sz="4400">
          <a:solidFill>
            <a:srgbClr val="000000"/>
          </a:solidFill>
          <a:latin typeface="Arial" charset="0"/>
          <a:ea typeface="宋体" charset="-122"/>
        </a:defRPr>
      </a:lvl8pPr>
      <a:lvl9pPr marL="1828800" algn="ctr" rtl="0" eaLnBrk="1" fontAlgn="base" latinLnBrk="1" hangingPunct="1">
        <a:spcBef>
          <a:spcPct val="0"/>
        </a:spcBef>
        <a:spcAft>
          <a:spcPct val="0"/>
        </a:spcAft>
        <a:defRPr sz="4400">
          <a:solidFill>
            <a:srgbClr val="000000"/>
          </a:solidFill>
          <a:latin typeface="Arial" charset="0"/>
          <a:ea typeface="宋体" charset="-122"/>
        </a:defRPr>
      </a:lvl9pPr>
    </p:titleStyle>
    <p:bodyStyle>
      <a:lvl1pPr marL="342900" indent="-342900" algn="l" rtl="0" eaLnBrk="1" fontAlgn="base" latinLnBrk="1" hangingPunct="1">
        <a:spcBef>
          <a:spcPct val="20000"/>
        </a:spcBef>
        <a:spcAft>
          <a:spcPct val="0"/>
        </a:spcAft>
        <a:buChar char="•"/>
        <a:defRPr sz="3200">
          <a:solidFill>
            <a:srgbClr val="000000"/>
          </a:solidFill>
          <a:latin typeface="+mn-lt"/>
          <a:ea typeface="+mn-ea"/>
          <a:cs typeface="+mn-cs"/>
        </a:defRPr>
      </a:lvl1pPr>
      <a:lvl2pPr marL="742950" indent="-285750" algn="l" rtl="0" eaLnBrk="1" fontAlgn="base" latinLnBrk="1" hangingPunct="1">
        <a:spcBef>
          <a:spcPct val="20000"/>
        </a:spcBef>
        <a:spcAft>
          <a:spcPct val="0"/>
        </a:spcAft>
        <a:buChar char="–"/>
        <a:defRPr sz="2800">
          <a:solidFill>
            <a:srgbClr val="000000"/>
          </a:solidFill>
          <a:latin typeface="+mn-lt"/>
          <a:ea typeface="+mn-ea"/>
        </a:defRPr>
      </a:lvl2pPr>
      <a:lvl3pPr marL="1143000" indent="-228600" algn="l" rtl="0" eaLnBrk="1" fontAlgn="base" latinLnBrk="1" hangingPunct="1">
        <a:spcBef>
          <a:spcPct val="20000"/>
        </a:spcBef>
        <a:spcAft>
          <a:spcPct val="0"/>
        </a:spcAft>
        <a:buChar char="•"/>
        <a:defRPr sz="2400">
          <a:solidFill>
            <a:srgbClr val="000000"/>
          </a:solidFill>
          <a:latin typeface="+mn-lt"/>
          <a:ea typeface="+mn-ea"/>
        </a:defRPr>
      </a:lvl3pPr>
      <a:lvl4pPr marL="1600200" indent="-228600" algn="l" rtl="0" eaLnBrk="1" fontAlgn="base" latinLnBrk="1" hangingPunct="1">
        <a:spcBef>
          <a:spcPct val="20000"/>
        </a:spcBef>
        <a:spcAft>
          <a:spcPct val="0"/>
        </a:spcAft>
        <a:buChar char="–"/>
        <a:defRPr sz="2000">
          <a:solidFill>
            <a:srgbClr val="000000"/>
          </a:solidFill>
          <a:latin typeface="+mn-lt"/>
          <a:ea typeface="+mn-ea"/>
        </a:defRPr>
      </a:lvl4pPr>
      <a:lvl5pPr marL="2057400" indent="-228600" algn="l" rtl="0" eaLnBrk="1" fontAlgn="base" latinLnBrk="1" hangingPunct="1">
        <a:spcBef>
          <a:spcPct val="20000"/>
        </a:spcBef>
        <a:spcAft>
          <a:spcPct val="0"/>
        </a:spcAft>
        <a:buChar char="»"/>
        <a:defRPr sz="2000">
          <a:solidFill>
            <a:srgbClr val="000000"/>
          </a:solidFill>
          <a:latin typeface="+mn-lt"/>
          <a:ea typeface="+mn-ea"/>
        </a:defRPr>
      </a:lvl5pPr>
      <a:lvl6pPr marL="2514600" indent="-228600" algn="l" rtl="0" eaLnBrk="1" fontAlgn="base" latinLnBrk="1" hangingPunct="1">
        <a:spcBef>
          <a:spcPct val="20000"/>
        </a:spcBef>
        <a:spcAft>
          <a:spcPct val="0"/>
        </a:spcAft>
        <a:buChar char="»"/>
        <a:defRPr sz="2000">
          <a:solidFill>
            <a:srgbClr val="000000"/>
          </a:solidFill>
          <a:latin typeface="+mn-lt"/>
          <a:ea typeface="+mn-ea"/>
        </a:defRPr>
      </a:lvl6pPr>
      <a:lvl7pPr marL="2971800" indent="-228600" algn="l" rtl="0" eaLnBrk="1" fontAlgn="base" latinLnBrk="1" hangingPunct="1">
        <a:spcBef>
          <a:spcPct val="20000"/>
        </a:spcBef>
        <a:spcAft>
          <a:spcPct val="0"/>
        </a:spcAft>
        <a:buChar char="»"/>
        <a:defRPr sz="2000">
          <a:solidFill>
            <a:srgbClr val="000000"/>
          </a:solidFill>
          <a:latin typeface="+mn-lt"/>
          <a:ea typeface="+mn-ea"/>
        </a:defRPr>
      </a:lvl7pPr>
      <a:lvl8pPr marL="3429000" indent="-228600" algn="l" rtl="0" eaLnBrk="1" fontAlgn="base" latinLnBrk="1" hangingPunct="1">
        <a:spcBef>
          <a:spcPct val="20000"/>
        </a:spcBef>
        <a:spcAft>
          <a:spcPct val="0"/>
        </a:spcAft>
        <a:buChar char="»"/>
        <a:defRPr sz="2000">
          <a:solidFill>
            <a:srgbClr val="000000"/>
          </a:solidFill>
          <a:latin typeface="+mn-lt"/>
          <a:ea typeface="+mn-ea"/>
        </a:defRPr>
      </a:lvl8pPr>
      <a:lvl9pPr marL="3886200" indent="-228600" algn="l" rtl="0" eaLnBrk="1" fontAlgn="base" latinLnBrk="1" hangingPunct="1">
        <a:spcBef>
          <a:spcPct val="20000"/>
        </a:spcBef>
        <a:spcAft>
          <a:spcPct val="0"/>
        </a:spcAft>
        <a:buChar char="»"/>
        <a:defRPr sz="2000">
          <a:solidFill>
            <a:srgbClr val="000000"/>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56586350-F49A-BB6C-8480-7D0CDEED9CA5}"/>
              </a:ext>
            </a:extLst>
          </p:cNvPr>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3075" name="Rectangle 3">
            <a:extLst>
              <a:ext uri="{FF2B5EF4-FFF2-40B4-BE49-F238E27FC236}">
                <a16:creationId xmlns:a16="http://schemas.microsoft.com/office/drawing/2014/main" id="{B4E94FF9-0495-9A39-B1A0-EA6EFC97902D}"/>
              </a:ext>
            </a:extLst>
          </p:cNvPr>
          <p:cNvSpPr>
            <a:spLocks noGrp="1" noChangeArrowheads="1"/>
          </p:cNvSpPr>
          <p:nvPr>
            <p:ph type="body" idx="4294967295"/>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a:extLst>
              <a:ext uri="{FF2B5EF4-FFF2-40B4-BE49-F238E27FC236}">
                <a16:creationId xmlns:a16="http://schemas.microsoft.com/office/drawing/2014/main" id="{0261D470-1EA2-676B-A6D1-87499B57C151}"/>
              </a:ext>
            </a:extLst>
          </p:cNvPr>
          <p:cNvSpPr>
            <a:spLocks noGrp="1" noChangeArrowheads="1"/>
          </p:cNvSpPr>
          <p:nvPr>
            <p:ph type="dt" sz="half" idx="2"/>
          </p:nvPr>
        </p:nvSpPr>
        <p:spPr bwMode="auto">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eaLnBrk="1" hangingPunct="1">
              <a:defRPr sz="1400" b="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1029" name="Rectangle 5">
            <a:extLst>
              <a:ext uri="{FF2B5EF4-FFF2-40B4-BE49-F238E27FC236}">
                <a16:creationId xmlns:a16="http://schemas.microsoft.com/office/drawing/2014/main" id="{2F881B6A-31D7-44B1-1622-68492E4E2ACB}"/>
              </a:ext>
            </a:extLst>
          </p:cNvPr>
          <p:cNvSpPr>
            <a:spLocks noGrp="1" noChangeArrowheads="1"/>
          </p:cNvSpPr>
          <p:nvPr>
            <p:ph type="ftr" sz="quarter" idx="3"/>
          </p:nvPr>
        </p:nvSpPr>
        <p:spPr bwMode="auto">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sz="1400" b="0">
                <a:solidFill>
                  <a:schemeClr val="tx1"/>
                </a:solidFill>
                <a:latin typeface="Arial" panose="020B0604020202020204" pitchFamily="34" charset="0"/>
                <a:ea typeface="宋体" panose="02010600030101010101" pitchFamily="2" charset="-122"/>
              </a:defRPr>
            </a:lvl1pPr>
          </a:lstStyle>
          <a:p>
            <a:pPr>
              <a:defRPr/>
            </a:pPr>
            <a:endParaRPr lang="en-US" altLang="zh-CN"/>
          </a:p>
        </p:txBody>
      </p:sp>
      <p:sp>
        <p:nvSpPr>
          <p:cNvPr id="1030" name="Rectangle 6">
            <a:extLst>
              <a:ext uri="{FF2B5EF4-FFF2-40B4-BE49-F238E27FC236}">
                <a16:creationId xmlns:a16="http://schemas.microsoft.com/office/drawing/2014/main" id="{7B412969-23FA-BF66-473A-86029B3A02E9}"/>
              </a:ext>
            </a:extLst>
          </p:cNvPr>
          <p:cNvSpPr>
            <a:spLocks noGrp="1" noChangeArrowheads="1"/>
          </p:cNvSpPr>
          <p:nvPr>
            <p:ph type="sldNum" sz="quarter" idx="4"/>
          </p:nvPr>
        </p:nvSpPr>
        <p:spPr bwMode="auto">
          <a:xfrm>
            <a:off x="8737600" y="6245225"/>
            <a:ext cx="2844800" cy="47625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lgn="r" eaLnBrk="1" hangingPunct="1">
              <a:defRPr sz="1400" b="0" smtClean="0">
                <a:solidFill>
                  <a:schemeClr val="tx1"/>
                </a:solidFill>
              </a:defRPr>
            </a:lvl1pPr>
          </a:lstStyle>
          <a:p>
            <a:pPr>
              <a:defRPr/>
            </a:pPr>
            <a:fld id="{5E6990E3-2A4A-45DC-A04C-EC0310D38EF8}" type="slidenum">
              <a:rPr lang="en-US" altLang="zh-CN"/>
              <a:pPr>
                <a:defRPr/>
              </a:pPr>
              <a:t>‹#›</a:t>
            </a:fld>
            <a:endParaRPr lang="en-US" altLang="zh-CN">
              <a:ea typeface="微软雅黑" panose="020B0503020204020204" pitchFamily="34" charset="-122"/>
            </a:endParaRPr>
          </a:p>
        </p:txBody>
      </p:sp>
    </p:spTree>
    <p:extLst>
      <p:ext uri="{BB962C8B-B14F-4D97-AF65-F5344CB8AC3E}">
        <p14:creationId xmlns:p14="http://schemas.microsoft.com/office/powerpoint/2010/main" val="909233413"/>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package" Target="../embeddings/Microsoft_PowerPoint_Presentation.pptx"/><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package" Target="../embeddings/Microsoft_PowerPoint_Presentation1.pptx"/><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3" name="Rectangle 197"/>
          <p:cNvSpPr>
            <a:spLocks noChangeArrowheads="1"/>
          </p:cNvSpPr>
          <p:nvPr/>
        </p:nvSpPr>
        <p:spPr bwMode="auto">
          <a:xfrm>
            <a:off x="1511300" y="0"/>
            <a:ext cx="9144000" cy="6858000"/>
          </a:xfrm>
          <a:prstGeom prst="rect">
            <a:avLst/>
          </a:prstGeom>
          <a:gradFill rotWithShape="1">
            <a:gsLst>
              <a:gs pos="0">
                <a:srgbClr val="F5F5F5">
                  <a:alpha val="74901"/>
                </a:srgbClr>
              </a:gs>
              <a:gs pos="100000">
                <a:srgbClr val="FFFFFF">
                  <a:alpha val="5000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1048771" name="Rectangle 195"/>
          <p:cNvSpPr>
            <a:spLocks noChangeArrowheads="1"/>
          </p:cNvSpPr>
          <p:nvPr/>
        </p:nvSpPr>
        <p:spPr bwMode="auto">
          <a:xfrm>
            <a:off x="3738563" y="2643188"/>
            <a:ext cx="4572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SzPct val="100000"/>
            </a:pPr>
            <a:r>
              <a:rPr lang="zh-CN" altLang="en-US" sz="5400">
                <a:latin typeface="黑体" pitchFamily="2" charset="-122"/>
                <a:ea typeface="黑体" pitchFamily="2" charset="-122"/>
              </a:rPr>
              <a:t>母婴保健</a:t>
            </a:r>
            <a:endParaRPr lang="zh-CN" altLang="zh-CN"/>
          </a:p>
        </p:txBody>
      </p:sp>
      <p:pic>
        <p:nvPicPr>
          <p:cNvPr id="2097211" name="Picture 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8775" name="Freeform 199"/>
          <p:cNvSpPr>
            <a:spLocks noChangeArrowheads="1"/>
          </p:cNvSpPr>
          <p:nvPr/>
        </p:nvSpPr>
        <p:spPr bwMode="auto">
          <a:xfrm>
            <a:off x="0" y="3317876"/>
            <a:ext cx="12217400" cy="3540125"/>
          </a:xfrm>
          <a:custGeom>
            <a:avLst/>
            <a:gdLst>
              <a:gd name="T0" fmla="*/ 0 w 9144000"/>
              <a:gd name="T1" fmla="*/ 0 h 3049929"/>
              <a:gd name="T2" fmla="*/ 9144000 w 9144000"/>
              <a:gd name="T3" fmla="*/ 0 h 3049929"/>
              <a:gd name="T4" fmla="*/ 9144000 w 9144000"/>
              <a:gd name="T5" fmla="*/ 3049929 h 3049929"/>
              <a:gd name="T6" fmla="*/ 0 w 9144000"/>
              <a:gd name="T7" fmla="*/ 3049929 h 3049929"/>
              <a:gd name="T8" fmla="*/ 0 w 9144000"/>
              <a:gd name="T9" fmla="*/ 0 h 3049929"/>
            </a:gdLst>
            <a:ahLst/>
            <a:cxnLst>
              <a:cxn ang="0">
                <a:pos x="T0" y="T1"/>
              </a:cxn>
              <a:cxn ang="0">
                <a:pos x="T2" y="T3"/>
              </a:cxn>
              <a:cxn ang="0">
                <a:pos x="T4" y="T5"/>
              </a:cxn>
              <a:cxn ang="0">
                <a:pos x="T6" y="T7"/>
              </a:cxn>
              <a:cxn ang="0">
                <a:pos x="T8" y="T9"/>
              </a:cxn>
            </a:cxnLst>
            <a:rect l="0" t="0" r="r" b="b"/>
            <a:pathLst>
              <a:path w="9144000" h="3049929">
                <a:moveTo>
                  <a:pt x="0" y="0"/>
                </a:moveTo>
                <a:cubicBezTo>
                  <a:pt x="3001702" y="856526"/>
                  <a:pt x="6350643" y="960699"/>
                  <a:pt x="9144000" y="0"/>
                </a:cubicBezTo>
                <a:lnTo>
                  <a:pt x="9144000" y="3049929"/>
                </a:lnTo>
                <a:lnTo>
                  <a:pt x="0" y="3049929"/>
                </a:lnTo>
                <a:lnTo>
                  <a:pt x="0" y="0"/>
                </a:lnTo>
              </a:path>
            </a:pathLst>
          </a:custGeom>
          <a:solidFill>
            <a:srgbClr val="00A7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8777" name="Freeform 201"/>
          <p:cNvSpPr>
            <a:spLocks noChangeArrowheads="1"/>
          </p:cNvSpPr>
          <p:nvPr/>
        </p:nvSpPr>
        <p:spPr bwMode="auto">
          <a:xfrm>
            <a:off x="0" y="4044950"/>
            <a:ext cx="12217400" cy="2813050"/>
          </a:xfrm>
          <a:custGeom>
            <a:avLst/>
            <a:gdLst>
              <a:gd name="T0" fmla="*/ 0 w 9144000"/>
              <a:gd name="T1" fmla="*/ 0 h 3049929"/>
              <a:gd name="T2" fmla="*/ 9144000 w 9144000"/>
              <a:gd name="T3" fmla="*/ 0 h 3049929"/>
              <a:gd name="T4" fmla="*/ 9144000 w 9144000"/>
              <a:gd name="T5" fmla="*/ 3049929 h 3049929"/>
              <a:gd name="T6" fmla="*/ 0 w 9144000"/>
              <a:gd name="T7" fmla="*/ 3049929 h 3049929"/>
              <a:gd name="T8" fmla="*/ 0 w 9144000"/>
              <a:gd name="T9" fmla="*/ 0 h 3049929"/>
            </a:gdLst>
            <a:ahLst/>
            <a:cxnLst>
              <a:cxn ang="0">
                <a:pos x="T0" y="T1"/>
              </a:cxn>
              <a:cxn ang="0">
                <a:pos x="T2" y="T3"/>
              </a:cxn>
              <a:cxn ang="0">
                <a:pos x="T4" y="T5"/>
              </a:cxn>
              <a:cxn ang="0">
                <a:pos x="T6" y="T7"/>
              </a:cxn>
              <a:cxn ang="0">
                <a:pos x="T8" y="T9"/>
              </a:cxn>
            </a:cxnLst>
            <a:rect l="0" t="0" r="r" b="b"/>
            <a:pathLst>
              <a:path w="9144000" h="3049929">
                <a:moveTo>
                  <a:pt x="0" y="0"/>
                </a:moveTo>
                <a:cubicBezTo>
                  <a:pt x="3001702" y="856526"/>
                  <a:pt x="6350643" y="960699"/>
                  <a:pt x="9144000" y="0"/>
                </a:cubicBezTo>
                <a:lnTo>
                  <a:pt x="9144000" y="3049929"/>
                </a:lnTo>
                <a:lnTo>
                  <a:pt x="0" y="3049929"/>
                </a:lnTo>
                <a:lnTo>
                  <a:pt x="0" y="0"/>
                </a:lnTo>
              </a:path>
            </a:pathLst>
          </a:custGeom>
          <a:solidFill>
            <a:srgbClr val="FFFFFF">
              <a:alpha val="94116"/>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1048779" name="Rectangle 203"/>
          <p:cNvSpPr>
            <a:spLocks noChangeArrowheads="1"/>
          </p:cNvSpPr>
          <p:nvPr/>
        </p:nvSpPr>
        <p:spPr bwMode="auto">
          <a:xfrm>
            <a:off x="4246231" y="1204913"/>
            <a:ext cx="364715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400" dirty="0">
                <a:latin typeface="微软雅黑" pitchFamily="34" charset="-122"/>
                <a:ea typeface="微软雅黑" pitchFamily="34" charset="-122"/>
              </a:rPr>
              <a:t>妇产科护理</a:t>
            </a:r>
            <a:endParaRPr lang="zh-CN" altLang="en-US" dirty="0"/>
          </a:p>
        </p:txBody>
      </p:sp>
      <p:sp>
        <p:nvSpPr>
          <p:cNvPr id="1048781" name="Rectangle 205"/>
          <p:cNvSpPr>
            <a:spLocks noChangeArrowheads="1"/>
          </p:cNvSpPr>
          <p:nvPr/>
        </p:nvSpPr>
        <p:spPr bwMode="auto">
          <a:xfrm>
            <a:off x="1618001" y="263525"/>
            <a:ext cx="28520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latin typeface="微软雅黑" pitchFamily="34" charset="-122"/>
                <a:ea typeface="微软雅黑" pitchFamily="34" charset="-122"/>
              </a:rPr>
              <a:t>中等职业学校教育部规划教材</a:t>
            </a:r>
            <a:endParaRPr lang="zh-CN" altLang="zh-CN"/>
          </a:p>
        </p:txBody>
      </p:sp>
      <p:sp>
        <p:nvSpPr>
          <p:cNvPr id="1048783" name="Rectangle 207"/>
          <p:cNvSpPr>
            <a:spLocks noChangeArrowheads="1"/>
          </p:cNvSpPr>
          <p:nvPr/>
        </p:nvSpPr>
        <p:spPr bwMode="auto">
          <a:xfrm>
            <a:off x="5221289" y="4187825"/>
            <a:ext cx="18002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FFFFFF"/>
                </a:solidFill>
                <a:latin typeface="微软雅黑" pitchFamily="34" charset="-122"/>
                <a:ea typeface="微软雅黑" pitchFamily="34" charset="-122"/>
              </a:rPr>
              <a:t>护理类各专业用</a:t>
            </a:r>
            <a:endParaRPr lang="zh-CN" altLang="zh-CN"/>
          </a:p>
        </p:txBody>
      </p:sp>
      <p:sp>
        <p:nvSpPr>
          <p:cNvPr id="2" name="文本框 1"/>
          <p:cNvSpPr txBox="1"/>
          <p:nvPr/>
        </p:nvSpPr>
        <p:spPr>
          <a:xfrm>
            <a:off x="10028621" y="6304003"/>
            <a:ext cx="1811714" cy="369332"/>
          </a:xfrm>
          <a:prstGeom prst="rect">
            <a:avLst/>
          </a:prstGeom>
          <a:noFill/>
        </p:spPr>
        <p:txBody>
          <a:bodyPr wrap="none" rtlCol="0">
            <a:spAutoFit/>
          </a:bodyPr>
          <a:lstStyle/>
          <a:p>
            <a:r>
              <a:rPr lang="zh-CN" altLang="en-US" b="1" dirty="0"/>
              <a:t>高等教育出版社</a:t>
            </a:r>
          </a:p>
        </p:txBody>
      </p:sp>
    </p:spTree>
    <p:extLst>
      <p:ext uri="{BB962C8B-B14F-4D97-AF65-F5344CB8AC3E}">
        <p14:creationId xmlns:p14="http://schemas.microsoft.com/office/powerpoint/2010/main" val="3314484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528" fill="hold" nodeType="afterEffect">
                                  <p:stCondLst>
                                    <p:cond delay="0"/>
                                  </p:stCondLst>
                                  <p:iterate type="lt">
                                    <p:tmPct val="10000"/>
                                  </p:iterate>
                                  <p:childTnLst>
                                    <p:set>
                                      <p:cBhvr>
                                        <p:cTn id="6" dur="1" fill="hold">
                                          <p:stCondLst>
                                            <p:cond delay="0"/>
                                          </p:stCondLst>
                                        </p:cTn>
                                        <p:tgtEl>
                                          <p:spTgt spid="1048779"/>
                                        </p:tgtEl>
                                        <p:attrNameLst>
                                          <p:attrName>style.visibility</p:attrName>
                                        </p:attrNameLst>
                                      </p:cBhvr>
                                      <p:to>
                                        <p:strVal val="visible"/>
                                      </p:to>
                                    </p:set>
                                    <p:anim calcmode="lin" valueType="num">
                                      <p:cBhvr>
                                        <p:cTn id="7" dur="500" fill="hold"/>
                                        <p:tgtEl>
                                          <p:spTgt spid="1048779"/>
                                        </p:tgtEl>
                                        <p:attrNameLst>
                                          <p:attrName>ppt_w</p:attrName>
                                        </p:attrNameLst>
                                      </p:cBhvr>
                                      <p:tavLst>
                                        <p:tav tm="100000">
                                          <p:val>
                                            <p:fltVal val="0"/>
                                          </p:val>
                                        </p:tav>
                                        <p:tav>
                                          <p:val>
                                            <p:strVal val="#ppt_w"/>
                                          </p:val>
                                        </p:tav>
                                      </p:tavLst>
                                    </p:anim>
                                    <p:anim calcmode="lin" valueType="num">
                                      <p:cBhvr>
                                        <p:cTn id="8" dur="500" fill="hold"/>
                                        <p:tgtEl>
                                          <p:spTgt spid="1048779"/>
                                        </p:tgtEl>
                                        <p:attrNameLst>
                                          <p:attrName>ppt_h</p:attrName>
                                        </p:attrNameLst>
                                      </p:cBhvr>
                                      <p:tavLst>
                                        <p:tav tm="100000">
                                          <p:val>
                                            <p:fltVal val="0"/>
                                          </p:val>
                                        </p:tav>
                                        <p:tav>
                                          <p:val>
                                            <p:strVal val="#ppt_h"/>
                                          </p:val>
                                        </p:tav>
                                      </p:tavLst>
                                    </p:anim>
                                    <p:anim calcmode="lin" valueType="num">
                                      <p:cBhvr>
                                        <p:cTn id="9" dur="500" fill="hold"/>
                                        <p:tgtEl>
                                          <p:spTgt spid="1048779"/>
                                        </p:tgtEl>
                                        <p:attrNameLst>
                                          <p:attrName>ppt_x</p:attrName>
                                        </p:attrNameLst>
                                      </p:cBhvr>
                                      <p:tavLst>
                                        <p:tav tm="100000">
                                          <p:val>
                                            <p:fltVal val="0.5"/>
                                          </p:val>
                                        </p:tav>
                                        <p:tav>
                                          <p:val>
                                            <p:strVal val="#ppt_x"/>
                                          </p:val>
                                        </p:tav>
                                      </p:tavLst>
                                    </p:anim>
                                    <p:anim calcmode="lin" valueType="num">
                                      <p:cBhvr>
                                        <p:cTn id="10" dur="500" fill="hold"/>
                                        <p:tgtEl>
                                          <p:spTgt spid="1048779"/>
                                        </p:tgtEl>
                                        <p:attrNameLst>
                                          <p:attrName>ppt_y</p:attrName>
                                        </p:attrNameLst>
                                      </p:cBhvr>
                                      <p:tavLst>
                                        <p:tav tm="100000">
                                          <p:val>
                                            <p:fltVal val="0.5"/>
                                          </p:val>
                                        </p:tav>
                                        <p:tav>
                                          <p:val>
                                            <p:strVal val="#ppt_y"/>
                                          </p:val>
                                        </p:tav>
                                      </p:tavLst>
                                    </p:anim>
                                  </p:childTnLst>
                                </p:cTn>
                              </p:par>
                            </p:childTnLst>
                          </p:cTn>
                        </p:par>
                        <p:par>
                          <p:cTn id="11" fill="hold" nodeType="afterGroup">
                            <p:stCondLst>
                              <p:cond delay="700"/>
                            </p:stCondLst>
                            <p:childTnLst>
                              <p:par>
                                <p:cTn id="12" presetID="23" presetClass="entr" presetSubtype="528" fill="hold" nodeType="afterEffect">
                                  <p:stCondLst>
                                    <p:cond delay="0"/>
                                  </p:stCondLst>
                                  <p:iterate type="lt">
                                    <p:tmPct val="10000"/>
                                  </p:iterate>
                                  <p:childTnLst>
                                    <p:set>
                                      <p:cBhvr>
                                        <p:cTn id="13" dur="1" fill="hold">
                                          <p:stCondLst>
                                            <p:cond delay="0"/>
                                          </p:stCondLst>
                                        </p:cTn>
                                        <p:tgtEl>
                                          <p:spTgt spid="1048781"/>
                                        </p:tgtEl>
                                        <p:attrNameLst>
                                          <p:attrName>style.visibility</p:attrName>
                                        </p:attrNameLst>
                                      </p:cBhvr>
                                      <p:to>
                                        <p:strVal val="visible"/>
                                      </p:to>
                                    </p:set>
                                    <p:anim calcmode="lin" valueType="num">
                                      <p:cBhvr>
                                        <p:cTn id="14" dur="500" fill="hold"/>
                                        <p:tgtEl>
                                          <p:spTgt spid="1048781"/>
                                        </p:tgtEl>
                                        <p:attrNameLst>
                                          <p:attrName>ppt_w</p:attrName>
                                        </p:attrNameLst>
                                      </p:cBhvr>
                                      <p:tavLst>
                                        <p:tav tm="100000">
                                          <p:val>
                                            <p:fltVal val="0"/>
                                          </p:val>
                                        </p:tav>
                                        <p:tav>
                                          <p:val>
                                            <p:strVal val="#ppt_w"/>
                                          </p:val>
                                        </p:tav>
                                      </p:tavLst>
                                    </p:anim>
                                    <p:anim calcmode="lin" valueType="num">
                                      <p:cBhvr>
                                        <p:cTn id="15" dur="500" fill="hold"/>
                                        <p:tgtEl>
                                          <p:spTgt spid="1048781"/>
                                        </p:tgtEl>
                                        <p:attrNameLst>
                                          <p:attrName>ppt_h</p:attrName>
                                        </p:attrNameLst>
                                      </p:cBhvr>
                                      <p:tavLst>
                                        <p:tav tm="100000">
                                          <p:val>
                                            <p:fltVal val="0"/>
                                          </p:val>
                                        </p:tav>
                                        <p:tav>
                                          <p:val>
                                            <p:strVal val="#ppt_h"/>
                                          </p:val>
                                        </p:tav>
                                      </p:tavLst>
                                    </p:anim>
                                    <p:anim calcmode="lin" valueType="num">
                                      <p:cBhvr>
                                        <p:cTn id="16" dur="500" fill="hold"/>
                                        <p:tgtEl>
                                          <p:spTgt spid="1048781"/>
                                        </p:tgtEl>
                                        <p:attrNameLst>
                                          <p:attrName>ppt_x</p:attrName>
                                        </p:attrNameLst>
                                      </p:cBhvr>
                                      <p:tavLst>
                                        <p:tav tm="100000">
                                          <p:val>
                                            <p:fltVal val="0.5"/>
                                          </p:val>
                                        </p:tav>
                                        <p:tav>
                                          <p:val>
                                            <p:strVal val="#ppt_x"/>
                                          </p:val>
                                        </p:tav>
                                      </p:tavLst>
                                    </p:anim>
                                    <p:anim calcmode="lin" valueType="num">
                                      <p:cBhvr>
                                        <p:cTn id="17" dur="500" fill="hold"/>
                                        <p:tgtEl>
                                          <p:spTgt spid="1048781"/>
                                        </p:tgtEl>
                                        <p:attrNameLst>
                                          <p:attrName>ppt_y</p:attrName>
                                        </p:attrNameLst>
                                      </p:cBhvr>
                                      <p:tavLst>
                                        <p:tav tm="100000">
                                          <p:val>
                                            <p:fltVal val="0.5"/>
                                          </p:val>
                                        </p:tav>
                                        <p:tav>
                                          <p:val>
                                            <p:strVal val="#ppt_y"/>
                                          </p:val>
                                        </p:tav>
                                      </p:tavLst>
                                    </p:anim>
                                  </p:childTnLst>
                                </p:cTn>
                              </p:par>
                            </p:childTnLst>
                          </p:cTn>
                        </p:par>
                        <p:par>
                          <p:cTn id="18" fill="hold" nodeType="afterGroup">
                            <p:stCondLst>
                              <p:cond delay="1800"/>
                            </p:stCondLst>
                            <p:childTnLst>
                              <p:par>
                                <p:cTn id="19" presetID="23" presetClass="entr" presetSubtype="528" fill="hold" nodeType="afterEffect">
                                  <p:stCondLst>
                                    <p:cond delay="0"/>
                                  </p:stCondLst>
                                  <p:iterate type="lt">
                                    <p:tmPct val="10000"/>
                                  </p:iterate>
                                  <p:childTnLst>
                                    <p:set>
                                      <p:cBhvr>
                                        <p:cTn id="20" dur="1" fill="hold">
                                          <p:stCondLst>
                                            <p:cond delay="0"/>
                                          </p:stCondLst>
                                        </p:cTn>
                                        <p:tgtEl>
                                          <p:spTgt spid="1048783"/>
                                        </p:tgtEl>
                                        <p:attrNameLst>
                                          <p:attrName>style.visibility</p:attrName>
                                        </p:attrNameLst>
                                      </p:cBhvr>
                                      <p:to>
                                        <p:strVal val="visible"/>
                                      </p:to>
                                    </p:set>
                                    <p:anim calcmode="lin" valueType="num">
                                      <p:cBhvr>
                                        <p:cTn id="21" dur="500" fill="hold"/>
                                        <p:tgtEl>
                                          <p:spTgt spid="1048783"/>
                                        </p:tgtEl>
                                        <p:attrNameLst>
                                          <p:attrName>ppt_w</p:attrName>
                                        </p:attrNameLst>
                                      </p:cBhvr>
                                      <p:tavLst>
                                        <p:tav tm="100000">
                                          <p:val>
                                            <p:fltVal val="0"/>
                                          </p:val>
                                        </p:tav>
                                        <p:tav>
                                          <p:val>
                                            <p:strVal val="#ppt_w"/>
                                          </p:val>
                                        </p:tav>
                                      </p:tavLst>
                                    </p:anim>
                                    <p:anim calcmode="lin" valueType="num">
                                      <p:cBhvr>
                                        <p:cTn id="22" dur="500" fill="hold"/>
                                        <p:tgtEl>
                                          <p:spTgt spid="1048783"/>
                                        </p:tgtEl>
                                        <p:attrNameLst>
                                          <p:attrName>ppt_h</p:attrName>
                                        </p:attrNameLst>
                                      </p:cBhvr>
                                      <p:tavLst>
                                        <p:tav tm="100000">
                                          <p:val>
                                            <p:fltVal val="0"/>
                                          </p:val>
                                        </p:tav>
                                        <p:tav>
                                          <p:val>
                                            <p:strVal val="#ppt_h"/>
                                          </p:val>
                                        </p:tav>
                                      </p:tavLst>
                                    </p:anim>
                                    <p:anim calcmode="lin" valueType="num">
                                      <p:cBhvr>
                                        <p:cTn id="23" dur="500" fill="hold"/>
                                        <p:tgtEl>
                                          <p:spTgt spid="1048783"/>
                                        </p:tgtEl>
                                        <p:attrNameLst>
                                          <p:attrName>ppt_x</p:attrName>
                                        </p:attrNameLst>
                                      </p:cBhvr>
                                      <p:tavLst>
                                        <p:tav tm="100000">
                                          <p:val>
                                            <p:fltVal val="0.5"/>
                                          </p:val>
                                        </p:tav>
                                        <p:tav>
                                          <p:val>
                                            <p:strVal val="#ppt_x"/>
                                          </p:val>
                                        </p:tav>
                                      </p:tavLst>
                                    </p:anim>
                                    <p:anim calcmode="lin" valueType="num">
                                      <p:cBhvr>
                                        <p:cTn id="24" dur="500" fill="hold"/>
                                        <p:tgtEl>
                                          <p:spTgt spid="1048783"/>
                                        </p:tgtEl>
                                        <p:attrNameLst>
                                          <p:attrName>ppt_y</p:attrName>
                                        </p:attrNameLst>
                                      </p:cBhvr>
                                      <p:tavLst>
                                        <p:tav tm="100000">
                                          <p:val>
                                            <p:fltVal val="0.5"/>
                                          </p:val>
                                        </p:tav>
                                        <p:tav>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en-US" altLang="zh-CN" dirty="0">
                <a:latin typeface="黑体" panose="02010609060101010101" pitchFamily="49" charset="-122"/>
                <a:ea typeface="黑体" panose="02010609060101010101" pitchFamily="49" charset="-122"/>
                <a:cs typeface="Times New Roman" panose="02020603050405020304" pitchFamily="18" charset="0"/>
              </a:rPr>
              <a:t>(</a:t>
            </a:r>
            <a:r>
              <a:rPr lang="zh-CN" altLang="zh-CN" dirty="0">
                <a:latin typeface="黑体" panose="02010609060101010101" pitchFamily="49" charset="-122"/>
                <a:ea typeface="黑体" panose="02010609060101010101" pitchFamily="49" charset="-122"/>
                <a:cs typeface="Times New Roman" panose="02020603050405020304" pitchFamily="18" charset="0"/>
              </a:rPr>
              <a:t>三</a:t>
            </a:r>
            <a:r>
              <a:rPr lang="zh-CN" altLang="en-US" dirty="0">
                <a:latin typeface="黑体" panose="02010609060101010101" pitchFamily="49" charset="-122"/>
                <a:ea typeface="黑体" panose="02010609060101010101" pitchFamily="49" charset="-122"/>
                <a:cs typeface="Times New Roman" panose="02020603050405020304" pitchFamily="18" charset="0"/>
              </a:rPr>
              <a:t>）</a:t>
            </a:r>
            <a:r>
              <a:rPr lang="zh-CN" altLang="zh-CN" dirty="0">
                <a:latin typeface="黑体" panose="02010609060101010101" pitchFamily="49" charset="-122"/>
                <a:ea typeface="黑体" panose="02010609060101010101" pitchFamily="49" charset="-122"/>
                <a:cs typeface="Times New Roman" panose="02020603050405020304" pitchFamily="18" charset="0"/>
              </a:rPr>
              <a:t>心理状况</a:t>
            </a:r>
          </a:p>
          <a:p>
            <a:pPr indent="0">
              <a:lnSpc>
                <a:spcPct val="150000"/>
              </a:lnSpc>
              <a:spcAft>
                <a:spcPts val="0"/>
              </a:spcAft>
              <a:buNone/>
            </a:pPr>
            <a:r>
              <a:rPr lang="zh-CN" altLang="zh-CN" sz="2800" dirty="0">
                <a:latin typeface="黑体" panose="02010609060101010101" pitchFamily="49" charset="-122"/>
                <a:ea typeface="黑体" panose="02010609060101010101" pitchFamily="49" charset="-122"/>
                <a:cs typeface="Times New Roman" panose="02020603050405020304" pitchFamily="18" charset="0"/>
              </a:rPr>
              <a:t>高危妊娠可危及母儿健康，部分高危孕妇常缺乏相关知识，认为自身均正常，不加以重视，不积极配合医生诊治，而使危险系数增加。有些孕妇因过度担心自身健康和胎儿的安危，常感到焦虑、恐惧。</a:t>
            </a:r>
          </a:p>
          <a:p>
            <a:endParaRPr lang="zh-CN" altLang="en-US" sz="2800" dirty="0"/>
          </a:p>
        </p:txBody>
      </p:sp>
      <p:sp>
        <p:nvSpPr>
          <p:cNvPr id="3" name="文本占位符 2"/>
          <p:cNvSpPr>
            <a:spLocks noGrp="1"/>
          </p:cNvSpPr>
          <p:nvPr>
            <p:ph type="body" sz="quarter" idx="13"/>
          </p:nvPr>
        </p:nvSpPr>
        <p:spPr>
          <a:xfrm>
            <a:off x="3023857" y="81481"/>
            <a:ext cx="8352729" cy="73330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第一节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高危妊娠的护理</a:t>
            </a: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12324" y="4055951"/>
            <a:ext cx="2348653" cy="1886793"/>
          </a:xfrm>
          <a:prstGeom prst="rect">
            <a:avLst/>
          </a:prstGeom>
        </p:spPr>
      </p:pic>
    </p:spTree>
    <p:extLst>
      <p:ext uri="{BB962C8B-B14F-4D97-AF65-F5344CB8AC3E}">
        <p14:creationId xmlns:p14="http://schemas.microsoft.com/office/powerpoint/2010/main" val="28221778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59606" y="1223913"/>
            <a:ext cx="10972800" cy="4525963"/>
          </a:xfrm>
        </p:spPr>
        <p:txBody>
          <a:bodyPr/>
          <a:lstStyle/>
          <a:p>
            <a:pPr marL="0" indent="0">
              <a:lnSpc>
                <a:spcPct val="150000"/>
              </a:lnSpc>
              <a:spcAft>
                <a:spcPts val="0"/>
              </a:spcAft>
              <a:buNone/>
            </a:pPr>
            <a:r>
              <a:rPr lang="zh-CN" altLang="en-US" dirty="0">
                <a:latin typeface="黑体" panose="02010609060101010101" pitchFamily="49" charset="-122"/>
                <a:ea typeface="黑体" panose="02010609060101010101" pitchFamily="49" charset="-122"/>
                <a:cs typeface="Times New Roman" panose="02020603050405020304" pitchFamily="18" charset="0"/>
              </a:rPr>
              <a:t>（四）</a:t>
            </a:r>
            <a:r>
              <a:rPr lang="zh-CN" altLang="zh-CN" dirty="0">
                <a:latin typeface="黑体" panose="02010609060101010101" pitchFamily="49" charset="-122"/>
                <a:ea typeface="黑体" panose="02010609060101010101" pitchFamily="49" charset="-122"/>
                <a:cs typeface="Times New Roman" panose="02020603050405020304" pitchFamily="18" charset="0"/>
              </a:rPr>
              <a:t>相关辅助检查</a:t>
            </a:r>
          </a:p>
          <a:p>
            <a:pPr indent="0">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1. </a:t>
            </a:r>
            <a:r>
              <a:rPr lang="zh-CN" altLang="zh-CN" sz="2800" dirty="0">
                <a:latin typeface="黑体" panose="02010609060101010101" pitchFamily="49" charset="-122"/>
                <a:ea typeface="黑体" panose="02010609060101010101" pitchFamily="49" charset="-122"/>
                <a:cs typeface="Times New Roman" panose="02020603050405020304" pitchFamily="18" charset="0"/>
              </a:rPr>
              <a:t>胎儿宫内情况监测</a:t>
            </a:r>
          </a:p>
          <a:p>
            <a:pPr indent="0">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(1) </a:t>
            </a:r>
            <a:r>
              <a:rPr lang="zh-CN" altLang="zh-CN" sz="2800" dirty="0">
                <a:latin typeface="黑体" panose="02010609060101010101" pitchFamily="49" charset="-122"/>
                <a:ea typeface="黑体" panose="02010609060101010101" pitchFamily="49" charset="-122"/>
                <a:cs typeface="Times New Roman" panose="02020603050405020304" pitchFamily="18" charset="0"/>
              </a:rPr>
              <a:t>胎儿宫内安危情况</a:t>
            </a:r>
            <a:r>
              <a:rPr lang="en-US" altLang="zh-CN" sz="2800" dirty="0">
                <a:latin typeface="黑体" panose="02010609060101010101" pitchFamily="49" charset="-122"/>
                <a:ea typeface="黑体" panose="02010609060101010101" pitchFamily="49" charset="-122"/>
                <a:cs typeface="Times New Roman" panose="02020603050405020304" pitchFamily="18" charset="0"/>
              </a:rPr>
              <a:t>:</a:t>
            </a:r>
            <a:endParaRPr lang="zh-CN" altLang="zh-CN" sz="2800" dirty="0">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1</a:t>
            </a:r>
            <a:r>
              <a:rPr lang="zh-CN" altLang="zh-CN" sz="2800" dirty="0">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胎动计数 </a:t>
            </a:r>
            <a:endParaRPr lang="en-US"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r>
              <a:rPr lang="zh-CN" altLang="en-US"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妊娠</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28</a:t>
            </a:r>
            <a:r>
              <a:rPr lang="zh-CN" altLang="en-US"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周后，胎动</a:t>
            </a:r>
            <a:r>
              <a:rPr kumimoji="0" lang="en-US" altLang="zh-CN" sz="2800" b="0" i="0" u="none" strike="noStrike" kern="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Times New Roman" panose="02020603050405020304" pitchFamily="18" charset="0"/>
              </a:rPr>
              <a:t>＜10次/2h</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或减少</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50%</a:t>
            </a:r>
            <a:r>
              <a:rPr lang="zh-CN" altLang="zh-CN" sz="2800" dirty="0">
                <a:latin typeface="黑体" panose="02010609060101010101" pitchFamily="49" charset="-122"/>
                <a:ea typeface="黑体" panose="02010609060101010101" pitchFamily="49" charset="-122"/>
                <a:cs typeface="Times New Roman" panose="02020603050405020304" pitchFamily="18" charset="0"/>
              </a:rPr>
              <a:t>者提示胎儿缺氧</a:t>
            </a:r>
            <a:r>
              <a:rPr lang="en-US" altLang="zh-CN" sz="2800" dirty="0">
                <a:latin typeface="黑体" panose="02010609060101010101" pitchFamily="49" charset="-122"/>
                <a:ea typeface="黑体" panose="02010609060101010101" pitchFamily="49" charset="-122"/>
                <a:cs typeface="Times New Roman" panose="02020603050405020304" pitchFamily="18" charset="0"/>
              </a:rPr>
              <a:t>;</a:t>
            </a:r>
            <a:endParaRPr lang="zh-CN" altLang="zh-CN" sz="2800" dirty="0">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2）</a:t>
            </a:r>
            <a:r>
              <a:rPr lang="en-US"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听胎心音 </a:t>
            </a:r>
          </a:p>
          <a:p>
            <a:pPr indent="0">
              <a:spcAft>
                <a:spcPts val="0"/>
              </a:spcAft>
              <a:buNone/>
            </a:pP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＜110次/min或＞160次/</a:t>
            </a:r>
            <a:r>
              <a:rPr lang="en-US" altLang="zh-CN" sz="2800" dirty="0" err="1">
                <a:solidFill>
                  <a:srgbClr val="FF0000"/>
                </a:solidFill>
                <a:latin typeface="黑体" panose="02010609060101010101" pitchFamily="49" charset="-122"/>
                <a:ea typeface="黑体" panose="02010609060101010101" pitchFamily="49" charset="-122"/>
                <a:cs typeface="Times New Roman" panose="02020603050405020304" pitchFamily="18" charset="0"/>
              </a:rPr>
              <a:t>min</a:t>
            </a:r>
            <a:r>
              <a:rPr lang="en-US" altLang="zh-CN" sz="2800" dirty="0" err="1">
                <a:latin typeface="黑体" panose="02010609060101010101" pitchFamily="49" charset="-122"/>
                <a:ea typeface="黑体" panose="02010609060101010101" pitchFamily="49" charset="-122"/>
                <a:cs typeface="Times New Roman" panose="02020603050405020304" pitchFamily="18" charset="0"/>
              </a:rPr>
              <a:t>提示胎儿缺氧</a:t>
            </a:r>
            <a:r>
              <a:rPr lang="en-US" altLang="zh-CN" sz="2800" dirty="0">
                <a:latin typeface="黑体" panose="02010609060101010101" pitchFamily="49" charset="-122"/>
                <a:ea typeface="黑体" panose="02010609060101010101" pitchFamily="49" charset="-122"/>
                <a:cs typeface="Times New Roman" panose="02020603050405020304" pitchFamily="18" charset="0"/>
              </a:rPr>
              <a:t>;</a:t>
            </a:r>
            <a:endParaRPr lang="zh-CN" altLang="zh-CN" sz="2800" dirty="0">
              <a:latin typeface="黑体" panose="02010609060101010101" pitchFamily="49" charset="-122"/>
              <a:ea typeface="黑体" panose="02010609060101010101" pitchFamily="49" charset="-122"/>
              <a:cs typeface="Times New Roman" panose="02020603050405020304" pitchFamily="18" charset="0"/>
            </a:endParaRPr>
          </a:p>
          <a:p>
            <a:endParaRPr lang="zh-CN" altLang="en-US" sz="2800" dirty="0">
              <a:latin typeface="黑体" panose="02010609060101010101" pitchFamily="49" charset="-122"/>
              <a:ea typeface="黑体" panose="02010609060101010101" pitchFamily="49" charset="-122"/>
            </a:endParaRPr>
          </a:p>
        </p:txBody>
      </p:sp>
      <p:sp>
        <p:nvSpPr>
          <p:cNvPr id="3" name="文本占位符 2"/>
          <p:cNvSpPr>
            <a:spLocks noGrp="1"/>
          </p:cNvSpPr>
          <p:nvPr>
            <p:ph type="body" sz="quarter" idx="13"/>
          </p:nvPr>
        </p:nvSpPr>
        <p:spPr>
          <a:xfrm>
            <a:off x="3004814" y="107160"/>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第一节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高危妊娠的护理</a:t>
            </a:r>
          </a:p>
          <a:p>
            <a:endParaRPr lang="zh-CN" altLang="en-US" dirty="0"/>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01100" y="1467971"/>
            <a:ext cx="2385364" cy="2056279"/>
          </a:xfrm>
          <a:prstGeom prst="rect">
            <a:avLst/>
          </a:prstGeom>
        </p:spPr>
      </p:pic>
    </p:spTree>
    <p:extLst>
      <p:ext uri="{BB962C8B-B14F-4D97-AF65-F5344CB8AC3E}">
        <p14:creationId xmlns:p14="http://schemas.microsoft.com/office/powerpoint/2010/main" val="24776288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indent="0">
              <a:spcAft>
                <a:spcPts val="0"/>
              </a:spcAft>
              <a:buNone/>
            </a:pP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3</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胎儿电子监护</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a:t>
            </a:r>
          </a:p>
          <a:p>
            <a:pPr indent="0">
              <a:spcAft>
                <a:spcPts val="0"/>
              </a:spcAft>
              <a:buNone/>
            </a:pP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与子宫收缩有关的胎心率变化有</a:t>
            </a:r>
            <a:r>
              <a:rPr lang="zh-CN" altLang="zh-CN" sz="2800" dirty="0">
                <a:solidFill>
                  <a:srgbClr val="00B0F0"/>
                </a:solidFill>
                <a:latin typeface="黑体" panose="02010609060101010101" pitchFamily="49" charset="-122"/>
                <a:ea typeface="黑体" panose="02010609060101010101" pitchFamily="49" charset="-122"/>
                <a:cs typeface="Times New Roman" panose="02020603050405020304" pitchFamily="18" charset="0"/>
              </a:rPr>
              <a:t>加速和减速</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两种。</a:t>
            </a:r>
            <a:endPar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①加速</a:t>
            </a:r>
            <a:endPar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②减速：随宫缩出现的短暂性胎心率减慢。分为三种</a:t>
            </a:r>
            <a:r>
              <a:rPr lang="zh-CN" altLang="en-US"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a.</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早期减速</a:t>
            </a:r>
            <a:endPar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b.</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变异减速</a:t>
            </a:r>
            <a:endPar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c.</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晚期减速</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是胎儿缺氧的表现</a:t>
            </a:r>
            <a:r>
              <a:rPr lang="zh-CN" altLang="en-US"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子宫胎盘循环功能不良是主要原因</a:t>
            </a:r>
            <a:endPar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marL="0" indent="0">
              <a:buNone/>
            </a:pPr>
            <a:endParaRPr lang="zh-CN" altLang="en-US" sz="2800" dirty="0">
              <a:solidFill>
                <a:schemeClr val="tx1"/>
              </a:solidFill>
            </a:endParaRPr>
          </a:p>
        </p:txBody>
      </p:sp>
      <p:sp>
        <p:nvSpPr>
          <p:cNvPr id="3" name="文本占位符 2"/>
          <p:cNvSpPr>
            <a:spLocks noGrp="1"/>
          </p:cNvSpPr>
          <p:nvPr>
            <p:ph type="body" sz="quarter" idx="13"/>
          </p:nvPr>
        </p:nvSpPr>
        <p:spPr>
          <a:xfrm>
            <a:off x="2995760" y="70946"/>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第一节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高危妊娠的护理</a:t>
            </a:r>
          </a:p>
          <a:p>
            <a:endParaRPr lang="zh-CN" altLang="en-US" dirty="0"/>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96989" y="1323976"/>
            <a:ext cx="2232719" cy="1257300"/>
          </a:xfrm>
          <a:prstGeom prst="rect">
            <a:avLst/>
          </a:prstGeom>
        </p:spPr>
      </p:pic>
    </p:spTree>
    <p:extLst>
      <p:ext uri="{BB962C8B-B14F-4D97-AF65-F5344CB8AC3E}">
        <p14:creationId xmlns:p14="http://schemas.microsoft.com/office/powerpoint/2010/main" val="26179976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rotWithShape="1">
          <a:blip r:embed="rId2"/>
          <a:srcRect l="27205" r="599"/>
          <a:stretch/>
        </p:blipFill>
        <p:spPr>
          <a:xfrm>
            <a:off x="1358020" y="1394234"/>
            <a:ext cx="9207374" cy="4381876"/>
          </a:xfrm>
          <a:prstGeom prst="rect">
            <a:avLst/>
          </a:prstGeom>
        </p:spPr>
      </p:pic>
      <p:sp>
        <p:nvSpPr>
          <p:cNvPr id="3" name="文本占位符 2"/>
          <p:cNvSpPr>
            <a:spLocks noGrp="1"/>
          </p:cNvSpPr>
          <p:nvPr>
            <p:ph type="body" sz="quarter" idx="13"/>
          </p:nvPr>
        </p:nvSpPr>
        <p:spPr>
          <a:xfrm>
            <a:off x="2996697" y="188641"/>
            <a:ext cx="8379889" cy="816294"/>
          </a:xfrm>
        </p:spPr>
        <p:txBody>
          <a:bodyPr/>
          <a:lstStyle/>
          <a:p>
            <a:pPr lvl="0" defTabSz="0" latinLnBrk="0"/>
            <a:r>
              <a:rPr lang="zh-CN" altLang="zh-CN" sz="2400" b="1" kern="1200" dirty="0">
                <a:solidFill>
                  <a:srgbClr val="FF0000"/>
                </a:solidFill>
                <a:latin typeface="华文中宋" panose="02010600040101010101" pitchFamily="2" charset="-122"/>
                <a:ea typeface="华文中宋" panose="02010600040101010101" pitchFamily="2" charset="-122"/>
                <a:sym typeface="华文中宋" panose="02010600040101010101" pitchFamily="2" charset="-122"/>
              </a:rPr>
              <a:t>①</a:t>
            </a:r>
            <a:r>
              <a:rPr lang="zh-CN" altLang="en-US" sz="2400" b="1" kern="1200" dirty="0">
                <a:solidFill>
                  <a:srgbClr val="FF0000"/>
                </a:solidFill>
                <a:latin typeface="华文中宋" panose="02010600040101010101" pitchFamily="2" charset="-122"/>
                <a:ea typeface="华文中宋" panose="02010600040101010101" pitchFamily="2" charset="-122"/>
                <a:sym typeface="华文中宋" panose="02010600040101010101" pitchFamily="2" charset="-122"/>
              </a:rPr>
              <a:t>早期减速：</a:t>
            </a:r>
            <a:r>
              <a:rPr lang="zh-CN" altLang="en-US" sz="2400" kern="1200" dirty="0">
                <a:latin typeface="华文中宋" panose="02010600040101010101" pitchFamily="2" charset="-122"/>
                <a:ea typeface="华文中宋" panose="02010600040101010101" pitchFamily="2" charset="-122"/>
                <a:sym typeface="华文中宋" panose="02010600040101010101" pitchFamily="2" charset="-122"/>
              </a:rPr>
              <a:t>多是</a:t>
            </a:r>
            <a:r>
              <a:rPr lang="zh-CN" altLang="en-US" sz="2400" kern="1200" dirty="0">
                <a:solidFill>
                  <a:srgbClr val="1F497D"/>
                </a:solidFill>
                <a:latin typeface="华文中宋" panose="02010600040101010101" pitchFamily="2" charset="-122"/>
                <a:ea typeface="华文中宋" panose="02010600040101010101" pitchFamily="2" charset="-122"/>
                <a:sym typeface="华文中宋" panose="02010600040101010101" pitchFamily="2" charset="-122"/>
              </a:rPr>
              <a:t>胎头受压、脑血流量一时性 减少</a:t>
            </a:r>
            <a:r>
              <a:rPr lang="zh-CN" altLang="en-US" sz="2400" kern="1200" dirty="0">
                <a:latin typeface="华文中宋" panose="02010600040101010101" pitchFamily="2" charset="-122"/>
                <a:ea typeface="华文中宋" panose="02010600040101010101" pitchFamily="2" charset="-122"/>
                <a:sym typeface="华文中宋" panose="02010600040101010101" pitchFamily="2" charset="-122"/>
              </a:rPr>
              <a:t>的表现，多无临床意义</a:t>
            </a:r>
          </a:p>
          <a:p>
            <a:endParaRPr lang="zh-CN" altLang="en-US" dirty="0"/>
          </a:p>
        </p:txBody>
      </p:sp>
    </p:spTree>
    <p:extLst>
      <p:ext uri="{BB962C8B-B14F-4D97-AF65-F5344CB8AC3E}">
        <p14:creationId xmlns:p14="http://schemas.microsoft.com/office/powerpoint/2010/main" val="11735423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rotWithShape="1">
          <a:blip r:embed="rId2"/>
          <a:srcRect l="26003"/>
          <a:stretch/>
        </p:blipFill>
        <p:spPr>
          <a:xfrm>
            <a:off x="1457609" y="1348967"/>
            <a:ext cx="9288854" cy="4535786"/>
          </a:xfrm>
          <a:prstGeom prst="rect">
            <a:avLst/>
          </a:prstGeom>
        </p:spPr>
      </p:pic>
      <p:sp>
        <p:nvSpPr>
          <p:cNvPr id="3" name="文本占位符 2"/>
          <p:cNvSpPr>
            <a:spLocks noGrp="1"/>
          </p:cNvSpPr>
          <p:nvPr>
            <p:ph type="body" sz="quarter" idx="13"/>
          </p:nvPr>
        </p:nvSpPr>
        <p:spPr>
          <a:xfrm>
            <a:off x="2924269" y="188641"/>
            <a:ext cx="8452317" cy="897775"/>
          </a:xfrm>
        </p:spPr>
        <p:txBody>
          <a:bodyPr/>
          <a:lstStyle/>
          <a:p>
            <a:r>
              <a:rPr lang="zh-CN" altLang="zh-CN" sz="2400" b="1" dirty="0">
                <a:solidFill>
                  <a:srgbClr val="FF0000"/>
                </a:solidFill>
                <a:latin typeface="华文中宋" panose="02010600040101010101" pitchFamily="2" charset="-122"/>
                <a:ea typeface="华文中宋" panose="02010600040101010101" pitchFamily="2" charset="-122"/>
                <a:sym typeface="华文中宋" panose="02010600040101010101" pitchFamily="2" charset="-122"/>
              </a:rPr>
              <a:t>②变异减速：</a:t>
            </a:r>
            <a:r>
              <a:rPr lang="zh-CN" altLang="zh-CN" sz="2400" dirty="0">
                <a:latin typeface="华文中宋" panose="02010600040101010101" pitchFamily="2" charset="-122"/>
                <a:ea typeface="华文中宋" panose="02010600040101010101" pitchFamily="2" charset="-122"/>
                <a:sym typeface="华文中宋" panose="02010600040101010101" pitchFamily="2" charset="-122"/>
              </a:rPr>
              <a:t>其特点是出现后下降迅速，幅度大，恢复快。多为</a:t>
            </a:r>
            <a:r>
              <a:rPr lang="zh-CN" altLang="zh-CN" sz="2400" dirty="0">
                <a:solidFill>
                  <a:schemeClr val="tx2"/>
                </a:solidFill>
                <a:latin typeface="华文中宋" panose="02010600040101010101" pitchFamily="2" charset="-122"/>
                <a:ea typeface="华文中宋" panose="02010600040101010101" pitchFamily="2" charset="-122"/>
                <a:sym typeface="华文中宋" panose="02010600040101010101" pitchFamily="2" charset="-122"/>
              </a:rPr>
              <a:t>子宫收缩时脐带受压，迷走神经兴奋所致</a:t>
            </a:r>
          </a:p>
          <a:p>
            <a:endParaRPr lang="zh-CN" altLang="en-US" dirty="0"/>
          </a:p>
        </p:txBody>
      </p:sp>
    </p:spTree>
    <p:extLst>
      <p:ext uri="{BB962C8B-B14F-4D97-AF65-F5344CB8AC3E}">
        <p14:creationId xmlns:p14="http://schemas.microsoft.com/office/powerpoint/2010/main" val="27428033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a:xfrm>
            <a:off x="2978590" y="188641"/>
            <a:ext cx="8397996" cy="1024523"/>
          </a:xfrm>
        </p:spPr>
        <p:txBody>
          <a:bodyPr/>
          <a:lstStyle/>
          <a:p>
            <a:pPr lvl="0" defTabSz="0" latinLnBrk="0"/>
            <a:r>
              <a:rPr lang="zh-CN" altLang="zh-CN" sz="2800" b="1" kern="1200" dirty="0">
                <a:solidFill>
                  <a:srgbClr val="FF0000"/>
                </a:solidFill>
                <a:latin typeface="华文中宋" panose="02010600040101010101" pitchFamily="2" charset="-122"/>
                <a:ea typeface="华文中宋" panose="02010600040101010101" pitchFamily="2" charset="-122"/>
                <a:sym typeface="华文中宋" panose="02010600040101010101" pitchFamily="2" charset="-122"/>
              </a:rPr>
              <a:t>③</a:t>
            </a:r>
            <a:r>
              <a:rPr lang="zh-CN" altLang="en-US" sz="2800" b="1" kern="1200" dirty="0">
                <a:solidFill>
                  <a:srgbClr val="FF0000"/>
                </a:solidFill>
                <a:latin typeface="华文中宋" panose="02010600040101010101" pitchFamily="2" charset="-122"/>
                <a:ea typeface="华文中宋" panose="02010600040101010101" pitchFamily="2" charset="-122"/>
                <a:sym typeface="华文中宋" panose="02010600040101010101" pitchFamily="2" charset="-122"/>
              </a:rPr>
              <a:t>晚期减速：</a:t>
            </a:r>
            <a:r>
              <a:rPr lang="zh-CN" altLang="en-US" sz="2800" kern="1200" dirty="0">
                <a:latin typeface="华文中宋" panose="02010600040101010101" pitchFamily="2" charset="-122"/>
                <a:ea typeface="华文中宋" panose="02010600040101010101" pitchFamily="2" charset="-122"/>
                <a:sym typeface="华文中宋" panose="02010600040101010101" pitchFamily="2" charset="-122"/>
              </a:rPr>
              <a:t>其特点是下降缓慢，持续时间长，恢复亦缓慢。晚期减速是</a:t>
            </a:r>
            <a:r>
              <a:rPr lang="zh-CN" altLang="en-US" sz="2800" kern="1200" dirty="0">
                <a:solidFill>
                  <a:srgbClr val="FF0000"/>
                </a:solidFill>
                <a:latin typeface="华文中宋" panose="02010600040101010101" pitchFamily="2" charset="-122"/>
                <a:ea typeface="华文中宋" panose="02010600040101010101" pitchFamily="2" charset="-122"/>
                <a:sym typeface="华文中宋" panose="02010600040101010101" pitchFamily="2" charset="-122"/>
              </a:rPr>
              <a:t>胎儿缺氧的表现 </a:t>
            </a:r>
          </a:p>
          <a:p>
            <a:endParaRPr lang="zh-CN" altLang="en-US" dirty="0"/>
          </a:p>
        </p:txBody>
      </p:sp>
      <p:pic>
        <p:nvPicPr>
          <p:cNvPr id="7" name="内容占位符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81138" y="1213164"/>
            <a:ext cx="9258300" cy="4300395"/>
          </a:xfrm>
        </p:spPr>
      </p:pic>
    </p:spTree>
    <p:extLst>
      <p:ext uri="{BB962C8B-B14F-4D97-AF65-F5344CB8AC3E}">
        <p14:creationId xmlns:p14="http://schemas.microsoft.com/office/powerpoint/2010/main" val="8918379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78537" y="1430448"/>
            <a:ext cx="10972800" cy="4717781"/>
          </a:xfrm>
        </p:spPr>
        <p:txBody>
          <a:bodyPr/>
          <a:lstStyle/>
          <a:p>
            <a:pPr marL="0" indent="0">
              <a:lnSpc>
                <a:spcPct val="150000"/>
              </a:lnSpc>
              <a:buNone/>
            </a:pPr>
            <a:r>
              <a:rPr lang="zh-CN" altLang="en-US"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预测胎儿宫内储备能力的试验：</a:t>
            </a:r>
            <a:endParaRPr lang="en-US"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buNone/>
            </a:pPr>
            <a:r>
              <a:rPr lang="zh-CN"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①无激惹试验（</a:t>
            </a:r>
            <a:r>
              <a:rPr lang="en-US"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NST</a:t>
            </a:r>
            <a:r>
              <a:rPr lang="zh-CN"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marL="0" indent="0">
              <a:buNone/>
            </a:pP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反应型，胎儿储备能力好</a:t>
            </a:r>
            <a:endPar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marL="0" indent="0">
              <a:buNone/>
            </a:pPr>
            <a:r>
              <a:rPr lang="zh-CN" altLang="en-US"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无反应型，胎儿储备能力差</a:t>
            </a:r>
            <a:endPar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marL="0" indent="0">
              <a:buNone/>
            </a:pPr>
            <a:r>
              <a:rPr kumimoji="0" lang="zh-CN" altLang="en-US" sz="2800" b="0" i="0" u="none" strike="noStrike" kern="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Times New Roman" panose="02020603050405020304" pitchFamily="18" charset="0"/>
              </a:rPr>
              <a:t>◆结果假阳性率高，需复查</a:t>
            </a:r>
            <a:endPar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marL="0" indent="0">
              <a:buNone/>
            </a:pPr>
            <a:r>
              <a:rPr lang="zh-CN"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②缩宫素激惹试验（</a:t>
            </a:r>
            <a:r>
              <a:rPr lang="en-US"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OCT</a:t>
            </a:r>
            <a:r>
              <a:rPr lang="zh-CN"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marL="0" indent="0">
              <a:buNone/>
            </a:pPr>
            <a:r>
              <a:rPr lang="zh-CN" altLang="en-US"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反复多次宫缩后出现晚期减速为阳性，提示胎盘功能减退。</a:t>
            </a:r>
          </a:p>
        </p:txBody>
      </p:sp>
      <p:sp>
        <p:nvSpPr>
          <p:cNvPr id="3" name="文本占位符 2"/>
          <p:cNvSpPr>
            <a:spLocks noGrp="1"/>
          </p:cNvSpPr>
          <p:nvPr>
            <p:ph type="body" sz="quarter" idx="13"/>
          </p:nvPr>
        </p:nvSpPr>
        <p:spPr>
          <a:xfrm>
            <a:off x="3052404" y="0"/>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第一节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高危妊娠的护理</a:t>
            </a:r>
          </a:p>
          <a:p>
            <a:endParaRPr lang="en-US" altLang="zh-CN" dirty="0"/>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04120" y="2101401"/>
            <a:ext cx="2095500" cy="2095500"/>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56025" y="2853000"/>
            <a:ext cx="2495312" cy="1152000"/>
          </a:xfrm>
          <a:prstGeom prst="rect">
            <a:avLst/>
          </a:prstGeom>
        </p:spPr>
      </p:pic>
    </p:spTree>
    <p:extLst>
      <p:ext uri="{BB962C8B-B14F-4D97-AF65-F5344CB8AC3E}">
        <p14:creationId xmlns:p14="http://schemas.microsoft.com/office/powerpoint/2010/main" val="1048704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(2) </a:t>
            </a:r>
            <a:r>
              <a:rPr lang="zh-CN"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胎儿成熟度检査</a:t>
            </a:r>
            <a:r>
              <a:rPr lang="en-US"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a:t>
            </a:r>
            <a:endParaRPr lang="zh-CN"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1</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）推算孕龄，测宫高、腹围，估计胎儿大小。</a:t>
            </a:r>
            <a:endPar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胎儿体重（</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g</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）＝宫高（</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cm</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）×腹围（</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cm</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200</a:t>
            </a:r>
            <a:endPar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2</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B</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超测胎头双顶径。</a:t>
            </a:r>
            <a:endPar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双顶径＞</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8.5cm,</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提示胎儿体重＞</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2500g,</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胎儿已成熟。</a:t>
            </a:r>
            <a:endPar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marL="0" indent="0" algn="just">
              <a:buNone/>
            </a:pPr>
            <a:r>
              <a:rPr lang="en-US"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3</a:t>
            </a:r>
            <a:r>
              <a:rPr lang="zh-CN" altLang="en-US"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监测胎肺成熟度：</a:t>
            </a:r>
            <a:r>
              <a:rPr lang="zh-CN" altLang="zh-CN" sz="2800" kern="100" dirty="0">
                <a:solidFill>
                  <a:srgbClr val="C00000"/>
                </a:solidFill>
                <a:effectLst/>
                <a:latin typeface="黑体" panose="02010609060101010101" pitchFamily="49" charset="-122"/>
                <a:ea typeface="黑体" panose="02010609060101010101" pitchFamily="49" charset="-122"/>
                <a:cs typeface="Times New Roman" panose="02020603050405020304" pitchFamily="18" charset="0"/>
              </a:rPr>
              <a:t>①羊水卵磷脂</a:t>
            </a:r>
            <a:r>
              <a:rPr lang="en-US" altLang="zh-CN" sz="2800" kern="100" dirty="0">
                <a:solidFill>
                  <a:srgbClr val="C00000"/>
                </a:solidFill>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800" kern="100" dirty="0">
                <a:solidFill>
                  <a:srgbClr val="C00000"/>
                </a:solidFill>
                <a:effectLst/>
                <a:latin typeface="黑体" panose="02010609060101010101" pitchFamily="49" charset="-122"/>
                <a:ea typeface="黑体" panose="02010609060101010101" pitchFamily="49" charset="-122"/>
                <a:cs typeface="Times New Roman" panose="02020603050405020304" pitchFamily="18" charset="0"/>
              </a:rPr>
              <a:t>鞘磷脂</a:t>
            </a:r>
            <a:r>
              <a:rPr lang="en-US" altLang="zh-CN" sz="2800" kern="100" dirty="0">
                <a:solidFill>
                  <a:srgbClr val="C00000"/>
                </a:solidFill>
                <a:effectLst/>
                <a:latin typeface="黑体" panose="02010609060101010101" pitchFamily="49" charset="-122"/>
                <a:ea typeface="黑体" panose="02010609060101010101" pitchFamily="49" charset="-122"/>
                <a:cs typeface="Times New Roman" panose="02020603050405020304" pitchFamily="18" charset="0"/>
              </a:rPr>
              <a:t>(L/S)</a:t>
            </a:r>
            <a:r>
              <a:rPr lang="zh-CN" altLang="zh-CN" sz="2800" kern="100" dirty="0">
                <a:solidFill>
                  <a:srgbClr val="C00000"/>
                </a:solidFill>
                <a:effectLst/>
                <a:latin typeface="黑体" panose="02010609060101010101" pitchFamily="49" charset="-122"/>
                <a:ea typeface="黑体" panose="02010609060101010101" pitchFamily="49" charset="-122"/>
                <a:cs typeface="Times New Roman" panose="02020603050405020304" pitchFamily="18" charset="0"/>
              </a:rPr>
              <a:t>比值</a:t>
            </a:r>
            <a:r>
              <a:rPr lang="en-US" altLang="zh-CN" sz="2800" kern="100" dirty="0">
                <a:solidFill>
                  <a:srgbClr val="C00000"/>
                </a:solidFill>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800" kern="100" dirty="0">
                <a:solidFill>
                  <a:srgbClr val="C00000"/>
                </a:solidFill>
                <a:effectLst/>
                <a:latin typeface="黑体" panose="02010609060101010101" pitchFamily="49" charset="-122"/>
                <a:ea typeface="黑体" panose="02010609060101010101" pitchFamily="49" charset="-122"/>
                <a:cs typeface="Times New Roman" panose="02020603050405020304" pitchFamily="18" charset="0"/>
              </a:rPr>
              <a:t>比值</a:t>
            </a:r>
            <a:r>
              <a:rPr lang="en-US" altLang="zh-CN" sz="2800" kern="100" dirty="0">
                <a:solidFill>
                  <a:srgbClr val="C00000"/>
                </a:solidFill>
                <a:effectLst/>
                <a:latin typeface="黑体" panose="02010609060101010101" pitchFamily="49" charset="-122"/>
                <a:ea typeface="黑体" panose="02010609060101010101" pitchFamily="49" charset="-122"/>
                <a:cs typeface="Times New Roman" panose="02020603050405020304" pitchFamily="18" charset="0"/>
              </a:rPr>
              <a:t>≥ 2,</a:t>
            </a:r>
            <a:r>
              <a:rPr lang="zh-CN" altLang="zh-CN" sz="2800" kern="100" dirty="0">
                <a:solidFill>
                  <a:srgbClr val="C00000"/>
                </a:solidFill>
                <a:effectLst/>
                <a:latin typeface="黑体" panose="02010609060101010101" pitchFamily="49" charset="-122"/>
                <a:ea typeface="黑体" panose="02010609060101010101" pitchFamily="49" charset="-122"/>
                <a:cs typeface="Times New Roman" panose="02020603050405020304" pitchFamily="18" charset="0"/>
              </a:rPr>
              <a:t>提示胎儿肺成熟。</a:t>
            </a:r>
            <a:r>
              <a:rPr lang="zh-CN"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②磷脂酰甘油</a:t>
            </a:r>
            <a:r>
              <a:rPr lang="en-US"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阳性提示胎肺成熟。</a:t>
            </a:r>
            <a:endPar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endPar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marL="0" indent="0">
              <a:buNone/>
            </a:pPr>
            <a:endParaRPr lang="zh-CN" altLang="en-US" sz="2800" dirty="0">
              <a:solidFill>
                <a:schemeClr val="tx1"/>
              </a:solidFill>
            </a:endParaRPr>
          </a:p>
        </p:txBody>
      </p:sp>
      <p:sp>
        <p:nvSpPr>
          <p:cNvPr id="3" name="文本占位符 2"/>
          <p:cNvSpPr>
            <a:spLocks noGrp="1"/>
          </p:cNvSpPr>
          <p:nvPr>
            <p:ph type="body" sz="quarter" idx="13"/>
          </p:nvPr>
        </p:nvSpPr>
        <p:spPr>
          <a:xfrm>
            <a:off x="2951431" y="126749"/>
            <a:ext cx="8425156" cy="688037"/>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第一节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高危妊娠的护理</a:t>
            </a:r>
          </a:p>
          <a:p>
            <a:endParaRPr lang="zh-CN" altLang="en-US" dirty="0"/>
          </a:p>
        </p:txBody>
      </p:sp>
    </p:spTree>
    <p:extLst>
      <p:ext uri="{BB962C8B-B14F-4D97-AF65-F5344CB8AC3E}">
        <p14:creationId xmlns:p14="http://schemas.microsoft.com/office/powerpoint/2010/main" val="36820404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indent="0">
              <a:spcAft>
                <a:spcPts val="0"/>
              </a:spcAft>
              <a:buNone/>
            </a:pPr>
            <a:r>
              <a:rPr lang="en-US" altLang="zh-CN" dirty="0">
                <a:latin typeface="黑体" panose="02010609060101010101" pitchFamily="49" charset="-122"/>
                <a:ea typeface="黑体" panose="02010609060101010101" pitchFamily="49" charset="-122"/>
                <a:cs typeface="Times New Roman" panose="02020603050405020304" pitchFamily="18" charset="0"/>
              </a:rPr>
              <a:t>2. </a:t>
            </a:r>
            <a:r>
              <a:rPr lang="zh-CN" altLang="zh-CN" dirty="0">
                <a:latin typeface="黑体" panose="02010609060101010101" pitchFamily="49" charset="-122"/>
                <a:ea typeface="黑体" panose="02010609060101010101" pitchFamily="49" charset="-122"/>
                <a:cs typeface="Times New Roman" panose="02020603050405020304" pitchFamily="18" charset="0"/>
              </a:rPr>
              <a:t>胎盘功能检查</a:t>
            </a:r>
          </a:p>
          <a:p>
            <a:pPr marL="857250" indent="-514350">
              <a:spcAft>
                <a:spcPts val="0"/>
              </a:spcAft>
              <a:buAutoNum type="arabicParenBoth"/>
            </a:pPr>
            <a:r>
              <a:rPr lang="zh-CN" altLang="zh-CN" dirty="0">
                <a:latin typeface="黑体" panose="02010609060101010101" pitchFamily="49" charset="-122"/>
                <a:ea typeface="黑体" panose="02010609060101010101" pitchFamily="49" charset="-122"/>
                <a:cs typeface="Times New Roman" panose="02020603050405020304" pitchFamily="18" charset="0"/>
              </a:rPr>
              <a:t>雌三醇测定</a:t>
            </a:r>
            <a:endParaRPr lang="en-US" altLang="zh-CN" dirty="0">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endParaRPr lang="en-US" altLang="zh-CN" dirty="0">
              <a:latin typeface="黑体" panose="02010609060101010101" pitchFamily="49" charset="-122"/>
              <a:ea typeface="黑体" panose="02010609060101010101" pitchFamily="49" charset="-122"/>
              <a:cs typeface="Times New Roman" panose="02020603050405020304" pitchFamily="18" charset="0"/>
            </a:endParaRPr>
          </a:p>
          <a:p>
            <a:pPr marL="0" indent="0" algn="just">
              <a:buNone/>
            </a:pPr>
            <a:r>
              <a:rPr lang="en-US" altLang="zh-CN"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zh-CN"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a:t>
            </a:r>
            <a:r>
              <a:rPr lang="en-US" altLang="zh-CN"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2</a:t>
            </a:r>
            <a:r>
              <a:rPr lang="zh-CN" altLang="zh-CN"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）雌激素与肌酐比值</a:t>
            </a:r>
            <a:r>
              <a:rPr lang="en-US" altLang="zh-CN"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(E/C)</a:t>
            </a:r>
            <a:r>
              <a:rPr lang="zh-CN" altLang="zh-CN"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测定</a:t>
            </a:r>
            <a:endParaRPr lang="en-US" altLang="zh-CN"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pPr marL="0" indent="0" algn="just">
              <a:buNone/>
            </a:pPr>
            <a:endParaRPr lang="zh-CN" altLang="zh-CN" kern="100" dirty="0">
              <a:effectLst/>
              <a:latin typeface="黑体" panose="02010609060101010101" pitchFamily="49" charset="-122"/>
              <a:ea typeface="黑体" panose="02010609060101010101" pitchFamily="49" charset="-122"/>
              <a:cs typeface="Times New Roman" panose="02020603050405020304" pitchFamily="18" charset="0"/>
            </a:endParaRPr>
          </a:p>
          <a:p>
            <a:pPr marL="0" indent="0" algn="just">
              <a:buNone/>
            </a:pPr>
            <a:r>
              <a:rPr lang="en-US" altLang="zh-CN"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zh-CN"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a:t>
            </a:r>
            <a:r>
              <a:rPr lang="en-US" altLang="zh-CN"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3</a:t>
            </a:r>
            <a:r>
              <a:rPr lang="zh-CN" altLang="zh-CN"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）胎盘生乳素及妊娠特异性β</a:t>
            </a:r>
            <a:r>
              <a:rPr lang="en-US" altLang="zh-CN" kern="100" baseline="-250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1</a:t>
            </a:r>
            <a:r>
              <a:rPr lang="zh-CN" altLang="zh-CN"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糖蛋白测定</a:t>
            </a:r>
            <a:endParaRPr lang="en-US" altLang="zh-CN"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pPr marL="0" indent="0" algn="just">
              <a:buNone/>
            </a:pPr>
            <a:r>
              <a:rPr lang="en-US" altLang="zh-CN"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3.</a:t>
            </a:r>
            <a:r>
              <a:rPr lang="zh-CN" altLang="en-US"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胎儿先天畸形及遗传性疾病的产前诊断</a:t>
            </a:r>
            <a:endParaRPr lang="en-US" altLang="zh-CN"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endParaRPr lang="en-US" altLang="zh-CN" dirty="0">
              <a:latin typeface="黑体" panose="02010609060101010101" pitchFamily="49" charset="-122"/>
              <a:ea typeface="黑体" panose="02010609060101010101" pitchFamily="49" charset="-122"/>
              <a:cs typeface="Times New Roman" panose="02020603050405020304" pitchFamily="18" charset="0"/>
            </a:endParaRPr>
          </a:p>
          <a:p>
            <a:pPr marL="0" indent="0">
              <a:buNone/>
            </a:pPr>
            <a:endParaRPr lang="zh-CN" altLang="en-US" sz="2800" dirty="0"/>
          </a:p>
          <a:p>
            <a:pPr indent="0">
              <a:spcAft>
                <a:spcPts val="0"/>
              </a:spcAft>
              <a:buNone/>
            </a:pPr>
            <a:endParaRPr lang="zh-CN" altLang="zh-CN" sz="2800" dirty="0">
              <a:latin typeface="黑体" panose="02010609060101010101" pitchFamily="49" charset="-122"/>
              <a:ea typeface="黑体" panose="02010609060101010101" pitchFamily="49" charset="-122"/>
              <a:cs typeface="Times New Roman" panose="02020603050405020304" pitchFamily="18" charset="0"/>
            </a:endParaRPr>
          </a:p>
          <a:p>
            <a:pPr marL="0" indent="0">
              <a:buNone/>
            </a:pPr>
            <a:endParaRPr lang="zh-CN" altLang="en-US" sz="2400" dirty="0">
              <a:latin typeface="黑体" panose="02010609060101010101" pitchFamily="49" charset="-122"/>
              <a:ea typeface="黑体" panose="02010609060101010101" pitchFamily="49" charset="-122"/>
            </a:endParaRPr>
          </a:p>
        </p:txBody>
      </p:sp>
      <p:sp>
        <p:nvSpPr>
          <p:cNvPr id="3" name="文本占位符 2"/>
          <p:cNvSpPr>
            <a:spLocks noGrp="1"/>
          </p:cNvSpPr>
          <p:nvPr>
            <p:ph type="body" sz="quarter" idx="13"/>
          </p:nvPr>
        </p:nvSpPr>
        <p:spPr>
          <a:xfrm>
            <a:off x="2978590" y="81481"/>
            <a:ext cx="8397996" cy="73330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第一节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高危妊娠的护理</a:t>
            </a:r>
          </a:p>
          <a:p>
            <a:endParaRPr lang="zh-CN" altLang="en-US" dirty="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4499" y="1448554"/>
            <a:ext cx="3413156" cy="2381987"/>
          </a:xfrm>
          <a:prstGeom prst="rect">
            <a:avLst/>
          </a:prstGeom>
        </p:spPr>
      </p:pic>
    </p:spTree>
    <p:extLst>
      <p:ext uri="{BB962C8B-B14F-4D97-AF65-F5344CB8AC3E}">
        <p14:creationId xmlns:p14="http://schemas.microsoft.com/office/powerpoint/2010/main" val="38714077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zh-CN" altLang="zh-CN" sz="2800" dirty="0">
                <a:latin typeface="黑体" panose="02010609060101010101" pitchFamily="49" charset="-122"/>
                <a:ea typeface="黑体" panose="02010609060101010101" pitchFamily="49" charset="-122"/>
                <a:cs typeface="Times New Roman" panose="02020603050405020304" pitchFamily="18" charset="0"/>
              </a:rPr>
              <a:t>【护理问题与预期目标】</a:t>
            </a:r>
          </a:p>
          <a:p>
            <a:endParaRPr lang="zh-CN" altLang="en-US" dirty="0"/>
          </a:p>
        </p:txBody>
      </p:sp>
      <p:sp>
        <p:nvSpPr>
          <p:cNvPr id="3" name="文本占位符 2"/>
          <p:cNvSpPr>
            <a:spLocks noGrp="1"/>
          </p:cNvSpPr>
          <p:nvPr>
            <p:ph type="body" sz="quarter" idx="13"/>
          </p:nvPr>
        </p:nvSpPr>
        <p:spPr>
          <a:xfrm>
            <a:off x="2978590" y="126749"/>
            <a:ext cx="8397996" cy="688037"/>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第一节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高危妊娠的护理</a:t>
            </a: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4031167088"/>
              </p:ext>
            </p:extLst>
          </p:nvPr>
        </p:nvGraphicFramePr>
        <p:xfrm>
          <a:off x="977773" y="1874068"/>
          <a:ext cx="10085561" cy="3847358"/>
        </p:xfrm>
        <a:graphic>
          <a:graphicData uri="http://schemas.openxmlformats.org/drawingml/2006/table">
            <a:tbl>
              <a:tblPr firstRow="1" firstCol="1" lastRow="1" lastCol="1" bandRow="1" bandCol="1"/>
              <a:tblGrid>
                <a:gridCol w="10085561">
                  <a:extLst>
                    <a:ext uri="{9D8B030D-6E8A-4147-A177-3AD203B41FA5}">
                      <a16:colId xmlns:a16="http://schemas.microsoft.com/office/drawing/2014/main" val="20000"/>
                    </a:ext>
                  </a:extLst>
                </a:gridCol>
              </a:tblGrid>
              <a:tr h="511616">
                <a:tc>
                  <a:txBody>
                    <a:bodyPr/>
                    <a:lstStyle/>
                    <a:p>
                      <a:pPr>
                        <a:lnSpc>
                          <a:spcPct val="150000"/>
                        </a:lnSpc>
                        <a:spcAft>
                          <a:spcPts val="0"/>
                        </a:spcAft>
                      </a:pPr>
                      <a:r>
                        <a:rPr lang="en-US" sz="1800" dirty="0" err="1">
                          <a:effectLst/>
                          <a:latin typeface="宋体" panose="02010600030101010101" pitchFamily="2" charset="-122"/>
                          <a:ea typeface="宋体" panose="02010600030101010101" pitchFamily="2" charset="-122"/>
                          <a:cs typeface="Times New Roman" panose="02020603050405020304" pitchFamily="18" charset="0"/>
                        </a:rPr>
                        <a:t>护理问题</a:t>
                      </a:r>
                      <a:r>
                        <a:rPr lang="en-US" sz="1800" dirty="0">
                          <a:effectLst/>
                          <a:latin typeface="宋体" panose="02010600030101010101" pitchFamily="2" charset="-122"/>
                          <a:ea typeface="宋体" panose="02010600030101010101" pitchFamily="2" charset="-122"/>
                          <a:cs typeface="Times New Roman" panose="02020603050405020304" pitchFamily="18" charset="0"/>
                        </a:rPr>
                        <a:t>                                             </a:t>
                      </a:r>
                      <a:r>
                        <a:rPr lang="en-US" sz="1800" dirty="0" err="1">
                          <a:effectLst/>
                          <a:latin typeface="宋体" panose="02010600030101010101" pitchFamily="2" charset="-122"/>
                          <a:ea typeface="宋体" panose="02010600030101010101" pitchFamily="2" charset="-122"/>
                          <a:cs typeface="Times New Roman" panose="02020603050405020304" pitchFamily="18" charset="0"/>
                        </a:rPr>
                        <a:t>预期目标</a:t>
                      </a:r>
                      <a:endParaRPr lang="zh-CN" sz="18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35742">
                <a:tc>
                  <a:txBody>
                    <a:bodyPr/>
                    <a:lstStyle/>
                    <a:p>
                      <a:pPr>
                        <a:lnSpc>
                          <a:spcPct val="150000"/>
                        </a:lnSpc>
                        <a:spcAft>
                          <a:spcPts val="0"/>
                        </a:spcAft>
                      </a:pPr>
                      <a:r>
                        <a:rPr lang="zh-CN" sz="1800" dirty="0">
                          <a:effectLst/>
                          <a:latin typeface="Calibri" panose="020F0502020204030204" pitchFamily="34" charset="0"/>
                          <a:ea typeface="宋体" panose="02010600030101010101" pitchFamily="2" charset="-122"/>
                          <a:cs typeface="Times New Roman" panose="02020603050405020304" pitchFamily="18" charset="0"/>
                        </a:rPr>
                        <a:t>焦虑</a:t>
                      </a:r>
                      <a:r>
                        <a:rPr lang="en-US" sz="1800" dirty="0">
                          <a:effectLst/>
                          <a:latin typeface="Calibri" panose="020F0502020204030204" pitchFamily="34" charset="0"/>
                          <a:ea typeface="宋体" panose="02010600030101010101" pitchFamily="2" charset="-122"/>
                          <a:cs typeface="Times New Roman" panose="02020603050405020304" pitchFamily="18" charset="0"/>
                        </a:rPr>
                        <a:t>                                                                             </a:t>
                      </a:r>
                      <a:r>
                        <a:rPr lang="zh-CN" sz="1800" dirty="0">
                          <a:effectLst/>
                          <a:latin typeface="Calibri" panose="020F0502020204030204" pitchFamily="34" charset="0"/>
                          <a:ea typeface="宋体" panose="02010600030101010101" pitchFamily="2" charset="-122"/>
                          <a:cs typeface="Times New Roman" panose="02020603050405020304" pitchFamily="18" charset="0"/>
                        </a:rPr>
                        <a:t>孕妇焦虑减轻或消失，恢复对妊娠分娩的信心</a:t>
                      </a:r>
                    </a:p>
                    <a:p>
                      <a:pPr marL="2286000" indent="-2286000">
                        <a:lnSpc>
                          <a:spcPct val="150000"/>
                        </a:lnSpc>
                        <a:spcAft>
                          <a:spcPts val="0"/>
                        </a:spcAft>
                      </a:pPr>
                      <a:r>
                        <a:rPr lang="zh-CN" sz="1800" dirty="0">
                          <a:effectLst/>
                          <a:latin typeface="Calibri" panose="020F0502020204030204" pitchFamily="34" charset="0"/>
                          <a:ea typeface="宋体" panose="02010600030101010101" pitchFamily="2" charset="-122"/>
                          <a:cs typeface="Times New Roman" panose="02020603050405020304" pitchFamily="18" charset="0"/>
                        </a:rPr>
                        <a:t>潜在并发症</a:t>
                      </a:r>
                      <a:r>
                        <a:rPr lang="en-US" sz="1800" dirty="0">
                          <a:effectLst/>
                          <a:latin typeface="Calibri" panose="020F0502020204030204" pitchFamily="34" charset="0"/>
                          <a:ea typeface="宋体" panose="02010600030101010101" pitchFamily="2" charset="-122"/>
                          <a:cs typeface="Times New Roman" panose="02020603050405020304" pitchFamily="18" charset="0"/>
                        </a:rPr>
                        <a:t>:</a:t>
                      </a:r>
                      <a:r>
                        <a:rPr lang="zh-CN" sz="1800" dirty="0">
                          <a:effectLst/>
                          <a:latin typeface="Calibri" panose="020F0502020204030204" pitchFamily="34" charset="0"/>
                          <a:ea typeface="宋体" panose="02010600030101010101" pitchFamily="2" charset="-122"/>
                          <a:cs typeface="Times New Roman" panose="02020603050405020304" pitchFamily="18" charset="0"/>
                        </a:rPr>
                        <a:t>胎儿生长受限，胎儿窘迫</a:t>
                      </a:r>
                      <a:r>
                        <a:rPr lang="en-US" sz="1800" dirty="0">
                          <a:effectLst/>
                          <a:latin typeface="Calibri" panose="020F0502020204030204" pitchFamily="34" charset="0"/>
                          <a:ea typeface="宋体" panose="02010600030101010101" pitchFamily="2" charset="-122"/>
                          <a:cs typeface="Times New Roman" panose="02020603050405020304" pitchFamily="18" charset="0"/>
                        </a:rPr>
                        <a:t>      </a:t>
                      </a:r>
                      <a:r>
                        <a:rPr lang="en-US" sz="1800" baseline="0" dirty="0">
                          <a:effectLst/>
                          <a:latin typeface="Calibri" panose="020F0502020204030204" pitchFamily="34" charset="0"/>
                          <a:ea typeface="宋体" panose="02010600030101010101" pitchFamily="2" charset="-122"/>
                          <a:cs typeface="Times New Roman" panose="02020603050405020304" pitchFamily="18" charset="0"/>
                        </a:rPr>
                        <a:t>        </a:t>
                      </a:r>
                      <a:r>
                        <a:rPr lang="zh-CN" sz="1800" dirty="0">
                          <a:effectLst/>
                          <a:latin typeface="Calibri" panose="020F0502020204030204" pitchFamily="34" charset="0"/>
                          <a:ea typeface="宋体" panose="02010600030101010101" pitchFamily="2" charset="-122"/>
                          <a:cs typeface="Times New Roman" panose="02020603050405020304" pitchFamily="18" charset="0"/>
                        </a:rPr>
                        <a:t>并发症能被及时发现和正确处理</a:t>
                      </a:r>
                    </a:p>
                    <a:p>
                      <a:pPr marL="2228850" indent="-2228850">
                        <a:lnSpc>
                          <a:spcPct val="150000"/>
                        </a:lnSpc>
                        <a:spcAft>
                          <a:spcPts val="0"/>
                        </a:spcAft>
                      </a:pPr>
                      <a:r>
                        <a:rPr lang="zh-CN" sz="1800" dirty="0">
                          <a:effectLst/>
                          <a:latin typeface="Calibri" panose="020F0502020204030204" pitchFamily="34" charset="0"/>
                          <a:ea typeface="宋体" panose="02010600030101010101" pitchFamily="2" charset="-122"/>
                          <a:cs typeface="Times New Roman" panose="02020603050405020304" pitchFamily="18" charset="0"/>
                        </a:rPr>
                        <a:t>知识缺乏</a:t>
                      </a:r>
                      <a:r>
                        <a:rPr lang="en-US" sz="1800" dirty="0">
                          <a:effectLst/>
                          <a:latin typeface="Calibri" panose="020F0502020204030204" pitchFamily="34" charset="0"/>
                          <a:ea typeface="宋体" panose="02010600030101010101" pitchFamily="2" charset="-122"/>
                          <a:cs typeface="Times New Roman" panose="02020603050405020304" pitchFamily="18" charset="0"/>
                        </a:rPr>
                        <a:t>                                                                    </a:t>
                      </a:r>
                      <a:r>
                        <a:rPr lang="zh-CN" sz="1800" dirty="0">
                          <a:effectLst/>
                          <a:latin typeface="Calibri" panose="020F0502020204030204" pitchFamily="34" charset="0"/>
                          <a:ea typeface="宋体" panose="02010600030101010101" pitchFamily="2" charset="-122"/>
                          <a:cs typeface="Times New Roman" panose="02020603050405020304" pitchFamily="18" charset="0"/>
                        </a:rPr>
                        <a:t>孕妇能说出高危妊娠的相关知识，定期接受产前检查</a:t>
                      </a:r>
                      <a:endParaRPr lang="en-US" altLang="zh-CN" sz="1800" dirty="0">
                        <a:effectLst/>
                        <a:latin typeface="Calibri" panose="020F0502020204030204" pitchFamily="34" charset="0"/>
                        <a:ea typeface="宋体" panose="02010600030101010101" pitchFamily="2" charset="-122"/>
                        <a:cs typeface="Times New Roman" panose="02020603050405020304" pitchFamily="18" charset="0"/>
                      </a:endParaRPr>
                    </a:p>
                    <a:p>
                      <a:pPr marL="2228850" indent="-2228850">
                        <a:lnSpc>
                          <a:spcPct val="150000"/>
                        </a:lnSpc>
                        <a:spcAft>
                          <a:spcPts val="0"/>
                        </a:spcAft>
                      </a:pPr>
                      <a:r>
                        <a:rPr lang="en-US" altLang="zh-CN" sz="1800" baseline="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dirty="0">
                          <a:effectLst/>
                          <a:latin typeface="Calibri" panose="020F0502020204030204" pitchFamily="34" charset="0"/>
                          <a:ea typeface="宋体" panose="02010600030101010101" pitchFamily="2" charset="-122"/>
                          <a:cs typeface="Times New Roman" panose="02020603050405020304" pitchFamily="18" charset="0"/>
                        </a:rPr>
                        <a:t>        </a:t>
                      </a:r>
                      <a:r>
                        <a:rPr lang="zh-CN" sz="1800" dirty="0">
                          <a:effectLst/>
                          <a:latin typeface="Calibri" panose="020F0502020204030204" pitchFamily="34" charset="0"/>
                          <a:ea typeface="宋体" panose="02010600030101010101" pitchFamily="2" charset="-122"/>
                          <a:cs typeface="Times New Roman" panose="02020603050405020304" pitchFamily="18" charset="0"/>
                        </a:rPr>
                        <a:t>学会识别常见的异常征象，积极配合治疗护理</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91737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a:extLst>
              <a:ext uri="{FF2B5EF4-FFF2-40B4-BE49-F238E27FC236}">
                <a16:creationId xmlns:a16="http://schemas.microsoft.com/office/drawing/2014/main" id="{2ADBEDEB-704D-C2D3-EA79-A4B0B1CC26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5300" y="31750"/>
            <a:ext cx="8661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矩形 44">
            <a:extLst>
              <a:ext uri="{FF2B5EF4-FFF2-40B4-BE49-F238E27FC236}">
                <a16:creationId xmlns:a16="http://schemas.microsoft.com/office/drawing/2014/main" id="{E9D66EEB-15EC-2C2C-C42B-CFE0EE56E12D}"/>
              </a:ext>
            </a:extLst>
          </p:cNvPr>
          <p:cNvSpPr/>
          <p:nvPr/>
        </p:nvSpPr>
        <p:spPr>
          <a:xfrm>
            <a:off x="1524000" y="31750"/>
            <a:ext cx="9144000" cy="6858000"/>
          </a:xfrm>
          <a:prstGeom prst="rect">
            <a:avLst/>
          </a:prstGeom>
          <a:gradFill flip="none" rotWithShape="1">
            <a:gsLst>
              <a:gs pos="0">
                <a:schemeClr val="bg1"/>
              </a:gs>
              <a:gs pos="100000">
                <a:schemeClr val="bg1">
                  <a:alpha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lnSpc>
                <a:spcPct val="150000"/>
              </a:lnSpc>
              <a:spcBef>
                <a:spcPct val="0"/>
              </a:spcBef>
              <a:spcAft>
                <a:spcPct val="0"/>
              </a:spcAft>
              <a:defRPr/>
            </a:pPr>
            <a:endParaRPr lang="zh-CN" altLang="en-US" b="1">
              <a:solidFill>
                <a:srgbClr val="FFFFFF"/>
              </a:solidFill>
              <a:latin typeface="Arial"/>
              <a:ea typeface="微软雅黑"/>
              <a:cs typeface="+mn-ea"/>
              <a:sym typeface="+mn-lt"/>
            </a:endParaRPr>
          </a:p>
        </p:txBody>
      </p:sp>
      <p:grpSp>
        <p:nvGrpSpPr>
          <p:cNvPr id="2" name="组合 45">
            <a:extLst>
              <a:ext uri="{FF2B5EF4-FFF2-40B4-BE49-F238E27FC236}">
                <a16:creationId xmlns:a16="http://schemas.microsoft.com/office/drawing/2014/main" id="{6BCAB9D4-1D2D-394C-6C64-32BAF8CACAAC}"/>
              </a:ext>
            </a:extLst>
          </p:cNvPr>
          <p:cNvGrpSpPr>
            <a:grpSpLocks/>
          </p:cNvGrpSpPr>
          <p:nvPr/>
        </p:nvGrpSpPr>
        <p:grpSpPr bwMode="auto">
          <a:xfrm>
            <a:off x="1504950" y="5002214"/>
            <a:ext cx="9163050" cy="1855787"/>
            <a:chOff x="0" y="5698414"/>
            <a:chExt cx="9161367" cy="1174100"/>
          </a:xfrm>
        </p:grpSpPr>
        <p:sp>
          <p:nvSpPr>
            <p:cNvPr id="47" name="自由: 形状 22">
              <a:extLst>
                <a:ext uri="{FF2B5EF4-FFF2-40B4-BE49-F238E27FC236}">
                  <a16:creationId xmlns:a16="http://schemas.microsoft.com/office/drawing/2014/main" id="{B1112875-F771-16E0-D00F-A34822F995DE}"/>
                </a:ext>
              </a:extLst>
            </p:cNvPr>
            <p:cNvSpPr/>
            <p:nvPr/>
          </p:nvSpPr>
          <p:spPr>
            <a:xfrm>
              <a:off x="0" y="5698414"/>
              <a:ext cx="9161367" cy="1163052"/>
            </a:xfrm>
            <a:custGeom>
              <a:avLst/>
              <a:gdLst>
                <a:gd name="connsiteX0" fmla="*/ 9165254 w 9165254"/>
                <a:gd name="connsiteY0" fmla="*/ 0 h 722250"/>
                <a:gd name="connsiteX1" fmla="*/ 9165254 w 9165254"/>
                <a:gd name="connsiteY1" fmla="*/ 722250 h 722250"/>
                <a:gd name="connsiteX2" fmla="*/ 0 w 9165254"/>
                <a:gd name="connsiteY2" fmla="*/ 722250 h 722250"/>
                <a:gd name="connsiteX3" fmla="*/ 0 w 9165254"/>
                <a:gd name="connsiteY3" fmla="*/ 258945 h 722250"/>
                <a:gd name="connsiteX4" fmla="*/ 1030607 w 9165254"/>
                <a:gd name="connsiteY4" fmla="*/ 357590 h 722250"/>
                <a:gd name="connsiteX5" fmla="*/ 8994161 w 9165254"/>
                <a:gd name="connsiteY5" fmla="*/ 72939 h 7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65254" h="722250">
                  <a:moveTo>
                    <a:pt x="9165254" y="0"/>
                  </a:moveTo>
                  <a:lnTo>
                    <a:pt x="9165254" y="722250"/>
                  </a:lnTo>
                  <a:lnTo>
                    <a:pt x="0" y="722250"/>
                  </a:lnTo>
                  <a:lnTo>
                    <a:pt x="0" y="258945"/>
                  </a:lnTo>
                  <a:lnTo>
                    <a:pt x="1030607" y="357590"/>
                  </a:lnTo>
                  <a:cubicBezTo>
                    <a:pt x="4118244" y="632287"/>
                    <a:pt x="7179494" y="743326"/>
                    <a:pt x="8994161" y="72939"/>
                  </a:cubicBezTo>
                  <a:close/>
                </a:path>
              </a:pathLst>
            </a:custGeom>
            <a:gradFill>
              <a:gsLst>
                <a:gs pos="0">
                  <a:srgbClr val="57B2B3"/>
                </a:gs>
                <a:gs pos="100000">
                  <a:srgbClr val="6BDBC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lnSpc>
                  <a:spcPct val="150000"/>
                </a:lnSpc>
                <a:spcBef>
                  <a:spcPct val="0"/>
                </a:spcBef>
                <a:spcAft>
                  <a:spcPct val="0"/>
                </a:spcAft>
                <a:defRPr/>
              </a:pPr>
              <a:endParaRPr lang="zh-CN" altLang="en-US" b="1">
                <a:solidFill>
                  <a:srgbClr val="FFFFFF"/>
                </a:solidFill>
                <a:latin typeface="Arial"/>
                <a:ea typeface="微软雅黑"/>
                <a:cs typeface="+mn-ea"/>
                <a:sym typeface="+mn-lt"/>
              </a:endParaRPr>
            </a:p>
          </p:txBody>
        </p:sp>
        <p:sp>
          <p:nvSpPr>
            <p:cNvPr id="48" name="自由: 形状 21">
              <a:extLst>
                <a:ext uri="{FF2B5EF4-FFF2-40B4-BE49-F238E27FC236}">
                  <a16:creationId xmlns:a16="http://schemas.microsoft.com/office/drawing/2014/main" id="{86A44511-E668-E134-5DD1-1EE582BB04FF}"/>
                </a:ext>
              </a:extLst>
            </p:cNvPr>
            <p:cNvSpPr/>
            <p:nvPr/>
          </p:nvSpPr>
          <p:spPr>
            <a:xfrm>
              <a:off x="0" y="6150377"/>
              <a:ext cx="9161367" cy="722137"/>
            </a:xfrm>
            <a:custGeom>
              <a:avLst/>
              <a:gdLst>
                <a:gd name="connsiteX0" fmla="*/ 9165254 w 9165254"/>
                <a:gd name="connsiteY0" fmla="*/ 0 h 722250"/>
                <a:gd name="connsiteX1" fmla="*/ 9165254 w 9165254"/>
                <a:gd name="connsiteY1" fmla="*/ 722250 h 722250"/>
                <a:gd name="connsiteX2" fmla="*/ 0 w 9165254"/>
                <a:gd name="connsiteY2" fmla="*/ 722250 h 722250"/>
                <a:gd name="connsiteX3" fmla="*/ 0 w 9165254"/>
                <a:gd name="connsiteY3" fmla="*/ 258945 h 722250"/>
                <a:gd name="connsiteX4" fmla="*/ 1030607 w 9165254"/>
                <a:gd name="connsiteY4" fmla="*/ 357590 h 722250"/>
                <a:gd name="connsiteX5" fmla="*/ 8994161 w 9165254"/>
                <a:gd name="connsiteY5" fmla="*/ 72939 h 7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65254" h="722250">
                  <a:moveTo>
                    <a:pt x="9165254" y="0"/>
                  </a:moveTo>
                  <a:lnTo>
                    <a:pt x="9165254" y="722250"/>
                  </a:lnTo>
                  <a:lnTo>
                    <a:pt x="0" y="722250"/>
                  </a:lnTo>
                  <a:lnTo>
                    <a:pt x="0" y="258945"/>
                  </a:lnTo>
                  <a:lnTo>
                    <a:pt x="1030607" y="357590"/>
                  </a:lnTo>
                  <a:cubicBezTo>
                    <a:pt x="4118244" y="632287"/>
                    <a:pt x="7179494" y="743326"/>
                    <a:pt x="8994161" y="72939"/>
                  </a:cubicBezTo>
                  <a:close/>
                </a:path>
              </a:pathLst>
            </a:custGeom>
            <a:gradFill>
              <a:gsLst>
                <a:gs pos="0">
                  <a:srgbClr val="6BDBCF"/>
                </a:gs>
                <a:gs pos="100000">
                  <a:srgbClr val="57B2B3"/>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lnSpc>
                  <a:spcPct val="150000"/>
                </a:lnSpc>
                <a:spcBef>
                  <a:spcPct val="0"/>
                </a:spcBef>
                <a:spcAft>
                  <a:spcPct val="0"/>
                </a:spcAft>
                <a:defRPr/>
              </a:pPr>
              <a:endParaRPr lang="zh-CN" altLang="en-US" b="1">
                <a:solidFill>
                  <a:srgbClr val="FFFFFF"/>
                </a:solidFill>
                <a:latin typeface="Arial"/>
                <a:ea typeface="微软雅黑"/>
                <a:cs typeface="+mn-ea"/>
                <a:sym typeface="+mn-lt"/>
              </a:endParaRPr>
            </a:p>
          </p:txBody>
        </p:sp>
      </p:grpSp>
      <p:sp>
        <p:nvSpPr>
          <p:cNvPr id="7177" name="Rectangle 79">
            <a:extLst>
              <a:ext uri="{FF2B5EF4-FFF2-40B4-BE49-F238E27FC236}">
                <a16:creationId xmlns:a16="http://schemas.microsoft.com/office/drawing/2014/main" id="{965B58D8-520E-0953-671A-8703323AF0D3}"/>
              </a:ext>
            </a:extLst>
          </p:cNvPr>
          <p:cNvSpPr>
            <a:spLocks noChangeArrowheads="1"/>
          </p:cNvSpPr>
          <p:nvPr/>
        </p:nvSpPr>
        <p:spPr bwMode="auto">
          <a:xfrm>
            <a:off x="2079626" y="6308725"/>
            <a:ext cx="1724025" cy="579438"/>
          </a:xfrm>
          <a:prstGeom prst="rect">
            <a:avLst/>
          </a:prstGeom>
          <a:noFill/>
          <a:ln>
            <a:noFill/>
          </a:ln>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fontAlgn="base">
              <a:lnSpc>
                <a:spcPct val="150000"/>
              </a:lnSpc>
              <a:spcBef>
                <a:spcPct val="0"/>
              </a:spcBef>
              <a:spcAft>
                <a:spcPct val="0"/>
              </a:spcAft>
              <a:buNone/>
              <a:defRPr/>
            </a:pPr>
            <a:r>
              <a:rPr lang="zh-CN" altLang="en-US" sz="2400" b="1" dirty="0">
                <a:solidFill>
                  <a:srgbClr val="FFFFFF"/>
                </a:solidFill>
                <a:latin typeface="Arial"/>
                <a:ea typeface="微软雅黑"/>
                <a:cs typeface="+mn-ea"/>
                <a:sym typeface="+mn-lt"/>
              </a:rPr>
              <a:t>妇产科护理</a:t>
            </a:r>
          </a:p>
        </p:txBody>
      </p:sp>
      <p:sp>
        <p:nvSpPr>
          <p:cNvPr id="7178" name="Text Box 80">
            <a:extLst>
              <a:ext uri="{FF2B5EF4-FFF2-40B4-BE49-F238E27FC236}">
                <a16:creationId xmlns:a16="http://schemas.microsoft.com/office/drawing/2014/main" id="{00A75712-4B1C-EB09-A0A2-6EAA25E05130}"/>
              </a:ext>
            </a:extLst>
          </p:cNvPr>
          <p:cNvSpPr txBox="1">
            <a:spLocks noChangeArrowheads="1"/>
          </p:cNvSpPr>
          <p:nvPr/>
        </p:nvSpPr>
        <p:spPr bwMode="auto">
          <a:xfrm>
            <a:off x="7891464" y="6413500"/>
            <a:ext cx="1800225" cy="458788"/>
          </a:xfrm>
          <a:prstGeom prst="rect">
            <a:avLst/>
          </a:prstGeom>
          <a:noFill/>
          <a:ln>
            <a:noFill/>
          </a:ln>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None/>
              <a:defRPr/>
            </a:pPr>
            <a:r>
              <a:rPr lang="zh-CN" altLang="en-US" sz="1800" b="1" dirty="0">
                <a:solidFill>
                  <a:srgbClr val="FFFFFF"/>
                </a:solidFill>
                <a:latin typeface="Arial"/>
                <a:ea typeface="微软雅黑"/>
                <a:cs typeface="+mn-ea"/>
                <a:sym typeface="+mn-lt"/>
              </a:rPr>
              <a:t>高等教育出版社</a:t>
            </a:r>
          </a:p>
        </p:txBody>
      </p:sp>
      <p:sp>
        <p:nvSpPr>
          <p:cNvPr id="13" name="矩形 12">
            <a:extLst>
              <a:ext uri="{FF2B5EF4-FFF2-40B4-BE49-F238E27FC236}">
                <a16:creationId xmlns:a16="http://schemas.microsoft.com/office/drawing/2014/main" id="{95965F65-49A4-47BE-71A3-33CE84331635}"/>
              </a:ext>
            </a:extLst>
          </p:cNvPr>
          <p:cNvSpPr/>
          <p:nvPr/>
        </p:nvSpPr>
        <p:spPr>
          <a:xfrm>
            <a:off x="2984501" y="1714501"/>
            <a:ext cx="7673975" cy="1946275"/>
          </a:xfrm>
          <a:prstGeom prst="rect">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lnSpc>
                <a:spcPct val="150000"/>
              </a:lnSpc>
              <a:spcBef>
                <a:spcPct val="0"/>
              </a:spcBef>
              <a:spcAft>
                <a:spcPct val="0"/>
              </a:spcAft>
              <a:defRPr/>
            </a:pPr>
            <a:endParaRPr lang="zh-CN" altLang="en-US" b="1">
              <a:solidFill>
                <a:srgbClr val="FFFFFF"/>
              </a:solidFill>
              <a:latin typeface="Arial"/>
              <a:ea typeface="微软雅黑"/>
              <a:cs typeface="+mn-ea"/>
              <a:sym typeface="+mn-lt"/>
            </a:endParaRPr>
          </a:p>
        </p:txBody>
      </p:sp>
      <p:sp>
        <p:nvSpPr>
          <p:cNvPr id="11" name="矩形 10">
            <a:extLst>
              <a:ext uri="{FF2B5EF4-FFF2-40B4-BE49-F238E27FC236}">
                <a16:creationId xmlns:a16="http://schemas.microsoft.com/office/drawing/2014/main" id="{8FE644F7-DAA7-F4A2-FAA8-1E5C0D764CBB}"/>
              </a:ext>
            </a:extLst>
          </p:cNvPr>
          <p:cNvSpPr/>
          <p:nvPr/>
        </p:nvSpPr>
        <p:spPr>
          <a:xfrm>
            <a:off x="3348038" y="1719264"/>
            <a:ext cx="241300" cy="1952625"/>
          </a:xfrm>
          <a:prstGeom prst="rect">
            <a:avLst/>
          </a:prstGeom>
          <a:solidFill>
            <a:srgbClr val="00A7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lnSpc>
                <a:spcPct val="150000"/>
              </a:lnSpc>
              <a:spcBef>
                <a:spcPct val="0"/>
              </a:spcBef>
              <a:spcAft>
                <a:spcPct val="0"/>
              </a:spcAft>
              <a:defRPr/>
            </a:pPr>
            <a:endParaRPr lang="zh-CN" altLang="en-US" b="1">
              <a:solidFill>
                <a:prstClr val="white"/>
              </a:solidFill>
              <a:latin typeface="Arial"/>
              <a:ea typeface="微软雅黑"/>
              <a:cs typeface="+mn-ea"/>
              <a:sym typeface="+mn-lt"/>
            </a:endParaRPr>
          </a:p>
        </p:txBody>
      </p:sp>
      <p:sp>
        <p:nvSpPr>
          <p:cNvPr id="12" name="矩形 11">
            <a:extLst>
              <a:ext uri="{FF2B5EF4-FFF2-40B4-BE49-F238E27FC236}">
                <a16:creationId xmlns:a16="http://schemas.microsoft.com/office/drawing/2014/main" id="{A8253C8C-2884-E33D-538D-F05220C832CD}"/>
              </a:ext>
            </a:extLst>
          </p:cNvPr>
          <p:cNvSpPr/>
          <p:nvPr/>
        </p:nvSpPr>
        <p:spPr>
          <a:xfrm>
            <a:off x="1516062" y="1719264"/>
            <a:ext cx="1468438" cy="1952625"/>
          </a:xfrm>
          <a:prstGeom prst="rect">
            <a:avLst/>
          </a:prstGeom>
          <a:solidFill>
            <a:srgbClr val="00A7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lnSpc>
                <a:spcPct val="150000"/>
              </a:lnSpc>
              <a:spcBef>
                <a:spcPct val="0"/>
              </a:spcBef>
              <a:spcAft>
                <a:spcPct val="0"/>
              </a:spcAft>
              <a:defRPr/>
            </a:pPr>
            <a:endParaRPr lang="zh-CN" altLang="en-US" b="1">
              <a:solidFill>
                <a:prstClr val="white"/>
              </a:solidFill>
              <a:latin typeface="Arial"/>
              <a:ea typeface="微软雅黑"/>
              <a:cs typeface="+mn-ea"/>
              <a:sym typeface="+mn-lt"/>
            </a:endParaRPr>
          </a:p>
        </p:txBody>
      </p:sp>
      <p:sp>
        <p:nvSpPr>
          <p:cNvPr id="3083" name="文本框 2">
            <a:extLst>
              <a:ext uri="{FF2B5EF4-FFF2-40B4-BE49-F238E27FC236}">
                <a16:creationId xmlns:a16="http://schemas.microsoft.com/office/drawing/2014/main" id="{84B5B9A9-8EF5-669C-1FAF-69CB3198A76F}"/>
              </a:ext>
            </a:extLst>
          </p:cNvPr>
          <p:cNvSpPr txBox="1">
            <a:spLocks noChangeArrowheads="1"/>
          </p:cNvSpPr>
          <p:nvPr/>
        </p:nvSpPr>
        <p:spPr bwMode="auto">
          <a:xfrm>
            <a:off x="3589339" y="2060576"/>
            <a:ext cx="7361237" cy="906463"/>
          </a:xfrm>
          <a:prstGeom prst="rect">
            <a:avLst/>
          </a:prstGeom>
          <a:noFill/>
          <a:ln>
            <a:noFill/>
          </a:ln>
        </p:spPr>
        <p:txBody>
          <a:bodyPr>
            <a:spAutoFit/>
          </a:bodyPr>
          <a:lstStyle>
            <a:lvl1pPr>
              <a:defRPr b="1">
                <a:solidFill>
                  <a:schemeClr val="tx1"/>
                </a:solidFill>
                <a:latin typeface="Arial" panose="020B0604020202020204" pitchFamily="34" charset="0"/>
                <a:ea typeface="宋体" panose="02010600030101010101" pitchFamily="2" charset="-122"/>
              </a:defRPr>
            </a:lvl1pPr>
            <a:lvl2pPr marL="742950" indent="-285750">
              <a:defRPr b="1">
                <a:solidFill>
                  <a:schemeClr val="tx1"/>
                </a:solidFill>
                <a:latin typeface="Arial" panose="020B0604020202020204" pitchFamily="34" charset="0"/>
                <a:ea typeface="宋体" panose="02010600030101010101" pitchFamily="2" charset="-122"/>
              </a:defRPr>
            </a:lvl2pPr>
            <a:lvl3pPr marL="1143000" indent="-228600">
              <a:defRPr b="1">
                <a:solidFill>
                  <a:schemeClr val="tx1"/>
                </a:solidFill>
                <a:latin typeface="Arial" panose="020B0604020202020204" pitchFamily="34" charset="0"/>
                <a:ea typeface="宋体" panose="02010600030101010101" pitchFamily="2" charset="-122"/>
              </a:defRPr>
            </a:lvl3pPr>
            <a:lvl4pPr marL="1600200" indent="-228600">
              <a:defRPr b="1">
                <a:solidFill>
                  <a:schemeClr val="tx1"/>
                </a:solidFill>
                <a:latin typeface="Arial" panose="020B0604020202020204" pitchFamily="34" charset="0"/>
                <a:ea typeface="宋体" panose="02010600030101010101" pitchFamily="2" charset="-122"/>
              </a:defRPr>
            </a:lvl4pPr>
            <a:lvl5pPr marL="2057400" indent="-22860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defRPr/>
            </a:pPr>
            <a:r>
              <a:rPr lang="zh-CN" altLang="en-US" sz="4000" dirty="0">
                <a:solidFill>
                  <a:srgbClr val="000000"/>
                </a:solidFill>
                <a:latin typeface="Arial"/>
                <a:ea typeface="微软雅黑"/>
                <a:cs typeface="+mn-ea"/>
                <a:sym typeface="+mn-lt"/>
              </a:rPr>
              <a:t>第十单元  </a:t>
            </a:r>
            <a:r>
              <a:rPr lang="zh-CN" altLang="en-US" sz="4000" noProof="1">
                <a:solidFill>
                  <a:srgbClr val="000000"/>
                </a:solidFill>
                <a:latin typeface="微软雅黑" panose="020B0503020204020204" pitchFamily="34" charset="-122"/>
                <a:ea typeface="微软雅黑" panose="020B0503020204020204" pitchFamily="34" charset="-122"/>
                <a:cs typeface="+mn-ea"/>
                <a:sym typeface="+mn-ea"/>
              </a:rPr>
              <a:t>高危妊娠管</a:t>
            </a:r>
            <a:r>
              <a:rPr lang="zh-CN" altLang="en-US" sz="4000" noProof="1">
                <a:solidFill>
                  <a:srgbClr val="000000"/>
                </a:solidFill>
                <a:latin typeface="微软雅黑" panose="020B0503020204020204" pitchFamily="34" charset="-122"/>
                <a:ea typeface="微软雅黑" panose="020B0503020204020204" pitchFamily="34" charset="-122"/>
                <a:sym typeface="+mn-ea"/>
              </a:rPr>
              <a:t>理</a:t>
            </a:r>
            <a:endParaRPr lang="zh-CN" altLang="en-US" sz="4000" dirty="0">
              <a:solidFill>
                <a:srgbClr val="000000"/>
              </a:solidFill>
              <a:latin typeface="Arial"/>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1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6" presetClass="emph" presetSubtype="0" accel="44000" decel="41000" fill="hold" nodeType="withEffect">
                                  <p:stCondLst>
                                    <p:cond delay="0"/>
                                  </p:stCondLst>
                                  <p:childTnLst>
                                    <p:animScale>
                                      <p:cBhvr>
                                        <p:cTn id="12" dur="1000" fill="hold"/>
                                        <p:tgtEl>
                                          <p:spTgt spid="4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zh-CN" altLang="zh-CN" dirty="0">
                <a:latin typeface="黑体" panose="02010609060101010101" pitchFamily="49" charset="-122"/>
                <a:ea typeface="黑体" panose="02010609060101010101" pitchFamily="49" charset="-122"/>
                <a:cs typeface="Times New Roman" panose="02020603050405020304" pitchFamily="18" charset="0"/>
              </a:rPr>
              <a:t>【护理措施】</a:t>
            </a:r>
          </a:p>
          <a:p>
            <a:pPr marL="0" indent="0">
              <a:spcAft>
                <a:spcPts val="0"/>
              </a:spcAft>
              <a:buNone/>
            </a:pPr>
            <a:r>
              <a:rPr lang="zh-CN" altLang="en-US" sz="2800" dirty="0">
                <a:latin typeface="黑体" panose="02010609060101010101" pitchFamily="49" charset="-122"/>
                <a:ea typeface="黑体" panose="02010609060101010101" pitchFamily="49" charset="-122"/>
                <a:cs typeface="Times New Roman" panose="02020603050405020304" pitchFamily="18" charset="0"/>
              </a:rPr>
              <a:t>（一）</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心理护理解除焦虑</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marL="0" indent="0">
              <a:spcAft>
                <a:spcPts val="0"/>
              </a:spcAft>
              <a:buNone/>
            </a:pPr>
            <a:r>
              <a:rPr lang="zh-CN" altLang="en-US" sz="2800" dirty="0">
                <a:latin typeface="黑体" panose="02010609060101010101" pitchFamily="49" charset="-122"/>
                <a:ea typeface="黑体" panose="02010609060101010101" pitchFamily="49" charset="-122"/>
                <a:cs typeface="Times New Roman" panose="02020603050405020304" pitchFamily="18" charset="0"/>
              </a:rPr>
              <a:t>（二）</a:t>
            </a:r>
            <a:r>
              <a:rPr lang="zh-CN" altLang="zh-CN" sz="2800" dirty="0">
                <a:latin typeface="黑体" panose="02010609060101010101" pitchFamily="49" charset="-122"/>
                <a:ea typeface="黑体" panose="02010609060101010101" pitchFamily="49" charset="-122"/>
                <a:cs typeface="Times New Roman" panose="02020603050405020304" pitchFamily="18" charset="0"/>
              </a:rPr>
              <a:t>促进母儿健康</a:t>
            </a:r>
          </a:p>
          <a:p>
            <a:pPr indent="0">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1.</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加强监护</a:t>
            </a: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   </a:t>
            </a:r>
            <a:endPar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2.</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协助医生进行检查和治疗</a:t>
            </a:r>
            <a:endPar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marL="0" indent="0">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latin typeface="黑体" panose="02010609060101010101" pitchFamily="49" charset="-122"/>
                <a:ea typeface="黑体" panose="02010609060101010101" pitchFamily="49" charset="-122"/>
                <a:cs typeface="Times New Roman" panose="02020603050405020304" pitchFamily="18" charset="0"/>
              </a:rPr>
              <a:t>三</a:t>
            </a:r>
            <a:r>
              <a:rPr lang="zh-CN" altLang="en-US" sz="2800" dirty="0">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latin typeface="黑体" panose="02010609060101010101" pitchFamily="49" charset="-122"/>
                <a:ea typeface="黑体" panose="02010609060101010101" pitchFamily="49" charset="-122"/>
                <a:cs typeface="Times New Roman" panose="02020603050405020304" pitchFamily="18" charset="0"/>
              </a:rPr>
              <a:t>进行相关知识教育</a:t>
            </a:r>
          </a:p>
          <a:p>
            <a:pPr indent="0">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                                                         </a:t>
            </a:r>
            <a:endParaRPr lang="zh-CN" altLang="zh-CN" sz="28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占位符 2"/>
          <p:cNvSpPr>
            <a:spLocks noGrp="1"/>
          </p:cNvSpPr>
          <p:nvPr>
            <p:ph type="body" sz="quarter" idx="13"/>
          </p:nvPr>
        </p:nvSpPr>
        <p:spPr>
          <a:xfrm>
            <a:off x="2987644" y="117695"/>
            <a:ext cx="8388942" cy="697091"/>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第一节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高危妊娠的护理</a:t>
            </a: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9792" y="2158497"/>
            <a:ext cx="4572000" cy="3048000"/>
          </a:xfrm>
          <a:prstGeom prst="rect">
            <a:avLst/>
          </a:prstGeom>
        </p:spPr>
      </p:pic>
    </p:spTree>
    <p:extLst>
      <p:ext uri="{BB962C8B-B14F-4D97-AF65-F5344CB8AC3E}">
        <p14:creationId xmlns:p14="http://schemas.microsoft.com/office/powerpoint/2010/main" val="7398698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zh-CN" altLang="zh-CN" dirty="0">
                <a:latin typeface="黑体" panose="02010609060101010101" pitchFamily="49" charset="-122"/>
                <a:ea typeface="黑体" panose="02010609060101010101" pitchFamily="49" charset="-122"/>
                <a:cs typeface="Times New Roman" panose="02020603050405020304" pitchFamily="18" charset="0"/>
              </a:rPr>
              <a:t>【结果评价】</a:t>
            </a:r>
          </a:p>
          <a:p>
            <a:pPr indent="0">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1. </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孕妇焦虑减轻或消失。</a:t>
            </a:r>
          </a:p>
          <a:p>
            <a:pPr indent="0">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2. </a:t>
            </a:r>
            <a:r>
              <a:rPr lang="zh-CN" altLang="zh-CN" sz="2800" dirty="0">
                <a:latin typeface="黑体" panose="02010609060101010101" pitchFamily="49" charset="-122"/>
                <a:ea typeface="黑体" panose="02010609060101010101" pitchFamily="49" charset="-122"/>
                <a:cs typeface="Times New Roman" panose="02020603050405020304" pitchFamily="18" charset="0"/>
              </a:rPr>
              <a:t>胎儿生长受限、胎儿窘迫</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r>
              <a:rPr lang="zh-CN" altLang="zh-CN" sz="2800" dirty="0">
                <a:latin typeface="黑体" panose="02010609060101010101" pitchFamily="49" charset="-122"/>
                <a:ea typeface="黑体" panose="02010609060101010101" pitchFamily="49" charset="-122"/>
                <a:cs typeface="Times New Roman" panose="02020603050405020304" pitchFamily="18" charset="0"/>
              </a:rPr>
              <a:t>等并发症被及时发现并正确处理。</a:t>
            </a:r>
          </a:p>
          <a:p>
            <a:pPr indent="0">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3. </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孕妇能说出高危妊娠相关知识，</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r>
              <a:rPr lang="zh-CN" altLang="zh-CN" sz="2800" dirty="0">
                <a:latin typeface="黑体" panose="02010609060101010101" pitchFamily="49" charset="-122"/>
                <a:ea typeface="黑体" panose="02010609060101010101" pitchFamily="49" charset="-122"/>
                <a:cs typeface="Times New Roman" panose="02020603050405020304" pitchFamily="18" charset="0"/>
              </a:rPr>
              <a:t>积极配合治疗护理。</a:t>
            </a:r>
          </a:p>
          <a:p>
            <a:endParaRPr lang="zh-CN" altLang="en-US" sz="2800" dirty="0">
              <a:latin typeface="黑体" panose="02010609060101010101" pitchFamily="49" charset="-122"/>
              <a:ea typeface="黑体" panose="02010609060101010101" pitchFamily="49" charset="-122"/>
            </a:endParaRPr>
          </a:p>
        </p:txBody>
      </p:sp>
      <p:sp>
        <p:nvSpPr>
          <p:cNvPr id="3" name="文本占位符 2"/>
          <p:cNvSpPr>
            <a:spLocks noGrp="1"/>
          </p:cNvSpPr>
          <p:nvPr>
            <p:ph type="body" sz="quarter" idx="13"/>
          </p:nvPr>
        </p:nvSpPr>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第一节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高危妊娠的护理</a:t>
            </a:r>
          </a:p>
          <a:p>
            <a:endParaRPr lang="zh-CN" altLang="en-US" dirty="0"/>
          </a:p>
        </p:txBody>
      </p:sp>
      <p:pic>
        <p:nvPicPr>
          <p:cNvPr id="4" name="图片 3"/>
          <p:cNvPicPr>
            <a:picLocks noChangeAspect="1"/>
          </p:cNvPicPr>
          <p:nvPr/>
        </p:nvPicPr>
        <p:blipFill>
          <a:blip r:embed="rId2"/>
          <a:stretch>
            <a:fillRect/>
          </a:stretch>
        </p:blipFill>
        <p:spPr>
          <a:xfrm>
            <a:off x="6498560" y="1632779"/>
            <a:ext cx="4572638" cy="3429479"/>
          </a:xfrm>
          <a:prstGeom prst="rect">
            <a:avLst/>
          </a:prstGeom>
        </p:spPr>
      </p:pic>
    </p:spTree>
    <p:extLst>
      <p:ext uri="{BB962C8B-B14F-4D97-AF65-F5344CB8AC3E}">
        <p14:creationId xmlns:p14="http://schemas.microsoft.com/office/powerpoint/2010/main" val="28012940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34154" y="1196753"/>
            <a:ext cx="11062038" cy="4525963"/>
          </a:xfrm>
        </p:spPr>
        <p:txBody>
          <a:bodyPr/>
          <a:lstStyle/>
          <a:p>
            <a:pPr marL="279400" indent="0">
              <a:spcAft>
                <a:spcPts val="0"/>
              </a:spcAft>
              <a:buNone/>
            </a:pPr>
            <a:r>
              <a:rPr lang="zh-CN" altLang="zh-CN" sz="36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掌握要点</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1.</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胎儿电子监护：早期减速：多为胎头受压、脑血流量一过性减少的表现。变异减速：多因子宫收缩时脐带受压，迷走神经兴奋所致。晚期减速是胎儿缺氧的表现。无激惹试验（</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NST</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）无反应型提示胎儿储备能力差；缩宫素激惹试验（</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OCT</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）阳性，提示胎盘功能减退。宫缩后没有出现晚期减速为阴性，提示胎盘功能良好。</a:t>
            </a:r>
            <a:endParaRPr lang="zh-CN" altLang="zh-CN" sz="2800" dirty="0">
              <a:latin typeface="黑体" panose="02010609060101010101" pitchFamily="49" charset="-122"/>
              <a:ea typeface="黑体" panose="02010609060101010101" pitchFamily="49" charset="-122"/>
              <a:cs typeface="Times New Roman" panose="02020603050405020304" pitchFamily="18" charset="0"/>
            </a:endParaRPr>
          </a:p>
          <a:p>
            <a:pPr marL="0" indent="0">
              <a:spcAft>
                <a:spcPts val="0"/>
              </a:spcAft>
              <a:buNone/>
            </a:pP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2. </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雌三醇测定</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孕妇</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24h</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尿</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E₃</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值较前次减少</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50</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％以上</a:t>
            </a:r>
            <a:r>
              <a:rPr lang="zh-CN" altLang="en-US"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或于妊娠末期连续多次测定在</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10mg/24h</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以下，提示胎盘功能减退。</a:t>
            </a:r>
            <a:endParaRPr lang="zh-CN" altLang="zh-CN" sz="2800" dirty="0">
              <a:latin typeface="黑体" panose="02010609060101010101" pitchFamily="49" charset="-122"/>
              <a:ea typeface="黑体" panose="02010609060101010101" pitchFamily="49" charset="-122"/>
              <a:cs typeface="Times New Roman" panose="02020603050405020304" pitchFamily="18" charset="0"/>
            </a:endParaRPr>
          </a:p>
          <a:p>
            <a:endParaRPr lang="zh-CN" altLang="en-US" dirty="0">
              <a:latin typeface="黑体" panose="02010609060101010101" pitchFamily="49" charset="-122"/>
              <a:ea typeface="黑体" panose="02010609060101010101" pitchFamily="49" charset="-122"/>
            </a:endParaRPr>
          </a:p>
        </p:txBody>
      </p:sp>
      <p:sp>
        <p:nvSpPr>
          <p:cNvPr id="3" name="文本占位符 2"/>
          <p:cNvSpPr>
            <a:spLocks noGrp="1"/>
          </p:cNvSpPr>
          <p:nvPr>
            <p:ph type="body" sz="quarter" idx="13"/>
          </p:nvPr>
        </p:nvSpPr>
        <p:spPr>
          <a:xfrm>
            <a:off x="2987644" y="1"/>
            <a:ext cx="8388942" cy="814786"/>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第一节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高危妊娠的护理</a:t>
            </a:r>
          </a:p>
          <a:p>
            <a:endParaRPr lang="zh-CN" altLang="en-US" dirty="0"/>
          </a:p>
        </p:txBody>
      </p:sp>
    </p:spTree>
    <p:extLst>
      <p:ext uri="{BB962C8B-B14F-4D97-AF65-F5344CB8AC3E}">
        <p14:creationId xmlns:p14="http://schemas.microsoft.com/office/powerpoint/2010/main" val="11801014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41911" y="1124325"/>
            <a:ext cx="10972800" cy="4525963"/>
          </a:xfrm>
        </p:spPr>
        <p:txBody>
          <a:bodyPr/>
          <a:lstStyle/>
          <a:p>
            <a:pPr marL="0" indent="0">
              <a:lnSpc>
                <a:spcPct val="150000"/>
              </a:lnSpc>
              <a:spcAft>
                <a:spcPts val="0"/>
              </a:spcAft>
              <a:buNone/>
            </a:pPr>
            <a:r>
              <a:rPr lang="zh-CN" altLang="zh-CN"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第二节胎儿宫内窘迫的护理</a:t>
            </a:r>
          </a:p>
          <a:p>
            <a:pPr marL="0" indent="0">
              <a:spcAft>
                <a:spcPts val="0"/>
              </a:spcAft>
              <a:buNone/>
            </a:pP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临床病例：</a:t>
            </a: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26</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岁孕妇孕</a:t>
            </a: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1</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产</a:t>
            </a: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0</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，妊娠</a:t>
            </a: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40</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周，规律宫缩</a:t>
            </a: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3</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小时</a:t>
            </a:r>
            <a:endPar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marL="0" indent="0">
              <a:spcAft>
                <a:spcPts val="0"/>
              </a:spcAft>
              <a:buNone/>
            </a:pP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入院。入院待产过程中出现胎动频繁，胎心加快。孕妇</a:t>
            </a:r>
            <a:endPar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marL="0" indent="0">
              <a:spcAft>
                <a:spcPts val="0"/>
              </a:spcAft>
              <a:buNone/>
            </a:pP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担心胎儿安危而紧张焦虑。体格检查：生命体征平稳，</a:t>
            </a:r>
            <a:endPar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marL="0" indent="0">
              <a:spcAft>
                <a:spcPts val="0"/>
              </a:spcAft>
              <a:buNone/>
            </a:pP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心肺无异常。下肢无水肿。产科检查：宫高</a:t>
            </a: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40cm</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，腹围</a:t>
            </a:r>
            <a:endPar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marL="0" indent="0">
              <a:spcAft>
                <a:spcPts val="0"/>
              </a:spcAft>
              <a:buNone/>
            </a:pP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101cm</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，宫缩较强，持续</a:t>
            </a: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50s</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，间歇</a:t>
            </a: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3min</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LOA</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，胎心音</a:t>
            </a:r>
            <a:endPar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marL="0" indent="0">
              <a:spcAft>
                <a:spcPts val="0"/>
              </a:spcAft>
              <a:buNone/>
            </a:pP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176</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次</a:t>
            </a: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/min</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。阴道检查：头先露，</a:t>
            </a: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S-2</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，宫口开一指。</a:t>
            </a:r>
          </a:p>
          <a:p>
            <a:pPr marL="0" indent="0">
              <a:spcAft>
                <a:spcPts val="0"/>
              </a:spcAft>
              <a:buNone/>
            </a:pP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请说出医疗诊断、护理问题及相应的护理措施。</a:t>
            </a:r>
          </a:p>
          <a:p>
            <a:pPr marL="0" indent="0">
              <a:lnSpc>
                <a:spcPct val="150000"/>
              </a:lnSpc>
              <a:spcAft>
                <a:spcPts val="0"/>
              </a:spcAft>
              <a:buNone/>
            </a:pPr>
            <a:r>
              <a:rPr lang="en-US" altLang="zh-CN" dirty="0">
                <a:solidFill>
                  <a:schemeClr val="tx1"/>
                </a:solidFill>
                <a:latin typeface="宋体" panose="02010600030101010101" pitchFamily="2" charset="-122"/>
                <a:ea typeface="宋体" panose="02010600030101010101" pitchFamily="2" charset="-122"/>
                <a:cs typeface="Times New Roman" panose="02020603050405020304" pitchFamily="18" charset="0"/>
              </a:rPr>
              <a:t> </a:t>
            </a:r>
            <a:endParaRPr lang="zh-CN" altLang="zh-CN" sz="3600" dirty="0">
              <a:solidFill>
                <a:schemeClr val="tx1"/>
              </a:solidFill>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3" name="文本占位符 2"/>
          <p:cNvSpPr>
            <a:spLocks noGrp="1"/>
          </p:cNvSpPr>
          <p:nvPr>
            <p:ph type="body" sz="quarter" idx="13"/>
          </p:nvPr>
        </p:nvSpPr>
        <p:spPr>
          <a:xfrm>
            <a:off x="2968600" y="79999"/>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第二节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胎儿宫内窘迫的护理</a:t>
            </a:r>
          </a:p>
        </p:txBody>
      </p:sp>
      <p:pic>
        <p:nvPicPr>
          <p:cNvPr id="4" name="图片 3"/>
          <p:cNvPicPr>
            <a:picLocks noChangeAspect="1"/>
          </p:cNvPicPr>
          <p:nvPr/>
        </p:nvPicPr>
        <p:blipFill>
          <a:blip r:embed="rId2"/>
          <a:stretch>
            <a:fillRect/>
          </a:stretch>
        </p:blipFill>
        <p:spPr>
          <a:xfrm>
            <a:off x="9724529" y="1670022"/>
            <a:ext cx="1692000" cy="3980266"/>
          </a:xfrm>
          <a:prstGeom prst="rect">
            <a:avLst/>
          </a:prstGeom>
        </p:spPr>
      </p:pic>
    </p:spTree>
    <p:extLst>
      <p:ext uri="{BB962C8B-B14F-4D97-AF65-F5344CB8AC3E}">
        <p14:creationId xmlns:p14="http://schemas.microsoft.com/office/powerpoint/2010/main" val="17029636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indent="0">
              <a:lnSpc>
                <a:spcPct val="150000"/>
              </a:lnSpc>
              <a:spcAft>
                <a:spcPts val="0"/>
              </a:spcAft>
              <a:buNone/>
            </a:pP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胎儿在宫内有缺氧征象危及胎儿健康和生命者，称为胎儿窘迫。</a:t>
            </a:r>
            <a:endPar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indent="0">
              <a:lnSpc>
                <a:spcPct val="150000"/>
              </a:lnSpc>
              <a:spcAft>
                <a:spcPts val="0"/>
              </a:spcAft>
              <a:buNone/>
            </a:pPr>
            <a:r>
              <a:rPr lang="zh-CN" altLang="en-US" sz="2800" dirty="0">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可分为</a:t>
            </a:r>
            <a:r>
              <a:rPr lang="zh-CN" altLang="zh-CN" sz="2800" dirty="0">
                <a:solidFill>
                  <a:srgbClr val="00B0F0"/>
                </a:solidFill>
                <a:latin typeface="黑体" panose="02010609060101010101" pitchFamily="49" charset="-122"/>
                <a:ea typeface="黑体" panose="02010609060101010101" pitchFamily="49" charset="-122"/>
                <a:cs typeface="Times New Roman" panose="02020603050405020304" pitchFamily="18" charset="0"/>
              </a:rPr>
              <a:t>急性胎儿窘迫</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和</a:t>
            </a:r>
            <a:r>
              <a:rPr lang="zh-CN" altLang="zh-CN" sz="2800" dirty="0">
                <a:solidFill>
                  <a:srgbClr val="00B0F0"/>
                </a:solidFill>
                <a:latin typeface="黑体" panose="02010609060101010101" pitchFamily="49" charset="-122"/>
                <a:ea typeface="黑体" panose="02010609060101010101" pitchFamily="49" charset="-122"/>
                <a:cs typeface="Times New Roman" panose="02020603050405020304" pitchFamily="18" charset="0"/>
              </a:rPr>
              <a:t>慢性胎儿窘迫</a:t>
            </a:r>
            <a:r>
              <a:rPr lang="zh-CN" altLang="zh-CN" sz="2800" dirty="0">
                <a:latin typeface="黑体" panose="02010609060101010101" pitchFamily="49" charset="-122"/>
                <a:ea typeface="黑体" panose="02010609060101010101" pitchFamily="49" charset="-122"/>
                <a:cs typeface="Times New Roman" panose="02020603050405020304" pitchFamily="18" charset="0"/>
              </a:rPr>
              <a:t>。</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indent="0">
              <a:lnSpc>
                <a:spcPct val="150000"/>
              </a:lnSpc>
              <a:spcAft>
                <a:spcPts val="0"/>
              </a:spcAft>
              <a:buNone/>
            </a:pPr>
            <a:r>
              <a:rPr lang="zh-CN" altLang="en-US" sz="2800" dirty="0">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latin typeface="黑体" panose="02010609060101010101" pitchFamily="49" charset="-122"/>
                <a:ea typeface="黑体" panose="02010609060101010101" pitchFamily="49" charset="-122"/>
                <a:cs typeface="Times New Roman" panose="02020603050405020304" pitchFamily="18" charset="0"/>
              </a:rPr>
              <a:t>急性胎儿窘迫多发生于</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分娩期</a:t>
            </a:r>
            <a:endPar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indent="0">
              <a:lnSpc>
                <a:spcPct val="150000"/>
              </a:lnSpc>
              <a:spcAft>
                <a:spcPts val="0"/>
              </a:spcAft>
              <a:buNone/>
            </a:pPr>
            <a:r>
              <a:rPr lang="zh-CN" altLang="en-US" sz="2800" dirty="0">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latin typeface="黑体" panose="02010609060101010101" pitchFamily="49" charset="-122"/>
                <a:ea typeface="黑体" panose="02010609060101010101" pitchFamily="49" charset="-122"/>
                <a:cs typeface="Times New Roman" panose="02020603050405020304" pitchFamily="18" charset="0"/>
              </a:rPr>
              <a:t>慢性胎儿窘迫多发生在</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妊娠晚期</a:t>
            </a:r>
            <a:endPar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a:p>
            <a:pPr marL="0" indent="0">
              <a:buNone/>
            </a:pPr>
            <a:endParaRPr lang="zh-CN" altLang="en-US" sz="2800" dirty="0"/>
          </a:p>
        </p:txBody>
      </p:sp>
      <p:sp>
        <p:nvSpPr>
          <p:cNvPr id="3" name="文本占位符 2"/>
          <p:cNvSpPr>
            <a:spLocks noGrp="1"/>
          </p:cNvSpPr>
          <p:nvPr>
            <p:ph type="body" sz="quarter" idx="13"/>
          </p:nvPr>
        </p:nvSpPr>
        <p:spPr>
          <a:xfrm>
            <a:off x="2959546" y="98107"/>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第二节胎儿宫内窘迫的护理</a:t>
            </a: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1045" y="2752252"/>
            <a:ext cx="3863935" cy="2814207"/>
          </a:xfrm>
          <a:prstGeom prst="rect">
            <a:avLst/>
          </a:prstGeom>
        </p:spPr>
      </p:pic>
    </p:spTree>
    <p:extLst>
      <p:ext uri="{BB962C8B-B14F-4D97-AF65-F5344CB8AC3E}">
        <p14:creationId xmlns:p14="http://schemas.microsoft.com/office/powerpoint/2010/main" val="1110613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en-US" altLang="zh-CN" dirty="0">
                <a:latin typeface="宋体" panose="02010600030101010101" pitchFamily="2" charset="-122"/>
                <a:ea typeface="宋体" panose="02010600030101010101" pitchFamily="2" charset="-122"/>
                <a:cs typeface="Times New Roman" panose="02020603050405020304" pitchFamily="18" charset="0"/>
              </a:rPr>
              <a:t>【</a:t>
            </a:r>
            <a:r>
              <a:rPr lang="en-US" altLang="zh-CN" dirty="0" err="1">
                <a:latin typeface="黑体" panose="02010609060101010101" pitchFamily="49" charset="-122"/>
                <a:ea typeface="黑体" panose="02010609060101010101" pitchFamily="49" charset="-122"/>
                <a:cs typeface="Times New Roman" panose="02020603050405020304" pitchFamily="18" charset="0"/>
              </a:rPr>
              <a:t>护理评估</a:t>
            </a:r>
            <a:r>
              <a:rPr lang="en-US" altLang="zh-CN" dirty="0">
                <a:latin typeface="黑体" panose="02010609060101010101" pitchFamily="49" charset="-122"/>
                <a:ea typeface="黑体" panose="02010609060101010101" pitchFamily="49" charset="-122"/>
                <a:cs typeface="Times New Roman" panose="02020603050405020304" pitchFamily="18" charset="0"/>
              </a:rPr>
              <a:t>】</a:t>
            </a:r>
            <a:endParaRPr lang="zh-CN" altLang="zh-CN" dirty="0">
              <a:latin typeface="黑体" panose="02010609060101010101" pitchFamily="49" charset="-122"/>
              <a:ea typeface="黑体" panose="02010609060101010101" pitchFamily="49" charset="-122"/>
              <a:cs typeface="Times New Roman" panose="02020603050405020304" pitchFamily="18" charset="0"/>
            </a:endParaRPr>
          </a:p>
          <a:p>
            <a:pPr lvl="0" algn="just">
              <a:spcAft>
                <a:spcPts val="0"/>
              </a:spcAft>
              <a:buFont typeface="+mj-ea"/>
              <a:buAutoNum type="ea1JpnKorPlain"/>
              <a:tabLst>
                <a:tab pos="457200" algn="l"/>
              </a:tabLst>
            </a:pPr>
            <a:r>
              <a:rPr lang="zh-CN" altLang="en-US" sz="2800" dirty="0">
                <a:latin typeface="黑体" panose="02010609060101010101" pitchFamily="49" charset="-122"/>
                <a:ea typeface="黑体" panose="02010609060101010101" pitchFamily="49" charset="-122"/>
                <a:cs typeface="Times New Roman" panose="02020603050405020304" pitchFamily="18" charset="0"/>
              </a:rPr>
              <a:t>、</a:t>
            </a:r>
            <a:r>
              <a:rPr lang="en-US" altLang="zh-CN" sz="2800" dirty="0" err="1">
                <a:latin typeface="黑体" panose="02010609060101010101" pitchFamily="49" charset="-122"/>
                <a:ea typeface="黑体" panose="02010609060101010101" pitchFamily="49" charset="-122"/>
                <a:cs typeface="Times New Roman" panose="02020603050405020304" pitchFamily="18" charset="0"/>
              </a:rPr>
              <a:t>健康史</a:t>
            </a:r>
            <a:endParaRPr lang="zh-CN" altLang="zh-CN" sz="2800" dirty="0">
              <a:latin typeface="黑体" panose="02010609060101010101" pitchFamily="49" charset="-122"/>
              <a:ea typeface="黑体" panose="02010609060101010101" pitchFamily="49" charset="-122"/>
              <a:cs typeface="Times New Roman" panose="02020603050405020304" pitchFamily="18" charset="0"/>
            </a:endParaRPr>
          </a:p>
          <a:p>
            <a:pPr marL="0" indent="0">
              <a:spcAft>
                <a:spcPts val="0"/>
              </a:spcAft>
              <a:buNone/>
            </a:pPr>
            <a:r>
              <a:rPr lang="zh-CN" altLang="zh-CN" sz="2800" dirty="0">
                <a:latin typeface="黑体" panose="02010609060101010101" pitchFamily="49" charset="-122"/>
                <a:ea typeface="黑体" panose="02010609060101010101" pitchFamily="49" charset="-122"/>
                <a:cs typeface="Times New Roman" panose="02020603050405020304" pitchFamily="18" charset="0"/>
              </a:rPr>
              <a:t>询问患者有无胎儿窘迫的病因。</a:t>
            </a:r>
          </a:p>
          <a:p>
            <a:pPr marL="0" lvl="0" indent="0" algn="just">
              <a:spcAft>
                <a:spcPts val="0"/>
              </a:spcAft>
              <a:buNone/>
              <a:tabLst>
                <a:tab pos="228600" algn="l"/>
              </a:tabLst>
            </a:pPr>
            <a:r>
              <a:rPr lang="en-US"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1.母体血氧含量不足 </a:t>
            </a:r>
          </a:p>
          <a:p>
            <a:pPr marL="0" lvl="0" indent="0" algn="just">
              <a:spcAft>
                <a:spcPts val="0"/>
              </a:spcAft>
              <a:buNone/>
              <a:tabLst>
                <a:tab pos="228600" algn="l"/>
              </a:tabLst>
            </a:pPr>
            <a:r>
              <a:rPr lang="en-US"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2.</a:t>
            </a:r>
            <a:r>
              <a:rPr lang="zh-CN"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胎盘病变 </a:t>
            </a:r>
            <a:endParaRPr lang="en-US"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endParaRPr>
          </a:p>
          <a:p>
            <a:pPr marL="0" lvl="0" indent="0" algn="just">
              <a:spcAft>
                <a:spcPts val="0"/>
              </a:spcAft>
              <a:buNone/>
              <a:tabLst>
                <a:tab pos="228600" algn="l"/>
              </a:tabLst>
            </a:pPr>
            <a:r>
              <a:rPr lang="en-US"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3.</a:t>
            </a:r>
            <a:r>
              <a:rPr lang="zh-CN"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子宫胎盘血运受阻</a:t>
            </a:r>
            <a:endParaRPr lang="en-US"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endParaRPr>
          </a:p>
          <a:p>
            <a:pPr marL="0" lvl="0" indent="0" algn="just">
              <a:spcAft>
                <a:spcPts val="0"/>
              </a:spcAft>
              <a:buNone/>
              <a:tabLst>
                <a:tab pos="228600" algn="l"/>
              </a:tabLst>
            </a:pPr>
            <a:r>
              <a:rPr lang="en-US"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4.</a:t>
            </a:r>
            <a:r>
              <a:rPr lang="zh-CN"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胎儿因素</a:t>
            </a:r>
            <a:endParaRPr lang="zh-CN" altLang="en-US" dirty="0">
              <a:solidFill>
                <a:srgbClr val="0000CC"/>
              </a:solidFill>
              <a:latin typeface="黑体" panose="02010609060101010101" pitchFamily="49" charset="-122"/>
              <a:ea typeface="黑体" panose="02010609060101010101" pitchFamily="49" charset="-122"/>
            </a:endParaRPr>
          </a:p>
        </p:txBody>
      </p:sp>
      <p:sp>
        <p:nvSpPr>
          <p:cNvPr id="3" name="文本占位符 2"/>
          <p:cNvSpPr>
            <a:spLocks noGrp="1"/>
          </p:cNvSpPr>
          <p:nvPr>
            <p:ph type="body" sz="quarter" idx="13"/>
          </p:nvPr>
        </p:nvSpPr>
        <p:spPr>
          <a:xfrm>
            <a:off x="2950492" y="89053"/>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第二节胎儿宫内窘迫的护理</a:t>
            </a:r>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b="15556"/>
          <a:stretch/>
        </p:blipFill>
        <p:spPr>
          <a:xfrm>
            <a:off x="6618085" y="2000816"/>
            <a:ext cx="3876768" cy="3440317"/>
          </a:xfrm>
          <a:prstGeom prst="rect">
            <a:avLst/>
          </a:prstGeom>
        </p:spPr>
      </p:pic>
    </p:spTree>
    <p:extLst>
      <p:ext uri="{BB962C8B-B14F-4D97-AF65-F5344CB8AC3E}">
        <p14:creationId xmlns:p14="http://schemas.microsoft.com/office/powerpoint/2010/main" val="18426021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zh-CN" altLang="zh-CN" b="1" dirty="0">
                <a:latin typeface="黑体" panose="02010609060101010101" pitchFamily="49" charset="-122"/>
                <a:ea typeface="黑体" panose="02010609060101010101" pitchFamily="49" charset="-122"/>
                <a:cs typeface="Times New Roman" panose="02020603050405020304" pitchFamily="18" charset="0"/>
              </a:rPr>
              <a:t>（二）身体状况</a:t>
            </a:r>
          </a:p>
          <a:p>
            <a:pPr marL="0" indent="0">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1</a:t>
            </a:r>
            <a:r>
              <a:rPr lang="zh-CN" altLang="zh-CN" sz="2800" dirty="0">
                <a:latin typeface="黑体" panose="02010609060101010101" pitchFamily="49" charset="-122"/>
                <a:ea typeface="黑体" panose="02010609060101010101" pitchFamily="49" charset="-122"/>
                <a:cs typeface="Times New Roman" panose="02020603050405020304" pitchFamily="18" charset="0"/>
              </a:rPr>
              <a:t>．急性胎儿窘迫</a:t>
            </a:r>
          </a:p>
          <a:p>
            <a:pPr marL="0" indent="0">
              <a:spcAft>
                <a:spcPts val="0"/>
              </a:spcAft>
              <a:buNone/>
            </a:pPr>
            <a:r>
              <a:rPr lang="zh-CN" altLang="zh-CN" sz="2800" dirty="0">
                <a:latin typeface="黑体" panose="02010609060101010101" pitchFamily="49" charset="-122"/>
                <a:ea typeface="黑体" panose="02010609060101010101" pitchFamily="49" charset="-122"/>
                <a:cs typeface="Times New Roman" panose="02020603050405020304" pitchFamily="18" charset="0"/>
              </a:rPr>
              <a:t>（</a:t>
            </a:r>
            <a:r>
              <a:rPr lang="en-US" altLang="zh-CN" sz="2800" dirty="0">
                <a:latin typeface="黑体" panose="02010609060101010101" pitchFamily="49" charset="-122"/>
                <a:ea typeface="黑体" panose="02010609060101010101" pitchFamily="49" charset="-122"/>
                <a:cs typeface="Times New Roman" panose="02020603050405020304" pitchFamily="18" charset="0"/>
              </a:rPr>
              <a:t>1</a:t>
            </a:r>
            <a:r>
              <a:rPr lang="zh-CN" altLang="zh-CN" sz="2800" dirty="0">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胎心异常</a:t>
            </a:r>
            <a:r>
              <a:rPr lang="zh-CN" altLang="zh-CN" sz="2800" dirty="0">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是最早出现的临床征象。</a:t>
            </a:r>
            <a:endPar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marL="0" indent="0">
              <a:spcAft>
                <a:spcPts val="0"/>
              </a:spcAft>
              <a:buNone/>
            </a:pPr>
            <a:r>
              <a:rPr lang="zh-CN" altLang="en-US" sz="2800" dirty="0">
                <a:latin typeface="黑体" panose="02010609060101010101" pitchFamily="49" charset="-122"/>
                <a:ea typeface="黑体" panose="02010609060101010101" pitchFamily="49" charset="-122"/>
                <a:cs typeface="Times New Roman" panose="02020603050405020304" pitchFamily="18" charset="0"/>
              </a:rPr>
              <a:t>先</a:t>
            </a:r>
            <a:r>
              <a:rPr lang="zh-CN" altLang="zh-CN" sz="2800" dirty="0">
                <a:latin typeface="黑体" panose="02010609060101010101" pitchFamily="49" charset="-122"/>
                <a:ea typeface="黑体" panose="02010609060101010101" pitchFamily="49" charset="-122"/>
                <a:cs typeface="Times New Roman" panose="02020603050405020304" pitchFamily="18" charset="0"/>
              </a:rPr>
              <a:t>代偿性加快，可达</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160-180</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次</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/min</a:t>
            </a:r>
            <a:r>
              <a:rPr lang="zh-CN" altLang="zh-CN" sz="2800" dirty="0">
                <a:latin typeface="黑体" panose="02010609060101010101" pitchFamily="49" charset="-122"/>
                <a:ea typeface="黑体" panose="02010609060101010101" pitchFamily="49" charset="-122"/>
                <a:cs typeface="Times New Roman" panose="02020603050405020304" pitchFamily="18" charset="0"/>
              </a:rPr>
              <a:t>，</a:t>
            </a:r>
            <a:r>
              <a:rPr lang="zh-CN" altLang="en-US" sz="2800" dirty="0">
                <a:latin typeface="黑体" panose="02010609060101010101" pitchFamily="49" charset="-122"/>
                <a:ea typeface="黑体" panose="02010609060101010101" pitchFamily="49" charset="-122"/>
                <a:cs typeface="Times New Roman" panose="02020603050405020304" pitchFamily="18" charset="0"/>
              </a:rPr>
              <a:t>后</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减慢且不规则</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110</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次</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/min</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marL="0" lvl="0" indent="0">
              <a:spcAft>
                <a:spcPts val="0"/>
              </a:spcAft>
              <a:buNone/>
            </a:pPr>
            <a:r>
              <a:rPr lang="zh-CN" altLang="zh-CN" sz="2800" dirty="0">
                <a:latin typeface="黑体" panose="02010609060101010101" pitchFamily="49" charset="-122"/>
                <a:ea typeface="黑体" panose="02010609060101010101" pitchFamily="49" charset="-122"/>
                <a:cs typeface="Times New Roman" panose="02020603050405020304" pitchFamily="18" charset="0"/>
              </a:rPr>
              <a:t>（</a:t>
            </a:r>
            <a:r>
              <a:rPr lang="en-US" altLang="zh-CN" sz="2800" dirty="0">
                <a:latin typeface="黑体" panose="02010609060101010101" pitchFamily="49" charset="-122"/>
                <a:ea typeface="黑体" panose="02010609060101010101" pitchFamily="49" charset="-122"/>
                <a:cs typeface="Times New Roman" panose="02020603050405020304" pitchFamily="18" charset="0"/>
              </a:rPr>
              <a:t>2</a:t>
            </a:r>
            <a:r>
              <a:rPr lang="zh-CN" altLang="zh-CN" sz="2800" dirty="0">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胎动异常：</a:t>
            </a:r>
            <a:endPar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marL="0" lvl="0" indent="0">
              <a:spcAft>
                <a:spcPts val="0"/>
              </a:spcAft>
              <a:buNone/>
            </a:pPr>
            <a:r>
              <a:rPr lang="zh-CN" altLang="en-US"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先</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胎动过频，</a:t>
            </a:r>
            <a:r>
              <a:rPr lang="zh-CN" altLang="en-US"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后</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胎动减弱，次数减少，以至消失。</a:t>
            </a:r>
          </a:p>
          <a:p>
            <a:pPr marL="0" lvl="0" indent="0">
              <a:buNone/>
            </a:pPr>
            <a:endParaRPr lang="zh-CN" altLang="en-US" dirty="0">
              <a:latin typeface="黑体" panose="02010609060101010101" pitchFamily="49" charset="-122"/>
              <a:ea typeface="黑体" panose="02010609060101010101" pitchFamily="49" charset="-122"/>
            </a:endParaRPr>
          </a:p>
          <a:p>
            <a:pPr marL="0" indent="0">
              <a:spcAft>
                <a:spcPts val="0"/>
              </a:spcAft>
              <a:buNone/>
            </a:pPr>
            <a:endParaRPr lang="zh-CN" altLang="zh-CN" sz="24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占位符 2"/>
          <p:cNvSpPr>
            <a:spLocks noGrp="1"/>
          </p:cNvSpPr>
          <p:nvPr>
            <p:ph type="body" sz="quarter" idx="13"/>
          </p:nvPr>
        </p:nvSpPr>
        <p:spPr>
          <a:xfrm>
            <a:off x="2968599" y="107160"/>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第二节胎儿宫内窘迫的护理</a:t>
            </a:r>
          </a:p>
          <a:p>
            <a:endParaRPr lang="zh-CN" altLang="en-US" dirty="0"/>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55525" y="3648547"/>
            <a:ext cx="3040668" cy="2074170"/>
          </a:xfrm>
          <a:prstGeom prst="rect">
            <a:avLst/>
          </a:prstGeom>
        </p:spPr>
      </p:pic>
    </p:spTree>
    <p:extLst>
      <p:ext uri="{BB962C8B-B14F-4D97-AF65-F5344CB8AC3E}">
        <p14:creationId xmlns:p14="http://schemas.microsoft.com/office/powerpoint/2010/main" val="11114391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spcAft>
                <a:spcPts val="0"/>
              </a:spcAft>
              <a:buNone/>
            </a:pPr>
            <a:r>
              <a:rPr lang="zh-CN" altLang="zh-CN" dirty="0">
                <a:latin typeface="Calibri" panose="020F0502020204030204" pitchFamily="34" charset="0"/>
                <a:ea typeface="宋体" panose="02010600030101010101" pitchFamily="2" charset="-122"/>
                <a:cs typeface="Times New Roman" panose="02020603050405020304" pitchFamily="18" charset="0"/>
              </a:rPr>
              <a:t>（</a:t>
            </a:r>
            <a:r>
              <a:rPr lang="en-US" altLang="zh-CN" dirty="0">
                <a:latin typeface="黑体" panose="02010609060101010101" pitchFamily="49" charset="-122"/>
                <a:ea typeface="黑体" panose="02010609060101010101" pitchFamily="49" charset="-122"/>
                <a:cs typeface="Times New Roman" panose="02020603050405020304" pitchFamily="18" charset="0"/>
              </a:rPr>
              <a:t>3</a:t>
            </a:r>
            <a:r>
              <a:rPr lang="zh-CN" altLang="zh-CN" dirty="0">
                <a:latin typeface="黑体" panose="02010609060101010101" pitchFamily="49" charset="-122"/>
                <a:ea typeface="黑体" panose="02010609060101010101" pitchFamily="49" charset="-122"/>
                <a:cs typeface="Times New Roman" panose="02020603050405020304" pitchFamily="18" charset="0"/>
              </a:rPr>
              <a:t>）</a:t>
            </a:r>
            <a:r>
              <a:rPr lang="zh-CN"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羊水被胎粪污染</a:t>
            </a:r>
            <a:r>
              <a:rPr lang="zh-CN" altLang="zh-CN" dirty="0">
                <a:latin typeface="黑体" panose="02010609060101010101" pitchFamily="49" charset="-122"/>
                <a:ea typeface="黑体" panose="02010609060101010101" pitchFamily="49" charset="-122"/>
                <a:cs typeface="Times New Roman" panose="02020603050405020304" pitchFamily="18" charset="0"/>
              </a:rPr>
              <a:t>：</a:t>
            </a:r>
            <a:endParaRPr lang="en-US" altLang="zh-CN" dirty="0">
              <a:latin typeface="黑体" panose="02010609060101010101" pitchFamily="49" charset="-122"/>
              <a:ea typeface="黑体" panose="02010609060101010101" pitchFamily="49" charset="-122"/>
              <a:cs typeface="Times New Roman" panose="02020603050405020304" pitchFamily="18" charset="0"/>
            </a:endParaRPr>
          </a:p>
          <a:p>
            <a:pPr marL="0" indent="0">
              <a:spcAft>
                <a:spcPts val="0"/>
              </a:spcAft>
              <a:buNone/>
            </a:pPr>
            <a:r>
              <a:rPr lang="zh-CN" altLang="zh-CN" dirty="0">
                <a:latin typeface="黑体" panose="02010609060101010101" pitchFamily="49" charset="-122"/>
                <a:ea typeface="黑体" panose="02010609060101010101" pitchFamily="49" charset="-122"/>
                <a:cs typeface="Times New Roman" panose="02020603050405020304" pitchFamily="18" charset="0"/>
              </a:rPr>
              <a:t>羊水污染分</a:t>
            </a:r>
            <a:r>
              <a:rPr lang="en-US" altLang="zh-CN" dirty="0">
                <a:latin typeface="黑体" panose="02010609060101010101" pitchFamily="49" charset="-122"/>
                <a:ea typeface="黑体" panose="02010609060101010101" pitchFamily="49" charset="-122"/>
                <a:cs typeface="Times New Roman" panose="02020603050405020304" pitchFamily="18" charset="0"/>
              </a:rPr>
              <a:t>3</a:t>
            </a:r>
            <a:r>
              <a:rPr lang="zh-CN" altLang="zh-CN" dirty="0">
                <a:latin typeface="黑体" panose="02010609060101010101" pitchFamily="49" charset="-122"/>
                <a:ea typeface="黑体" panose="02010609060101010101" pitchFamily="49" charset="-122"/>
                <a:cs typeface="Times New Roman" panose="02020603050405020304" pitchFamily="18" charset="0"/>
              </a:rPr>
              <a:t>度：</a:t>
            </a:r>
            <a:endParaRPr lang="en-US" altLang="zh-CN" dirty="0">
              <a:latin typeface="黑体" panose="02010609060101010101" pitchFamily="49" charset="-122"/>
              <a:ea typeface="黑体" panose="02010609060101010101" pitchFamily="49" charset="-122"/>
              <a:cs typeface="Times New Roman" panose="02020603050405020304" pitchFamily="18" charset="0"/>
            </a:endParaRPr>
          </a:p>
          <a:p>
            <a:pPr marL="0" indent="0">
              <a:spcAft>
                <a:spcPts val="0"/>
              </a:spcAft>
              <a:buNone/>
            </a:pPr>
            <a:r>
              <a:rPr lang="en-US" altLang="zh-CN" dirty="0">
                <a:solidFill>
                  <a:schemeClr val="tx1"/>
                </a:solidFill>
                <a:latin typeface="黑体" panose="02010609060101010101" pitchFamily="49" charset="-122"/>
                <a:ea typeface="黑体" panose="02010609060101010101" pitchFamily="49" charset="-122"/>
                <a:cs typeface="Times New Roman" panose="02020603050405020304" pitchFamily="18" charset="0"/>
              </a:rPr>
              <a:t>I</a:t>
            </a:r>
            <a:r>
              <a:rPr lang="zh-CN" altLang="zh-CN" dirty="0">
                <a:solidFill>
                  <a:schemeClr val="tx1"/>
                </a:solidFill>
                <a:latin typeface="黑体" panose="02010609060101010101" pitchFamily="49" charset="-122"/>
                <a:ea typeface="黑体" panose="02010609060101010101" pitchFamily="49" charset="-122"/>
                <a:cs typeface="Times New Roman" panose="02020603050405020304" pitchFamily="18" charset="0"/>
              </a:rPr>
              <a:t>度呈淡绿色；</a:t>
            </a:r>
            <a:endParaRPr lang="en-US" altLang="zh-CN"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marL="0" indent="0">
              <a:spcAft>
                <a:spcPts val="0"/>
              </a:spcAft>
              <a:buNone/>
            </a:pPr>
            <a:r>
              <a:rPr lang="en-US" altLang="zh-CN" dirty="0">
                <a:solidFill>
                  <a:schemeClr val="tx1"/>
                </a:solidFill>
                <a:latin typeface="黑体" panose="02010609060101010101" pitchFamily="49" charset="-122"/>
                <a:ea typeface="黑体" panose="02010609060101010101" pitchFamily="49" charset="-122"/>
                <a:cs typeface="Times New Roman" panose="02020603050405020304" pitchFamily="18" charset="0"/>
              </a:rPr>
              <a:t>II</a:t>
            </a:r>
            <a:r>
              <a:rPr lang="zh-CN" altLang="zh-CN" dirty="0">
                <a:solidFill>
                  <a:schemeClr val="tx1"/>
                </a:solidFill>
                <a:latin typeface="黑体" panose="02010609060101010101" pitchFamily="49" charset="-122"/>
                <a:ea typeface="黑体" panose="02010609060101010101" pitchFamily="49" charset="-122"/>
                <a:cs typeface="Times New Roman" panose="02020603050405020304" pitchFamily="18" charset="0"/>
              </a:rPr>
              <a:t>度呈黄绿色、混浊；</a:t>
            </a:r>
            <a:endParaRPr lang="en-US" altLang="zh-CN"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marL="0" indent="0">
              <a:spcAft>
                <a:spcPts val="0"/>
              </a:spcAft>
              <a:buNone/>
            </a:pPr>
            <a:r>
              <a:rPr lang="en-US" altLang="zh-CN" dirty="0">
                <a:solidFill>
                  <a:schemeClr val="tx1"/>
                </a:solidFill>
                <a:latin typeface="黑体" panose="02010609060101010101" pitchFamily="49" charset="-122"/>
                <a:ea typeface="黑体" panose="02010609060101010101" pitchFamily="49" charset="-122"/>
                <a:cs typeface="Times New Roman" panose="02020603050405020304" pitchFamily="18" charset="0"/>
              </a:rPr>
              <a:t>III</a:t>
            </a:r>
            <a:r>
              <a:rPr lang="zh-CN" altLang="zh-CN" dirty="0">
                <a:solidFill>
                  <a:schemeClr val="tx1"/>
                </a:solidFill>
                <a:latin typeface="黑体" panose="02010609060101010101" pitchFamily="49" charset="-122"/>
                <a:ea typeface="黑体" panose="02010609060101010101" pitchFamily="49" charset="-122"/>
                <a:cs typeface="Times New Roman" panose="02020603050405020304" pitchFamily="18" charset="0"/>
              </a:rPr>
              <a:t>度呈棕黄色、粘稠。</a:t>
            </a:r>
            <a:endParaRPr lang="en-US" altLang="zh-CN"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marL="0" indent="0">
              <a:buNone/>
            </a:pPr>
            <a:endParaRPr lang="zh-CN" altLang="en-US" dirty="0"/>
          </a:p>
        </p:txBody>
      </p:sp>
      <p:sp>
        <p:nvSpPr>
          <p:cNvPr id="3" name="文本占位符 2"/>
          <p:cNvSpPr>
            <a:spLocks noGrp="1"/>
          </p:cNvSpPr>
          <p:nvPr>
            <p:ph type="body" sz="quarter" idx="13"/>
          </p:nvPr>
        </p:nvSpPr>
        <p:spPr>
          <a:xfrm>
            <a:off x="2888055" y="90535"/>
            <a:ext cx="8488531" cy="724251"/>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第二节胎儿宫内窘迫的护理</a:t>
            </a:r>
          </a:p>
          <a:p>
            <a:endParaRPr lang="zh-CN" altLang="en-US" dirty="0"/>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b="11998"/>
          <a:stretch/>
        </p:blipFill>
        <p:spPr>
          <a:xfrm>
            <a:off x="5131806" y="1702598"/>
            <a:ext cx="6724225" cy="2298752"/>
          </a:xfrm>
          <a:prstGeom prst="rect">
            <a:avLst/>
          </a:prstGeom>
        </p:spPr>
      </p:pic>
    </p:spTree>
    <p:extLst>
      <p:ext uri="{BB962C8B-B14F-4D97-AF65-F5344CB8AC3E}">
        <p14:creationId xmlns:p14="http://schemas.microsoft.com/office/powerpoint/2010/main" val="17166656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2</a:t>
            </a:r>
            <a:r>
              <a:rPr lang="zh-CN" altLang="zh-CN" sz="2800" dirty="0">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慢性胎儿窘迫 </a:t>
            </a: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 </a:t>
            </a:r>
          </a:p>
          <a:p>
            <a:pPr marL="0" indent="0">
              <a:lnSpc>
                <a:spcPct val="150000"/>
              </a:lnSpc>
              <a:spcAft>
                <a:spcPts val="0"/>
              </a:spcAft>
              <a:buNone/>
            </a:pPr>
            <a:r>
              <a:rPr lang="zh-CN" altLang="en-US" sz="2800"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主要表现为</a:t>
            </a:r>
            <a:r>
              <a:rPr lang="zh-CN"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胎动减少和胎儿发育受限</a:t>
            </a:r>
            <a:r>
              <a:rPr lang="zh-CN" altLang="zh-CN" sz="2800" dirty="0">
                <a:latin typeface="黑体" panose="02010609060101010101" pitchFamily="49" charset="-122"/>
                <a:ea typeface="黑体" panose="02010609060101010101" pitchFamily="49" charset="-122"/>
                <a:cs typeface="Times New Roman" panose="02020603050405020304" pitchFamily="18" charset="0"/>
              </a:rPr>
              <a:t>。</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zh-CN" altLang="en-US" sz="2800"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胎动减少是最先出现的信号</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zh-CN" altLang="en-US" sz="2800"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一般胎动消失</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24</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小时后胎心音也消失</a:t>
            </a:r>
            <a:endParaRPr lang="zh-CN" altLang="zh-CN" sz="2800" dirty="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endParaRPr lang="zh-CN" altLang="en-US" dirty="0"/>
          </a:p>
        </p:txBody>
      </p:sp>
      <p:sp>
        <p:nvSpPr>
          <p:cNvPr id="3" name="文本占位符 2"/>
          <p:cNvSpPr>
            <a:spLocks noGrp="1"/>
          </p:cNvSpPr>
          <p:nvPr>
            <p:ph type="body" sz="quarter" idx="13"/>
          </p:nvPr>
        </p:nvSpPr>
        <p:spPr>
          <a:xfrm>
            <a:off x="2933323" y="1"/>
            <a:ext cx="8443263" cy="814786"/>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第二节胎儿宫内窘迫的护理</a:t>
            </a:r>
          </a:p>
          <a:p>
            <a:endParaRPr lang="zh-CN" altLang="en-US" dirty="0">
              <a:solidFill>
                <a:srgbClr val="0000CC"/>
              </a:solidFill>
            </a:endParaRPr>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1639" t="-1426" r="1639" b="14262"/>
          <a:stretch/>
        </p:blipFill>
        <p:spPr>
          <a:xfrm>
            <a:off x="7224666" y="1685640"/>
            <a:ext cx="3867716" cy="3873188"/>
          </a:xfrm>
          <a:prstGeom prst="rect">
            <a:avLst/>
          </a:prstGeom>
        </p:spPr>
      </p:pic>
    </p:spTree>
    <p:extLst>
      <p:ext uri="{BB962C8B-B14F-4D97-AF65-F5344CB8AC3E}">
        <p14:creationId xmlns:p14="http://schemas.microsoft.com/office/powerpoint/2010/main" val="30253561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zh-CN" altLang="zh-CN" sz="2800" dirty="0">
                <a:latin typeface="黑体" panose="02010609060101010101" pitchFamily="49" charset="-122"/>
                <a:ea typeface="黑体" panose="02010609060101010101" pitchFamily="49" charset="-122"/>
                <a:cs typeface="Times New Roman" panose="02020603050405020304" pitchFamily="18" charset="0"/>
              </a:rPr>
              <a:t>（三）心理状况</a:t>
            </a:r>
          </a:p>
          <a:p>
            <a:pPr marL="0" indent="0">
              <a:lnSpc>
                <a:spcPct val="150000"/>
              </a:lnSpc>
              <a:spcAft>
                <a:spcPts val="0"/>
              </a:spcAft>
              <a:buNone/>
            </a:pPr>
            <a:r>
              <a:rPr lang="zh-CN" altLang="zh-CN" sz="2800" dirty="0">
                <a:latin typeface="黑体" panose="02010609060101010101" pitchFamily="49" charset="-122"/>
                <a:ea typeface="黑体" panose="02010609060101010101" pitchFamily="49" charset="-122"/>
                <a:cs typeface="Times New Roman" panose="02020603050405020304" pitchFamily="18" charset="0"/>
              </a:rPr>
              <a:t>（四）相关辅助检查</a:t>
            </a:r>
          </a:p>
          <a:p>
            <a:pPr marL="0" indent="0">
              <a:spcAft>
                <a:spcPts val="0"/>
              </a:spcAft>
              <a:buNone/>
            </a:pP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1</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．胎心监测 </a:t>
            </a:r>
            <a:r>
              <a:rPr lang="en-US" altLang="zh-CN" sz="2800" dirty="0">
                <a:solidFill>
                  <a:srgbClr val="00B0F0"/>
                </a:solidFill>
                <a:latin typeface="黑体" panose="02010609060101010101" pitchFamily="49" charset="-122"/>
                <a:ea typeface="黑体" panose="02010609060101010101" pitchFamily="49" charset="-122"/>
                <a:cs typeface="Times New Roman" panose="02020603050405020304" pitchFamily="18" charset="0"/>
              </a:rPr>
              <a:t>NST</a:t>
            </a:r>
            <a:r>
              <a:rPr lang="zh-CN" altLang="zh-CN" sz="2800" dirty="0">
                <a:solidFill>
                  <a:srgbClr val="00B0F0"/>
                </a:solidFill>
                <a:latin typeface="黑体" panose="02010609060101010101" pitchFamily="49" charset="-122"/>
                <a:ea typeface="黑体" panose="02010609060101010101" pitchFamily="49" charset="-122"/>
                <a:cs typeface="Times New Roman" panose="02020603050405020304" pitchFamily="18" charset="0"/>
              </a:rPr>
              <a:t>无反应型；</a:t>
            </a:r>
            <a:r>
              <a:rPr lang="en-US" altLang="zh-CN" sz="2800" dirty="0">
                <a:solidFill>
                  <a:srgbClr val="00B0F0"/>
                </a:solidFill>
                <a:latin typeface="黑体" panose="02010609060101010101" pitchFamily="49" charset="-122"/>
                <a:ea typeface="黑体" panose="02010609060101010101" pitchFamily="49" charset="-122"/>
                <a:cs typeface="Times New Roman" panose="02020603050405020304" pitchFamily="18" charset="0"/>
              </a:rPr>
              <a:t>OCT</a:t>
            </a:r>
            <a:r>
              <a:rPr lang="zh-CN" altLang="zh-CN" sz="2800" dirty="0">
                <a:solidFill>
                  <a:srgbClr val="00B0F0"/>
                </a:solidFill>
                <a:latin typeface="黑体" panose="02010609060101010101" pitchFamily="49" charset="-122"/>
                <a:ea typeface="黑体" panose="02010609060101010101" pitchFamily="49" charset="-122"/>
                <a:cs typeface="Times New Roman" panose="02020603050405020304" pitchFamily="18" charset="0"/>
              </a:rPr>
              <a:t>反复出现变异减速和晚期减速。</a:t>
            </a:r>
          </a:p>
          <a:p>
            <a:pPr marL="0" indent="0">
              <a:spcAft>
                <a:spcPts val="0"/>
              </a:spcAft>
              <a:buNone/>
            </a:pP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2</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．胎盘功能检查 </a:t>
            </a:r>
            <a:endParaRPr lang="zh-CN" altLang="zh-CN" sz="2800" dirty="0">
              <a:solidFill>
                <a:srgbClr val="00B0F0"/>
              </a:solidFill>
              <a:latin typeface="黑体" panose="02010609060101010101" pitchFamily="49" charset="-122"/>
              <a:ea typeface="黑体" panose="02010609060101010101" pitchFamily="49" charset="-122"/>
              <a:cs typeface="Times New Roman" panose="02020603050405020304" pitchFamily="18" charset="0"/>
            </a:endParaRPr>
          </a:p>
          <a:p>
            <a:pPr marL="0" indent="0">
              <a:spcAft>
                <a:spcPts val="0"/>
              </a:spcAft>
              <a:buNone/>
            </a:pP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3</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．胎儿头皮血血气分析：胎儿缺氧酸中毒时，</a:t>
            </a:r>
            <a:r>
              <a:rPr lang="en-US" altLang="zh-CN" sz="2800" dirty="0">
                <a:solidFill>
                  <a:srgbClr val="00B0F0"/>
                </a:solidFill>
                <a:latin typeface="黑体" panose="02010609060101010101" pitchFamily="49" charset="-122"/>
                <a:ea typeface="黑体" panose="02010609060101010101" pitchFamily="49" charset="-122"/>
                <a:cs typeface="Times New Roman" panose="02020603050405020304" pitchFamily="18" charset="0"/>
              </a:rPr>
              <a:t>pH</a:t>
            </a:r>
            <a:r>
              <a:rPr lang="zh-CN" altLang="zh-CN" sz="2800" dirty="0">
                <a:solidFill>
                  <a:srgbClr val="00B0F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dirty="0">
                <a:solidFill>
                  <a:srgbClr val="00B0F0"/>
                </a:solidFill>
                <a:latin typeface="黑体" panose="02010609060101010101" pitchFamily="49" charset="-122"/>
                <a:ea typeface="黑体" panose="02010609060101010101" pitchFamily="49" charset="-122"/>
                <a:cs typeface="Times New Roman" panose="02020603050405020304" pitchFamily="18" charset="0"/>
              </a:rPr>
              <a:t>7.20</a:t>
            </a:r>
            <a:endParaRPr lang="zh-CN" altLang="zh-CN" sz="2800" dirty="0">
              <a:solidFill>
                <a:srgbClr val="00B0F0"/>
              </a:solidFill>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endParaRPr lang="zh-CN" altLang="zh-CN" sz="28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占位符 2"/>
          <p:cNvSpPr>
            <a:spLocks noGrp="1"/>
          </p:cNvSpPr>
          <p:nvPr>
            <p:ph type="body" sz="quarter" idx="13"/>
          </p:nvPr>
        </p:nvSpPr>
        <p:spPr>
          <a:xfrm>
            <a:off x="2986706" y="107159"/>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第二节胎儿宫内窘迫的护理</a:t>
            </a: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51002" y="4246671"/>
            <a:ext cx="3177766" cy="1476045"/>
          </a:xfrm>
          <a:prstGeom prst="rect">
            <a:avLst/>
          </a:prstGeom>
        </p:spPr>
      </p:pic>
    </p:spTree>
    <p:extLst>
      <p:ext uri="{BB962C8B-B14F-4D97-AF65-F5344CB8AC3E}">
        <p14:creationId xmlns:p14="http://schemas.microsoft.com/office/powerpoint/2010/main" val="2135643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gn="jus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   </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学习目标</a:t>
            </a:r>
            <a:r>
              <a:rPr lang="zh-CN"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能够运用所学知识对服务对象进行正确健康指导，关心关爱服务对象。</a:t>
            </a:r>
            <a:endParaRPr lang="en-US" altLang="zh-CN" sz="2800" kern="100" dirty="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marL="0" indent="0" algn="jus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   </a:t>
            </a:r>
            <a:r>
              <a:rPr lang="en-US" altLang="zh-CN" sz="2800" dirty="0" err="1">
                <a:latin typeface="黑体" panose="02010609060101010101" pitchFamily="49" charset="-122"/>
                <a:ea typeface="黑体" panose="02010609060101010101" pitchFamily="49" charset="-122"/>
                <a:cs typeface="Times New Roman" panose="02020603050405020304" pitchFamily="18" charset="0"/>
              </a:rPr>
              <a:t>熟悉高危妊娠、胎儿窘迫、新生儿窒息的概念</a:t>
            </a:r>
            <a:r>
              <a:rPr lang="en-US" altLang="zh-CN" sz="2800" dirty="0">
                <a:latin typeface="黑体" panose="02010609060101010101" pitchFamily="49" charset="-122"/>
                <a:ea typeface="黑体" panose="02010609060101010101" pitchFamily="49" charset="-122"/>
                <a:cs typeface="Times New Roman" panose="02020603050405020304" pitchFamily="18" charset="0"/>
              </a:rPr>
              <a:t>。</a:t>
            </a:r>
          </a:p>
          <a:p>
            <a:pPr marL="0" indent="0" algn="jus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   </a:t>
            </a:r>
            <a:r>
              <a:rPr lang="zh-CN" altLang="zh-CN" sz="2800" dirty="0">
                <a:latin typeface="黑体" panose="02010609060101010101" pitchFamily="49" charset="-122"/>
                <a:ea typeface="黑体" panose="02010609060101010101" pitchFamily="49" charset="-122"/>
                <a:cs typeface="Times New Roman" panose="02020603050405020304" pitchFamily="18" charset="0"/>
              </a:rPr>
              <a:t>熟悉高危妊娠、胎儿窘迫、新生儿窒息的护理评估、主要护理问题及护理措施。</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marL="0" indent="0" algn="jus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   </a:t>
            </a:r>
            <a:r>
              <a:rPr lang="zh-CN" altLang="zh-CN" sz="2800" dirty="0">
                <a:latin typeface="黑体" panose="02010609060101010101" pitchFamily="49" charset="-122"/>
                <a:ea typeface="黑体" panose="02010609060101010101" pitchFamily="49" charset="-122"/>
                <a:cs typeface="Times New Roman" panose="02020603050405020304" pitchFamily="18" charset="0"/>
              </a:rPr>
              <a:t>运用护理程序</a:t>
            </a:r>
            <a:r>
              <a:rPr lang="zh-CN" altLang="en-US" sz="2800" dirty="0">
                <a:latin typeface="黑体" panose="02010609060101010101" pitchFamily="49" charset="-122"/>
                <a:ea typeface="黑体" panose="02010609060101010101" pitchFamily="49" charset="-122"/>
                <a:cs typeface="Times New Roman" panose="02020603050405020304" pitchFamily="18" charset="0"/>
              </a:rPr>
              <a:t>对</a:t>
            </a:r>
            <a:r>
              <a:rPr lang="zh-CN" altLang="zh-CN" sz="2800" dirty="0">
                <a:latin typeface="黑体" panose="02010609060101010101" pitchFamily="49" charset="-122"/>
                <a:ea typeface="黑体" panose="02010609060101010101" pitchFamily="49" charset="-122"/>
                <a:cs typeface="Times New Roman" panose="02020603050405020304" pitchFamily="18" charset="0"/>
              </a:rPr>
              <a:t>高危妊娠、胎儿窘迫、新生儿窒息进行整体护理</a:t>
            </a:r>
            <a:r>
              <a:rPr lang="zh-CN" altLang="en-US" sz="2800" dirty="0">
                <a:latin typeface="黑体" panose="02010609060101010101" pitchFamily="49" charset="-122"/>
                <a:ea typeface="黑体" panose="02010609060101010101" pitchFamily="49" charset="-122"/>
                <a:cs typeface="Times New Roman" panose="02020603050405020304" pitchFamily="18" charset="0"/>
              </a:rPr>
              <a:t>。</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marL="0" indent="0" algn="jus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   </a:t>
            </a:r>
            <a:r>
              <a:rPr lang="zh-CN" altLang="zh-CN" sz="2800" dirty="0">
                <a:latin typeface="黑体" panose="02010609060101010101" pitchFamily="49" charset="-122"/>
                <a:ea typeface="黑体" panose="02010609060101010101" pitchFamily="49" charset="-122"/>
                <a:cs typeface="Times New Roman" panose="02020603050405020304" pitchFamily="18" charset="0"/>
              </a:rPr>
              <a:t>了解高危妊娠、胎儿</a:t>
            </a:r>
            <a:r>
              <a:rPr lang="zh-CN" altLang="en-US" sz="2800" dirty="0">
                <a:latin typeface="黑体" panose="02010609060101010101" pitchFamily="49" charset="-122"/>
                <a:ea typeface="黑体" panose="02010609060101010101" pitchFamily="49" charset="-122"/>
                <a:cs typeface="Times New Roman" panose="02020603050405020304" pitchFamily="18" charset="0"/>
              </a:rPr>
              <a:t>窘</a:t>
            </a:r>
            <a:r>
              <a:rPr lang="zh-CN" altLang="zh-CN" sz="2800" dirty="0">
                <a:latin typeface="黑体" panose="02010609060101010101" pitchFamily="49" charset="-122"/>
                <a:ea typeface="黑体" panose="02010609060101010101" pitchFamily="49" charset="-122"/>
                <a:cs typeface="Times New Roman" panose="02020603050405020304" pitchFamily="18" charset="0"/>
              </a:rPr>
              <a:t>迫、新生儿窒息的治疗原则。</a:t>
            </a:r>
          </a:p>
          <a:p>
            <a:endParaRPr lang="zh-CN" altLang="en-US" dirty="0"/>
          </a:p>
        </p:txBody>
      </p:sp>
      <p:sp>
        <p:nvSpPr>
          <p:cNvPr id="3" name="文本占位符 2"/>
          <p:cNvSpPr>
            <a:spLocks noGrp="1"/>
          </p:cNvSpPr>
          <p:nvPr>
            <p:ph type="body" sz="quarter" idx="13"/>
          </p:nvPr>
        </p:nvSpPr>
        <p:spPr>
          <a:xfrm>
            <a:off x="2950492" y="107160"/>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高危妊娠管理</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80554" y="4714716"/>
            <a:ext cx="715638" cy="1008000"/>
          </a:xfrm>
          <a:prstGeom prst="rect">
            <a:avLst/>
          </a:prstGeom>
        </p:spPr>
      </p:pic>
    </p:spTree>
    <p:extLst>
      <p:ext uri="{BB962C8B-B14F-4D97-AF65-F5344CB8AC3E}">
        <p14:creationId xmlns:p14="http://schemas.microsoft.com/office/powerpoint/2010/main" val="36349138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zh-CN"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（五）治疗要点</a:t>
            </a:r>
            <a:endParaRPr lang="zh-CN" altLang="zh-CN" dirty="0">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1</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．急性胎儿窘迫 排除病因和提高母体血氧含量、改善胎儿缺氧状态为原则。病情紧急经处理未见好转者，应迅速结束分娩。</a:t>
            </a:r>
          </a:p>
          <a:p>
            <a:pPr marL="0" indent="0">
              <a:lnSpc>
                <a:spcPct val="150000"/>
              </a:lnSpc>
              <a:spcAft>
                <a:spcPts val="0"/>
              </a:spcAft>
              <a:buNone/>
            </a:pP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2</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．慢性胎儿窘迫 应针对不同病因防治，同时结合孕周、胎儿成熟度、监测情况进行处理。</a:t>
            </a:r>
          </a:p>
          <a:p>
            <a:pPr marL="0" indent="0">
              <a:buNone/>
            </a:pPr>
            <a:endParaRPr lang="zh-CN" altLang="en-US" dirty="0"/>
          </a:p>
        </p:txBody>
      </p:sp>
      <p:sp>
        <p:nvSpPr>
          <p:cNvPr id="3" name="文本占位符 2"/>
          <p:cNvSpPr>
            <a:spLocks noGrp="1"/>
          </p:cNvSpPr>
          <p:nvPr>
            <p:ph type="body" sz="quarter" idx="13"/>
          </p:nvPr>
        </p:nvSpPr>
        <p:spPr>
          <a:xfrm>
            <a:off x="2932386" y="70946"/>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第二节胎儿宫内窘迫的护理</a:t>
            </a:r>
          </a:p>
          <a:p>
            <a:endParaRPr lang="zh-CN" altLang="en-US" dirty="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30640" y="4164593"/>
            <a:ext cx="4665552" cy="1467587"/>
          </a:xfrm>
          <a:prstGeom prst="rect">
            <a:avLst/>
          </a:prstGeom>
        </p:spPr>
      </p:pic>
    </p:spTree>
    <p:extLst>
      <p:ext uri="{BB962C8B-B14F-4D97-AF65-F5344CB8AC3E}">
        <p14:creationId xmlns:p14="http://schemas.microsoft.com/office/powerpoint/2010/main" val="15520380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zh-CN" altLang="zh-CN" sz="2800" dirty="0">
                <a:latin typeface="Calibri" panose="020F0502020204030204" pitchFamily="34" charset="0"/>
                <a:ea typeface="宋体" panose="02010600030101010101" pitchFamily="2" charset="-122"/>
                <a:cs typeface="Times New Roman" panose="02020603050405020304" pitchFamily="18" charset="0"/>
              </a:rPr>
              <a:t>【</a:t>
            </a:r>
            <a:r>
              <a:rPr lang="zh-CN" altLang="zh-CN" sz="2800" dirty="0">
                <a:latin typeface="黑体" panose="02010609060101010101" pitchFamily="49" charset="-122"/>
                <a:ea typeface="黑体" panose="02010609060101010101" pitchFamily="49" charset="-122"/>
                <a:cs typeface="Times New Roman" panose="02020603050405020304" pitchFamily="18" charset="0"/>
              </a:rPr>
              <a:t>护理问题与预期目标</a:t>
            </a:r>
            <a:r>
              <a:rPr lang="zh-CN" altLang="zh-CN" sz="2800" dirty="0">
                <a:latin typeface="Calibri" panose="020F0502020204030204" pitchFamily="34" charset="0"/>
                <a:ea typeface="宋体" panose="02010600030101010101" pitchFamily="2" charset="-122"/>
                <a:cs typeface="Times New Roman" panose="02020603050405020304" pitchFamily="18" charset="0"/>
              </a:rPr>
              <a:t>】</a:t>
            </a:r>
          </a:p>
          <a:p>
            <a:endParaRPr lang="zh-CN" altLang="en-US" dirty="0"/>
          </a:p>
        </p:txBody>
      </p:sp>
      <p:sp>
        <p:nvSpPr>
          <p:cNvPr id="3" name="文本占位符 2"/>
          <p:cNvSpPr>
            <a:spLocks noGrp="1"/>
          </p:cNvSpPr>
          <p:nvPr>
            <p:ph type="body" sz="quarter" idx="13"/>
          </p:nvPr>
        </p:nvSpPr>
        <p:spPr>
          <a:xfrm>
            <a:off x="2977653" y="89053"/>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第二节胎儿宫内窘迫的护理</a:t>
            </a: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692998606"/>
              </p:ext>
            </p:extLst>
          </p:nvPr>
        </p:nvGraphicFramePr>
        <p:xfrm>
          <a:off x="1023041" y="2009869"/>
          <a:ext cx="9144001" cy="3304515"/>
        </p:xfrm>
        <a:graphic>
          <a:graphicData uri="http://schemas.openxmlformats.org/drawingml/2006/table">
            <a:tbl>
              <a:tblPr firstRow="1" firstCol="1" lastRow="1" lastCol="1" bandRow="1" bandCol="1"/>
              <a:tblGrid>
                <a:gridCol w="9144001">
                  <a:extLst>
                    <a:ext uri="{9D8B030D-6E8A-4147-A177-3AD203B41FA5}">
                      <a16:colId xmlns:a16="http://schemas.microsoft.com/office/drawing/2014/main" val="20000"/>
                    </a:ext>
                  </a:extLst>
                </a:gridCol>
              </a:tblGrid>
              <a:tr h="671229">
                <a:tc>
                  <a:txBody>
                    <a:bodyPr/>
                    <a:lstStyle/>
                    <a:p>
                      <a:pPr>
                        <a:lnSpc>
                          <a:spcPct val="150000"/>
                        </a:lnSpc>
                        <a:spcAft>
                          <a:spcPts val="0"/>
                        </a:spcAft>
                      </a:pPr>
                      <a:r>
                        <a:rPr lang="en-US" sz="2000" dirty="0" err="1">
                          <a:effectLst/>
                          <a:latin typeface="宋体" panose="02010600030101010101" pitchFamily="2" charset="-122"/>
                          <a:ea typeface="宋体" panose="02010600030101010101" pitchFamily="2" charset="-122"/>
                          <a:cs typeface="Times New Roman" panose="02020603050405020304" pitchFamily="18" charset="0"/>
                        </a:rPr>
                        <a:t>护理问题</a:t>
                      </a:r>
                      <a:r>
                        <a:rPr lang="en-US" sz="2000" dirty="0">
                          <a:effectLst/>
                          <a:latin typeface="宋体" panose="02010600030101010101" pitchFamily="2" charset="-122"/>
                          <a:ea typeface="宋体" panose="02010600030101010101" pitchFamily="2" charset="-122"/>
                          <a:cs typeface="Times New Roman" panose="02020603050405020304" pitchFamily="18" charset="0"/>
                        </a:rPr>
                        <a:t>                                  </a:t>
                      </a:r>
                      <a:r>
                        <a:rPr lang="en-US" sz="2000" dirty="0" err="1">
                          <a:effectLst/>
                          <a:latin typeface="宋体" panose="02010600030101010101" pitchFamily="2" charset="-122"/>
                          <a:ea typeface="宋体" panose="02010600030101010101" pitchFamily="2" charset="-122"/>
                          <a:cs typeface="Times New Roman" panose="02020603050405020304" pitchFamily="18" charset="0"/>
                        </a:rPr>
                        <a:t>预期目标</a:t>
                      </a:r>
                      <a:endParaRPr lang="zh-CN" sz="20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633286">
                <a:tc>
                  <a:txBody>
                    <a:bodyPr/>
                    <a:lstStyle/>
                    <a:p>
                      <a:pPr>
                        <a:lnSpc>
                          <a:spcPct val="150000"/>
                        </a:lnSpc>
                        <a:spcAft>
                          <a:spcPts val="0"/>
                        </a:spcAft>
                      </a:pPr>
                      <a:r>
                        <a:rPr lang="zh-CN" sz="2000" dirty="0">
                          <a:effectLst/>
                          <a:latin typeface="Calibri" panose="020F0502020204030204" pitchFamily="34" charset="0"/>
                          <a:ea typeface="宋体" panose="02010600030101010101" pitchFamily="2" charset="-122"/>
                          <a:cs typeface="Times New Roman" panose="02020603050405020304" pitchFamily="18" charset="0"/>
                        </a:rPr>
                        <a:t>气体交换受损（胎儿）</a:t>
                      </a:r>
                      <a:r>
                        <a:rPr lang="en-US" sz="2000" dirty="0">
                          <a:effectLst/>
                          <a:latin typeface="Calibri" panose="020F0502020204030204" pitchFamily="34" charset="0"/>
                          <a:ea typeface="宋体" panose="02010600030101010101" pitchFamily="2" charset="-122"/>
                          <a:cs typeface="Times New Roman" panose="02020603050405020304" pitchFamily="18" charset="0"/>
                        </a:rPr>
                        <a:t>                         </a:t>
                      </a:r>
                      <a:r>
                        <a:rPr lang="zh-CN" sz="2000" dirty="0">
                          <a:effectLst/>
                          <a:latin typeface="Calibri" panose="020F0502020204030204" pitchFamily="34" charset="0"/>
                          <a:ea typeface="宋体" panose="02010600030101010101" pitchFamily="2" charset="-122"/>
                          <a:cs typeface="Times New Roman" panose="02020603050405020304" pitchFamily="18" charset="0"/>
                        </a:rPr>
                        <a:t>胎儿缺氧改善，胎心率正常</a:t>
                      </a:r>
                    </a:p>
                    <a:p>
                      <a:pPr>
                        <a:lnSpc>
                          <a:spcPct val="150000"/>
                        </a:lnSpc>
                        <a:spcAft>
                          <a:spcPts val="0"/>
                        </a:spcAft>
                      </a:pPr>
                      <a:r>
                        <a:rPr lang="zh-CN" sz="2000" dirty="0">
                          <a:effectLst/>
                          <a:latin typeface="Calibri" panose="020F0502020204030204" pitchFamily="34" charset="0"/>
                          <a:ea typeface="宋体" panose="02010600030101010101" pitchFamily="2" charset="-122"/>
                          <a:cs typeface="Times New Roman" panose="02020603050405020304" pitchFamily="18" charset="0"/>
                        </a:rPr>
                        <a:t>焦虑</a:t>
                      </a:r>
                      <a:r>
                        <a:rPr lang="en-US" sz="2000" dirty="0">
                          <a:effectLst/>
                          <a:latin typeface="Calibri" panose="020F0502020204030204" pitchFamily="34" charset="0"/>
                          <a:ea typeface="宋体" panose="02010600030101010101" pitchFamily="2" charset="-122"/>
                          <a:cs typeface="Times New Roman" panose="02020603050405020304" pitchFamily="18" charset="0"/>
                        </a:rPr>
                        <a:t>                                                             </a:t>
                      </a:r>
                      <a:r>
                        <a:rPr lang="zh-CN" sz="2000" dirty="0">
                          <a:effectLst/>
                          <a:latin typeface="Calibri" panose="020F0502020204030204" pitchFamily="34" charset="0"/>
                          <a:ea typeface="宋体" panose="02010600030101010101" pitchFamily="2" charset="-122"/>
                          <a:cs typeface="Times New Roman" panose="02020603050405020304" pitchFamily="18" charset="0"/>
                        </a:rPr>
                        <a:t>能说出心理感受，焦虑减轻，主动配合治疗</a:t>
                      </a:r>
                    </a:p>
                    <a:p>
                      <a:pPr>
                        <a:lnSpc>
                          <a:spcPct val="150000"/>
                        </a:lnSpc>
                        <a:spcAft>
                          <a:spcPts val="0"/>
                        </a:spcAft>
                      </a:pPr>
                      <a:r>
                        <a:rPr lang="zh-CN" sz="2000" dirty="0">
                          <a:effectLst/>
                          <a:latin typeface="Calibri" panose="020F0502020204030204" pitchFamily="34" charset="0"/>
                          <a:ea typeface="宋体" panose="02010600030101010101" pitchFamily="2" charset="-122"/>
                          <a:cs typeface="Times New Roman" panose="02020603050405020304" pitchFamily="18" charset="0"/>
                        </a:rPr>
                        <a:t>预感性悲哀</a:t>
                      </a:r>
                      <a:r>
                        <a:rPr lang="en-US" sz="2000" dirty="0">
                          <a:effectLst/>
                          <a:latin typeface="Calibri" panose="020F0502020204030204" pitchFamily="34" charset="0"/>
                          <a:ea typeface="宋体" panose="02010600030101010101" pitchFamily="2" charset="-122"/>
                          <a:cs typeface="Times New Roman" panose="02020603050405020304" pitchFamily="18" charset="0"/>
                        </a:rPr>
                        <a:t>                                               </a:t>
                      </a:r>
                      <a:r>
                        <a:rPr lang="zh-CN" sz="2000" dirty="0">
                          <a:effectLst/>
                          <a:latin typeface="Calibri" panose="020F0502020204030204" pitchFamily="34" charset="0"/>
                          <a:ea typeface="宋体" panose="02010600030101010101" pitchFamily="2" charset="-122"/>
                          <a:cs typeface="Times New Roman" panose="02020603050405020304" pitchFamily="18" charset="0"/>
                        </a:rPr>
                        <a:t>孕产妇能够接受胎儿死亡的事实</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5657482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en-US" altLang="zh-CN" dirty="0">
                <a:latin typeface="宋体" panose="02010600030101010101" pitchFamily="2" charset="-122"/>
                <a:ea typeface="宋体" panose="02010600030101010101" pitchFamily="2" charset="-122"/>
                <a:cs typeface="Times New Roman" panose="02020603050405020304" pitchFamily="18" charset="0"/>
              </a:rPr>
              <a:t>【</a:t>
            </a:r>
            <a:r>
              <a:rPr lang="en-US" altLang="zh-CN" dirty="0" err="1">
                <a:latin typeface="黑体" panose="02010609060101010101" pitchFamily="49" charset="-122"/>
                <a:ea typeface="黑体" panose="02010609060101010101" pitchFamily="49" charset="-122"/>
                <a:cs typeface="Times New Roman" panose="02020603050405020304" pitchFamily="18" charset="0"/>
              </a:rPr>
              <a:t>护理措施</a:t>
            </a:r>
            <a:r>
              <a:rPr lang="en-US" altLang="zh-CN" dirty="0">
                <a:latin typeface="黑体" panose="02010609060101010101" pitchFamily="49" charset="-122"/>
                <a:ea typeface="黑体" panose="02010609060101010101" pitchFamily="49" charset="-122"/>
                <a:cs typeface="Times New Roman" panose="02020603050405020304" pitchFamily="18" charset="0"/>
              </a:rPr>
              <a:t>】</a:t>
            </a:r>
            <a:endParaRPr lang="zh-CN" altLang="zh-CN" dirty="0">
              <a:latin typeface="黑体" panose="02010609060101010101" pitchFamily="49" charset="-122"/>
              <a:ea typeface="黑体" panose="02010609060101010101" pitchFamily="49" charset="-122"/>
              <a:cs typeface="Times New Roman" panose="02020603050405020304" pitchFamily="18" charset="0"/>
            </a:endParaRPr>
          </a:p>
          <a:p>
            <a:pPr marL="0" lvl="0" indent="0" algn="just">
              <a:lnSpc>
                <a:spcPct val="150000"/>
              </a:lnSpc>
              <a:spcAft>
                <a:spcPts val="0"/>
              </a:spcAft>
              <a:buNone/>
              <a:tabLst>
                <a:tab pos="457200" algn="l"/>
              </a:tabLst>
            </a:pPr>
            <a:r>
              <a:rPr lang="zh-CN" altLang="en-US" sz="2800" dirty="0">
                <a:latin typeface="黑体" panose="02010609060101010101" pitchFamily="49" charset="-122"/>
                <a:ea typeface="黑体" panose="02010609060101010101" pitchFamily="49" charset="-122"/>
                <a:cs typeface="Times New Roman" panose="02020603050405020304" pitchFamily="18" charset="0"/>
              </a:rPr>
              <a:t>（一）</a:t>
            </a:r>
            <a:r>
              <a:rPr lang="zh-CN" altLang="zh-CN" sz="2800" dirty="0">
                <a:latin typeface="黑体" panose="02010609060101010101" pitchFamily="49" charset="-122"/>
                <a:ea typeface="黑体" panose="02010609060101010101" pitchFamily="49" charset="-122"/>
                <a:cs typeface="Times New Roman" panose="02020603050405020304" pitchFamily="18" charset="0"/>
              </a:rPr>
              <a:t>监测胎儿情况，改善胎儿缺氧状态</a:t>
            </a:r>
          </a:p>
          <a:p>
            <a:pPr marL="0" indent="0">
              <a:lnSpc>
                <a:spcPct val="150000"/>
              </a:lnSpc>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1</a:t>
            </a:r>
            <a:r>
              <a:rPr lang="zh-CN" altLang="zh-CN" sz="2800" dirty="0">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solidFill>
                  <a:srgbClr val="C00000"/>
                </a:solidFill>
                <a:latin typeface="黑体" panose="02010609060101010101" pitchFamily="49" charset="-122"/>
                <a:ea typeface="黑体" panose="02010609060101010101" pitchFamily="49" charset="-122"/>
                <a:cs typeface="Times New Roman" panose="02020603050405020304" pitchFamily="18" charset="0"/>
              </a:rPr>
              <a:t>严密监测胎儿情况 </a:t>
            </a:r>
            <a:endParaRPr lang="en-US" altLang="zh-CN" sz="2800" dirty="0">
              <a:solidFill>
                <a:srgbClr val="C00000"/>
              </a:solidFill>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2</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solidFill>
                  <a:srgbClr val="C00000"/>
                </a:solidFill>
                <a:latin typeface="黑体" panose="02010609060101010101" pitchFamily="49" charset="-122"/>
                <a:ea typeface="黑体" panose="02010609060101010101" pitchFamily="49" charset="-122"/>
                <a:cs typeface="Times New Roman" panose="02020603050405020304" pitchFamily="18" charset="0"/>
              </a:rPr>
              <a:t>遵医嘱改善胎儿缺氧</a:t>
            </a:r>
            <a:endPar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3</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solidFill>
                  <a:srgbClr val="C00000"/>
                </a:solidFill>
                <a:latin typeface="黑体" panose="02010609060101010101" pitchFamily="49" charset="-122"/>
                <a:ea typeface="黑体" panose="02010609060101010101" pitchFamily="49" charset="-122"/>
                <a:cs typeface="Times New Roman" panose="02020603050405020304" pitchFamily="18" charset="0"/>
              </a:rPr>
              <a:t>协助医生适时终止妊娠和做好新生儿窒息抢救准备</a:t>
            </a:r>
            <a:endParaRPr lang="zh-CN" altLang="zh-CN" sz="2800" dirty="0">
              <a:solidFill>
                <a:schemeClr val="tx1"/>
              </a:solidFill>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占位符 2"/>
          <p:cNvSpPr>
            <a:spLocks noGrp="1"/>
          </p:cNvSpPr>
          <p:nvPr>
            <p:ph type="body" sz="quarter" idx="13"/>
          </p:nvPr>
        </p:nvSpPr>
        <p:spPr>
          <a:xfrm>
            <a:off x="3050080" y="0"/>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第二节胎儿宫内窘迫的护理</a:t>
            </a: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51941" y="2064380"/>
            <a:ext cx="2095500" cy="2095500"/>
          </a:xfrm>
          <a:prstGeom prst="rect">
            <a:avLst/>
          </a:prstGeom>
        </p:spPr>
      </p:pic>
    </p:spTree>
    <p:extLst>
      <p:ext uri="{BB962C8B-B14F-4D97-AF65-F5344CB8AC3E}">
        <p14:creationId xmlns:p14="http://schemas.microsoft.com/office/powerpoint/2010/main" val="41590697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spcAft>
                <a:spcPts val="0"/>
              </a:spcAft>
              <a:buNone/>
            </a:pPr>
            <a:r>
              <a:rPr lang="zh-CN" altLang="zh-CN" sz="2800" dirty="0">
                <a:latin typeface="黑体" panose="02010609060101010101" pitchFamily="49" charset="-122"/>
                <a:ea typeface="黑体" panose="02010609060101010101" pitchFamily="49" charset="-122"/>
                <a:cs typeface="Times New Roman" panose="02020603050405020304" pitchFamily="18" charset="0"/>
              </a:rPr>
              <a:t>（二）心理护理</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zh-CN" altLang="zh-CN" sz="2800" dirty="0">
                <a:latin typeface="黑体" panose="02010609060101010101" pitchFamily="49" charset="-122"/>
                <a:ea typeface="黑体" panose="02010609060101010101" pitchFamily="49" charset="-122"/>
                <a:cs typeface="Times New Roman" panose="02020603050405020304" pitchFamily="18" charset="0"/>
              </a:rPr>
              <a:t>（三）健康指导</a:t>
            </a:r>
          </a:p>
          <a:p>
            <a:pPr marL="0" indent="0">
              <a:lnSpc>
                <a:spcPct val="150000"/>
              </a:lnSpc>
              <a:spcAft>
                <a:spcPts val="0"/>
              </a:spcAft>
              <a:buNone/>
            </a:pPr>
            <a:r>
              <a:rPr lang="zh-CN" altLang="zh-CN" sz="2800" dirty="0">
                <a:latin typeface="黑体" panose="02010609060101010101" pitchFamily="49" charset="-122"/>
                <a:ea typeface="黑体" panose="02010609060101010101" pitchFamily="49" charset="-122"/>
                <a:cs typeface="Times New Roman" panose="02020603050405020304" pitchFamily="18" charset="0"/>
              </a:rPr>
              <a:t>【</a:t>
            </a:r>
            <a:r>
              <a:rPr lang="zh-CN" altLang="zh-CN" dirty="0">
                <a:latin typeface="黑体" panose="02010609060101010101" pitchFamily="49" charset="-122"/>
                <a:ea typeface="黑体" panose="02010609060101010101" pitchFamily="49" charset="-122"/>
                <a:cs typeface="Times New Roman" panose="02020603050405020304" pitchFamily="18" charset="0"/>
              </a:rPr>
              <a:t>结果评价</a:t>
            </a:r>
            <a:r>
              <a:rPr lang="zh-CN" altLang="zh-CN" sz="2800" dirty="0">
                <a:latin typeface="黑体" panose="02010609060101010101" pitchFamily="49" charset="-122"/>
                <a:ea typeface="黑体" panose="02010609060101010101" pitchFamily="49" charset="-122"/>
                <a:cs typeface="Times New Roman" panose="02020603050405020304" pitchFamily="18" charset="0"/>
              </a:rPr>
              <a:t>】</a:t>
            </a:r>
          </a:p>
          <a:p>
            <a:pPr marL="0" indent="0">
              <a:lnSpc>
                <a:spcPct val="150000"/>
              </a:lnSpc>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1</a:t>
            </a:r>
            <a:r>
              <a:rPr lang="zh-CN" altLang="zh-CN" sz="2800" dirty="0">
                <a:latin typeface="黑体" panose="02010609060101010101" pitchFamily="49" charset="-122"/>
                <a:ea typeface="黑体" panose="02010609060101010101" pitchFamily="49" charset="-122"/>
                <a:cs typeface="Times New Roman" panose="02020603050405020304" pitchFamily="18" charset="0"/>
              </a:rPr>
              <a:t>．胎儿缺氧改善，胎心率正常。</a:t>
            </a:r>
          </a:p>
          <a:p>
            <a:pPr marL="0" indent="0">
              <a:lnSpc>
                <a:spcPct val="150000"/>
              </a:lnSpc>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2</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．孕产妇能说出心理感受，焦虑减轻，主动配合治疗。</a:t>
            </a:r>
          </a:p>
          <a:p>
            <a:pPr marL="0" indent="0">
              <a:lnSpc>
                <a:spcPct val="150000"/>
              </a:lnSpc>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3</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．孕产妇能够接受胎儿死亡的事实。</a:t>
            </a:r>
          </a:p>
          <a:p>
            <a:pPr marL="0" indent="0">
              <a:spcAft>
                <a:spcPts val="0"/>
              </a:spcAft>
              <a:buNone/>
            </a:pPr>
            <a:endParaRPr lang="zh-CN" altLang="zh-CN" sz="2800" dirty="0">
              <a:latin typeface="Calibri" panose="020F0502020204030204" pitchFamily="34" charset="0"/>
              <a:ea typeface="宋体" panose="02010600030101010101" pitchFamily="2" charset="-122"/>
              <a:cs typeface="Times New Roman" panose="02020603050405020304" pitchFamily="18" charset="0"/>
            </a:endParaRPr>
          </a:p>
        </p:txBody>
      </p:sp>
      <p:sp>
        <p:nvSpPr>
          <p:cNvPr id="3" name="文本占位符 2"/>
          <p:cNvSpPr>
            <a:spLocks noGrp="1"/>
          </p:cNvSpPr>
          <p:nvPr>
            <p:ph type="body" sz="quarter" idx="13"/>
          </p:nvPr>
        </p:nvSpPr>
        <p:spPr>
          <a:xfrm>
            <a:off x="2950492" y="79999"/>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第二节胎儿宫内窘迫的护理</a:t>
            </a:r>
          </a:p>
          <a:p>
            <a:endParaRPr lang="zh-CN" altLang="en-US" dirty="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59574" y="4174110"/>
            <a:ext cx="2136618" cy="1485694"/>
          </a:xfrm>
          <a:prstGeom prst="rect">
            <a:avLst/>
          </a:prstGeom>
        </p:spPr>
      </p:pic>
    </p:spTree>
    <p:extLst>
      <p:ext uri="{BB962C8B-B14F-4D97-AF65-F5344CB8AC3E}">
        <p14:creationId xmlns:p14="http://schemas.microsoft.com/office/powerpoint/2010/main" val="8666717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zh-CN" altLang="zh-CN" sz="36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掌握要点</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1.</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胎儿窘迫基本病理生理变化是缺血缺氧引起的一系列</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变化。</a:t>
            </a:r>
            <a:endParaRPr lang="zh-CN" altLang="zh-CN" sz="2800" dirty="0">
              <a:latin typeface="黑体" panose="02010609060101010101" pitchFamily="49" charset="-122"/>
              <a:ea typeface="黑体" panose="02010609060101010101" pitchFamily="49" charset="-122"/>
              <a:cs typeface="Times New Roman" panose="02020603050405020304" pitchFamily="18" charset="0"/>
            </a:endParaRPr>
          </a:p>
          <a:p>
            <a:pPr indent="0">
              <a:lnSpc>
                <a:spcPct val="150000"/>
              </a:lnSpc>
              <a:spcAft>
                <a:spcPts val="0"/>
              </a:spcAft>
              <a:buNone/>
            </a:pP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2.</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急性胎儿窘迫最早最主要的临床征象是胎心率异常，慢性胎儿窘迫最早最重要的临床征象是胎动减少。</a:t>
            </a:r>
            <a:endParaRPr lang="zh-CN" altLang="zh-CN" sz="2800" dirty="0">
              <a:latin typeface="黑体" panose="02010609060101010101" pitchFamily="49" charset="-122"/>
              <a:ea typeface="黑体" panose="02010609060101010101" pitchFamily="49" charset="-122"/>
              <a:cs typeface="Times New Roman" panose="02020603050405020304" pitchFamily="18" charset="0"/>
            </a:endParaRPr>
          </a:p>
          <a:p>
            <a:pPr indent="0">
              <a:lnSpc>
                <a:spcPct val="150000"/>
              </a:lnSpc>
              <a:spcAft>
                <a:spcPts val="0"/>
              </a:spcAft>
              <a:buNone/>
            </a:pP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3.</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孕产妇左侧卧位休息、吸氧、尽快结束分娩。</a:t>
            </a:r>
            <a:endParaRPr lang="zh-CN" altLang="zh-CN" sz="2800" dirty="0">
              <a:latin typeface="黑体" panose="02010609060101010101" pitchFamily="49" charset="-122"/>
              <a:ea typeface="黑体" panose="02010609060101010101" pitchFamily="49" charset="-122"/>
              <a:cs typeface="Times New Roman" panose="02020603050405020304" pitchFamily="18" charset="0"/>
            </a:endParaRPr>
          </a:p>
          <a:p>
            <a:endParaRPr lang="zh-CN" altLang="en-US" sz="2800" dirty="0"/>
          </a:p>
        </p:txBody>
      </p:sp>
      <p:sp>
        <p:nvSpPr>
          <p:cNvPr id="3" name="文本占位符 2"/>
          <p:cNvSpPr>
            <a:spLocks noGrp="1"/>
          </p:cNvSpPr>
          <p:nvPr>
            <p:ph type="body" sz="quarter" idx="13"/>
          </p:nvPr>
        </p:nvSpPr>
        <p:spPr>
          <a:xfrm>
            <a:off x="3004813" y="79999"/>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第二节胎儿宫内窘迫的护理</a:t>
            </a:r>
          </a:p>
          <a:p>
            <a:endParaRPr lang="zh-CN" altLang="en-US" dirty="0"/>
          </a:p>
        </p:txBody>
      </p:sp>
    </p:spTree>
    <p:extLst>
      <p:ext uri="{BB962C8B-B14F-4D97-AF65-F5344CB8AC3E}">
        <p14:creationId xmlns:p14="http://schemas.microsoft.com/office/powerpoint/2010/main" val="18141129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zh-CN" altLang="zh-CN" b="1" dirty="0">
                <a:solidFill>
                  <a:srgbClr val="C00000"/>
                </a:solidFill>
                <a:latin typeface="黑体" panose="02010609060101010101" pitchFamily="49" charset="-122"/>
                <a:ea typeface="黑体" panose="02010609060101010101" pitchFamily="49" charset="-122"/>
                <a:cs typeface="Times New Roman" panose="02020603050405020304" pitchFamily="18" charset="0"/>
              </a:rPr>
              <a:t>第三节</a:t>
            </a:r>
            <a:r>
              <a:rPr lang="en-US" altLang="zh-CN" b="1" dirty="0">
                <a:solidFill>
                  <a:srgbClr val="C0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b="1" dirty="0">
                <a:solidFill>
                  <a:srgbClr val="C00000"/>
                </a:solidFill>
                <a:latin typeface="黑体" panose="02010609060101010101" pitchFamily="49" charset="-122"/>
                <a:ea typeface="黑体" panose="02010609060101010101" pitchFamily="49" charset="-122"/>
                <a:cs typeface="Times New Roman" panose="02020603050405020304" pitchFamily="18" charset="0"/>
              </a:rPr>
              <a:t>新生儿窒息的护理</a:t>
            </a:r>
          </a:p>
          <a:p>
            <a:pPr marL="0" indent="0">
              <a:lnSpc>
                <a:spcPct val="150000"/>
              </a:lnSpc>
              <a:spcAft>
                <a:spcPts val="0"/>
              </a:spcAft>
              <a:buNone/>
            </a:pP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某新生儿出生后</a:t>
            </a: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1</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分钟，呼吸浅弱，心率</a:t>
            </a: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90</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次</a:t>
            </a: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/min</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四肢稍屈，吸痰时有轻微皱眉反应，全身皮肤呈</a:t>
            </a:r>
            <a:endPar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青紫色。</a:t>
            </a:r>
            <a:endPar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请问，该新生儿</a:t>
            </a: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 Apgar</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评分为几分</a:t>
            </a: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如何抢</a:t>
            </a:r>
            <a:r>
              <a:rPr lang="zh-CN" altLang="en-US"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救</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及护理。</a:t>
            </a:r>
            <a:endParaRPr lang="zh-CN" altLang="zh-CN" sz="2800" dirty="0">
              <a:solidFill>
                <a:schemeClr val="tx1"/>
              </a:solidFill>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占位符 2"/>
          <p:cNvSpPr>
            <a:spLocks noGrp="1"/>
          </p:cNvSpPr>
          <p:nvPr>
            <p:ph type="body" sz="quarter" idx="13"/>
          </p:nvPr>
        </p:nvSpPr>
        <p:spPr>
          <a:xfrm>
            <a:off x="3031974" y="70946"/>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第三节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新生儿窒息的护理</a:t>
            </a:r>
          </a:p>
          <a:p>
            <a:endParaRPr lang="zh-CN" altLang="en-US" dirty="0"/>
          </a:p>
        </p:txBody>
      </p:sp>
      <p:pic>
        <p:nvPicPr>
          <p:cNvPr id="4" name="图片 3"/>
          <p:cNvPicPr>
            <a:picLocks noChangeAspect="1"/>
          </p:cNvPicPr>
          <p:nvPr/>
        </p:nvPicPr>
        <p:blipFill>
          <a:blip r:embed="rId2"/>
          <a:stretch>
            <a:fillRect/>
          </a:stretch>
        </p:blipFill>
        <p:spPr>
          <a:xfrm>
            <a:off x="9565602" y="1455947"/>
            <a:ext cx="1764000" cy="4149639"/>
          </a:xfrm>
          <a:prstGeom prst="rect">
            <a:avLst/>
          </a:prstGeom>
        </p:spPr>
      </p:pic>
    </p:spTree>
    <p:extLst>
      <p:ext uri="{BB962C8B-B14F-4D97-AF65-F5344CB8AC3E}">
        <p14:creationId xmlns:p14="http://schemas.microsoft.com/office/powerpoint/2010/main" val="39827972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zh-CN" altLang="zh-CN" dirty="0">
                <a:latin typeface="黑体" panose="02010609060101010101" pitchFamily="49" charset="-122"/>
                <a:ea typeface="黑体" panose="02010609060101010101" pitchFamily="49" charset="-122"/>
                <a:cs typeface="Times New Roman" panose="02020603050405020304" pitchFamily="18" charset="0"/>
              </a:rPr>
              <a:t>新生儿窒息是指</a:t>
            </a:r>
            <a:r>
              <a:rPr lang="zh-CN" altLang="en-US" dirty="0">
                <a:latin typeface="黑体" panose="02010609060101010101" pitchFamily="49" charset="-122"/>
                <a:ea typeface="黑体" panose="02010609060101010101" pitchFamily="49" charset="-122"/>
                <a:cs typeface="Times New Roman" panose="02020603050405020304" pitchFamily="18" charset="0"/>
              </a:rPr>
              <a:t>新生儿</a:t>
            </a:r>
            <a:r>
              <a:rPr lang="zh-CN"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出</a:t>
            </a:r>
            <a:r>
              <a:rPr lang="zh-CN" altLang="en-US" dirty="0">
                <a:solidFill>
                  <a:srgbClr val="FF0000"/>
                </a:solidFill>
                <a:latin typeface="黑体" panose="02010609060101010101" pitchFamily="49" charset="-122"/>
                <a:ea typeface="黑体" panose="02010609060101010101" pitchFamily="49" charset="-122"/>
                <a:cs typeface="Times New Roman" panose="02020603050405020304" pitchFamily="18" charset="0"/>
              </a:rPr>
              <a:t>生</a:t>
            </a:r>
            <a:r>
              <a:rPr lang="zh-CN"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后</a:t>
            </a:r>
            <a:r>
              <a:rPr lang="en-US"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1min</a:t>
            </a:r>
            <a:r>
              <a:rPr lang="zh-CN" altLang="zh-CN" dirty="0">
                <a:latin typeface="黑体" panose="02010609060101010101" pitchFamily="49" charset="-122"/>
                <a:ea typeface="黑体" panose="02010609060101010101" pitchFamily="49" charset="-122"/>
                <a:cs typeface="Times New Roman" panose="02020603050405020304" pitchFamily="18" charset="0"/>
              </a:rPr>
              <a:t>仅</a:t>
            </a:r>
            <a:r>
              <a:rPr lang="zh-CN"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有心跳而无呼吸或未建立规律呼吸</a:t>
            </a:r>
            <a:r>
              <a:rPr lang="zh-CN" altLang="zh-CN" dirty="0">
                <a:latin typeface="黑体" panose="02010609060101010101" pitchFamily="49" charset="-122"/>
                <a:ea typeface="黑体" panose="02010609060101010101" pitchFamily="49" charset="-122"/>
                <a:cs typeface="Times New Roman" panose="02020603050405020304" pitchFamily="18" charset="0"/>
              </a:rPr>
              <a:t>的缺氧状态，是新生儿死亡和伤残的主要原因之</a:t>
            </a:r>
            <a:r>
              <a:rPr lang="zh-CN" altLang="en-US" dirty="0">
                <a:latin typeface="黑体" panose="02010609060101010101" pitchFamily="49" charset="-122"/>
                <a:ea typeface="黑体" panose="02010609060101010101" pitchFamily="49" charset="-122"/>
                <a:cs typeface="Times New Roman" panose="02020603050405020304" pitchFamily="18" charset="0"/>
              </a:rPr>
              <a:t>一</a:t>
            </a:r>
            <a:r>
              <a:rPr lang="zh-CN" altLang="zh-CN" dirty="0">
                <a:latin typeface="黑体" panose="02010609060101010101" pitchFamily="49" charset="-122"/>
                <a:ea typeface="黑体" panose="02010609060101010101" pitchFamily="49" charset="-122"/>
                <a:cs typeface="Times New Roman" panose="02020603050405020304" pitchFamily="18" charset="0"/>
              </a:rPr>
              <a:t>。</a:t>
            </a:r>
          </a:p>
          <a:p>
            <a:endParaRPr lang="zh-CN" altLang="en-US" dirty="0">
              <a:latin typeface="黑体" panose="02010609060101010101" pitchFamily="49" charset="-122"/>
              <a:ea typeface="黑体" panose="02010609060101010101" pitchFamily="49" charset="-122"/>
            </a:endParaRPr>
          </a:p>
        </p:txBody>
      </p:sp>
      <p:sp>
        <p:nvSpPr>
          <p:cNvPr id="3" name="文本占位符 2"/>
          <p:cNvSpPr>
            <a:spLocks noGrp="1"/>
          </p:cNvSpPr>
          <p:nvPr>
            <p:ph type="body" sz="quarter" idx="13"/>
          </p:nvPr>
        </p:nvSpPr>
        <p:spPr>
          <a:xfrm>
            <a:off x="3014804" y="126749"/>
            <a:ext cx="8361782" cy="688037"/>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第三节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新生儿窒息的护理</a:t>
            </a:r>
          </a:p>
          <a:p>
            <a:endParaRPr lang="zh-CN" altLang="en-US" dirty="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5129" y="2806574"/>
            <a:ext cx="3530946" cy="2916142"/>
          </a:xfrm>
          <a:prstGeom prst="rect">
            <a:avLst/>
          </a:prstGeom>
        </p:spPr>
      </p:pic>
    </p:spTree>
    <p:extLst>
      <p:ext uri="{BB962C8B-B14F-4D97-AF65-F5344CB8AC3E}">
        <p14:creationId xmlns:p14="http://schemas.microsoft.com/office/powerpoint/2010/main" val="12907583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zh-CN" altLang="zh-CN" dirty="0">
                <a:latin typeface="黑体" panose="02010609060101010101" pitchFamily="49" charset="-122"/>
                <a:ea typeface="黑体" panose="02010609060101010101" pitchFamily="49" charset="-122"/>
                <a:cs typeface="Times New Roman" panose="02020603050405020304" pitchFamily="18" charset="0"/>
              </a:rPr>
              <a:t>【护理评估】</a:t>
            </a:r>
          </a:p>
          <a:p>
            <a:pPr marL="0" indent="0">
              <a:spcAft>
                <a:spcPts val="0"/>
              </a:spcAft>
              <a:buNone/>
            </a:pPr>
            <a:r>
              <a:rPr lang="zh-CN" altLang="en-US" sz="2800" dirty="0">
                <a:latin typeface="黑体" panose="02010609060101010101" pitchFamily="49" charset="-122"/>
                <a:ea typeface="黑体" panose="02010609060101010101" pitchFamily="49" charset="-122"/>
                <a:cs typeface="Times New Roman" panose="02020603050405020304" pitchFamily="18" charset="0"/>
              </a:rPr>
              <a:t>（一）</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健康史</a:t>
            </a:r>
          </a:p>
          <a:p>
            <a:pPr marL="0" indent="0">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 </a:t>
            </a:r>
            <a:r>
              <a:rPr lang="en-US"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1.</a:t>
            </a:r>
            <a:r>
              <a:rPr lang="zh-CN"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胎儿窘迫没有得到纠正</a:t>
            </a:r>
          </a:p>
          <a:p>
            <a:pPr marL="0" indent="0">
              <a:spcAft>
                <a:spcPts val="0"/>
              </a:spcAft>
              <a:buNone/>
            </a:pPr>
            <a:r>
              <a:rPr lang="en-US"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 2.</a:t>
            </a:r>
            <a:r>
              <a:rPr lang="zh-CN"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呼吸中枢受抑制或损伤</a:t>
            </a:r>
            <a:r>
              <a:rPr lang="en-US"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 </a:t>
            </a:r>
          </a:p>
          <a:p>
            <a:pPr marL="0" indent="0">
              <a:spcAft>
                <a:spcPts val="0"/>
              </a:spcAft>
              <a:buNone/>
            </a:pPr>
            <a:r>
              <a:rPr lang="en-US"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 3.</a:t>
            </a:r>
            <a:r>
              <a:rPr lang="zh-CN"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呼吸道阻塞</a:t>
            </a:r>
          </a:p>
          <a:p>
            <a:pPr marL="0" indent="0">
              <a:spcAft>
                <a:spcPts val="0"/>
              </a:spcAft>
              <a:buNone/>
            </a:pPr>
            <a:r>
              <a:rPr lang="en-US"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 4.</a:t>
            </a:r>
            <a:r>
              <a:rPr lang="zh-CN" altLang="zh-CN" sz="2800" dirty="0">
                <a:solidFill>
                  <a:srgbClr val="0000CC"/>
                </a:solidFill>
                <a:latin typeface="黑体" panose="02010609060101010101" pitchFamily="49" charset="-122"/>
                <a:ea typeface="黑体" panose="02010609060101010101" pitchFamily="49" charset="-122"/>
                <a:cs typeface="Times New Roman" panose="02020603050405020304" pitchFamily="18" charset="0"/>
              </a:rPr>
              <a:t>其他因素</a:t>
            </a:r>
            <a:endParaRPr lang="zh-CN" altLang="en-US" dirty="0">
              <a:solidFill>
                <a:srgbClr val="0000CC"/>
              </a:solidFill>
            </a:endParaRPr>
          </a:p>
        </p:txBody>
      </p:sp>
      <p:sp>
        <p:nvSpPr>
          <p:cNvPr id="3" name="文本占位符 2"/>
          <p:cNvSpPr>
            <a:spLocks noGrp="1"/>
          </p:cNvSpPr>
          <p:nvPr>
            <p:ph type="body" sz="quarter" idx="13"/>
          </p:nvPr>
        </p:nvSpPr>
        <p:spPr>
          <a:xfrm>
            <a:off x="2986706" y="125267"/>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第三节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新生儿窒息的护理</a:t>
            </a:r>
          </a:p>
          <a:p>
            <a:endParaRPr lang="zh-CN" altLang="en-US" dirty="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9792" y="1711294"/>
            <a:ext cx="5715000" cy="3924300"/>
          </a:xfrm>
          <a:prstGeom prst="rect">
            <a:avLst/>
          </a:prstGeom>
        </p:spPr>
      </p:pic>
    </p:spTree>
    <p:extLst>
      <p:ext uri="{BB962C8B-B14F-4D97-AF65-F5344CB8AC3E}">
        <p14:creationId xmlns:p14="http://schemas.microsoft.com/office/powerpoint/2010/main" val="34261814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zh-CN" altLang="en-US" dirty="0">
                <a:latin typeface="黑体" panose="02010609060101010101" pitchFamily="49" charset="-122"/>
                <a:ea typeface="黑体" panose="02010609060101010101" pitchFamily="49" charset="-122"/>
                <a:cs typeface="Times New Roman" panose="02020603050405020304" pitchFamily="18" charset="0"/>
              </a:rPr>
              <a:t>（二）</a:t>
            </a:r>
            <a:r>
              <a:rPr lang="zh-CN" altLang="zh-CN" dirty="0">
                <a:latin typeface="黑体" panose="02010609060101010101" pitchFamily="49" charset="-122"/>
                <a:ea typeface="黑体" panose="02010609060101010101" pitchFamily="49" charset="-122"/>
                <a:cs typeface="Times New Roman" panose="02020603050405020304" pitchFamily="18" charset="0"/>
              </a:rPr>
              <a:t>身体状况</a:t>
            </a:r>
          </a:p>
          <a:p>
            <a:pPr marL="0" indent="0">
              <a:lnSpc>
                <a:spcPct val="150000"/>
              </a:lnSpc>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1.</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轻度窒息</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又称青紫窒息</a:t>
            </a:r>
            <a:r>
              <a:rPr lang="zh-CN" altLang="zh-CN" sz="2800" dirty="0">
                <a:latin typeface="黑体" panose="02010609060101010101" pitchFamily="49" charset="-122"/>
                <a:ea typeface="黑体" panose="02010609060101010101" pitchFamily="49" charset="-122"/>
                <a:cs typeface="Times New Roman" panose="02020603050405020304" pitchFamily="18" charset="0"/>
              </a:rPr>
              <a:t>，</a:t>
            </a:r>
            <a:r>
              <a:rPr lang="en-US" altLang="zh-CN" sz="2800" dirty="0">
                <a:latin typeface="黑体" panose="02010609060101010101" pitchFamily="49" charset="-122"/>
                <a:ea typeface="黑体" panose="02010609060101010101" pitchFamily="49" charset="-122"/>
                <a:cs typeface="Times New Roman" panose="02020603050405020304" pitchFamily="18" charset="0"/>
              </a:rPr>
              <a:t> Apgar</a:t>
            </a:r>
            <a:r>
              <a:rPr lang="zh-CN" altLang="zh-CN" sz="2800" dirty="0">
                <a:latin typeface="黑体" panose="02010609060101010101" pitchFamily="49" charset="-122"/>
                <a:ea typeface="黑体" panose="02010609060101010101" pitchFamily="49" charset="-122"/>
                <a:cs typeface="Times New Roman" panose="02020603050405020304" pitchFamily="18" charset="0"/>
              </a:rPr>
              <a:t>评分在</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4</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7</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分之间。</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2.</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重度窒息</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又称苍白窒息</a:t>
            </a:r>
            <a:r>
              <a:rPr lang="zh-CN" altLang="zh-CN" sz="2800" dirty="0">
                <a:latin typeface="黑体" panose="02010609060101010101" pitchFamily="49" charset="-122"/>
                <a:ea typeface="黑体" panose="02010609060101010101" pitchFamily="49" charset="-122"/>
                <a:cs typeface="Times New Roman" panose="02020603050405020304" pitchFamily="18" charset="0"/>
              </a:rPr>
              <a:t>， </a:t>
            </a:r>
            <a:r>
              <a:rPr lang="en-US" altLang="zh-CN" sz="2800" dirty="0">
                <a:latin typeface="黑体" panose="02010609060101010101" pitchFamily="49" charset="-122"/>
                <a:ea typeface="黑体" panose="02010609060101010101" pitchFamily="49" charset="-122"/>
                <a:cs typeface="Times New Roman" panose="02020603050405020304" pitchFamily="18" charset="0"/>
              </a:rPr>
              <a:t>Apgar</a:t>
            </a:r>
            <a:r>
              <a:rPr lang="zh-CN" altLang="zh-CN" sz="2800" dirty="0">
                <a:latin typeface="黑体" panose="02010609060101010101" pitchFamily="49" charset="-122"/>
                <a:ea typeface="黑体" panose="02010609060101010101" pitchFamily="49" charset="-122"/>
                <a:cs typeface="Times New Roman" panose="02020603050405020304" pitchFamily="18" charset="0"/>
              </a:rPr>
              <a:t>评分在</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0</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3</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分之间。</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en-US" altLang="zh-CN" dirty="0">
                <a:latin typeface="黑体" panose="02010609060101010101" pitchFamily="49" charset="-122"/>
                <a:ea typeface="黑体" panose="02010609060101010101" pitchFamily="49" charset="-122"/>
                <a:cs typeface="Times New Roman" panose="02020603050405020304" pitchFamily="18" charset="0"/>
              </a:rPr>
              <a:t>(</a:t>
            </a:r>
            <a:r>
              <a:rPr lang="zh-CN" altLang="zh-CN" dirty="0">
                <a:latin typeface="黑体" panose="02010609060101010101" pitchFamily="49" charset="-122"/>
                <a:ea typeface="黑体" panose="02010609060101010101" pitchFamily="49" charset="-122"/>
                <a:cs typeface="Times New Roman" panose="02020603050405020304" pitchFamily="18" charset="0"/>
              </a:rPr>
              <a:t>三</a:t>
            </a:r>
            <a:r>
              <a:rPr lang="zh-CN" altLang="en-US" dirty="0">
                <a:latin typeface="黑体" panose="02010609060101010101" pitchFamily="49" charset="-122"/>
                <a:ea typeface="黑体" panose="02010609060101010101" pitchFamily="49" charset="-122"/>
                <a:cs typeface="Times New Roman" panose="02020603050405020304" pitchFamily="18" charset="0"/>
              </a:rPr>
              <a:t>）</a:t>
            </a:r>
            <a:r>
              <a:rPr lang="zh-CN" altLang="zh-CN" dirty="0">
                <a:latin typeface="黑体" panose="02010609060101010101" pitchFamily="49" charset="-122"/>
                <a:ea typeface="黑体" panose="02010609060101010101" pitchFamily="49" charset="-122"/>
                <a:cs typeface="Times New Roman" panose="02020603050405020304" pitchFamily="18" charset="0"/>
              </a:rPr>
              <a:t>心理状况</a:t>
            </a:r>
          </a:p>
          <a:p>
            <a:pPr marL="0" indent="0">
              <a:lnSpc>
                <a:spcPct val="150000"/>
              </a:lnSpc>
              <a:spcAft>
                <a:spcPts val="0"/>
              </a:spcAft>
              <a:buNone/>
            </a:pPr>
            <a:r>
              <a:rPr lang="en-US" altLang="zh-CN" dirty="0">
                <a:latin typeface="黑体" panose="02010609060101010101" pitchFamily="49" charset="-122"/>
                <a:ea typeface="黑体" panose="02010609060101010101" pitchFamily="49" charset="-122"/>
                <a:cs typeface="Times New Roman" panose="02020603050405020304" pitchFamily="18" charset="0"/>
              </a:rPr>
              <a:t>(</a:t>
            </a:r>
            <a:r>
              <a:rPr lang="zh-CN" altLang="zh-CN" dirty="0">
                <a:latin typeface="黑体" panose="02010609060101010101" pitchFamily="49" charset="-122"/>
                <a:ea typeface="黑体" panose="02010609060101010101" pitchFamily="49" charset="-122"/>
                <a:cs typeface="Times New Roman" panose="02020603050405020304" pitchFamily="18" charset="0"/>
              </a:rPr>
              <a:t>四</a:t>
            </a:r>
            <a:r>
              <a:rPr lang="zh-CN" altLang="en-US" dirty="0">
                <a:latin typeface="黑体" panose="02010609060101010101" pitchFamily="49" charset="-122"/>
                <a:ea typeface="黑体" panose="02010609060101010101" pitchFamily="49" charset="-122"/>
                <a:cs typeface="Times New Roman" panose="02020603050405020304" pitchFamily="18" charset="0"/>
              </a:rPr>
              <a:t>）</a:t>
            </a:r>
            <a:r>
              <a:rPr lang="zh-CN" altLang="zh-CN" dirty="0">
                <a:latin typeface="黑体" panose="02010609060101010101" pitchFamily="49" charset="-122"/>
                <a:ea typeface="黑体" panose="02010609060101010101" pitchFamily="49" charset="-122"/>
                <a:cs typeface="Times New Roman" panose="02020603050405020304" pitchFamily="18" charset="0"/>
              </a:rPr>
              <a:t>相关辅助检查</a:t>
            </a:r>
          </a:p>
          <a:p>
            <a:pPr marL="0" indent="0">
              <a:lnSpc>
                <a:spcPct val="150000"/>
              </a:lnSpc>
              <a:spcAft>
                <a:spcPts val="0"/>
              </a:spcAft>
              <a:buNone/>
            </a:pPr>
            <a:r>
              <a:rPr lang="en-US" altLang="zh-CN" sz="2400" dirty="0">
                <a:latin typeface="黑体" panose="02010609060101010101" pitchFamily="49" charset="-122"/>
                <a:ea typeface="黑体" panose="02010609060101010101" pitchFamily="49" charset="-122"/>
                <a:cs typeface="Times New Roman" panose="02020603050405020304" pitchFamily="18" charset="0"/>
              </a:rPr>
              <a:t> </a:t>
            </a:r>
            <a:endParaRPr lang="zh-CN" altLang="zh-CN" sz="2800" dirty="0">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en-US" altLang="zh-CN" sz="2400" dirty="0">
                <a:latin typeface="宋体" panose="02010600030101010101" pitchFamily="2" charset="-122"/>
                <a:ea typeface="宋体" panose="02010600030101010101" pitchFamily="2" charset="-122"/>
                <a:cs typeface="Times New Roman" panose="02020603050405020304" pitchFamily="18" charset="0"/>
              </a:rPr>
              <a:t>  </a:t>
            </a:r>
            <a:endParaRPr lang="zh-CN" altLang="en-US" sz="2400" dirty="0"/>
          </a:p>
        </p:txBody>
      </p:sp>
      <p:sp>
        <p:nvSpPr>
          <p:cNvPr id="3" name="文本占位符 2"/>
          <p:cNvSpPr>
            <a:spLocks noGrp="1"/>
          </p:cNvSpPr>
          <p:nvPr>
            <p:ph type="body" sz="quarter" idx="13"/>
          </p:nvPr>
        </p:nvSpPr>
        <p:spPr>
          <a:xfrm>
            <a:off x="2969537" y="144855"/>
            <a:ext cx="8407049" cy="669931"/>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第三节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新生儿窒息的护理</a:t>
            </a:r>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13683" y="3585172"/>
            <a:ext cx="2809875" cy="1983635"/>
          </a:xfrm>
          <a:prstGeom prst="rect">
            <a:avLst/>
          </a:prstGeom>
        </p:spPr>
      </p:pic>
    </p:spTree>
    <p:extLst>
      <p:ext uri="{BB962C8B-B14F-4D97-AF65-F5344CB8AC3E}">
        <p14:creationId xmlns:p14="http://schemas.microsoft.com/office/powerpoint/2010/main" val="41439296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zh-CN" altLang="zh-CN" sz="2800" dirty="0">
                <a:latin typeface="Calibri" panose="020F0502020204030204" pitchFamily="34" charset="0"/>
                <a:ea typeface="宋体" panose="02010600030101010101" pitchFamily="2" charset="-122"/>
                <a:cs typeface="Times New Roman" panose="02020603050405020304" pitchFamily="18" charset="0"/>
              </a:rPr>
              <a:t>【</a:t>
            </a:r>
            <a:r>
              <a:rPr lang="zh-CN" altLang="zh-CN" sz="2800" dirty="0">
                <a:latin typeface="黑体" panose="02010609060101010101" pitchFamily="49" charset="-122"/>
                <a:ea typeface="黑体" panose="02010609060101010101" pitchFamily="49" charset="-122"/>
                <a:cs typeface="Times New Roman" panose="02020603050405020304" pitchFamily="18" charset="0"/>
              </a:rPr>
              <a:t>护理问题与预期目标</a:t>
            </a:r>
            <a:r>
              <a:rPr lang="zh-CN" altLang="zh-CN" sz="2800" dirty="0">
                <a:latin typeface="Calibri" panose="020F0502020204030204" pitchFamily="34" charset="0"/>
                <a:ea typeface="宋体" panose="02010600030101010101" pitchFamily="2" charset="-122"/>
                <a:cs typeface="Times New Roman" panose="02020603050405020304" pitchFamily="18" charset="0"/>
              </a:rPr>
              <a:t>】</a:t>
            </a:r>
          </a:p>
          <a:p>
            <a:endParaRPr lang="zh-CN" altLang="en-US" dirty="0"/>
          </a:p>
        </p:txBody>
      </p:sp>
      <p:sp>
        <p:nvSpPr>
          <p:cNvPr id="3" name="文本占位符 2"/>
          <p:cNvSpPr>
            <a:spLocks noGrp="1"/>
          </p:cNvSpPr>
          <p:nvPr>
            <p:ph type="body" sz="quarter" idx="13"/>
          </p:nvPr>
        </p:nvSpPr>
        <p:spPr>
          <a:xfrm>
            <a:off x="2978590" y="126749"/>
            <a:ext cx="8397996" cy="688037"/>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第三节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新生儿窒息的护理</a:t>
            </a: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2365539490"/>
              </p:ext>
            </p:extLst>
          </p:nvPr>
        </p:nvGraphicFramePr>
        <p:xfrm>
          <a:off x="1711105" y="2553078"/>
          <a:ext cx="7432895" cy="2027975"/>
        </p:xfrm>
        <a:graphic>
          <a:graphicData uri="http://schemas.openxmlformats.org/drawingml/2006/table">
            <a:tbl>
              <a:tblPr firstRow="1" firstCol="1" lastRow="1" lastCol="1" bandRow="1" bandCol="1"/>
              <a:tblGrid>
                <a:gridCol w="7432895">
                  <a:extLst>
                    <a:ext uri="{9D8B030D-6E8A-4147-A177-3AD203B41FA5}">
                      <a16:colId xmlns:a16="http://schemas.microsoft.com/office/drawing/2014/main" val="20000"/>
                    </a:ext>
                  </a:extLst>
                </a:gridCol>
              </a:tblGrid>
              <a:tr h="488886">
                <a:tc>
                  <a:txBody>
                    <a:bodyPr/>
                    <a:lstStyle/>
                    <a:p>
                      <a:pPr>
                        <a:lnSpc>
                          <a:spcPct val="150000"/>
                        </a:lnSpc>
                        <a:spcAft>
                          <a:spcPts val="0"/>
                        </a:spcAft>
                      </a:pPr>
                      <a:r>
                        <a:rPr lang="en-US" sz="1600" dirty="0" err="1">
                          <a:effectLst/>
                          <a:latin typeface="宋体" panose="02010600030101010101" pitchFamily="2" charset="-122"/>
                          <a:ea typeface="宋体" panose="02010600030101010101" pitchFamily="2" charset="-122"/>
                          <a:cs typeface="Times New Roman" panose="02020603050405020304" pitchFamily="18" charset="0"/>
                        </a:rPr>
                        <a:t>护理问题</a:t>
                      </a:r>
                      <a:r>
                        <a:rPr lang="en-US" sz="1600" dirty="0">
                          <a:effectLst/>
                          <a:latin typeface="宋体" panose="02010600030101010101" pitchFamily="2" charset="-122"/>
                          <a:ea typeface="宋体" panose="02010600030101010101" pitchFamily="2" charset="-122"/>
                          <a:cs typeface="Times New Roman" panose="02020603050405020304" pitchFamily="18" charset="0"/>
                        </a:rPr>
                        <a:t>                                    </a:t>
                      </a:r>
                      <a:r>
                        <a:rPr lang="en-US" sz="1600" dirty="0" err="1">
                          <a:effectLst/>
                          <a:latin typeface="宋体" panose="02010600030101010101" pitchFamily="2" charset="-122"/>
                          <a:ea typeface="宋体" panose="02010600030101010101" pitchFamily="2" charset="-122"/>
                          <a:cs typeface="Times New Roman" panose="02020603050405020304" pitchFamily="18" charset="0"/>
                        </a:rPr>
                        <a:t>预期目标</a:t>
                      </a:r>
                      <a:endParaRPr lang="zh-CN" sz="16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539089">
                <a:tc>
                  <a:txBody>
                    <a:bodyPr/>
                    <a:lstStyle/>
                    <a:p>
                      <a:pPr>
                        <a:lnSpc>
                          <a:spcPct val="150000"/>
                        </a:lnSpc>
                        <a:spcAft>
                          <a:spcPts val="0"/>
                        </a:spcAft>
                      </a:pPr>
                      <a:r>
                        <a:rPr lang="zh-CN" sz="1600" dirty="0">
                          <a:effectLst/>
                          <a:latin typeface="Calibri" panose="020F0502020204030204" pitchFamily="34" charset="0"/>
                          <a:ea typeface="宋体" panose="02010600030101010101" pitchFamily="2" charset="-122"/>
                          <a:cs typeface="Times New Roman" panose="02020603050405020304" pitchFamily="18" charset="0"/>
                        </a:rPr>
                        <a:t>新生儿气体交换受损</a:t>
                      </a:r>
                      <a:r>
                        <a:rPr lang="en-US" sz="1600" dirty="0">
                          <a:effectLst/>
                          <a:latin typeface="Calibri" panose="020F0502020204030204" pitchFamily="34" charset="0"/>
                          <a:ea typeface="宋体" panose="02010600030101010101" pitchFamily="2" charset="-122"/>
                          <a:cs typeface="Times New Roman" panose="02020603050405020304" pitchFamily="18" charset="0"/>
                        </a:rPr>
                        <a:t>                                                 </a:t>
                      </a:r>
                      <a:r>
                        <a:rPr lang="zh-CN" sz="1600" dirty="0">
                          <a:effectLst/>
                          <a:latin typeface="Calibri" panose="020F0502020204030204" pitchFamily="34" charset="0"/>
                          <a:ea typeface="宋体" panose="02010600030101010101" pitchFamily="2" charset="-122"/>
                          <a:cs typeface="Times New Roman" panose="02020603050405020304" pitchFamily="18" charset="0"/>
                        </a:rPr>
                        <a:t>新生儿被抢救成功</a:t>
                      </a:r>
                    </a:p>
                    <a:p>
                      <a:pPr>
                        <a:lnSpc>
                          <a:spcPct val="150000"/>
                        </a:lnSpc>
                        <a:spcAft>
                          <a:spcPts val="0"/>
                        </a:spcAft>
                      </a:pPr>
                      <a:r>
                        <a:rPr lang="zh-CN" sz="1600" dirty="0">
                          <a:effectLst/>
                          <a:latin typeface="Calibri" panose="020F0502020204030204" pitchFamily="34" charset="0"/>
                          <a:ea typeface="宋体" panose="02010600030101010101" pitchFamily="2" charset="-122"/>
                          <a:cs typeface="Times New Roman" panose="02020603050405020304" pitchFamily="18" charset="0"/>
                        </a:rPr>
                        <a:t>有受伤的危险</a:t>
                      </a:r>
                      <a:r>
                        <a:rPr lang="en-US" sz="1600" dirty="0">
                          <a:effectLst/>
                          <a:latin typeface="Calibri" panose="020F0502020204030204" pitchFamily="34" charset="0"/>
                          <a:ea typeface="宋体" panose="02010600030101010101" pitchFamily="2" charset="-122"/>
                          <a:cs typeface="Times New Roman" panose="02020603050405020304" pitchFamily="18" charset="0"/>
                        </a:rPr>
                        <a:t>                    </a:t>
                      </a:r>
                      <a:r>
                        <a:rPr lang="zh-CN" sz="1600" dirty="0">
                          <a:effectLst/>
                          <a:latin typeface="Calibri" panose="020F0502020204030204" pitchFamily="34" charset="0"/>
                          <a:ea typeface="宋体" panose="02010600030101010101" pitchFamily="2" charset="-122"/>
                          <a:cs typeface="Times New Roman" panose="02020603050405020304" pitchFamily="18" charset="0"/>
                        </a:rPr>
                        <a:t>新生儿受伤、感染、颅内出血等并发症发生率降至最低</a:t>
                      </a:r>
                    </a:p>
                    <a:p>
                      <a:pPr>
                        <a:lnSpc>
                          <a:spcPct val="150000"/>
                        </a:lnSpc>
                        <a:spcAft>
                          <a:spcPts val="0"/>
                        </a:spcAft>
                      </a:pPr>
                      <a:r>
                        <a:rPr lang="zh-CN" sz="1600" dirty="0">
                          <a:effectLst/>
                          <a:latin typeface="Calibri" panose="020F0502020204030204" pitchFamily="34" charset="0"/>
                          <a:ea typeface="宋体" panose="02010600030101010101" pitchFamily="2" charset="-122"/>
                          <a:cs typeface="Times New Roman" panose="02020603050405020304" pitchFamily="18" charset="0"/>
                        </a:rPr>
                        <a:t>预感性悲哀、焦虑</a:t>
                      </a:r>
                      <a:r>
                        <a:rPr lang="en-US" sz="1600" dirty="0">
                          <a:effectLst/>
                          <a:latin typeface="Calibri" panose="020F0502020204030204" pitchFamily="34" charset="0"/>
                          <a:ea typeface="宋体" panose="02010600030101010101" pitchFamily="2" charset="-122"/>
                          <a:cs typeface="Times New Roman" panose="02020603050405020304" pitchFamily="18" charset="0"/>
                        </a:rPr>
                        <a:t>                                                               </a:t>
                      </a:r>
                      <a:r>
                        <a:rPr lang="zh-CN" sz="1600" dirty="0">
                          <a:effectLst/>
                          <a:latin typeface="Calibri" panose="020F0502020204030204" pitchFamily="34" charset="0"/>
                          <a:ea typeface="宋体" panose="02010600030101010101" pitchFamily="2" charset="-122"/>
                          <a:cs typeface="Times New Roman" panose="02020603050405020304" pitchFamily="18" charset="0"/>
                        </a:rPr>
                        <a:t>产妇情绪稳定</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55202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zh-CN" altLang="zh-CN" sz="2800" b="1" dirty="0">
                <a:solidFill>
                  <a:srgbClr val="C00000"/>
                </a:solidFill>
                <a:latin typeface="黑体" panose="02010609060101010101" pitchFamily="49" charset="-122"/>
                <a:ea typeface="黑体" panose="02010609060101010101" pitchFamily="49" charset="-122"/>
                <a:cs typeface="Times New Roman" panose="02020603050405020304" pitchFamily="18" charset="0"/>
              </a:rPr>
              <a:t>第一节</a:t>
            </a:r>
            <a:r>
              <a:rPr lang="en-US" altLang="zh-CN" sz="2800" b="1" dirty="0">
                <a:solidFill>
                  <a:srgbClr val="C0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800" b="1" dirty="0">
                <a:solidFill>
                  <a:srgbClr val="C00000"/>
                </a:solidFill>
                <a:latin typeface="黑体" panose="02010609060101010101" pitchFamily="49" charset="-122"/>
                <a:ea typeface="黑体" panose="02010609060101010101" pitchFamily="49" charset="-122"/>
                <a:cs typeface="Times New Roman" panose="02020603050405020304" pitchFamily="18" charset="0"/>
              </a:rPr>
              <a:t>高危妊娠的护理</a:t>
            </a:r>
          </a:p>
          <a:p>
            <a:pPr marL="0" indent="0">
              <a:lnSpc>
                <a:spcPct val="150000"/>
              </a:lnSpc>
              <a:spcAft>
                <a:spcPts val="0"/>
              </a:spcAft>
              <a:buNone/>
            </a:pPr>
            <a:r>
              <a:rPr lang="en-US" altLang="zh-CN" sz="3600" dirty="0">
                <a:latin typeface="黑体" panose="02010609060101010101" pitchFamily="49" charset="-122"/>
                <a:ea typeface="黑体" panose="02010609060101010101" pitchFamily="49" charset="-122"/>
                <a:cs typeface="Times New Roman" panose="02020603050405020304" pitchFamily="18" charset="0"/>
              </a:rPr>
              <a:t>   </a:t>
            </a:r>
            <a:r>
              <a:rPr lang="en-US" altLang="zh-CN" dirty="0">
                <a:latin typeface="黑体" panose="02010609060101010101" pitchFamily="49" charset="-122"/>
                <a:ea typeface="黑体" panose="02010609060101010101" pitchFamily="49" charset="-122"/>
                <a:cs typeface="Times New Roman" panose="02020603050405020304" pitchFamily="18" charset="0"/>
              </a:rPr>
              <a:t> </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凡妊娠期孕妇有某种高危因素可能危害母儿健康和生命者或可能导致难产者，称为高危妊娠。</a:t>
            </a:r>
            <a:endParaRPr lang="zh-CN" altLang="en-US" dirty="0"/>
          </a:p>
        </p:txBody>
      </p:sp>
      <p:sp>
        <p:nvSpPr>
          <p:cNvPr id="3" name="文本占位符 2"/>
          <p:cNvSpPr>
            <a:spLocks noGrp="1"/>
          </p:cNvSpPr>
          <p:nvPr>
            <p:ph type="body" sz="quarter" idx="13"/>
          </p:nvPr>
        </p:nvSpPr>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第一节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高危妊娠的护理</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5042" y="2824681"/>
            <a:ext cx="5263458" cy="2898036"/>
          </a:xfrm>
          <a:prstGeom prst="rect">
            <a:avLst/>
          </a:prstGeom>
        </p:spPr>
      </p:pic>
    </p:spTree>
    <p:extLst>
      <p:ext uri="{BB962C8B-B14F-4D97-AF65-F5344CB8AC3E}">
        <p14:creationId xmlns:p14="http://schemas.microsoft.com/office/powerpoint/2010/main" val="22637235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zh-CN" altLang="zh-CN" dirty="0">
                <a:latin typeface="黑体" panose="02010609060101010101" pitchFamily="49" charset="-122"/>
                <a:ea typeface="黑体" panose="02010609060101010101" pitchFamily="49" charset="-122"/>
                <a:cs typeface="Times New Roman" panose="02020603050405020304" pitchFamily="18" charset="0"/>
              </a:rPr>
              <a:t>【护理措施】</a:t>
            </a:r>
          </a:p>
          <a:p>
            <a:pPr marL="0" indent="0">
              <a:lnSpc>
                <a:spcPct val="150000"/>
              </a:lnSpc>
              <a:spcAft>
                <a:spcPts val="0"/>
              </a:spcAft>
              <a:buNone/>
            </a:pP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以预防为主，一旦出现</a:t>
            </a: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800" dirty="0">
                <a:solidFill>
                  <a:srgbClr val="C00000"/>
                </a:solidFill>
                <a:latin typeface="黑体" panose="02010609060101010101" pitchFamily="49" charset="-122"/>
                <a:ea typeface="黑体" panose="02010609060101010101" pitchFamily="49" charset="-122"/>
                <a:cs typeface="Times New Roman" panose="02020603050405020304" pitchFamily="18" charset="0"/>
              </a:rPr>
              <a:t>新生儿窒息即按</a:t>
            </a:r>
            <a:r>
              <a:rPr lang="en-US" altLang="zh-CN" sz="2800" dirty="0">
                <a:solidFill>
                  <a:srgbClr val="C00000"/>
                </a:solidFill>
                <a:latin typeface="黑体" panose="02010609060101010101" pitchFamily="49" charset="-122"/>
                <a:ea typeface="黑体" panose="02010609060101010101" pitchFamily="49" charset="-122"/>
                <a:cs typeface="Times New Roman" panose="02020603050405020304" pitchFamily="18" charset="0"/>
              </a:rPr>
              <a:t> ABCDE</a:t>
            </a:r>
            <a:r>
              <a:rPr lang="zh-CN" altLang="zh-CN" sz="2800" dirty="0">
                <a:solidFill>
                  <a:srgbClr val="C00000"/>
                </a:solidFill>
                <a:latin typeface="黑体" panose="02010609060101010101" pitchFamily="49" charset="-122"/>
                <a:ea typeface="黑体" panose="02010609060101010101" pitchFamily="49" charset="-122"/>
                <a:cs typeface="Times New Roman" panose="02020603050405020304" pitchFamily="18" charset="0"/>
              </a:rPr>
              <a:t>五个步骤进行复苏。</a:t>
            </a:r>
            <a:endParaRPr lang="en-US" altLang="zh-CN" sz="2800" dirty="0">
              <a:solidFill>
                <a:srgbClr val="C00000"/>
              </a:solidFill>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en-US" altLang="zh-CN" sz="2800"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8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a:t>
            </a:r>
            <a:r>
              <a:rPr lang="zh-CN" altLang="en-US" sz="28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清</a:t>
            </a:r>
            <a:r>
              <a:rPr lang="zh-CN" altLang="zh-CN" sz="28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理呼吸道</a:t>
            </a:r>
            <a:r>
              <a:rPr lang="zh-CN" altLang="en-US" sz="28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（是根本）</a:t>
            </a:r>
            <a:r>
              <a:rPr lang="en-US" altLang="zh-CN" sz="28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;B</a:t>
            </a:r>
            <a:r>
              <a:rPr lang="zh-CN" altLang="zh-CN" sz="28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建立呼吸</a:t>
            </a:r>
            <a:r>
              <a:rPr lang="zh-CN" altLang="en-US" sz="28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（是关键）</a:t>
            </a:r>
            <a:r>
              <a:rPr lang="en-US" altLang="zh-CN" sz="28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;C</a:t>
            </a:r>
            <a:r>
              <a:rPr lang="zh-CN" altLang="zh-CN" sz="28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维持循环</a:t>
            </a:r>
            <a:r>
              <a:rPr lang="en-US" altLang="zh-CN" sz="28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;D</a:t>
            </a:r>
            <a:r>
              <a:rPr lang="zh-CN" altLang="zh-CN" sz="28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药物治疗</a:t>
            </a:r>
            <a:r>
              <a:rPr lang="en-US" altLang="zh-CN" sz="28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;E</a:t>
            </a:r>
            <a:r>
              <a:rPr lang="zh-CN" altLang="zh-CN" sz="28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评价</a:t>
            </a:r>
            <a:r>
              <a:rPr lang="en-US" altLang="zh-CN" sz="2800" b="1" dirty="0">
                <a:solidFill>
                  <a:srgbClr val="FF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2800" b="1" dirty="0">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占位符 2"/>
          <p:cNvSpPr>
            <a:spLocks noGrp="1"/>
          </p:cNvSpPr>
          <p:nvPr>
            <p:ph type="body" sz="quarter" idx="13"/>
          </p:nvPr>
        </p:nvSpPr>
        <p:spPr>
          <a:xfrm>
            <a:off x="2977653" y="152427"/>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第三节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新生儿窒息的护理</a:t>
            </a:r>
          </a:p>
          <a:p>
            <a:endParaRPr lang="zh-CN" altLang="en-US" dirty="0"/>
          </a:p>
        </p:txBody>
      </p:sp>
      <p:pic>
        <p:nvPicPr>
          <p:cNvPr id="5" name="图片 4"/>
          <p:cNvPicPr>
            <a:picLocks noChangeAspect="1"/>
          </p:cNvPicPr>
          <p:nvPr/>
        </p:nvPicPr>
        <p:blipFill>
          <a:blip r:embed="rId2"/>
          <a:stretch>
            <a:fillRect/>
          </a:stretch>
        </p:blipFill>
        <p:spPr>
          <a:xfrm>
            <a:off x="9576128" y="4085151"/>
            <a:ext cx="1332000" cy="1637565"/>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6900" y="3617691"/>
            <a:ext cx="2809875" cy="2105025"/>
          </a:xfrm>
          <a:prstGeom prst="rect">
            <a:avLst/>
          </a:prstGeom>
        </p:spPr>
      </p:pic>
    </p:spTree>
    <p:extLst>
      <p:ext uri="{BB962C8B-B14F-4D97-AF65-F5344CB8AC3E}">
        <p14:creationId xmlns:p14="http://schemas.microsoft.com/office/powerpoint/2010/main" val="37990332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23392" y="1339913"/>
            <a:ext cx="11001258" cy="4382803"/>
          </a:xfrm>
        </p:spPr>
        <p:txBody>
          <a:bodyPr/>
          <a:lstStyle/>
          <a:p>
            <a:pPr marL="0" indent="0">
              <a:lnSpc>
                <a:spcPct val="150000"/>
              </a:lnSpc>
              <a:spcAft>
                <a:spcPts val="0"/>
              </a:spcAft>
              <a:buNone/>
            </a:pPr>
            <a:r>
              <a:rPr lang="en-US" altLang="zh-CN" dirty="0">
                <a:latin typeface="黑体" panose="02010609060101010101" pitchFamily="49" charset="-122"/>
                <a:ea typeface="黑体" panose="02010609060101010101" pitchFamily="49" charset="-122"/>
                <a:cs typeface="Times New Roman" panose="02020603050405020304" pitchFamily="18" charset="0"/>
              </a:rPr>
              <a:t>(</a:t>
            </a:r>
            <a:r>
              <a:rPr lang="zh-CN" altLang="zh-CN" dirty="0">
                <a:latin typeface="黑体" panose="02010609060101010101" pitchFamily="49" charset="-122"/>
                <a:ea typeface="黑体" panose="02010609060101010101" pitchFamily="49" charset="-122"/>
                <a:cs typeface="Times New Roman" panose="02020603050405020304" pitchFamily="18" charset="0"/>
              </a:rPr>
              <a:t>一</a:t>
            </a:r>
            <a:r>
              <a:rPr lang="zh-CN" altLang="en-US" dirty="0">
                <a:latin typeface="黑体" panose="02010609060101010101" pitchFamily="49" charset="-122"/>
                <a:ea typeface="黑体" panose="02010609060101010101" pitchFamily="49" charset="-122"/>
                <a:cs typeface="Times New Roman" panose="02020603050405020304" pitchFamily="18" charset="0"/>
              </a:rPr>
              <a:t>）</a:t>
            </a:r>
            <a:r>
              <a:rPr lang="zh-CN" altLang="zh-CN" dirty="0">
                <a:latin typeface="黑体" panose="02010609060101010101" pitchFamily="49" charset="-122"/>
                <a:ea typeface="黑体" panose="02010609060101010101" pitchFamily="49" charset="-122"/>
                <a:cs typeface="Times New Roman" panose="02020603050405020304" pitchFamily="18" charset="0"/>
              </a:rPr>
              <a:t>配合医生进行新生儿复苏</a:t>
            </a:r>
            <a:endParaRPr lang="en-US" altLang="zh-CN" dirty="0">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zh-CN" altLang="en-US" sz="2800" dirty="0">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latin typeface="黑体" panose="02010609060101010101" pitchFamily="49" charset="-122"/>
                <a:ea typeface="黑体" panose="02010609060101010101" pitchFamily="49" charset="-122"/>
              </a:rPr>
              <a:t>新生儿娩出后立刻进行评估</a:t>
            </a:r>
            <a:endParaRPr lang="zh-CN" altLang="zh-CN" sz="2800" dirty="0">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zh-CN" altLang="en-US" sz="2800" dirty="0">
                <a:latin typeface="宋体" panose="02010600030101010101" pitchFamily="2" charset="-122"/>
                <a:ea typeface="宋体" panose="02010600030101010101" pitchFamily="2" charset="-122"/>
                <a:cs typeface="Times New Roman" panose="02020603050405020304" pitchFamily="18" charset="0"/>
              </a:rPr>
              <a:t>▲</a:t>
            </a:r>
            <a:r>
              <a:rPr lang="zh-CN" altLang="zh-CN" sz="2800" dirty="0">
                <a:latin typeface="黑体" panose="02010609060101010101" pitchFamily="49" charset="-122"/>
                <a:ea typeface="黑体" panose="02010609060101010101" pitchFamily="49" charset="-122"/>
                <a:cs typeface="Times New Roman" panose="02020603050405020304" pitchFamily="18" charset="0"/>
              </a:rPr>
              <a:t>整个复苏过程中必须</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注意保暖</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zh-CN" altLang="en-US" sz="2800" dirty="0">
                <a:latin typeface="宋体" panose="02010600030101010101" pitchFamily="2" charset="-122"/>
                <a:ea typeface="宋体" panose="02010600030101010101" pitchFamily="2" charset="-122"/>
                <a:cs typeface="Times New Roman" panose="02020603050405020304" pitchFamily="18" charset="0"/>
              </a:rPr>
              <a:t>▲</a:t>
            </a:r>
            <a:r>
              <a:rPr lang="zh-CN" altLang="zh-CN" sz="2800" dirty="0">
                <a:latin typeface="黑体" panose="02010609060101010101" pitchFamily="49" charset="-122"/>
                <a:ea typeface="黑体" panose="02010609060101010101" pitchFamily="49" charset="-122"/>
                <a:cs typeface="Times New Roman" panose="02020603050405020304" pitchFamily="18" charset="0"/>
              </a:rPr>
              <a:t>断脐后使其仰卧在</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32</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34℃</a:t>
            </a:r>
            <a:r>
              <a:rPr lang="zh-CN" altLang="zh-CN" sz="2800" dirty="0">
                <a:latin typeface="黑体" panose="02010609060101010101" pitchFamily="49" charset="-122"/>
                <a:ea typeface="黑体" panose="02010609060101010101" pitchFamily="49" charset="-122"/>
                <a:cs typeface="Times New Roman" panose="02020603050405020304" pitchFamily="18" charset="0"/>
              </a:rPr>
              <a:t>的远红外线辐射台上</a:t>
            </a:r>
            <a:r>
              <a:rPr lang="zh-CN" altLang="en-US" sz="2800" dirty="0">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头</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轻微仰伸位</a:t>
            </a:r>
            <a:r>
              <a:rPr lang="zh-CN" altLang="zh-CN" sz="2800" dirty="0">
                <a:latin typeface="黑体" panose="02010609060101010101" pitchFamily="49" charset="-122"/>
                <a:ea typeface="黑体" panose="02010609060101010101" pitchFamily="49" charset="-122"/>
                <a:cs typeface="Times New Roman" panose="02020603050405020304" pitchFamily="18" charset="0"/>
              </a:rPr>
              <a:t>，</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zh-CN" altLang="en-US" sz="2800" dirty="0">
                <a:latin typeface="宋体" panose="02010600030101010101" pitchFamily="2" charset="-122"/>
                <a:ea typeface="宋体" panose="02010600030101010101" pitchFamily="2" charset="-122"/>
                <a:cs typeface="Times New Roman" panose="02020603050405020304" pitchFamily="18" charset="0"/>
              </a:rPr>
              <a:t>▲</a:t>
            </a:r>
            <a:r>
              <a:rPr lang="zh-CN" altLang="zh-CN" sz="2800" dirty="0">
                <a:latin typeface="黑体" panose="02010609060101010101" pitchFamily="49" charset="-122"/>
                <a:ea typeface="黑体" panose="02010609060101010101" pitchFamily="49" charset="-122"/>
                <a:cs typeface="Times New Roman" panose="02020603050405020304" pitchFamily="18" charset="0"/>
              </a:rPr>
              <a:t>维持</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腹壁温度为</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36.5℃</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。同时按以下步骤进行复苏。</a:t>
            </a:r>
            <a:endParaRPr lang="zh-CN" altLang="zh-CN" sz="2800" dirty="0">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占位符 2"/>
          <p:cNvSpPr>
            <a:spLocks noGrp="1"/>
          </p:cNvSpPr>
          <p:nvPr>
            <p:ph type="body" sz="quarter" idx="13"/>
          </p:nvPr>
        </p:nvSpPr>
        <p:spPr>
          <a:xfrm>
            <a:off x="2978590" y="126749"/>
            <a:ext cx="8397996" cy="688037"/>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第三节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新生儿窒息的护理</a:t>
            </a:r>
          </a:p>
          <a:p>
            <a:endParaRPr lang="zh-CN" altLang="en-US" dirty="0"/>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29594" t="54286"/>
          <a:stretch/>
        </p:blipFill>
        <p:spPr>
          <a:xfrm>
            <a:off x="8311079" y="4345663"/>
            <a:ext cx="2884284" cy="1267486"/>
          </a:xfrm>
          <a:prstGeom prst="rect">
            <a:avLst/>
          </a:prstGeom>
        </p:spPr>
      </p:pic>
    </p:spTree>
    <p:extLst>
      <p:ext uri="{BB962C8B-B14F-4D97-AF65-F5344CB8AC3E}">
        <p14:creationId xmlns:p14="http://schemas.microsoft.com/office/powerpoint/2010/main" val="31368485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zh-CN" altLang="zh-CN" sz="2800" dirty="0">
                <a:latin typeface="Calibri" panose="020F0502020204030204" pitchFamily="34" charset="0"/>
                <a:ea typeface="宋体" panose="02010600030101010101" pitchFamily="2" charset="-122"/>
                <a:cs typeface="Times New Roman" panose="02020603050405020304" pitchFamily="18" charset="0"/>
              </a:rPr>
              <a:t> </a:t>
            </a:r>
            <a:r>
              <a:rPr lang="en-US" altLang="zh-CN" sz="2800" dirty="0">
                <a:latin typeface="黑体" panose="02010609060101010101" pitchFamily="49" charset="-122"/>
                <a:ea typeface="黑体" panose="02010609060101010101" pitchFamily="49" charset="-122"/>
                <a:cs typeface="Times New Roman" panose="02020603050405020304" pitchFamily="18" charset="0"/>
              </a:rPr>
              <a:t>1</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清理呼吸道</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  </a:t>
            </a:r>
            <a:r>
              <a:rPr lang="zh-CN" altLang="zh-CN" sz="2800" dirty="0">
                <a:latin typeface="黑体" panose="02010609060101010101" pitchFamily="49" charset="-122"/>
                <a:ea typeface="黑体" panose="02010609060101010101" pitchFamily="49" charset="-122"/>
                <a:cs typeface="Times New Roman" panose="02020603050405020304" pitchFamily="18" charset="0"/>
              </a:rPr>
              <a:t>胎头娩出后，立即用手挤压清除口腔、鼻腔中的黏液和羊水。胎儿娩出后第一次呼吸前，</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zh-CN" altLang="zh-CN" sz="2800" dirty="0">
                <a:latin typeface="黑体" panose="02010609060101010101" pitchFamily="49" charset="-122"/>
                <a:ea typeface="黑体" panose="02010609060101010101" pitchFamily="49" charset="-122"/>
                <a:cs typeface="Times New Roman" panose="02020603050405020304" pitchFamily="18" charset="0"/>
              </a:rPr>
              <a:t>用吸痰管轻轻插入口、鼻、咽部，吸</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zh-CN" altLang="zh-CN" sz="2800" dirty="0">
                <a:latin typeface="黑体" panose="02010609060101010101" pitchFamily="49" charset="-122"/>
                <a:ea typeface="黑体" panose="02010609060101010101" pitchFamily="49" charset="-122"/>
                <a:cs typeface="Times New Roman" panose="02020603050405020304" pitchFamily="18" charset="0"/>
              </a:rPr>
              <a:t>净黏液及羊水。如为重度窒息，应在</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zh-CN" altLang="zh-CN" sz="2800" dirty="0">
                <a:latin typeface="黑体" panose="02010609060101010101" pitchFamily="49" charset="-122"/>
                <a:ea typeface="黑体" panose="02010609060101010101" pitchFamily="49" charset="-122"/>
                <a:cs typeface="Times New Roman" panose="02020603050405020304" pitchFamily="18" charset="0"/>
              </a:rPr>
              <a:t>喉镜直视下气管内插管清理呼吸道。</a:t>
            </a:r>
          </a:p>
          <a:p>
            <a:pPr marL="0" indent="0">
              <a:buNone/>
            </a:pPr>
            <a:endParaRPr lang="zh-CN" altLang="en-US" dirty="0"/>
          </a:p>
        </p:txBody>
      </p:sp>
      <p:sp>
        <p:nvSpPr>
          <p:cNvPr id="3" name="文本占位符 2"/>
          <p:cNvSpPr>
            <a:spLocks noGrp="1"/>
          </p:cNvSpPr>
          <p:nvPr>
            <p:ph type="body" sz="quarter" idx="13"/>
          </p:nvPr>
        </p:nvSpPr>
        <p:spPr>
          <a:xfrm>
            <a:off x="2978590" y="126749"/>
            <a:ext cx="8397996" cy="688037"/>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第三节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新生儿窒息的护理</a:t>
            </a:r>
          </a:p>
          <a:p>
            <a:endParaRPr lang="zh-CN" altLang="en-US" dirty="0"/>
          </a:p>
        </p:txBody>
      </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11818"/>
          <a:stretch/>
        </p:blipFill>
        <p:spPr>
          <a:xfrm>
            <a:off x="7042355" y="2218099"/>
            <a:ext cx="4245764" cy="3338860"/>
          </a:xfrm>
          <a:prstGeom prst="rect">
            <a:avLst/>
          </a:prstGeom>
        </p:spPr>
      </p:pic>
    </p:spTree>
    <p:extLst>
      <p:ext uri="{BB962C8B-B14F-4D97-AF65-F5344CB8AC3E}">
        <p14:creationId xmlns:p14="http://schemas.microsoft.com/office/powerpoint/2010/main" val="33680003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en-US" altLang="zh-CN" dirty="0">
                <a:latin typeface="宋体" panose="02010600030101010101" pitchFamily="2" charset="-122"/>
                <a:ea typeface="宋体" panose="02010600030101010101" pitchFamily="2" charset="-122"/>
                <a:cs typeface="Times New Roman" panose="02020603050405020304" pitchFamily="18" charset="0"/>
              </a:rPr>
              <a:t> </a:t>
            </a:r>
            <a:r>
              <a:rPr lang="en-US" altLang="zh-CN" dirty="0">
                <a:latin typeface="黑体" panose="02010609060101010101" pitchFamily="49" charset="-122"/>
                <a:ea typeface="黑体" panose="02010609060101010101" pitchFamily="49" charset="-122"/>
                <a:cs typeface="Times New Roman" panose="02020603050405020304" pitchFamily="18" charset="0"/>
              </a:rPr>
              <a:t>2.</a:t>
            </a:r>
            <a:r>
              <a:rPr lang="zh-CN"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建立呼吸</a:t>
            </a:r>
            <a:r>
              <a:rPr lang="en-US"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(B)  </a:t>
            </a:r>
            <a:r>
              <a:rPr lang="zh-CN" altLang="zh-CN" dirty="0">
                <a:latin typeface="黑体" panose="02010609060101010101" pitchFamily="49" charset="-122"/>
                <a:ea typeface="黑体" panose="02010609060101010101" pitchFamily="49" charset="-122"/>
                <a:cs typeface="Times New Roman" panose="02020603050405020304" pitchFamily="18" charset="0"/>
              </a:rPr>
              <a:t>建立充分的通气是复苏成功的关键</a:t>
            </a:r>
          </a:p>
          <a:p>
            <a:pPr marL="0" indent="0">
              <a:lnSpc>
                <a:spcPct val="150000"/>
              </a:lnSpc>
              <a:spcAft>
                <a:spcPts val="0"/>
              </a:spcAft>
              <a:buNone/>
            </a:pPr>
            <a:r>
              <a:rPr lang="en-US" altLang="zh-CN" dirty="0">
                <a:latin typeface="黑体" panose="02010609060101010101" pitchFamily="49" charset="-122"/>
                <a:ea typeface="黑体" panose="02010609060101010101" pitchFamily="49" charset="-122"/>
                <a:cs typeface="Times New Roman" panose="02020603050405020304" pitchFamily="18" charset="0"/>
              </a:rPr>
              <a:t>(1)</a:t>
            </a:r>
            <a:r>
              <a:rPr lang="zh-CN"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轻度窒息</a:t>
            </a:r>
            <a:r>
              <a:rPr lang="en-US" altLang="zh-CN" dirty="0">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latin typeface="黑体" panose="02010609060101010101" pitchFamily="49" charset="-122"/>
                <a:ea typeface="黑体" panose="02010609060101010101" pitchFamily="49" charset="-122"/>
                <a:cs typeface="Times New Roman" panose="02020603050405020304" pitchFamily="18" charset="0"/>
              </a:rPr>
              <a:t>触觉刺激，诱发新生儿自主呼吸。</a:t>
            </a:r>
          </a:p>
          <a:p>
            <a:pPr marL="0" indent="0" algn="just">
              <a:lnSpc>
                <a:spcPct val="150000"/>
              </a:lnSpc>
              <a:buNone/>
            </a:pPr>
            <a:r>
              <a:rPr lang="en-US" altLang="zh-CN" dirty="0">
                <a:latin typeface="黑体" panose="02010609060101010101" pitchFamily="49" charset="-122"/>
                <a:ea typeface="黑体" panose="02010609060101010101" pitchFamily="49" charset="-122"/>
                <a:cs typeface="Times New Roman" panose="02020603050405020304" pitchFamily="18" charset="0"/>
              </a:rPr>
              <a:t>(2)</a:t>
            </a:r>
            <a:r>
              <a:rPr lang="zh-CN" altLang="zh-CN" dirty="0">
                <a:solidFill>
                  <a:srgbClr val="FF0000"/>
                </a:solidFill>
                <a:latin typeface="黑体" panose="02010609060101010101" pitchFamily="49" charset="-122"/>
                <a:ea typeface="黑体" panose="02010609060101010101" pitchFamily="49" charset="-122"/>
                <a:cs typeface="Times New Roman" panose="02020603050405020304" pitchFamily="18" charset="0"/>
              </a:rPr>
              <a:t>重度室息</a:t>
            </a:r>
            <a:r>
              <a:rPr lang="en-US" altLang="zh-CN" dirty="0">
                <a:latin typeface="黑体" panose="02010609060101010101" pitchFamily="49" charset="-122"/>
                <a:ea typeface="黑体" panose="02010609060101010101" pitchFamily="49" charset="-122"/>
                <a:cs typeface="Times New Roman" panose="02020603050405020304" pitchFamily="18" charset="0"/>
              </a:rPr>
              <a:t>:</a:t>
            </a:r>
            <a:r>
              <a:rPr lang="en-US" altLang="zh-CN"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出现呼吸暂停或喘息样呼吸</a:t>
            </a:r>
            <a:r>
              <a:rPr lang="en-US"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心率</a:t>
            </a:r>
            <a:r>
              <a:rPr lang="en-US"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&lt;100</a:t>
            </a:r>
            <a:r>
              <a:rPr lang="zh-CN"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次</a:t>
            </a:r>
            <a:r>
              <a:rPr lang="en-US"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/min</a:t>
            </a:r>
            <a:r>
              <a:rPr lang="zh-CN"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，正压给氧</a:t>
            </a:r>
            <a:r>
              <a:rPr lang="zh-CN" altLang="en-US"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建立自主呼吸且心率≥</a:t>
            </a:r>
            <a:r>
              <a:rPr lang="en-US"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100</a:t>
            </a:r>
            <a:r>
              <a:rPr lang="zh-CN"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次</a:t>
            </a:r>
            <a:r>
              <a:rPr lang="en-US"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/min,</a:t>
            </a:r>
            <a:r>
              <a:rPr lang="zh-CN"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逐步减少并停止正压通气</a:t>
            </a:r>
            <a:r>
              <a:rPr lang="en-US"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心率仍</a:t>
            </a:r>
            <a:r>
              <a:rPr lang="en-US"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&lt;60</a:t>
            </a:r>
            <a:r>
              <a:rPr lang="zh-CN"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次</a:t>
            </a:r>
            <a:r>
              <a:rPr lang="en-US"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/min,</a:t>
            </a:r>
            <a:r>
              <a:rPr lang="zh-CN" altLang="zh-CN" sz="28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应气管插管正压通气并开始胸外按压。</a:t>
            </a:r>
            <a:endPar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endParaRPr>
          </a:p>
          <a:p>
            <a:pPr marL="0" indent="0">
              <a:spcAft>
                <a:spcPts val="0"/>
              </a:spcAft>
              <a:buNone/>
            </a:pPr>
            <a:endParaRPr lang="zh-CN" altLang="en-US" dirty="0"/>
          </a:p>
        </p:txBody>
      </p:sp>
      <p:sp>
        <p:nvSpPr>
          <p:cNvPr id="3" name="文本占位符 2"/>
          <p:cNvSpPr>
            <a:spLocks noGrp="1"/>
          </p:cNvSpPr>
          <p:nvPr>
            <p:ph type="body" sz="quarter" idx="13"/>
          </p:nvPr>
        </p:nvSpPr>
        <p:spPr>
          <a:xfrm>
            <a:off x="2986707" y="80000"/>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第三节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新生儿窒息的护理</a:t>
            </a:r>
          </a:p>
          <a:p>
            <a:endParaRPr lang="zh-CN" altLang="en-US" dirty="0"/>
          </a:p>
        </p:txBody>
      </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7260" b="16435"/>
          <a:stretch/>
        </p:blipFill>
        <p:spPr>
          <a:xfrm>
            <a:off x="10315575" y="5324403"/>
            <a:ext cx="1382184" cy="1453597"/>
          </a:xfrm>
          <a:prstGeom prst="rect">
            <a:avLst/>
          </a:prstGeom>
        </p:spPr>
      </p:pic>
    </p:spTree>
    <p:extLst>
      <p:ext uri="{BB962C8B-B14F-4D97-AF65-F5344CB8AC3E}">
        <p14:creationId xmlns:p14="http://schemas.microsoft.com/office/powerpoint/2010/main" val="16789256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3.</a:t>
            </a:r>
            <a:r>
              <a:rPr lang="zh-CN" altLang="zh-CN" sz="2800" dirty="0">
                <a:latin typeface="黑体" panose="02010609060101010101" pitchFamily="49" charset="-122"/>
                <a:ea typeface="黑体" panose="02010609060101010101" pitchFamily="49" charset="-122"/>
                <a:cs typeface="Times New Roman" panose="02020603050405020304" pitchFamily="18" charset="0"/>
              </a:rPr>
              <a:t>改善循环</a:t>
            </a:r>
            <a:r>
              <a:rPr lang="en-US" altLang="zh-CN" sz="2800" dirty="0">
                <a:latin typeface="黑体" panose="02010609060101010101" pitchFamily="49" charset="-122"/>
                <a:ea typeface="黑体" panose="02010609060101010101" pitchFamily="49" charset="-122"/>
                <a:cs typeface="Times New Roman" panose="02020603050405020304" pitchFamily="18" charset="0"/>
              </a:rPr>
              <a:t>(C)  </a:t>
            </a:r>
          </a:p>
          <a:p>
            <a:pPr marL="0" indent="0">
              <a:spcAft>
                <a:spcPts val="0"/>
              </a:spcAft>
              <a:buNone/>
            </a:pPr>
            <a:r>
              <a:rPr lang="zh-CN" altLang="en-US" sz="2800" dirty="0">
                <a:latin typeface="宋体" panose="02010600030101010101" pitchFamily="2" charset="-122"/>
                <a:ea typeface="宋体" panose="02010600030101010101" pitchFamily="2" charset="-122"/>
                <a:cs typeface="Times New Roman" panose="02020603050405020304" pitchFamily="18" charset="0"/>
              </a:rPr>
              <a:t>▲</a:t>
            </a:r>
            <a:r>
              <a:rPr lang="zh-CN" altLang="en-US" sz="2800" dirty="0">
                <a:latin typeface="黑体" panose="02010609060101010101" pitchFamily="49" charset="-122"/>
                <a:ea typeface="黑体" panose="02010609060101010101" pitchFamily="49" charset="-122"/>
                <a:cs typeface="Times New Roman" panose="02020603050405020304" pitchFamily="18" charset="0"/>
              </a:rPr>
              <a:t>无心跳或</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心率持续＜</a:t>
            </a:r>
            <a:r>
              <a:rPr lang="en-US" altLang="zh-CN" sz="2800" dirty="0">
                <a:latin typeface="黑体" panose="02010609060101010101" pitchFamily="49" charset="-122"/>
                <a:ea typeface="黑体" panose="02010609060101010101" pitchFamily="49" charset="-122"/>
                <a:cs typeface="Times New Roman" panose="02020603050405020304" pitchFamily="18" charset="0"/>
              </a:rPr>
              <a:t>60</a:t>
            </a:r>
            <a:r>
              <a:rPr lang="zh-CN" altLang="zh-CN" sz="2800" dirty="0">
                <a:latin typeface="黑体" panose="02010609060101010101" pitchFamily="49" charset="-122"/>
                <a:ea typeface="黑体" panose="02010609060101010101" pitchFamily="49" charset="-122"/>
                <a:cs typeface="Times New Roman" panose="02020603050405020304" pitchFamily="18" charset="0"/>
              </a:rPr>
              <a:t>次</a:t>
            </a:r>
            <a:r>
              <a:rPr lang="en-US" altLang="zh-CN" sz="2800" dirty="0">
                <a:latin typeface="黑体" panose="02010609060101010101" pitchFamily="49" charset="-122"/>
                <a:ea typeface="黑体" panose="02010609060101010101" pitchFamily="49" charset="-122"/>
                <a:cs typeface="Times New Roman" panose="02020603050405020304" pitchFamily="18" charset="0"/>
              </a:rPr>
              <a:t>/min</a:t>
            </a:r>
            <a:r>
              <a:rPr lang="zh-CN" altLang="en-US" sz="2800" dirty="0">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在</a:t>
            </a:r>
            <a:r>
              <a:rPr lang="zh-CN" altLang="en-US" sz="2800" dirty="0">
                <a:latin typeface="黑体" panose="02010609060101010101" pitchFamily="49" charset="-122"/>
                <a:ea typeface="黑体" panose="02010609060101010101" pitchFamily="49" charset="-122"/>
                <a:cs typeface="Times New Roman" panose="02020603050405020304" pitchFamily="18" charset="0"/>
              </a:rPr>
              <a:t>正压</a:t>
            </a:r>
            <a:r>
              <a:rPr lang="zh-CN" altLang="zh-CN" sz="2800" dirty="0">
                <a:latin typeface="黑体" panose="02010609060101010101" pitchFamily="49" charset="-122"/>
                <a:ea typeface="黑体" panose="02010609060101010101" pitchFamily="49" charset="-122"/>
                <a:cs typeface="Times New Roman" panose="02020603050405020304" pitchFamily="18" charset="0"/>
              </a:rPr>
              <a:t>通气同时行胸外心脏按压。</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marL="0" indent="0">
              <a:spcAft>
                <a:spcPts val="0"/>
              </a:spcAft>
              <a:buNone/>
            </a:pPr>
            <a:r>
              <a:rPr lang="zh-CN" altLang="en-US" sz="2800" dirty="0">
                <a:latin typeface="宋体" panose="02010600030101010101" pitchFamily="2" charset="-122"/>
                <a:ea typeface="宋体" panose="02010600030101010101" pitchFamily="2" charset="-122"/>
                <a:cs typeface="Times New Roman" panose="02020603050405020304" pitchFamily="18" charset="0"/>
              </a:rPr>
              <a:t>▲</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双手拇指或中</a:t>
            </a:r>
            <a:r>
              <a:rPr lang="zh-CN" altLang="en-US" sz="2800" dirty="0">
                <a:latin typeface="黑体" panose="02010609060101010101" pitchFamily="49" charset="-122"/>
                <a:ea typeface="黑体" panose="02010609060101010101" pitchFamily="49" charset="-122"/>
                <a:cs typeface="Times New Roman" panose="02020603050405020304" pitchFamily="18" charset="0"/>
              </a:rPr>
              <a:t>示</a:t>
            </a:r>
            <a:r>
              <a:rPr lang="zh-CN" altLang="zh-CN" sz="2800" dirty="0">
                <a:latin typeface="黑体" panose="02010609060101010101" pitchFamily="49" charset="-122"/>
                <a:ea typeface="黑体" panose="02010609060101010101" pitchFamily="49" charset="-122"/>
                <a:cs typeface="Times New Roman" panose="02020603050405020304" pitchFamily="18" charset="0"/>
              </a:rPr>
              <a:t>指按压</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胸骨下</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1/3</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处</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marL="0" indent="0">
              <a:spcAft>
                <a:spcPts val="0"/>
              </a:spcAft>
              <a:buNone/>
            </a:pPr>
            <a:r>
              <a:rPr lang="zh-CN" altLang="en-US" sz="2800" dirty="0">
                <a:latin typeface="宋体" panose="02010600030101010101" pitchFamily="2" charset="-122"/>
                <a:ea typeface="宋体" panose="02010600030101010101" pitchFamily="2" charset="-122"/>
                <a:cs typeface="Times New Roman" panose="02020603050405020304" pitchFamily="18" charset="0"/>
              </a:rPr>
              <a:t>▲</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按压深度为新生儿</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胸廓前后径的</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1/3</a:t>
            </a:r>
            <a:endPar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marL="0" indent="0">
              <a:spcAft>
                <a:spcPts val="0"/>
              </a:spcAft>
              <a:buNone/>
            </a:pPr>
            <a:r>
              <a:rPr lang="zh-CN" altLang="en-US" sz="2800" dirty="0">
                <a:latin typeface="宋体" panose="02010600030101010101" pitchFamily="2" charset="-122"/>
                <a:ea typeface="宋体" panose="02010600030101010101" pitchFamily="2" charset="-122"/>
                <a:cs typeface="Times New Roman" panose="02020603050405020304" pitchFamily="18" charset="0"/>
              </a:rPr>
              <a:t>▲</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频率为</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90</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次</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/min</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（每按压</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3</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次，正压通气</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1</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次</a:t>
            </a:r>
            <a:r>
              <a:rPr lang="zh-CN" altLang="en-US"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endParaRPr lang="zh-CN" altLang="en-US" sz="2800" dirty="0"/>
          </a:p>
        </p:txBody>
      </p:sp>
      <p:sp>
        <p:nvSpPr>
          <p:cNvPr id="3" name="文本占位符 2"/>
          <p:cNvSpPr>
            <a:spLocks noGrp="1"/>
          </p:cNvSpPr>
          <p:nvPr>
            <p:ph type="body" sz="quarter" idx="13"/>
          </p:nvPr>
        </p:nvSpPr>
        <p:spPr>
          <a:xfrm>
            <a:off x="2977653" y="107160"/>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第三节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新生儿窒息的护理</a:t>
            </a:r>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t="8774" r="57175" b="43064"/>
          <a:stretch/>
        </p:blipFill>
        <p:spPr>
          <a:xfrm>
            <a:off x="7177119" y="3626375"/>
            <a:ext cx="3367889" cy="2236206"/>
          </a:xfrm>
          <a:prstGeom prst="rect">
            <a:avLst/>
          </a:prstGeom>
        </p:spPr>
      </p:pic>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28964" t="67867" r="25041"/>
          <a:stretch/>
        </p:blipFill>
        <p:spPr>
          <a:xfrm>
            <a:off x="1587996" y="3759907"/>
            <a:ext cx="4146487" cy="1969143"/>
          </a:xfrm>
          <a:prstGeom prst="rect">
            <a:avLst/>
          </a:prstGeom>
        </p:spPr>
      </p:pic>
    </p:spTree>
    <p:extLst>
      <p:ext uri="{BB962C8B-B14F-4D97-AF65-F5344CB8AC3E}">
        <p14:creationId xmlns:p14="http://schemas.microsoft.com/office/powerpoint/2010/main" val="40403149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23392" y="1367073"/>
            <a:ext cx="10762248" cy="4355643"/>
          </a:xfrm>
        </p:spPr>
        <p:txBody>
          <a:bodyPr/>
          <a:lstStyle/>
          <a:p>
            <a:pPr indent="0">
              <a:lnSpc>
                <a:spcPct val="150000"/>
              </a:lnSpc>
              <a:spcAft>
                <a:spcPts val="0"/>
              </a:spcAft>
              <a:buNone/>
            </a:pP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4.</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药物治疗</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(D) </a:t>
            </a:r>
          </a:p>
          <a:p>
            <a:pPr indent="0">
              <a:lnSpc>
                <a:spcPct val="150000"/>
              </a:lnSpc>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5.</a:t>
            </a:r>
            <a:r>
              <a:rPr lang="zh-CN" altLang="zh-CN" sz="2800" dirty="0">
                <a:latin typeface="黑体" panose="02010609060101010101" pitchFamily="49" charset="-122"/>
                <a:ea typeface="黑体" panose="02010609060101010101" pitchFamily="49" charset="-122"/>
                <a:cs typeface="Times New Roman" panose="02020603050405020304" pitchFamily="18" charset="0"/>
              </a:rPr>
              <a:t>评价</a:t>
            </a:r>
            <a:r>
              <a:rPr lang="en-US" altLang="zh-CN" sz="2800" dirty="0">
                <a:latin typeface="黑体" panose="02010609060101010101" pitchFamily="49" charset="-122"/>
                <a:ea typeface="黑体" panose="02010609060101010101" pitchFamily="49" charset="-122"/>
                <a:cs typeface="Times New Roman" panose="02020603050405020304" pitchFamily="18" charset="0"/>
              </a:rPr>
              <a:t>(E)</a:t>
            </a:r>
          </a:p>
          <a:p>
            <a:pPr indent="0">
              <a:lnSpc>
                <a:spcPct val="150000"/>
              </a:lnSpc>
              <a:spcAft>
                <a:spcPts val="0"/>
              </a:spcAft>
              <a:buNone/>
            </a:pPr>
            <a:r>
              <a:rPr lang="zh-CN" altLang="zh-CN" sz="2800" dirty="0">
                <a:latin typeface="黑体" panose="02010609060101010101" pitchFamily="49" charset="-122"/>
                <a:ea typeface="黑体" panose="02010609060101010101" pitchFamily="49" charset="-122"/>
                <a:cs typeface="Times New Roman" panose="02020603050405020304" pitchFamily="18" charset="0"/>
              </a:rPr>
              <a:t>新生儿复苏后仍有再度窒息的可能，仍需严密观察、加强护理</a:t>
            </a:r>
            <a:endParaRPr lang="zh-CN" altLang="en-US" sz="2800" dirty="0">
              <a:latin typeface="黑体" panose="02010609060101010101" pitchFamily="49" charset="-122"/>
              <a:ea typeface="黑体" panose="02010609060101010101" pitchFamily="49" charset="-122"/>
            </a:endParaRPr>
          </a:p>
          <a:p>
            <a:pPr marL="0" indent="0">
              <a:lnSpc>
                <a:spcPct val="150000"/>
              </a:lnSpc>
              <a:spcAft>
                <a:spcPts val="0"/>
              </a:spcAft>
              <a:buNone/>
            </a:pPr>
            <a:r>
              <a:rPr lang="zh-CN" altLang="en-US" dirty="0">
                <a:latin typeface="黑体" panose="02010609060101010101" pitchFamily="49" charset="-122"/>
                <a:ea typeface="黑体" panose="02010609060101010101" pitchFamily="49" charset="-122"/>
                <a:cs typeface="Times New Roman" panose="02020603050405020304" pitchFamily="18" charset="0"/>
              </a:rPr>
              <a:t>（二）</a:t>
            </a:r>
            <a:r>
              <a:rPr lang="zh-CN" altLang="zh-CN" dirty="0">
                <a:latin typeface="黑体" panose="02010609060101010101" pitchFamily="49" charset="-122"/>
                <a:ea typeface="黑体" panose="02010609060101010101" pitchFamily="49" charset="-122"/>
                <a:cs typeface="Times New Roman" panose="02020603050405020304" pitchFamily="18" charset="0"/>
              </a:rPr>
              <a:t>解除焦虑</a:t>
            </a:r>
            <a:endParaRPr lang="en-US" altLang="zh-CN" dirty="0">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zh-CN" altLang="en-US" b="1" dirty="0">
                <a:latin typeface="黑体" panose="02010609060101010101" pitchFamily="49" charset="-122"/>
                <a:ea typeface="黑体" panose="02010609060101010101" pitchFamily="49" charset="-122"/>
                <a:cs typeface="Times New Roman" panose="02020603050405020304" pitchFamily="18" charset="0"/>
              </a:rPr>
              <a:t>（三）</a:t>
            </a:r>
            <a:r>
              <a:rPr lang="zh-CN" altLang="zh-CN" b="1" dirty="0">
                <a:latin typeface="黑体" panose="02010609060101010101" pitchFamily="49" charset="-122"/>
                <a:ea typeface="黑体" panose="02010609060101010101" pitchFamily="49" charset="-122"/>
                <a:cs typeface="Times New Roman" panose="02020603050405020304" pitchFamily="18" charset="0"/>
              </a:rPr>
              <a:t>健康指导</a:t>
            </a:r>
          </a:p>
          <a:p>
            <a:pPr indent="0">
              <a:lnSpc>
                <a:spcPct val="150000"/>
              </a:lnSpc>
              <a:spcAft>
                <a:spcPts val="0"/>
              </a:spcAft>
              <a:buNone/>
            </a:pPr>
            <a:endParaRPr lang="zh-CN" altLang="zh-CN" sz="2800" dirty="0">
              <a:latin typeface="黑体" panose="02010609060101010101" pitchFamily="49" charset="-122"/>
              <a:ea typeface="黑体" panose="02010609060101010101" pitchFamily="49" charset="-122"/>
              <a:cs typeface="Times New Roman" panose="02020603050405020304" pitchFamily="18" charset="0"/>
            </a:endParaRPr>
          </a:p>
          <a:p>
            <a:pPr indent="0">
              <a:lnSpc>
                <a:spcPct val="150000"/>
              </a:lnSpc>
              <a:spcAft>
                <a:spcPts val="0"/>
              </a:spcAft>
              <a:buNone/>
            </a:pPr>
            <a:endPar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endParaRPr lang="zh-CN" altLang="en-US" dirty="0"/>
          </a:p>
        </p:txBody>
      </p:sp>
      <p:sp>
        <p:nvSpPr>
          <p:cNvPr id="3" name="文本占位符 2"/>
          <p:cNvSpPr>
            <a:spLocks noGrp="1"/>
          </p:cNvSpPr>
          <p:nvPr>
            <p:ph type="body" sz="quarter" idx="13"/>
          </p:nvPr>
        </p:nvSpPr>
        <p:spPr>
          <a:xfrm>
            <a:off x="2986707" y="70946"/>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第三节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新生儿窒息的护理</a:t>
            </a:r>
          </a:p>
          <a:p>
            <a:endParaRPr lang="zh-CN" altLang="en-US" dirty="0"/>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23923" t="16829" r="18110" b="16582"/>
          <a:stretch/>
        </p:blipFill>
        <p:spPr>
          <a:xfrm>
            <a:off x="7034543" y="3467477"/>
            <a:ext cx="3992579" cy="2255239"/>
          </a:xfrm>
          <a:prstGeom prst="rect">
            <a:avLst/>
          </a:prstGeom>
        </p:spPr>
      </p:pic>
    </p:spTree>
    <p:extLst>
      <p:ext uri="{BB962C8B-B14F-4D97-AF65-F5344CB8AC3E}">
        <p14:creationId xmlns:p14="http://schemas.microsoft.com/office/powerpoint/2010/main" val="30819824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zh-CN" altLang="zh-CN" dirty="0">
                <a:latin typeface="黑体" panose="02010609060101010101" pitchFamily="49" charset="-122"/>
                <a:ea typeface="黑体" panose="02010609060101010101" pitchFamily="49" charset="-122"/>
                <a:cs typeface="Times New Roman" panose="02020603050405020304" pitchFamily="18" charset="0"/>
              </a:rPr>
              <a:t>【结果评价】</a:t>
            </a:r>
            <a:endParaRPr lang="zh-CN" altLang="zh-CN" sz="3600" dirty="0">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en-US" altLang="zh-CN" dirty="0">
                <a:latin typeface="黑体" panose="02010609060101010101" pitchFamily="49" charset="-122"/>
                <a:ea typeface="黑体" panose="02010609060101010101" pitchFamily="49" charset="-122"/>
                <a:cs typeface="Times New Roman" panose="02020603050405020304" pitchFamily="18" charset="0"/>
              </a:rPr>
              <a:t> </a:t>
            </a:r>
            <a:r>
              <a:rPr lang="en-US" altLang="zh-CN" sz="2800" dirty="0">
                <a:latin typeface="黑体" panose="02010609060101010101" pitchFamily="49" charset="-122"/>
                <a:ea typeface="黑体" panose="02010609060101010101" pitchFamily="49" charset="-122"/>
                <a:cs typeface="Times New Roman" panose="02020603050405020304" pitchFamily="18" charset="0"/>
              </a:rPr>
              <a:t>1.</a:t>
            </a:r>
            <a:r>
              <a:rPr lang="zh-CN" altLang="zh-CN" sz="2800" dirty="0">
                <a:latin typeface="黑体" panose="02010609060101010101" pitchFamily="49" charset="-122"/>
                <a:ea typeface="黑体" panose="02010609060101010101" pitchFamily="49" charset="-122"/>
                <a:cs typeface="Times New Roman" panose="02020603050405020304" pitchFamily="18" charset="0"/>
              </a:rPr>
              <a:t>新生儿复苏后</a:t>
            </a:r>
            <a:r>
              <a:rPr lang="en-US" altLang="zh-CN" sz="2800" dirty="0">
                <a:latin typeface="黑体" panose="02010609060101010101" pitchFamily="49" charset="-122"/>
                <a:ea typeface="黑体" panose="02010609060101010101" pitchFamily="49" charset="-122"/>
                <a:cs typeface="Times New Roman" panose="02020603050405020304" pitchFamily="18" charset="0"/>
              </a:rPr>
              <a:t> Apgar</a:t>
            </a:r>
            <a:r>
              <a:rPr lang="zh-CN" altLang="zh-CN" sz="2800" dirty="0">
                <a:latin typeface="黑体" panose="02010609060101010101" pitchFamily="49" charset="-122"/>
                <a:ea typeface="黑体" panose="02010609060101010101" pitchFamily="49" charset="-122"/>
                <a:cs typeface="Times New Roman" panose="02020603050405020304" pitchFamily="18" charset="0"/>
              </a:rPr>
              <a:t>评分提高。</a:t>
            </a:r>
          </a:p>
          <a:p>
            <a:pPr marL="0" indent="0">
              <a:lnSpc>
                <a:spcPct val="150000"/>
              </a:lnSpc>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 2.</a:t>
            </a:r>
            <a:r>
              <a:rPr lang="zh-CN" altLang="zh-CN" sz="2800" dirty="0">
                <a:latin typeface="黑体" panose="02010609060101010101" pitchFamily="49" charset="-122"/>
                <a:ea typeface="黑体" panose="02010609060101010101" pitchFamily="49" charset="-122"/>
                <a:cs typeface="Times New Roman" panose="02020603050405020304" pitchFamily="18" charset="0"/>
              </a:rPr>
              <a:t>新生儿无受伤、感染、颅内出血等并发症出现。</a:t>
            </a:r>
          </a:p>
          <a:p>
            <a:pPr marL="0" indent="0">
              <a:lnSpc>
                <a:spcPct val="150000"/>
              </a:lnSpc>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 3.</a:t>
            </a:r>
            <a:r>
              <a:rPr lang="zh-CN" altLang="zh-CN" sz="2800" dirty="0">
                <a:latin typeface="黑体" panose="02010609060101010101" pitchFamily="49" charset="-122"/>
                <a:ea typeface="黑体" panose="02010609060101010101" pitchFamily="49" charset="-122"/>
                <a:cs typeface="Times New Roman" panose="02020603050405020304" pitchFamily="18" charset="0"/>
              </a:rPr>
              <a:t>产妇情绪稳定，理解新生儿抢救措施并能够接受现实。</a:t>
            </a:r>
          </a:p>
          <a:p>
            <a:pPr marL="0" indent="0">
              <a:buNone/>
            </a:pPr>
            <a:endParaRPr lang="zh-CN" altLang="en-US" sz="2800" dirty="0">
              <a:latin typeface="黑体" panose="02010609060101010101" pitchFamily="49" charset="-122"/>
              <a:ea typeface="黑体" panose="02010609060101010101" pitchFamily="49" charset="-122"/>
            </a:endParaRPr>
          </a:p>
        </p:txBody>
      </p:sp>
      <p:sp>
        <p:nvSpPr>
          <p:cNvPr id="3" name="文本占位符 2"/>
          <p:cNvSpPr>
            <a:spLocks noGrp="1"/>
          </p:cNvSpPr>
          <p:nvPr>
            <p:ph type="body" sz="quarter" idx="13"/>
          </p:nvPr>
        </p:nvSpPr>
        <p:spPr>
          <a:xfrm>
            <a:off x="3022920" y="0"/>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第三节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新生儿窒息的护理</a:t>
            </a:r>
          </a:p>
          <a:p>
            <a:endParaRPr lang="zh-CN" altLang="en-US" dirty="0"/>
          </a:p>
        </p:txBody>
      </p:sp>
      <p:pic>
        <p:nvPicPr>
          <p:cNvPr id="4" name="图片 3"/>
          <p:cNvPicPr>
            <a:picLocks noChangeAspect="1"/>
          </p:cNvPicPr>
          <p:nvPr/>
        </p:nvPicPr>
        <p:blipFill>
          <a:blip r:embed="rId2"/>
          <a:stretch>
            <a:fillRect/>
          </a:stretch>
        </p:blipFill>
        <p:spPr>
          <a:xfrm>
            <a:off x="9381872" y="1299734"/>
            <a:ext cx="1836420" cy="4320000"/>
          </a:xfrm>
          <a:prstGeom prst="rect">
            <a:avLst/>
          </a:prstGeom>
        </p:spPr>
      </p:pic>
    </p:spTree>
    <p:extLst>
      <p:ext uri="{BB962C8B-B14F-4D97-AF65-F5344CB8AC3E}">
        <p14:creationId xmlns:p14="http://schemas.microsoft.com/office/powerpoint/2010/main" val="5131935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zh-CN" altLang="zh-CN" sz="36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掌握要点</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1. </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轻度窒息</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Apgar</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评分在</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4-7</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分之间。重度窒息</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Apgar</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评</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分在</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0</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3</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分之间。</a:t>
            </a:r>
            <a:endParaRPr lang="zh-CN" altLang="zh-CN" sz="2800" dirty="0">
              <a:latin typeface="黑体" panose="02010609060101010101" pitchFamily="49" charset="-122"/>
              <a:ea typeface="黑体" panose="02010609060101010101" pitchFamily="49" charset="-122"/>
              <a:cs typeface="Times New Roman" panose="02020603050405020304" pitchFamily="18" charset="0"/>
            </a:endParaRPr>
          </a:p>
          <a:p>
            <a:pPr marL="698500" indent="0">
              <a:lnSpc>
                <a:spcPct val="150000"/>
              </a:lnSpc>
              <a:spcAft>
                <a:spcPts val="0"/>
              </a:spcAft>
              <a:buNone/>
            </a:pP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2. </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新生儿窒息抢救必须分秒必争，按</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ABCDE</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五个步骤</a:t>
            </a:r>
            <a:endPar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marL="698500" indent="0">
              <a:lnSpc>
                <a:spcPct val="150000"/>
              </a:lnSpc>
              <a:spcAft>
                <a:spcPts val="0"/>
              </a:spcAft>
              <a:buNone/>
            </a:pP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进行复苏：</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清理呼吸道（根本）</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;B</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建立呼吸（关键）</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;C</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维持循环</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;D</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药物治疗</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;E</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评价。</a:t>
            </a:r>
            <a:endParaRPr lang="zh-CN" altLang="zh-CN" sz="2800" dirty="0">
              <a:latin typeface="黑体" panose="02010609060101010101" pitchFamily="49" charset="-122"/>
              <a:ea typeface="黑体" panose="02010609060101010101" pitchFamily="49" charset="-122"/>
              <a:cs typeface="Times New Roman" panose="02020603050405020304" pitchFamily="18" charset="0"/>
            </a:endParaRPr>
          </a:p>
          <a:p>
            <a:endParaRPr lang="zh-CN" altLang="en-US" sz="2800" dirty="0"/>
          </a:p>
        </p:txBody>
      </p:sp>
      <p:sp>
        <p:nvSpPr>
          <p:cNvPr id="3" name="文本占位符 2"/>
          <p:cNvSpPr>
            <a:spLocks noGrp="1"/>
          </p:cNvSpPr>
          <p:nvPr>
            <p:ph type="body" sz="quarter" idx="13"/>
          </p:nvPr>
        </p:nvSpPr>
        <p:spPr>
          <a:xfrm>
            <a:off x="2977653" y="107160"/>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第三节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新生儿窒息的护理</a:t>
            </a:r>
          </a:p>
          <a:p>
            <a:endParaRPr lang="zh-CN" altLang="en-US" dirty="0"/>
          </a:p>
        </p:txBody>
      </p:sp>
    </p:spTree>
    <p:extLst>
      <p:ext uri="{BB962C8B-B14F-4D97-AF65-F5344CB8AC3E}">
        <p14:creationId xmlns:p14="http://schemas.microsoft.com/office/powerpoint/2010/main" val="17142058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zh-CN" altLang="zh-CN" dirty="0">
                <a:latin typeface="黑体" panose="02010609060101010101" pitchFamily="49" charset="-122"/>
                <a:ea typeface="黑体" panose="02010609060101010101" pitchFamily="49" charset="-122"/>
                <a:cs typeface="Times New Roman" panose="02020603050405020304" pitchFamily="18" charset="0"/>
              </a:rPr>
              <a:t>【治疗原则】</a:t>
            </a:r>
            <a:endParaRPr lang="zh-CN" altLang="zh-CN" sz="3600" dirty="0">
              <a:latin typeface="黑体" panose="02010609060101010101" pitchFamily="49" charset="-122"/>
              <a:ea typeface="黑体" panose="02010609060101010101" pitchFamily="49" charset="-122"/>
              <a:cs typeface="Times New Roman" panose="02020603050405020304" pitchFamily="18" charset="0"/>
            </a:endParaRPr>
          </a:p>
          <a:p>
            <a:pPr marL="0" indent="0">
              <a:lnSpc>
                <a:spcPct val="150000"/>
              </a:lnSpc>
              <a:spcAft>
                <a:spcPts val="0"/>
              </a:spcAft>
              <a:buNone/>
            </a:pPr>
            <a:r>
              <a:rPr lang="en-US" altLang="zh-CN" dirty="0">
                <a:latin typeface="黑体" panose="02010609060101010101" pitchFamily="49" charset="-122"/>
                <a:ea typeface="黑体" panose="02010609060101010101" pitchFamily="49" charset="-122"/>
                <a:cs typeface="Times New Roman" panose="02020603050405020304" pitchFamily="18" charset="0"/>
              </a:rPr>
              <a:t>    </a:t>
            </a:r>
            <a:r>
              <a:rPr lang="zh-CN" altLang="zh-CN" sz="2800" dirty="0">
                <a:latin typeface="黑体" panose="02010609060101010101" pitchFamily="49" charset="-122"/>
                <a:ea typeface="黑体" panose="02010609060101010101" pitchFamily="49" charset="-122"/>
                <a:cs typeface="Times New Roman" panose="02020603050405020304" pitchFamily="18" charset="0"/>
              </a:rPr>
              <a:t>针对各种高危因素进行积极防治，同时监测孕妇、胎儿、胎盘功能状况及胎儿成熟度等情况，综合考虑以选择恰当时机终止妊娠，最大限度地降低对母儿的危害。</a:t>
            </a:r>
          </a:p>
          <a:p>
            <a:pPr marL="0" indent="0">
              <a:buNone/>
            </a:pPr>
            <a:endParaRPr lang="zh-CN" altLang="en-US" sz="2800" dirty="0">
              <a:latin typeface="黑体" panose="02010609060101010101" pitchFamily="49" charset="-122"/>
              <a:ea typeface="黑体" panose="02010609060101010101" pitchFamily="49" charset="-122"/>
            </a:endParaRPr>
          </a:p>
        </p:txBody>
      </p:sp>
      <p:sp>
        <p:nvSpPr>
          <p:cNvPr id="3" name="文本占位符 2"/>
          <p:cNvSpPr>
            <a:spLocks noGrp="1"/>
          </p:cNvSpPr>
          <p:nvPr>
            <p:ph type="body" sz="quarter" idx="13"/>
          </p:nvPr>
        </p:nvSpPr>
        <p:spPr>
          <a:xfrm>
            <a:off x="2977653" y="125267"/>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第一节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高危妊娠的护理</a:t>
            </a:r>
          </a:p>
          <a:p>
            <a:pPr lvl="0">
              <a:lnSpc>
                <a:spcPct val="150000"/>
              </a:lnSpc>
              <a:spcAft>
                <a:spcPts val="0"/>
              </a:spcAft>
            </a:pPr>
            <a:endParaRPr lang="zh-CN" altLang="zh-CN" sz="36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40080" y="3531041"/>
            <a:ext cx="2790825" cy="2095500"/>
          </a:xfrm>
          <a:prstGeom prst="rect">
            <a:avLst/>
          </a:prstGeom>
        </p:spPr>
      </p:pic>
    </p:spTree>
    <p:extLst>
      <p:ext uri="{BB962C8B-B14F-4D97-AF65-F5344CB8AC3E}">
        <p14:creationId xmlns:p14="http://schemas.microsoft.com/office/powerpoint/2010/main" val="1130641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zh-CN" altLang="zh-CN" dirty="0">
                <a:latin typeface="黑体" panose="02010609060101010101" pitchFamily="49" charset="-122"/>
                <a:ea typeface="黑体" panose="02010609060101010101" pitchFamily="49" charset="-122"/>
                <a:cs typeface="Times New Roman" panose="02020603050405020304" pitchFamily="18" charset="0"/>
              </a:rPr>
              <a:t>【护理评估】</a:t>
            </a:r>
          </a:p>
          <a:p>
            <a:pPr marL="0" indent="0">
              <a:lnSpc>
                <a:spcPct val="150000"/>
              </a:lnSpc>
              <a:spcAft>
                <a:spcPts val="0"/>
              </a:spcAft>
              <a:buNone/>
            </a:pPr>
            <a:r>
              <a:rPr lang="en-US" altLang="zh-CN" dirty="0">
                <a:latin typeface="黑体" panose="02010609060101010101" pitchFamily="49" charset="-122"/>
                <a:ea typeface="黑体" panose="02010609060101010101" pitchFamily="49" charset="-122"/>
                <a:cs typeface="Times New Roman" panose="02020603050405020304" pitchFamily="18" charset="0"/>
              </a:rPr>
              <a:t> </a:t>
            </a:r>
            <a:r>
              <a:rPr lang="zh-CN" altLang="en-US" sz="2800" dirty="0">
                <a:latin typeface="黑体" panose="02010609060101010101" pitchFamily="49" charset="-122"/>
                <a:ea typeface="黑体" panose="02010609060101010101" pitchFamily="49" charset="-122"/>
                <a:cs typeface="Times New Roman" panose="02020603050405020304" pitchFamily="18" charset="0"/>
              </a:rPr>
              <a:t>（一）</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健康史</a:t>
            </a:r>
          </a:p>
          <a:p>
            <a:pPr marL="0" indent="0">
              <a:lnSpc>
                <a:spcPct val="150000"/>
              </a:lnSpc>
              <a:spcAft>
                <a:spcPts val="0"/>
              </a:spcAft>
              <a:buNone/>
            </a:pPr>
            <a:r>
              <a:rPr lang="zh-CN" altLang="zh-CN" sz="2800" dirty="0">
                <a:latin typeface="黑体" panose="02010609060101010101" pitchFamily="49" charset="-122"/>
                <a:ea typeface="黑体" panose="02010609060101010101" pitchFamily="49" charset="-122"/>
                <a:cs typeface="Times New Roman" panose="02020603050405020304" pitchFamily="18" charset="0"/>
              </a:rPr>
              <a:t>询问孕妇有无以下高危因素。</a:t>
            </a:r>
          </a:p>
          <a:p>
            <a:pPr indent="0">
              <a:lnSpc>
                <a:spcPct val="150000"/>
              </a:lnSpc>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1. </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孕妇年龄＜</a:t>
            </a:r>
            <a:r>
              <a:rPr lang="en-US" altLang="zh-CN" sz="2800" dirty="0">
                <a:latin typeface="黑体" panose="02010609060101010101" pitchFamily="49" charset="-122"/>
                <a:ea typeface="黑体" panose="02010609060101010101" pitchFamily="49" charset="-122"/>
                <a:cs typeface="Times New Roman" panose="02020603050405020304" pitchFamily="18" charset="0"/>
              </a:rPr>
              <a:t>18</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岁或≥</a:t>
            </a:r>
            <a:r>
              <a:rPr lang="en-US" altLang="zh-CN" sz="2800" dirty="0">
                <a:latin typeface="黑体" panose="02010609060101010101" pitchFamily="49" charset="-122"/>
                <a:ea typeface="黑体" panose="02010609060101010101" pitchFamily="49" charset="-122"/>
                <a:cs typeface="Times New Roman" panose="02020603050405020304" pitchFamily="18" charset="0"/>
              </a:rPr>
              <a:t>35</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岁。</a:t>
            </a:r>
          </a:p>
          <a:p>
            <a:pPr indent="0">
              <a:lnSpc>
                <a:spcPct val="150000"/>
              </a:lnSpc>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2. </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孕妇有不良妊娠、分娩史</a:t>
            </a:r>
            <a:r>
              <a:rPr lang="zh-CN" altLang="en-US" sz="2800" dirty="0">
                <a:latin typeface="黑体" panose="02010609060101010101" pitchFamily="49" charset="-122"/>
                <a:ea typeface="黑体" panose="02010609060101010101" pitchFamily="49" charset="-122"/>
                <a:cs typeface="Times New Roman" panose="02020603050405020304" pitchFamily="18" charset="0"/>
              </a:rPr>
              <a:t>。</a:t>
            </a:r>
            <a:endParaRPr lang="zh-CN" altLang="zh-CN" sz="2800" dirty="0">
              <a:latin typeface="黑体" panose="02010609060101010101" pitchFamily="49" charset="-122"/>
              <a:ea typeface="黑体" panose="02010609060101010101" pitchFamily="49" charset="-122"/>
              <a:cs typeface="Times New Roman" panose="02020603050405020304" pitchFamily="18" charset="0"/>
            </a:endParaRPr>
          </a:p>
          <a:p>
            <a:pPr indent="0">
              <a:lnSpc>
                <a:spcPct val="150000"/>
              </a:lnSpc>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3. </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妊娠合并症</a:t>
            </a:r>
            <a:endParaRPr lang="zh-CN" altLang="en-US" dirty="0">
              <a:latin typeface="黑体" panose="02010609060101010101" pitchFamily="49" charset="-122"/>
              <a:ea typeface="黑体" panose="02010609060101010101" pitchFamily="49" charset="-122"/>
            </a:endParaRPr>
          </a:p>
        </p:txBody>
      </p:sp>
      <p:sp>
        <p:nvSpPr>
          <p:cNvPr id="3" name="文本占位符 2"/>
          <p:cNvSpPr>
            <a:spLocks noGrp="1"/>
          </p:cNvSpPr>
          <p:nvPr>
            <p:ph type="body" sz="quarter" idx="13"/>
          </p:nvPr>
        </p:nvSpPr>
        <p:spPr>
          <a:xfrm>
            <a:off x="2977653" y="152427"/>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第一节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高危妊娠的护理</a:t>
            </a:r>
          </a:p>
          <a:p>
            <a:pPr algn="ctr">
              <a:lnSpc>
                <a:spcPct val="150000"/>
              </a:lnSpc>
              <a:spcAft>
                <a:spcPts val="0"/>
              </a:spcAft>
            </a:pPr>
            <a:endParaRPr lang="zh-CN" altLang="zh-CN" sz="2800" b="1"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4" name="对象 3">
            <a:hlinkClick r:id="" action="ppaction://ole?verb=0"/>
          </p:cNvPr>
          <p:cNvGraphicFramePr>
            <a:graphicFrameLocks noChangeAspect="1"/>
          </p:cNvGraphicFramePr>
          <p:nvPr>
            <p:extLst>
              <p:ext uri="{D42A27DB-BD31-4B8C-83A1-F6EECF244321}">
                <p14:modId xmlns:p14="http://schemas.microsoft.com/office/powerpoint/2010/main" val="1164190750"/>
              </p:ext>
            </p:extLst>
          </p:nvPr>
        </p:nvGraphicFramePr>
        <p:xfrm>
          <a:off x="6052192" y="1380972"/>
          <a:ext cx="5544000" cy="4157523"/>
        </p:xfrm>
        <a:graphic>
          <a:graphicData uri="http://schemas.openxmlformats.org/presentationml/2006/ole">
            <mc:AlternateContent xmlns:mc="http://schemas.openxmlformats.org/markup-compatibility/2006">
              <mc:Choice xmlns:v="urn:schemas-microsoft-com:vml" Requires="v">
                <p:oleObj name="演示文稿" r:id="rId2" imgW="4570530" imgH="3427618" progId="PowerPoint.Show.12">
                  <p:embed/>
                </p:oleObj>
              </mc:Choice>
              <mc:Fallback>
                <p:oleObj name="演示文稿" r:id="rId2" imgW="4570530" imgH="3427618" progId="PowerPoint.Show.12">
                  <p:embed/>
                  <p:pic>
                    <p:nvPicPr>
                      <p:cNvPr id="0" name=""/>
                      <p:cNvPicPr/>
                      <p:nvPr/>
                    </p:nvPicPr>
                    <p:blipFill>
                      <a:blip r:embed="rId3"/>
                      <a:stretch>
                        <a:fillRect/>
                      </a:stretch>
                    </p:blipFill>
                    <p:spPr>
                      <a:xfrm>
                        <a:off x="6052192" y="1380972"/>
                        <a:ext cx="5544000" cy="4157523"/>
                      </a:xfrm>
                      <a:prstGeom prst="rect">
                        <a:avLst/>
                      </a:prstGeom>
                    </p:spPr>
                  </p:pic>
                </p:oleObj>
              </mc:Fallback>
            </mc:AlternateContent>
          </a:graphicData>
        </a:graphic>
      </p:graphicFrame>
    </p:spTree>
    <p:extLst>
      <p:ext uri="{BB962C8B-B14F-4D97-AF65-F5344CB8AC3E}">
        <p14:creationId xmlns:p14="http://schemas.microsoft.com/office/powerpoint/2010/main" val="12649814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indent="0">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4. </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妊娠并发症，如前置胎盘、胎盘早剥、妊娠期高血压疾病</a:t>
            </a:r>
            <a:r>
              <a:rPr lang="zh-CN" altLang="en-US" sz="2800" dirty="0">
                <a:latin typeface="黑体" panose="02010609060101010101" pitchFamily="49" charset="-122"/>
                <a:ea typeface="黑体" panose="02010609060101010101" pitchFamily="49" charset="-122"/>
                <a:cs typeface="Times New Roman" panose="02020603050405020304" pitchFamily="18" charset="0"/>
              </a:rPr>
              <a:t>等</a:t>
            </a:r>
            <a:endParaRPr lang="zh-CN" altLang="zh-CN" sz="2800" dirty="0">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5. </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分娩有难产可能，头盆不称、</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r>
              <a:rPr lang="zh-CN" altLang="zh-CN" sz="2800" dirty="0">
                <a:latin typeface="黑体" panose="02010609060101010101" pitchFamily="49" charset="-122"/>
                <a:ea typeface="黑体" panose="02010609060101010101" pitchFamily="49" charset="-122"/>
                <a:cs typeface="Times New Roman" panose="02020603050405020304" pitchFamily="18" charset="0"/>
              </a:rPr>
              <a:t>胎位异常、</a:t>
            </a:r>
            <a:r>
              <a:rPr lang="zh-CN"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多胎妊娠</a:t>
            </a:r>
            <a:r>
              <a:rPr lang="zh-CN" altLang="zh-CN" sz="2800" dirty="0">
                <a:latin typeface="黑体" panose="02010609060101010101" pitchFamily="49" charset="-122"/>
                <a:ea typeface="黑体" panose="02010609060101010101" pitchFamily="49" charset="-122"/>
                <a:cs typeface="Times New Roman" panose="02020603050405020304" pitchFamily="18" charset="0"/>
              </a:rPr>
              <a:t>等。</a:t>
            </a:r>
          </a:p>
          <a:p>
            <a:pPr indent="0">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6. </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妊娠期曾接触大量对胎儿有害的物质</a:t>
            </a:r>
          </a:p>
          <a:p>
            <a:pPr indent="0">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7. </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其他，如胎盘功能减退、生殖道肿瘤、</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r>
              <a:rPr lang="zh-CN" altLang="zh-CN" sz="2800" dirty="0">
                <a:latin typeface="黑体" panose="02010609060101010101" pitchFamily="49" charset="-122"/>
                <a:ea typeface="黑体" panose="02010609060101010101" pitchFamily="49" charset="-122"/>
                <a:cs typeface="Times New Roman" panose="02020603050405020304" pitchFamily="18" charset="0"/>
              </a:rPr>
              <a:t>畸形或有盆腔手术史。</a:t>
            </a:r>
          </a:p>
          <a:p>
            <a:pPr marL="0" indent="0">
              <a:buNone/>
            </a:pPr>
            <a:endParaRPr lang="zh-CN" altLang="en-US" sz="2400" dirty="0"/>
          </a:p>
        </p:txBody>
      </p:sp>
      <p:sp>
        <p:nvSpPr>
          <p:cNvPr id="3" name="文本占位符 2"/>
          <p:cNvSpPr>
            <a:spLocks noGrp="1"/>
          </p:cNvSpPr>
          <p:nvPr>
            <p:ph type="body" sz="quarter" idx="13"/>
          </p:nvPr>
        </p:nvSpPr>
        <p:spPr>
          <a:xfrm>
            <a:off x="2968599" y="70946"/>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第一节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高危妊娠的护理</a:t>
            </a:r>
          </a:p>
          <a:p>
            <a:endParaRPr lang="zh-CN" altLang="en-US" dirty="0"/>
          </a:p>
        </p:txBody>
      </p:sp>
      <p:graphicFrame>
        <p:nvGraphicFramePr>
          <p:cNvPr id="4" name="对象 3">
            <a:hlinkClick r:id="" action="ppaction://ole?verb=0"/>
          </p:cNvPr>
          <p:cNvGraphicFramePr>
            <a:graphicFrameLocks noChangeAspect="1"/>
          </p:cNvGraphicFramePr>
          <p:nvPr>
            <p:extLst>
              <p:ext uri="{D42A27DB-BD31-4B8C-83A1-F6EECF244321}">
                <p14:modId xmlns:p14="http://schemas.microsoft.com/office/powerpoint/2010/main" val="1622238852"/>
              </p:ext>
            </p:extLst>
          </p:nvPr>
        </p:nvGraphicFramePr>
        <p:xfrm>
          <a:off x="7884318" y="2333881"/>
          <a:ext cx="4164547" cy="3123049"/>
        </p:xfrm>
        <a:graphic>
          <a:graphicData uri="http://schemas.openxmlformats.org/presentationml/2006/ole">
            <mc:AlternateContent xmlns:mc="http://schemas.openxmlformats.org/markup-compatibility/2006">
              <mc:Choice xmlns:v="urn:schemas-microsoft-com:vml" Requires="v">
                <p:oleObj name="演示文稿" r:id="rId2" imgW="4570530" imgH="3427618" progId="PowerPoint.Show.12">
                  <p:embed/>
                </p:oleObj>
              </mc:Choice>
              <mc:Fallback>
                <p:oleObj name="演示文稿" r:id="rId2" imgW="4570530" imgH="3427618" progId="PowerPoint.Show.12">
                  <p:embed/>
                  <p:pic>
                    <p:nvPicPr>
                      <p:cNvPr id="0" name=""/>
                      <p:cNvPicPr/>
                      <p:nvPr/>
                    </p:nvPicPr>
                    <p:blipFill>
                      <a:blip r:embed="rId3"/>
                      <a:stretch>
                        <a:fillRect/>
                      </a:stretch>
                    </p:blipFill>
                    <p:spPr>
                      <a:xfrm>
                        <a:off x="7884318" y="2333881"/>
                        <a:ext cx="4164547" cy="3123049"/>
                      </a:xfrm>
                      <a:prstGeom prst="rect">
                        <a:avLst/>
                      </a:prstGeom>
                    </p:spPr>
                  </p:pic>
                </p:oleObj>
              </mc:Fallback>
            </mc:AlternateContent>
          </a:graphicData>
        </a:graphic>
      </p:graphicFrame>
    </p:spTree>
    <p:extLst>
      <p:ext uri="{BB962C8B-B14F-4D97-AF65-F5344CB8AC3E}">
        <p14:creationId xmlns:p14="http://schemas.microsoft.com/office/powerpoint/2010/main" val="2384926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0">
              <a:lnSpc>
                <a:spcPct val="150000"/>
              </a:lnSpc>
              <a:spcAft>
                <a:spcPts val="0"/>
              </a:spcAft>
              <a:buNone/>
            </a:pPr>
            <a:r>
              <a:rPr lang="zh-CN" altLang="en-US" dirty="0">
                <a:latin typeface="黑体" panose="02010609060101010101" pitchFamily="49" charset="-122"/>
                <a:ea typeface="黑体" panose="02010609060101010101" pitchFamily="49" charset="-122"/>
                <a:cs typeface="Times New Roman" panose="02020603050405020304" pitchFamily="18" charset="0"/>
              </a:rPr>
              <a:t>（二）</a:t>
            </a:r>
            <a:r>
              <a:rPr lang="zh-CN" altLang="zh-CN" dirty="0">
                <a:latin typeface="黑体" panose="02010609060101010101" pitchFamily="49" charset="-122"/>
                <a:ea typeface="黑体" panose="02010609060101010101" pitchFamily="49" charset="-122"/>
                <a:cs typeface="Times New Roman" panose="02020603050405020304" pitchFamily="18" charset="0"/>
              </a:rPr>
              <a:t>身体状況</a:t>
            </a:r>
          </a:p>
          <a:p>
            <a:pPr indent="0">
              <a:lnSpc>
                <a:spcPct val="150000"/>
              </a:lnSpc>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1</a:t>
            </a:r>
            <a:r>
              <a:rPr lang="zh-CN" altLang="zh-CN" sz="2800" dirty="0">
                <a:latin typeface="黑体" panose="02010609060101010101" pitchFamily="49" charset="-122"/>
                <a:ea typeface="黑体" panose="02010609060101010101" pitchFamily="49" charset="-122"/>
                <a:cs typeface="Times New Roman" panose="02020603050405020304" pitchFamily="18" charset="0"/>
              </a:rPr>
              <a:t>．体格检査一般情况</a:t>
            </a:r>
            <a:r>
              <a:rPr lang="en-US" altLang="zh-CN" sz="2800" dirty="0">
                <a:latin typeface="黑体" panose="02010609060101010101" pitchFamily="49" charset="-122"/>
                <a:ea typeface="黑体" panose="02010609060101010101" pitchFamily="49" charset="-122"/>
                <a:cs typeface="Times New Roman" panose="02020603050405020304" pitchFamily="18" charset="0"/>
              </a:rPr>
              <a:t>:</a:t>
            </a:r>
          </a:p>
          <a:p>
            <a:pPr indent="0">
              <a:lnSpc>
                <a:spcPct val="150000"/>
              </a:lnSpc>
              <a:spcAft>
                <a:spcPts val="0"/>
              </a:spcAft>
              <a:buNone/>
            </a:pPr>
            <a:r>
              <a:rPr lang="zh-CN" altLang="en-US" sz="2800"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身高＜</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145cm</a:t>
            </a:r>
            <a:r>
              <a:rPr lang="zh-CN" altLang="zh-CN" sz="2800" dirty="0">
                <a:latin typeface="黑体" panose="02010609060101010101" pitchFamily="49" charset="-122"/>
                <a:ea typeface="黑体" panose="02010609060101010101" pitchFamily="49" charset="-122"/>
                <a:cs typeface="Times New Roman" panose="02020603050405020304" pitchFamily="18" charset="0"/>
              </a:rPr>
              <a:t>者可能有骨盆狭窄；</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indent="0">
              <a:lnSpc>
                <a:spcPct val="150000"/>
              </a:lnSpc>
              <a:spcAft>
                <a:spcPts val="0"/>
              </a:spcAft>
              <a:buNone/>
            </a:pPr>
            <a:r>
              <a:rPr lang="zh-CN" altLang="en-US" sz="2800"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血压</a:t>
            </a:r>
            <a:r>
              <a:rPr lang="zh-CN" altLang="en-US"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140/90 mmHg</a:t>
            </a:r>
            <a:r>
              <a:rPr lang="zh-CN" altLang="zh-CN" sz="2800" dirty="0">
                <a:latin typeface="黑体" panose="02010609060101010101" pitchFamily="49" charset="-122"/>
                <a:ea typeface="黑体" panose="02010609060101010101" pitchFamily="49" charset="-122"/>
                <a:cs typeface="Times New Roman" panose="02020603050405020304" pitchFamily="18" charset="0"/>
              </a:rPr>
              <a:t>或较基础血压</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升高</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30/15mmHg</a:t>
            </a:r>
            <a:r>
              <a:rPr lang="zh-CN" altLang="zh-CN" sz="2800" dirty="0">
                <a:latin typeface="黑体" panose="02010609060101010101" pitchFamily="49" charset="-122"/>
                <a:ea typeface="黑体" panose="02010609060101010101" pitchFamily="49" charset="-122"/>
                <a:cs typeface="Times New Roman" panose="02020603050405020304" pitchFamily="18" charset="0"/>
              </a:rPr>
              <a:t>者为异常</a:t>
            </a:r>
            <a:r>
              <a:rPr lang="en-US" altLang="zh-CN" sz="2800" dirty="0">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latin typeface="黑体" panose="02010609060101010101" pitchFamily="49" charset="-122"/>
                <a:ea typeface="黑体" panose="02010609060101010101" pitchFamily="49" charset="-122"/>
                <a:cs typeface="Times New Roman" panose="02020603050405020304" pitchFamily="18" charset="0"/>
              </a:rPr>
              <a:t> </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indent="0">
              <a:lnSpc>
                <a:spcPct val="150000"/>
              </a:lnSpc>
              <a:spcAft>
                <a:spcPts val="0"/>
              </a:spcAft>
              <a:buNone/>
            </a:pPr>
            <a:r>
              <a:rPr lang="zh-CN" altLang="en-US" sz="2800"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zh-CN"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孕晚期每周体重增加超过</a:t>
            </a:r>
            <a:r>
              <a:rPr lang="en-US" altLang="zh-CN" sz="28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500g</a:t>
            </a:r>
            <a:r>
              <a:rPr lang="zh-CN" altLang="zh-CN" sz="2800" dirty="0">
                <a:latin typeface="黑体" panose="02010609060101010101" pitchFamily="49" charset="-122"/>
                <a:ea typeface="黑体" panose="02010609060101010101" pitchFamily="49" charset="-122"/>
                <a:cs typeface="Times New Roman" panose="02020603050405020304" pitchFamily="18" charset="0"/>
              </a:rPr>
              <a:t>者应注意有无水肿或隐性水肿</a:t>
            </a:r>
            <a:r>
              <a:rPr lang="en-US" altLang="zh-CN" sz="2800" dirty="0">
                <a:latin typeface="黑体" panose="02010609060101010101" pitchFamily="49" charset="-122"/>
                <a:ea typeface="黑体" panose="02010609060101010101" pitchFamily="49" charset="-122"/>
                <a:cs typeface="Times New Roman" panose="02020603050405020304" pitchFamily="18" charset="0"/>
              </a:rPr>
              <a:t>;</a:t>
            </a:r>
          </a:p>
          <a:p>
            <a:pPr indent="0">
              <a:lnSpc>
                <a:spcPct val="150000"/>
              </a:lnSpc>
              <a:spcAft>
                <a:spcPts val="0"/>
              </a:spcAft>
              <a:buNone/>
            </a:pPr>
            <a:r>
              <a:rPr lang="zh-CN" altLang="en-US" sz="2800" dirty="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zh-CN" altLang="zh-CN" sz="2800" dirty="0">
                <a:latin typeface="黑体" panose="02010609060101010101" pitchFamily="49" charset="-122"/>
                <a:ea typeface="黑体" panose="02010609060101010101" pitchFamily="49" charset="-122"/>
                <a:cs typeface="Times New Roman" panose="02020603050405020304" pitchFamily="18" charset="0"/>
              </a:rPr>
              <a:t>步态不正常者应检查有无骨盆畸形。</a:t>
            </a:r>
            <a:endParaRPr lang="zh-CN" altLang="en-US" sz="2800" dirty="0">
              <a:latin typeface="黑体" panose="02010609060101010101" pitchFamily="49" charset="-122"/>
              <a:ea typeface="黑体" panose="02010609060101010101" pitchFamily="49" charset="-122"/>
            </a:endParaRPr>
          </a:p>
        </p:txBody>
      </p:sp>
      <p:sp>
        <p:nvSpPr>
          <p:cNvPr id="3" name="文本占位符 2"/>
          <p:cNvSpPr>
            <a:spLocks noGrp="1"/>
          </p:cNvSpPr>
          <p:nvPr>
            <p:ph type="body" sz="quarter" idx="13"/>
          </p:nvPr>
        </p:nvSpPr>
        <p:spPr>
          <a:xfrm>
            <a:off x="2977653" y="89053"/>
            <a:ext cx="8398933" cy="626145"/>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第一节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高危妊娠的护理</a:t>
            </a:r>
          </a:p>
          <a:p>
            <a:endParaRPr lang="zh-CN" altLang="en-US" dirty="0"/>
          </a:p>
        </p:txBody>
      </p:sp>
    </p:spTree>
    <p:extLst>
      <p:ext uri="{BB962C8B-B14F-4D97-AF65-F5344CB8AC3E}">
        <p14:creationId xmlns:p14="http://schemas.microsoft.com/office/powerpoint/2010/main" val="25274471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indent="0">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2. </a:t>
            </a:r>
            <a:r>
              <a:rPr lang="zh-CN" altLang="zh-CN" sz="2800" dirty="0">
                <a:latin typeface="黑体" panose="02010609060101010101" pitchFamily="49" charset="-122"/>
                <a:ea typeface="黑体" panose="02010609060101010101" pitchFamily="49" charset="-122"/>
                <a:cs typeface="Times New Roman" panose="02020603050405020304" pitchFamily="18" charset="0"/>
              </a:rPr>
              <a:t>产科检查</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r>
              <a:rPr lang="zh-CN" altLang="en-US"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1</a:t>
            </a:r>
            <a:r>
              <a:rPr lang="zh-CN" altLang="en-US" sz="2800" dirty="0">
                <a:solidFill>
                  <a:schemeClr val="tx1"/>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solidFill>
                  <a:srgbClr val="C00000"/>
                </a:solidFill>
                <a:latin typeface="黑体" panose="02010609060101010101" pitchFamily="49" charset="-122"/>
                <a:ea typeface="黑体" panose="02010609060101010101" pitchFamily="49" charset="-122"/>
                <a:cs typeface="Times New Roman" panose="02020603050405020304" pitchFamily="18" charset="0"/>
              </a:rPr>
              <a:t>腹部检査</a:t>
            </a:r>
            <a:r>
              <a:rPr lang="en-US" altLang="zh-CN" sz="2800" dirty="0">
                <a:latin typeface="黑体" panose="02010609060101010101" pitchFamily="49" charset="-122"/>
                <a:ea typeface="黑体" panose="02010609060101010101" pitchFamily="49" charset="-122"/>
                <a:cs typeface="Times New Roman" panose="02020603050405020304" pitchFamily="18" charset="0"/>
              </a:rPr>
              <a:t>:</a:t>
            </a:r>
          </a:p>
          <a:p>
            <a:pPr indent="0">
              <a:spcAft>
                <a:spcPts val="0"/>
              </a:spcAft>
              <a:buNone/>
            </a:pPr>
            <a:r>
              <a:rPr lang="zh-CN" altLang="en-US" sz="2800" dirty="0">
                <a:solidFill>
                  <a:srgbClr val="00B0F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latin typeface="黑体" panose="02010609060101010101" pitchFamily="49" charset="-122"/>
                <a:ea typeface="黑体" panose="02010609060101010101" pitchFamily="49" charset="-122"/>
                <a:cs typeface="Times New Roman" panose="02020603050405020304" pitchFamily="18" charset="0"/>
              </a:rPr>
              <a:t>根据宫高和腹围估计孕龄和胎儿大小</a:t>
            </a:r>
            <a:r>
              <a:rPr lang="zh-CN" altLang="en-US" sz="2800" dirty="0">
                <a:latin typeface="黑体" panose="02010609060101010101" pitchFamily="49" charset="-122"/>
                <a:ea typeface="黑体" panose="02010609060101010101" pitchFamily="49" charset="-122"/>
                <a:cs typeface="Times New Roman" panose="02020603050405020304" pitchFamily="18" charset="0"/>
              </a:rPr>
              <a:t>。</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r>
              <a:rPr lang="zh-CN" altLang="en-US" sz="2800" dirty="0">
                <a:solidFill>
                  <a:srgbClr val="00B0F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四步触诊法检查胎位是否正常，胎先露是否衔接</a:t>
            </a:r>
            <a:r>
              <a:rPr lang="zh-CN" altLang="en-US" sz="2800" dirty="0">
                <a:latin typeface="黑体" panose="02010609060101010101" pitchFamily="49" charset="-122"/>
                <a:ea typeface="黑体" panose="02010609060101010101" pitchFamily="49" charset="-122"/>
                <a:cs typeface="Times New Roman" panose="02020603050405020304" pitchFamily="18" charset="0"/>
              </a:rPr>
              <a:t>。</a:t>
            </a:r>
            <a:endParaRPr lang="en-US" altLang="zh-CN" sz="2800" dirty="0">
              <a:latin typeface="黑体" panose="02010609060101010101" pitchFamily="49" charset="-122"/>
              <a:ea typeface="黑体" panose="02010609060101010101" pitchFamily="49" charset="-122"/>
              <a:cs typeface="Times New Roman" panose="02020603050405020304" pitchFamily="18" charset="0"/>
            </a:endParaRPr>
          </a:p>
          <a:p>
            <a:pPr indent="0">
              <a:spcAft>
                <a:spcPts val="0"/>
              </a:spcAft>
              <a:buNone/>
            </a:pPr>
            <a:r>
              <a:rPr lang="zh-CN" altLang="en-US" sz="2800" dirty="0">
                <a:solidFill>
                  <a:srgbClr val="00B0F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听诊胎心率是否正常。</a:t>
            </a:r>
          </a:p>
          <a:p>
            <a:pPr lvl="0" indent="0">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(2) </a:t>
            </a:r>
            <a:r>
              <a:rPr lang="zh-CN" altLang="zh-CN" sz="2800" dirty="0">
                <a:solidFill>
                  <a:srgbClr val="C00000"/>
                </a:solidFill>
                <a:latin typeface="黑体" panose="02010609060101010101" pitchFamily="49" charset="-122"/>
                <a:ea typeface="黑体" panose="02010609060101010101" pitchFamily="49" charset="-122"/>
                <a:cs typeface="Times New Roman" panose="02020603050405020304" pitchFamily="18" charset="0"/>
              </a:rPr>
              <a:t>骨盆测量</a:t>
            </a:r>
            <a:r>
              <a:rPr lang="en-US" altLang="zh-CN" sz="2800" dirty="0">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latin typeface="黑体" panose="02010609060101010101" pitchFamily="49" charset="-122"/>
                <a:ea typeface="黑体" panose="02010609060101010101" pitchFamily="49" charset="-122"/>
                <a:cs typeface="Times New Roman" panose="02020603050405020304" pitchFamily="18" charset="0"/>
              </a:rPr>
              <a:t>骨盆各平面径线</a:t>
            </a:r>
            <a:r>
              <a:rPr lang="zh-CN" altLang="en-US" sz="2800" dirty="0">
                <a:latin typeface="黑体" panose="02010609060101010101" pitchFamily="49" charset="-122"/>
                <a:ea typeface="黑体" panose="02010609060101010101" pitchFamily="49" charset="-122"/>
                <a:cs typeface="Times New Roman" panose="02020603050405020304" pitchFamily="18" charset="0"/>
              </a:rPr>
              <a:t>有无</a:t>
            </a:r>
            <a:r>
              <a:rPr lang="zh-CN" altLang="zh-CN" sz="2800" dirty="0">
                <a:latin typeface="黑体" panose="02010609060101010101" pitchFamily="49" charset="-122"/>
                <a:ea typeface="黑体" panose="02010609060101010101" pitchFamily="49" charset="-122"/>
                <a:cs typeface="Times New Roman" panose="02020603050405020304" pitchFamily="18" charset="0"/>
              </a:rPr>
              <a:t>异常。</a:t>
            </a:r>
          </a:p>
          <a:p>
            <a:pPr lvl="0" indent="0">
              <a:spcAft>
                <a:spcPts val="0"/>
              </a:spcAft>
              <a:buNone/>
            </a:pPr>
            <a:r>
              <a:rPr lang="en-US" altLang="zh-CN" sz="2800" dirty="0">
                <a:latin typeface="黑体" panose="02010609060101010101" pitchFamily="49" charset="-122"/>
                <a:ea typeface="黑体" panose="02010609060101010101" pitchFamily="49" charset="-122"/>
                <a:cs typeface="Times New Roman" panose="02020603050405020304" pitchFamily="18" charset="0"/>
              </a:rPr>
              <a:t>(3) </a:t>
            </a:r>
            <a:r>
              <a:rPr lang="zh-CN" altLang="zh-CN" sz="2800" dirty="0">
                <a:solidFill>
                  <a:srgbClr val="C00000"/>
                </a:solidFill>
                <a:latin typeface="黑体" panose="02010609060101010101" pitchFamily="49" charset="-122"/>
                <a:ea typeface="黑体" panose="02010609060101010101" pitchFamily="49" charset="-122"/>
                <a:cs typeface="Times New Roman" panose="02020603050405020304" pitchFamily="18" charset="0"/>
              </a:rPr>
              <a:t>肛査及阴道检査</a:t>
            </a:r>
            <a:r>
              <a:rPr lang="en-US" altLang="zh-CN" sz="2800" dirty="0">
                <a:latin typeface="黑体" panose="02010609060101010101" pitchFamily="49" charset="-122"/>
                <a:ea typeface="黑体" panose="02010609060101010101" pitchFamily="49" charset="-122"/>
                <a:cs typeface="Times New Roman" panose="02020603050405020304" pitchFamily="18" charset="0"/>
              </a:rPr>
              <a:t>:</a:t>
            </a:r>
            <a:r>
              <a:rPr lang="zh-CN" altLang="zh-CN" sz="2800" dirty="0">
                <a:latin typeface="黑体" panose="02010609060101010101" pitchFamily="49" charset="-122"/>
                <a:ea typeface="黑体" panose="02010609060101010101" pitchFamily="49" charset="-122"/>
                <a:cs typeface="Times New Roman" panose="02020603050405020304" pitchFamily="18" charset="0"/>
              </a:rPr>
              <a:t>了解有无软产道异常。</a:t>
            </a:r>
          </a:p>
          <a:p>
            <a:pPr marL="0" lvl="0" indent="0">
              <a:buNone/>
            </a:pPr>
            <a:endParaRPr lang="zh-CN" altLang="en-US" sz="2800" dirty="0">
              <a:latin typeface="黑体" panose="02010609060101010101" pitchFamily="49" charset="-122"/>
              <a:ea typeface="黑体" panose="02010609060101010101" pitchFamily="49" charset="-122"/>
            </a:endParaRPr>
          </a:p>
          <a:p>
            <a:pPr marL="0" indent="0">
              <a:buNone/>
            </a:pPr>
            <a:endParaRPr lang="zh-CN" altLang="en-US" dirty="0"/>
          </a:p>
        </p:txBody>
      </p:sp>
      <p:sp>
        <p:nvSpPr>
          <p:cNvPr id="3" name="文本占位符 2"/>
          <p:cNvSpPr>
            <a:spLocks noGrp="1"/>
          </p:cNvSpPr>
          <p:nvPr>
            <p:ph type="body" sz="quarter" idx="13"/>
          </p:nvPr>
        </p:nvSpPr>
        <p:spPr>
          <a:xfrm>
            <a:off x="3023857" y="99589"/>
            <a:ext cx="8352729" cy="715198"/>
          </a:xfrm>
        </p:spPr>
        <p:txBody>
          <a:bodyPr/>
          <a:lstStyle/>
          <a:p>
            <a:pPr lvl="0" algn="ctr">
              <a:lnSpc>
                <a:spcPct val="150000"/>
              </a:lnSpc>
              <a:spcAft>
                <a:spcPts val="0"/>
              </a:spcAft>
            </a:pP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第一节</a:t>
            </a:r>
            <a:r>
              <a:rPr lang="en-US"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   </a:t>
            </a:r>
            <a:r>
              <a:rPr lang="zh-CN" altLang="zh-CN" sz="3600" b="1" dirty="0">
                <a:solidFill>
                  <a:srgbClr val="C00000"/>
                </a:solidFill>
                <a:latin typeface="Calibri" panose="020F0502020204030204" pitchFamily="34" charset="0"/>
                <a:ea typeface="宋体" panose="02010600030101010101" pitchFamily="2" charset="-122"/>
                <a:cs typeface="Times New Roman" panose="02020603050405020304" pitchFamily="18" charset="0"/>
              </a:rPr>
              <a:t>高危妊娠的护理</a:t>
            </a:r>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t="45310" b="1"/>
          <a:stretch/>
        </p:blipFill>
        <p:spPr>
          <a:xfrm>
            <a:off x="8736594" y="3711921"/>
            <a:ext cx="3183132" cy="2010795"/>
          </a:xfrm>
          <a:prstGeom prst="rect">
            <a:avLst/>
          </a:prstGeom>
        </p:spPr>
      </p:pic>
    </p:spTree>
    <p:extLst>
      <p:ext uri="{BB962C8B-B14F-4D97-AF65-F5344CB8AC3E}">
        <p14:creationId xmlns:p14="http://schemas.microsoft.com/office/powerpoint/2010/main" val="796178482"/>
      </p:ext>
    </p:extLst>
  </p:cSld>
  <p:clrMapOvr>
    <a:masterClrMapping/>
  </p:clrMapOvr>
</p:sld>
</file>

<file path=ppt/theme/theme1.xml><?xml version="1.0" encoding="utf-8"?>
<a:theme xmlns:a="http://schemas.openxmlformats.org/drawingml/2006/main" name="第一章绪论模板1(1)">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rgbClr val="000000"/>
            </a:solidFill>
            <a:effectLst/>
            <a:latin typeface="Arial" charset="0"/>
            <a:ea typeface="宋体" charset="-122"/>
            <a:sym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rgbClr val="000000"/>
            </a:solidFill>
            <a:effectLst/>
            <a:latin typeface="Arial" charset="0"/>
            <a:ea typeface="宋体" charset="-122"/>
            <a:sym typeface="Arial" charset="0"/>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ysgvbn3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演示文稿  何朗</Template>
  <TotalTime>602</TotalTime>
  <Words>2690</Words>
  <Application>Microsoft Office PowerPoint</Application>
  <PresentationFormat>宽屏</PresentationFormat>
  <Paragraphs>265</Paragraphs>
  <Slides>47</Slides>
  <Notes>1</Notes>
  <HiddenSlides>0</HiddenSlides>
  <MMClips>0</MMClips>
  <ScaleCrop>false</ScaleCrop>
  <HeadingPairs>
    <vt:vector size="8" baseType="variant">
      <vt:variant>
        <vt:lpstr>已用的字体</vt:lpstr>
      </vt:variant>
      <vt:variant>
        <vt:i4>8</vt:i4>
      </vt:variant>
      <vt:variant>
        <vt:lpstr>主题</vt:lpstr>
      </vt:variant>
      <vt:variant>
        <vt:i4>2</vt:i4>
      </vt:variant>
      <vt:variant>
        <vt:lpstr>嵌入 OLE 服务器</vt:lpstr>
      </vt:variant>
      <vt:variant>
        <vt:i4>1</vt:i4>
      </vt:variant>
      <vt:variant>
        <vt:lpstr>幻灯片标题</vt:lpstr>
      </vt:variant>
      <vt:variant>
        <vt:i4>47</vt:i4>
      </vt:variant>
    </vt:vector>
  </HeadingPairs>
  <TitlesOfParts>
    <vt:vector size="58" baseType="lpstr">
      <vt:lpstr>等线</vt:lpstr>
      <vt:lpstr>黑体</vt:lpstr>
      <vt:lpstr>华文中宋</vt:lpstr>
      <vt:lpstr>宋体</vt:lpstr>
      <vt:lpstr>微软雅黑</vt:lpstr>
      <vt:lpstr>Arial</vt:lpstr>
      <vt:lpstr>Calibri</vt:lpstr>
      <vt:lpstr>Calibri Light</vt:lpstr>
      <vt:lpstr>第一章绪论模板1(1)</vt:lpstr>
      <vt:lpstr>2_默认设计模板</vt:lpstr>
      <vt:lpstr>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何朗</cp:lastModifiedBy>
  <cp:revision>65</cp:revision>
  <dcterms:created xsi:type="dcterms:W3CDTF">2019-10-21T05:09:51Z</dcterms:created>
  <dcterms:modified xsi:type="dcterms:W3CDTF">2024-03-21T10:29:55Z</dcterms:modified>
</cp:coreProperties>
</file>