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6" r:id="rId3"/>
  </p:sldMasterIdLst>
  <p:notesMasterIdLst>
    <p:notesMasterId r:id="rId48"/>
  </p:notesMasterIdLst>
  <p:sldIdLst>
    <p:sldId id="356" r:id="rId4"/>
    <p:sldId id="257" r:id="rId5"/>
    <p:sldId id="258" r:id="rId6"/>
    <p:sldId id="260" r:id="rId7"/>
    <p:sldId id="261" r:id="rId8"/>
    <p:sldId id="357" r:id="rId9"/>
    <p:sldId id="358" r:id="rId10"/>
    <p:sldId id="263" r:id="rId11"/>
    <p:sldId id="264" r:id="rId12"/>
    <p:sldId id="265" r:id="rId13"/>
    <p:sldId id="324" r:id="rId14"/>
    <p:sldId id="266" r:id="rId15"/>
    <p:sldId id="321" r:id="rId16"/>
    <p:sldId id="268" r:id="rId17"/>
    <p:sldId id="269" r:id="rId18"/>
    <p:sldId id="270" r:id="rId19"/>
    <p:sldId id="359" r:id="rId20"/>
    <p:sldId id="325" r:id="rId21"/>
    <p:sldId id="271" r:id="rId22"/>
    <p:sldId id="323" r:id="rId23"/>
    <p:sldId id="272" r:id="rId24"/>
    <p:sldId id="273" r:id="rId25"/>
    <p:sldId id="274" r:id="rId26"/>
    <p:sldId id="275" r:id="rId27"/>
    <p:sldId id="278" r:id="rId28"/>
    <p:sldId id="280" r:id="rId29"/>
    <p:sldId id="281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60" r:id="rId38"/>
    <p:sldId id="307" r:id="rId39"/>
    <p:sldId id="308" r:id="rId40"/>
    <p:sldId id="309" r:id="rId41"/>
    <p:sldId id="310" r:id="rId42"/>
    <p:sldId id="312" r:id="rId43"/>
    <p:sldId id="314" r:id="rId44"/>
    <p:sldId id="315" r:id="rId45"/>
    <p:sldId id="319" r:id="rId46"/>
    <p:sldId id="410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AB0E9-04D3-491B-8F4A-A9DC6082FA24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D1AD3-7BCD-4B6F-9A55-A91CB3420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8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>
            <a:extLst>
              <a:ext uri="{FF2B5EF4-FFF2-40B4-BE49-F238E27FC236}">
                <a16:creationId xmlns:a16="http://schemas.microsoft.com/office/drawing/2014/main" id="{8694D6F8-3924-740F-FD9E-EEA0984ECED4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9" name="文本占位符 2">
            <a:extLst>
              <a:ext uri="{FF2B5EF4-FFF2-40B4-BE49-F238E27FC236}">
                <a16:creationId xmlns:a16="http://schemas.microsoft.com/office/drawing/2014/main" id="{C98181FB-904D-4E73-D1CA-75B7A63B9C4D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C84B5-9FFD-484B-BDAF-DF7D4DFF3D3A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4" y="31750"/>
            <a:ext cx="115485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17"/>
          <p:cNvSpPr>
            <a:spLocks noChangeArrowheads="1"/>
          </p:cNvSpPr>
          <p:nvPr/>
        </p:nvSpPr>
        <p:spPr bwMode="auto">
          <a:xfrm>
            <a:off x="0" y="31750"/>
            <a:ext cx="12192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9" name="Group -935"/>
          <p:cNvGrpSpPr>
            <a:grpSpLocks/>
          </p:cNvGrpSpPr>
          <p:nvPr/>
        </p:nvGrpSpPr>
        <p:grpSpPr bwMode="auto">
          <a:xfrm>
            <a:off x="-25400" y="5002214"/>
            <a:ext cx="12217400" cy="1855787"/>
            <a:chOff x="0" y="5698414"/>
            <a:chExt cx="9161367" cy="1174100"/>
          </a:xfrm>
        </p:grpSpPr>
        <p:sp>
          <p:nvSpPr>
            <p:cNvPr id="10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12" name="Rectangle 223"/>
          <p:cNvSpPr>
            <a:spLocks noChangeArrowheads="1"/>
          </p:cNvSpPr>
          <p:nvPr/>
        </p:nvSpPr>
        <p:spPr bwMode="auto">
          <a:xfrm>
            <a:off x="3757084" y="4257675"/>
            <a:ext cx="46291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800"/>
              </a:lnSpc>
              <a:buSzPct val="100000"/>
            </a:pPr>
            <a:r>
              <a:rPr lang="zh-CN" altLang="en-US" sz="2800" dirty="0">
                <a:solidFill>
                  <a:srgbClr val="00A7E2"/>
                </a:solidFill>
                <a:latin typeface="微软雅黑" pitchFamily="34" charset="-122"/>
                <a:ea typeface="微软雅黑" pitchFamily="34" charset="-122"/>
              </a:rPr>
              <a:t>广东省卫生学校  </a:t>
            </a:r>
            <a:endParaRPr lang="zh-CN" altLang="zh-CN" sz="1800" dirty="0"/>
          </a:p>
        </p:txBody>
      </p:sp>
      <p:sp>
        <p:nvSpPr>
          <p:cNvPr id="13" name="Rectangle 225"/>
          <p:cNvSpPr>
            <a:spLocks noChangeArrowheads="1"/>
          </p:cNvSpPr>
          <p:nvPr/>
        </p:nvSpPr>
        <p:spPr bwMode="auto">
          <a:xfrm>
            <a:off x="1012535" y="6367612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 dirty="0">
                <a:solidFill>
                  <a:srgbClr val="FFFFFF"/>
                </a:solidFill>
                <a:ea typeface="黑体" pitchFamily="2" charset="-122"/>
              </a:rPr>
              <a:t>妇产科护理</a:t>
            </a:r>
            <a:endParaRPr lang="zh-CN" altLang="zh-CN" sz="1800" dirty="0"/>
          </a:p>
        </p:txBody>
      </p:sp>
      <p:sp>
        <p:nvSpPr>
          <p:cNvPr id="14" name="Rectangle 229"/>
          <p:cNvSpPr>
            <a:spLocks/>
          </p:cNvSpPr>
          <p:nvPr/>
        </p:nvSpPr>
        <p:spPr bwMode="auto">
          <a:xfrm>
            <a:off x="1890184" y="1719264"/>
            <a:ext cx="10231967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" name="Rectangle 231"/>
          <p:cNvSpPr>
            <a:spLocks noChangeArrowheads="1"/>
          </p:cNvSpPr>
          <p:nvPr/>
        </p:nvSpPr>
        <p:spPr bwMode="auto">
          <a:xfrm>
            <a:off x="2432051" y="1719264"/>
            <a:ext cx="321733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" name="Rectangle 233"/>
          <p:cNvSpPr>
            <a:spLocks noChangeArrowheads="1"/>
          </p:cNvSpPr>
          <p:nvPr/>
        </p:nvSpPr>
        <p:spPr bwMode="auto">
          <a:xfrm>
            <a:off x="-10584" y="1719264"/>
            <a:ext cx="1957917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" name="Rectangle 235"/>
          <p:cNvSpPr>
            <a:spLocks noChangeArrowheads="1"/>
          </p:cNvSpPr>
          <p:nvPr/>
        </p:nvSpPr>
        <p:spPr bwMode="auto">
          <a:xfrm>
            <a:off x="3981450" y="2365376"/>
            <a:ext cx="6865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第十四章  月经失调妇女的护理</a:t>
            </a:r>
            <a:endParaRPr lang="zh-CN" altLang="zh-CN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9840415" y="6451649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96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913C910-2077-A795-4AED-A4367A4FA0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B29DFD1-A402-F1BE-9AFB-873654C98B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84C1A59-208C-BB2C-5A20-66575D8B8C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250C8-BF5A-4A71-95DD-36A6F951D04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5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700B9E-26FE-C278-6CAE-F9FFFC3A77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3BF120-CE3B-7E00-EA0F-FE98E43F80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439236-E9D0-AEC2-6654-59291D2A6C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6CCBC-E893-471E-B821-8E1C5AC20EF7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3519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78018-2A8E-29B5-0C34-B3092AD45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747AFD-14A9-D0FE-805D-B2B876EB78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5FCA53-261D-A4CA-7985-22095DE1A8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3C883-C5B7-42CD-ABF7-E9F94E3C2E39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576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9CE057-0856-465E-9B05-4647DBD645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3F58FF-0348-831D-0A4A-F9ECAF568B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235C70-5362-D0A1-2B56-E8D327D998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6493B-AD4F-436F-91F1-07ED6C9FA31D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8991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895E33-6283-0FA4-5E94-83FE222193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85ED7F-7833-575A-9C6A-C5910E74B0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4477B49-1ECF-51B5-E9A7-10412B2F79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03F5A-41A6-4AFE-9689-7E7A177DDAB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011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>
            <a:extLst>
              <a:ext uri="{FF2B5EF4-FFF2-40B4-BE49-F238E27FC236}">
                <a16:creationId xmlns:a16="http://schemas.microsoft.com/office/drawing/2014/main" id="{4D91DD2A-DD80-EB69-000F-2241F7E600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页脚占位符 1048578">
            <a:extLst>
              <a:ext uri="{FF2B5EF4-FFF2-40B4-BE49-F238E27FC236}">
                <a16:creationId xmlns:a16="http://schemas.microsoft.com/office/drawing/2014/main" id="{4B39D299-4CAA-7B15-D787-B97F91847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1048579">
            <a:extLst>
              <a:ext uri="{FF2B5EF4-FFF2-40B4-BE49-F238E27FC236}">
                <a16:creationId xmlns:a16="http://schemas.microsoft.com/office/drawing/2014/main" id="{689016C0-89E3-FEB2-E223-9BAD330F7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6F00F-6E6F-4C16-9A5F-BC1F53286D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1223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>
            <a:extLst>
              <a:ext uri="{FF2B5EF4-FFF2-40B4-BE49-F238E27FC236}">
                <a16:creationId xmlns:a16="http://schemas.microsoft.com/office/drawing/2014/main" id="{D16345E8-2CF2-8817-33ED-EBAD6F9C79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页脚占位符 1048578">
            <a:extLst>
              <a:ext uri="{FF2B5EF4-FFF2-40B4-BE49-F238E27FC236}">
                <a16:creationId xmlns:a16="http://schemas.microsoft.com/office/drawing/2014/main" id="{7F45B0CF-3211-06CE-2247-EAC462CDD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1048579">
            <a:extLst>
              <a:ext uri="{FF2B5EF4-FFF2-40B4-BE49-F238E27FC236}">
                <a16:creationId xmlns:a16="http://schemas.microsoft.com/office/drawing/2014/main" id="{F4D9B171-6A15-77C7-CEEF-EF1C815BF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7D06C-C541-468A-8E5A-43406095A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3476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>
            <a:extLst>
              <a:ext uri="{FF2B5EF4-FFF2-40B4-BE49-F238E27FC236}">
                <a16:creationId xmlns:a16="http://schemas.microsoft.com/office/drawing/2014/main" id="{396067F8-AA3B-67AF-DB91-6DC89C58F3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页脚占位符 1048578">
            <a:extLst>
              <a:ext uri="{FF2B5EF4-FFF2-40B4-BE49-F238E27FC236}">
                <a16:creationId xmlns:a16="http://schemas.microsoft.com/office/drawing/2014/main" id="{122D1A44-6A24-24AC-41E8-15ED4275C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1048579">
            <a:extLst>
              <a:ext uri="{FF2B5EF4-FFF2-40B4-BE49-F238E27FC236}">
                <a16:creationId xmlns:a16="http://schemas.microsoft.com/office/drawing/2014/main" id="{717F977E-4736-15FF-81F0-FD1266D37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DFC0A-7381-474E-817A-A63C5D6C2D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2180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>
            <a:extLst>
              <a:ext uri="{FF2B5EF4-FFF2-40B4-BE49-F238E27FC236}">
                <a16:creationId xmlns:a16="http://schemas.microsoft.com/office/drawing/2014/main" id="{F581A66D-40C1-F3B0-02F1-63432B5FC1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页脚占位符 1048578">
            <a:extLst>
              <a:ext uri="{FF2B5EF4-FFF2-40B4-BE49-F238E27FC236}">
                <a16:creationId xmlns:a16="http://schemas.microsoft.com/office/drawing/2014/main" id="{D563325F-3E79-84D5-95D1-CCE5918E6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1048579">
            <a:extLst>
              <a:ext uri="{FF2B5EF4-FFF2-40B4-BE49-F238E27FC236}">
                <a16:creationId xmlns:a16="http://schemas.microsoft.com/office/drawing/2014/main" id="{7A9A4FD1-032E-1829-2218-950694637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C4A14-91B6-4F7C-AAF9-8A007F81AF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754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>
            <a:extLst>
              <a:ext uri="{FF2B5EF4-FFF2-40B4-BE49-F238E27FC236}">
                <a16:creationId xmlns:a16="http://schemas.microsoft.com/office/drawing/2014/main" id="{726DA7C4-B49B-58C9-B269-0E1FD26991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页脚占位符 1048578">
            <a:extLst>
              <a:ext uri="{FF2B5EF4-FFF2-40B4-BE49-F238E27FC236}">
                <a16:creationId xmlns:a16="http://schemas.microsoft.com/office/drawing/2014/main" id="{268C592D-FB00-0F4D-F269-BCDEED4D8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灯片编号占位符 1048579">
            <a:extLst>
              <a:ext uri="{FF2B5EF4-FFF2-40B4-BE49-F238E27FC236}">
                <a16:creationId xmlns:a16="http://schemas.microsoft.com/office/drawing/2014/main" id="{84A9DD25-B4CC-BF70-F498-213866205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767C8-7F76-446C-A127-C6CB097F76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105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1196753"/>
            <a:ext cx="10972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Freeform 247"/>
          <p:cNvSpPr>
            <a:spLocks noChangeArrowheads="1"/>
          </p:cNvSpPr>
          <p:nvPr/>
        </p:nvSpPr>
        <p:spPr bwMode="auto">
          <a:xfrm>
            <a:off x="0" y="282575"/>
            <a:ext cx="2880784" cy="503238"/>
          </a:xfrm>
          <a:custGeom>
            <a:avLst/>
            <a:gdLst>
              <a:gd name="T0" fmla="*/ 0 w 2160240"/>
              <a:gd name="T1" fmla="*/ 0 h 288032"/>
              <a:gd name="T2" fmla="*/ 1941299 w 2160240"/>
              <a:gd name="T3" fmla="*/ 0 h 288032"/>
              <a:gd name="T4" fmla="*/ 2160240 w 2160240"/>
              <a:gd name="T5" fmla="*/ 288032 h 288032"/>
              <a:gd name="T6" fmla="*/ 0 w 2160240"/>
              <a:gd name="T7" fmla="*/ 288032 h 288032"/>
              <a:gd name="T8" fmla="*/ 0 w 2160240"/>
              <a:gd name="T9" fmla="*/ 0 h 288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第十四章</a:t>
            </a:r>
            <a:endParaRPr lang="zh-CN" altLang="zh-CN" sz="1800" dirty="0"/>
          </a:p>
        </p:txBody>
      </p:sp>
      <p:pic>
        <p:nvPicPr>
          <p:cNvPr id="9" name="Picture 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6065839"/>
            <a:ext cx="2146300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2160000" y="6065839"/>
            <a:ext cx="10032000" cy="438943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</p:nvPr>
        </p:nvSpPr>
        <p:spPr>
          <a:xfrm>
            <a:off x="2977653" y="188641"/>
            <a:ext cx="8398933" cy="626145"/>
          </a:xfrm>
        </p:spPr>
        <p:txBody>
          <a:bodyPr/>
          <a:lstStyle>
            <a:lvl1pPr marL="0" indent="0">
              <a:buNone/>
              <a:defRPr sz="4000">
                <a:latin typeface="黑体" pitchFamily="49" charset="-122"/>
                <a:ea typeface="黑体" pitchFamily="49" charset="-122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840417" y="6114783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0962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>
            <a:extLst>
              <a:ext uri="{FF2B5EF4-FFF2-40B4-BE49-F238E27FC236}">
                <a16:creationId xmlns:a16="http://schemas.microsoft.com/office/drawing/2014/main" id="{AA21E340-D5E2-FEF1-ABFD-AB2E8842D3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页脚占位符 1048578">
            <a:extLst>
              <a:ext uri="{FF2B5EF4-FFF2-40B4-BE49-F238E27FC236}">
                <a16:creationId xmlns:a16="http://schemas.microsoft.com/office/drawing/2014/main" id="{E7AD6026-1FE3-CBDB-27FE-7FDB8210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灯片编号占位符 1048579">
            <a:extLst>
              <a:ext uri="{FF2B5EF4-FFF2-40B4-BE49-F238E27FC236}">
                <a16:creationId xmlns:a16="http://schemas.microsoft.com/office/drawing/2014/main" id="{4AF57102-FCD4-5B26-42D5-67B2C938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9837E-79D3-4FF0-84C2-B3794B7222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3321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>
            <a:extLst>
              <a:ext uri="{FF2B5EF4-FFF2-40B4-BE49-F238E27FC236}">
                <a16:creationId xmlns:a16="http://schemas.microsoft.com/office/drawing/2014/main" id="{A3B2CDC4-17A8-9210-3068-9DFBD190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页脚占位符 1048578">
            <a:extLst>
              <a:ext uri="{FF2B5EF4-FFF2-40B4-BE49-F238E27FC236}">
                <a16:creationId xmlns:a16="http://schemas.microsoft.com/office/drawing/2014/main" id="{9EFC64DC-7DD5-E997-61D2-754FF96EA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灯片编号占位符 1048579">
            <a:extLst>
              <a:ext uri="{FF2B5EF4-FFF2-40B4-BE49-F238E27FC236}">
                <a16:creationId xmlns:a16="http://schemas.microsoft.com/office/drawing/2014/main" id="{AC24F575-692F-3629-62BC-841616E48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5472A-9A0B-424D-BB22-9D7C6EE723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5445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>
            <a:extLst>
              <a:ext uri="{FF2B5EF4-FFF2-40B4-BE49-F238E27FC236}">
                <a16:creationId xmlns:a16="http://schemas.microsoft.com/office/drawing/2014/main" id="{F92F9288-1F92-BC98-999D-8719767930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页脚占位符 1048578">
            <a:extLst>
              <a:ext uri="{FF2B5EF4-FFF2-40B4-BE49-F238E27FC236}">
                <a16:creationId xmlns:a16="http://schemas.microsoft.com/office/drawing/2014/main" id="{55CFA87C-FC58-8031-63E7-072FA7CD1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1048579">
            <a:extLst>
              <a:ext uri="{FF2B5EF4-FFF2-40B4-BE49-F238E27FC236}">
                <a16:creationId xmlns:a16="http://schemas.microsoft.com/office/drawing/2014/main" id="{0EBCC114-2CA3-C1A8-A315-F24A0FD16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448DD-24B8-4DD0-B975-F5AFB1664E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53517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>
            <a:extLst>
              <a:ext uri="{FF2B5EF4-FFF2-40B4-BE49-F238E27FC236}">
                <a16:creationId xmlns:a16="http://schemas.microsoft.com/office/drawing/2014/main" id="{019242D7-1DF5-6A27-A8D7-BE04963C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页脚占位符 1048578">
            <a:extLst>
              <a:ext uri="{FF2B5EF4-FFF2-40B4-BE49-F238E27FC236}">
                <a16:creationId xmlns:a16="http://schemas.microsoft.com/office/drawing/2014/main" id="{2AA64CEF-831C-F34C-131B-3465DA8DD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1048579">
            <a:extLst>
              <a:ext uri="{FF2B5EF4-FFF2-40B4-BE49-F238E27FC236}">
                <a16:creationId xmlns:a16="http://schemas.microsoft.com/office/drawing/2014/main" id="{059700E0-68AD-CAEF-C958-3FAAA1AD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78D61-D5A9-463C-9F50-7B88409297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40813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>
            <a:extLst>
              <a:ext uri="{FF2B5EF4-FFF2-40B4-BE49-F238E27FC236}">
                <a16:creationId xmlns:a16="http://schemas.microsoft.com/office/drawing/2014/main" id="{B4B21A42-F87D-FAAA-A6DC-D0F579AC8A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页脚占位符 1048578">
            <a:extLst>
              <a:ext uri="{FF2B5EF4-FFF2-40B4-BE49-F238E27FC236}">
                <a16:creationId xmlns:a16="http://schemas.microsoft.com/office/drawing/2014/main" id="{90F5BF1E-A709-ED8E-1337-48D34C77E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1048579">
            <a:extLst>
              <a:ext uri="{FF2B5EF4-FFF2-40B4-BE49-F238E27FC236}">
                <a16:creationId xmlns:a16="http://schemas.microsoft.com/office/drawing/2014/main" id="{727C5154-AAA5-BC5D-DE7C-C45ADA11E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A4AA6-CD7B-457D-A852-D6A4680998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6720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>
            <a:extLst>
              <a:ext uri="{FF2B5EF4-FFF2-40B4-BE49-F238E27FC236}">
                <a16:creationId xmlns:a16="http://schemas.microsoft.com/office/drawing/2014/main" id="{3E923802-A704-9281-B7D8-E26A46F333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页脚占位符 1048578">
            <a:extLst>
              <a:ext uri="{FF2B5EF4-FFF2-40B4-BE49-F238E27FC236}">
                <a16:creationId xmlns:a16="http://schemas.microsoft.com/office/drawing/2014/main" id="{9EBA46AC-290D-E717-D1D0-B03E1736D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1048579">
            <a:extLst>
              <a:ext uri="{FF2B5EF4-FFF2-40B4-BE49-F238E27FC236}">
                <a16:creationId xmlns:a16="http://schemas.microsoft.com/office/drawing/2014/main" id="{FBCA3C6F-5216-E1FF-2ED4-46F3DC39F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C51C0-C8B8-4D2E-AB6C-83100E741D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561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C84B5-9FFD-484B-BDAF-DF7D4DFF3D3A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79E7C8-8C8F-54A1-4837-6261971FA6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F8B5FC-CD3D-58F4-CBC9-6ECDBEC8DB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7E6598-5879-E33B-DD06-9FAC0DE58D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66200-DEED-41E7-829A-46371288EC53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879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92AA90-C763-C19F-0120-5A9FC12F2E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398964D-2222-3414-DB7C-0BBA010505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093D028-DD44-03BC-2948-FB0561DB16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120D1-2326-4291-9E3F-95E4A2E6488A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7823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175466-089A-BDBE-E266-DDDB87DA71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038020B-3FB9-7C67-1ACE-5E953CF2D0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5F6366-DDDE-A3D7-6E6A-406456A960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87EDC-0F43-4BDF-8AD3-16E2CA76306F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4860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19C570-0694-8C22-5DBF-F8292416A6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3D947F-C7FD-6054-0855-A32FEFA2C9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0D9237-32ED-63A3-BE03-6F21D920A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6427A-5BF4-4238-9E71-E78249DFE75B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828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8982D-6A84-E5E7-B1DA-55BC6F9CC8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7831872-8AD0-CAAA-887E-33337BDC30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B5AD4EE-665B-97E5-D246-946DCA5128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4EB4E-CAC0-403B-8B02-BABA2D9B0710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301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9B4B165-4038-B5DE-2A85-7C19496629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E32C6FB-86BB-5B2B-E801-3BE2742059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41848E6-BBB2-8848-3CD0-A8E205DBA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405E3-8CA8-49AA-AF61-98855986B66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60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1"/>
            </a:lvl1pPr>
          </a:lstStyle>
          <a:p>
            <a:fld id="{5F3C84B5-9FFD-484B-BDAF-DF7D4DFF3D3A}" type="datetimeFigureOut">
              <a:rPr lang="zh-CN" altLang="en-US" smtClean="0"/>
              <a:t>2024/3/21</a:t>
            </a:fld>
            <a:endParaRPr lang="zh-CN" altLang="en-US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1"/>
            </a:lvl1pPr>
          </a:lstStyle>
          <a:p>
            <a:endParaRPr lang="zh-CN" altLang="en-US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1"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7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A6AEC7A-6C5E-1DBA-BF4D-0D4B2CC0BC4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4E83F3A-1D1D-5A4F-64D7-31AA92FE84F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D679AA5-6457-D3BA-B30E-E79866E7A61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6499236-E46F-D63C-0B18-7D24F75409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5247A98-B611-CFD3-7AF3-D9662FE84FA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5F9A5B9-D32A-4BCF-8B09-DF9D2EF659AE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20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>
            <a:extLst>
              <a:ext uri="{FF2B5EF4-FFF2-40B4-BE49-F238E27FC236}">
                <a16:creationId xmlns:a16="http://schemas.microsoft.com/office/drawing/2014/main" id="{854DADBD-C384-E723-6C6B-D92F6FEE6475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>
            <a:extLst>
              <a:ext uri="{FF2B5EF4-FFF2-40B4-BE49-F238E27FC236}">
                <a16:creationId xmlns:a16="http://schemas.microsoft.com/office/drawing/2014/main" id="{095712E8-BF4E-E76D-F2BD-37799E2C0C6F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>
            <a:extLst>
              <a:ext uri="{FF2B5EF4-FFF2-40B4-BE49-F238E27FC236}">
                <a16:creationId xmlns:a16="http://schemas.microsoft.com/office/drawing/2014/main" id="{10CEA074-E3BA-600A-A8F3-CA0577A035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eaLnBrk="1" hangingPunct="1">
              <a:defRPr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1048579" name="页脚占位符 1048578">
            <a:extLst>
              <a:ext uri="{FF2B5EF4-FFF2-40B4-BE49-F238E27FC236}">
                <a16:creationId xmlns:a16="http://schemas.microsoft.com/office/drawing/2014/main" id="{A885B174-D336-871A-29AD-51592EDB5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eaLnBrk="1" hangingPunct="1">
              <a:defRPr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1048580" name="灯片编号占位符 1048579">
            <a:extLst>
              <a:ext uri="{FF2B5EF4-FFF2-40B4-BE49-F238E27FC236}">
                <a16:creationId xmlns:a16="http://schemas.microsoft.com/office/drawing/2014/main" id="{2D449924-9458-B8F4-993F-AEDCEECC3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i="1"/>
            </a:lvl1pPr>
          </a:lstStyle>
          <a:p>
            <a:pPr>
              <a:defRPr/>
            </a:pPr>
            <a:fld id="{6A42E08A-61C2-4C74-9C3F-219C845041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5976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15462974-08B1-990B-5262-BFFBECE3D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31750"/>
            <a:ext cx="866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8C0EDDBE-C913-775A-83CE-C7A433C354FC}"/>
              </a:ext>
            </a:extLst>
          </p:cNvPr>
          <p:cNvSpPr/>
          <p:nvPr/>
        </p:nvSpPr>
        <p:spPr>
          <a:xfrm>
            <a:off x="1524000" y="3175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2" name="组合 45">
            <a:extLst>
              <a:ext uri="{FF2B5EF4-FFF2-40B4-BE49-F238E27FC236}">
                <a16:creationId xmlns:a16="http://schemas.microsoft.com/office/drawing/2014/main" id="{359CF6FE-27B8-C8A2-F665-2DE15FAEA4D1}"/>
              </a:ext>
            </a:extLst>
          </p:cNvPr>
          <p:cNvGrpSpPr>
            <a:grpSpLocks/>
          </p:cNvGrpSpPr>
          <p:nvPr/>
        </p:nvGrpSpPr>
        <p:grpSpPr bwMode="auto">
          <a:xfrm>
            <a:off x="1504950" y="5002214"/>
            <a:ext cx="9163050" cy="1855787"/>
            <a:chOff x="0" y="5698414"/>
            <a:chExt cx="9161367" cy="1174100"/>
          </a:xfrm>
        </p:grpSpPr>
        <p:sp>
          <p:nvSpPr>
            <p:cNvPr id="47" name="自由: 形状 22">
              <a:extLst>
                <a:ext uri="{FF2B5EF4-FFF2-40B4-BE49-F238E27FC236}">
                  <a16:creationId xmlns:a16="http://schemas.microsoft.com/office/drawing/2014/main" id="{563D3875-CC2B-0580-8807-1F05A944CA02}"/>
                </a:ext>
              </a:extLst>
            </p:cNvPr>
            <p:cNvSpPr/>
            <p:nvPr/>
          </p:nvSpPr>
          <p:spPr>
            <a:xfrm>
              <a:off x="0" y="5698414"/>
              <a:ext cx="9161367" cy="1163052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8" name="自由: 形状 21">
              <a:extLst>
                <a:ext uri="{FF2B5EF4-FFF2-40B4-BE49-F238E27FC236}">
                  <a16:creationId xmlns:a16="http://schemas.microsoft.com/office/drawing/2014/main" id="{A8A27D7E-4489-BDCA-D43D-561697628D4E}"/>
                </a:ext>
              </a:extLst>
            </p:cNvPr>
            <p:cNvSpPr/>
            <p:nvPr/>
          </p:nvSpPr>
          <p:spPr>
            <a:xfrm>
              <a:off x="0" y="6150377"/>
              <a:ext cx="9161367" cy="722137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b="1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7177" name="Rectangle 79">
            <a:extLst>
              <a:ext uri="{FF2B5EF4-FFF2-40B4-BE49-F238E27FC236}">
                <a16:creationId xmlns:a16="http://schemas.microsoft.com/office/drawing/2014/main" id="{92D65BDE-64E1-CD8F-80AF-A3B93DB90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26" y="6308725"/>
            <a:ext cx="1724025" cy="579438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妇产科护理</a:t>
            </a:r>
          </a:p>
        </p:txBody>
      </p:sp>
      <p:sp>
        <p:nvSpPr>
          <p:cNvPr id="7178" name="Text Box 80">
            <a:extLst>
              <a:ext uri="{FF2B5EF4-FFF2-40B4-BE49-F238E27FC236}">
                <a16:creationId xmlns:a16="http://schemas.microsoft.com/office/drawing/2014/main" id="{570A7D7F-0738-2D7D-A94B-EBE8A3F1C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1464" y="6413500"/>
            <a:ext cx="1800225" cy="458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1800" b="1" dirty="0">
                <a:solidFill>
                  <a:srgbClr val="FFFFFF"/>
                </a:solidFill>
                <a:latin typeface="Arial"/>
                <a:ea typeface="微软雅黑"/>
                <a:cs typeface="+mn-ea"/>
                <a:sym typeface="+mn-lt"/>
              </a:rPr>
              <a:t>高等教育出版社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AF74954-E947-31D2-7190-F3052E5F7286}"/>
              </a:ext>
            </a:extLst>
          </p:cNvPr>
          <p:cNvSpPr/>
          <p:nvPr/>
        </p:nvSpPr>
        <p:spPr>
          <a:xfrm>
            <a:off x="2984501" y="1714501"/>
            <a:ext cx="7673975" cy="194627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srgbClr val="FFFFFF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80C974-9C2A-4211-59CB-00AE2904227D}"/>
              </a:ext>
            </a:extLst>
          </p:cNvPr>
          <p:cNvSpPr/>
          <p:nvPr/>
        </p:nvSpPr>
        <p:spPr>
          <a:xfrm>
            <a:off x="3348038" y="1719264"/>
            <a:ext cx="241300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C0A113-3037-34B1-8D38-B340D017831C}"/>
              </a:ext>
            </a:extLst>
          </p:cNvPr>
          <p:cNvSpPr/>
          <p:nvPr/>
        </p:nvSpPr>
        <p:spPr>
          <a:xfrm>
            <a:off x="1516062" y="1719264"/>
            <a:ext cx="1468438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prstClr val="white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3083" name="文本框 2">
            <a:extLst>
              <a:ext uri="{FF2B5EF4-FFF2-40B4-BE49-F238E27FC236}">
                <a16:creationId xmlns:a16="http://schemas.microsoft.com/office/drawing/2014/main" id="{5EA7145F-769B-FEC5-B4FE-D41CA4A9A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7" y="1703388"/>
            <a:ext cx="7683500" cy="18292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000000"/>
                </a:solidFill>
                <a:latin typeface="Arial"/>
                <a:ea typeface="微软雅黑"/>
                <a:cs typeface="+mn-ea"/>
                <a:sym typeface="+mn-lt"/>
              </a:rPr>
              <a:t>               第十四单元  </a:t>
            </a:r>
            <a:endParaRPr lang="en-US" altLang="zh-CN" sz="4000" dirty="0">
              <a:solidFill>
                <a:srgbClr val="000000"/>
              </a:solidFill>
              <a:latin typeface="Arial"/>
              <a:ea typeface="微软雅黑"/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女性生殖内分泌疾病患者的护理</a:t>
            </a:r>
            <a:endParaRPr lang="zh-CN" altLang="en-US" sz="4000" dirty="0">
              <a:solidFill>
                <a:srgbClr val="000000"/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70369" y="1041149"/>
            <a:ext cx="11025824" cy="4681568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zh-CN" sz="3200" kern="1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（三）心理状况  </a:t>
            </a:r>
            <a:endParaRPr lang="zh-CN" altLang="zh-CN" sz="32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（四）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辅助检查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诊断性刮宫</a:t>
            </a:r>
            <a:r>
              <a:rPr lang="en-US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目的是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止血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和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明确子宫内膜病理诊断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年龄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大于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35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岁，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药物治疗无效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或者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存在子宫内膜癌高危因素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的异常子宫出血者。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829" y="3872753"/>
            <a:ext cx="2790825" cy="16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56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en-US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大量出血及不规则出血时可随时刮宫。</a:t>
            </a:r>
            <a:endParaRPr lang="en-US" altLang="zh-CN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en-US" altLang="zh-CN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为确定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有无排卵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和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了解黄体功能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，于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月经前期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或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月经来潮前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小时内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刮宫，</a:t>
            </a:r>
            <a:r>
              <a:rPr lang="zh-CN" altLang="zh-CN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无排卵性</a:t>
            </a:r>
            <a:r>
              <a:rPr lang="zh-CN" altLang="en-US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异常子宫出血</a:t>
            </a:r>
            <a:r>
              <a:rPr lang="zh-CN" altLang="zh-CN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子宫内膜呈增</a:t>
            </a:r>
            <a:r>
              <a:rPr lang="zh-CN" altLang="en-US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殖</a:t>
            </a:r>
            <a:r>
              <a:rPr lang="zh-CN" altLang="zh-CN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期改变，黄体功能不足子宫内膜呈分泌不良。</a:t>
            </a:r>
            <a:endParaRPr lang="en-US" altLang="zh-CN" kern="1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en-US" altLang="zh-CN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子宫内膜不规则脱落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则于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月经第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5-6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刮宫，</a:t>
            </a:r>
            <a:r>
              <a:rPr lang="zh-CN" altLang="zh-CN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增生期和分泌期内膜共存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可作为诊断依</a:t>
            </a:r>
            <a:r>
              <a:rPr lang="zh-CN" altLang="en-US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据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2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83762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en-US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超检查</a:t>
            </a:r>
            <a:r>
              <a:rPr lang="en-US" altLang="zh-CN" sz="24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3. 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宫腔镜检</a:t>
            </a:r>
            <a:r>
              <a:rPr lang="zh-CN" altLang="en-US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查</a:t>
            </a:r>
            <a:endParaRPr lang="en-US" altLang="zh-CN" sz="2400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．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基础体温测定</a:t>
            </a:r>
            <a:endParaRPr lang="en-US" altLang="zh-CN" sz="2400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无排卵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性异常子宫出血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者基础体温呈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单相曲线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0BEDF6-83AA-78B4-CE47-7011B6458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137647"/>
            <a:ext cx="9735671" cy="286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77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排卵型功血者表现为基础体温呈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双相型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204F8B-59F3-3546-0248-E2F5BC8DBD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12" y="2061882"/>
            <a:ext cx="5387788" cy="32263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E4C032F-7D4F-E74A-5BDC-8EE854F55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61882"/>
            <a:ext cx="5863608" cy="322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6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5. </a:t>
            </a: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激素的测定</a:t>
            </a:r>
            <a:r>
              <a:rPr lang="en-US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6. </a:t>
            </a: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宫颈黏液结晶检查</a:t>
            </a:r>
            <a:r>
              <a:rPr lang="en-US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7. </a:t>
            </a: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阴道脱落细胞涂片检査</a:t>
            </a:r>
            <a:r>
              <a:rPr lang="en-US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endParaRPr lang="zh-CN" altLang="zh-CN" sz="28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382" y="2052298"/>
            <a:ext cx="27908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97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en-US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zh-CN" altLang="en-US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四）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治疗要点</a:t>
            </a:r>
            <a:endParaRPr lang="en-US" altLang="zh-CN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无排卵型功血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青春期</a:t>
            </a:r>
            <a:r>
              <a:rPr lang="zh-CN" altLang="en-US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以止血、调整周期为主；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生育期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止血、调整周期、促排卵</a:t>
            </a:r>
            <a:r>
              <a:rPr lang="zh-CN" altLang="en-US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为主</a:t>
            </a:r>
            <a:endParaRPr lang="en-US" altLang="zh-CN" sz="28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绝经</a:t>
            </a:r>
            <a:r>
              <a:rPr lang="zh-CN" altLang="en-US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过渡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期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妇女以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止血、调整周期、减少经量、预防内膜病变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为治疗原则。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5197" y="358278"/>
            <a:ext cx="1676188" cy="216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0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①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止血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大出血患者要求在性激素治疗</a:t>
            </a:r>
            <a:r>
              <a:rPr lang="en-US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8h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内见效</a:t>
            </a:r>
            <a:r>
              <a:rPr lang="en-US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48h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内出血基本停止</a:t>
            </a:r>
            <a:r>
              <a:rPr lang="en-US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超过</a:t>
            </a:r>
            <a:r>
              <a:rPr lang="en-US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96h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仍不止血</a:t>
            </a:r>
            <a:r>
              <a:rPr lang="en-US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应考虑器质性病变</a:t>
            </a:r>
            <a:r>
              <a:rPr lang="zh-CN" altLang="en-US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151" y="3112794"/>
            <a:ext cx="2664454" cy="197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0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1)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性激素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止血首选药物。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雌、孕激素联合用药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止血效果优于单一药物。大量出血时可采用第三代</a:t>
            </a:r>
            <a:r>
              <a:rPr lang="zh-CN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短效口服避孕药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雌激素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急性大量出血的青春期患者，可用大剂量雌激素促使子宫内膜生长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短期内修复创面而止血，也称</a:t>
            </a:r>
            <a:r>
              <a:rPr lang="en-US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子宫内膜修复法</a:t>
            </a:r>
            <a:r>
              <a:rPr lang="en-US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孕激素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出血淋漓不净、体内有一定雌激素水平、血红蛋白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&gt;80 g/L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、生命体征平稳患者可用孕激素使子宫内膜由增殖期转化为分泌期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停药后子宫内膜较完全脱落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药物性刮宫”</a:t>
            </a:r>
          </a:p>
          <a:p>
            <a:pPr marL="0" indent="0">
              <a:buNone/>
            </a:pPr>
            <a:endParaRPr lang="en-US" altLang="zh-CN" sz="28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445" y="4878215"/>
            <a:ext cx="2664454" cy="197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72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刮宫术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适用于绝经过渡期或病程长、药物治疗无效、存在子宫内膜癌高危因素的生育期患者。</a:t>
            </a:r>
          </a:p>
          <a:p>
            <a:pPr indent="0" algn="just">
              <a:lnSpc>
                <a:spcPct val="150000"/>
              </a:lnSpc>
              <a:buNone/>
            </a:pP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3)</a:t>
            </a:r>
            <a:r>
              <a:rPr lang="zh-CN" altLang="zh-CN" sz="28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辅助治疗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:①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止血药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雄激素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矫正凝血功能及防治贫血，预防及控制感染。</a:t>
            </a: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2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2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966" y="4511288"/>
            <a:ext cx="2245259" cy="197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23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调整月经周期</a:t>
            </a:r>
            <a:r>
              <a:rPr lang="en-US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★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雌、孕激素序贯疗法</a:t>
            </a:r>
            <a:r>
              <a:rPr lang="zh-CN" altLang="zh-CN" sz="2800" b="1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，即人工周期</a:t>
            </a:r>
            <a:endParaRPr lang="en-US" altLang="zh-CN" sz="2800" b="1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一般连用</a:t>
            </a:r>
            <a:r>
              <a:rPr lang="en-US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个周期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，多数能自行排卵。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适用青春期或生育期功血内源性雌激素水平较低者；</a:t>
            </a:r>
            <a:endParaRPr lang="en-US" altLang="zh-CN" sz="2800" kern="1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41439" y="224855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801" y="4183627"/>
            <a:ext cx="5586391" cy="153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7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学习目标</a:t>
            </a:r>
            <a:endParaRPr lang="zh-CN" altLang="zh-CN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掌握生殖内分泌疾病患者的护理措施。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熟悉生殖内分泌疾病患者的护理评估、护理问题及合作性问题。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了解生殖内分泌疾病的疾病概述，护理目标及护理评价。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kumimoji="0" lang="zh-CN" altLang="en-US" sz="36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女性生殖内分泌疾病</a:t>
            </a:r>
            <a:r>
              <a:rPr lang="zh-CN" altLang="en-US" sz="3600" kern="100" dirty="0">
                <a:solidFill>
                  <a:schemeClr val="tx1"/>
                </a:solidFill>
                <a:cs typeface="Arial" panose="020B0604020202020204" pitchFamily="34" charset="0"/>
              </a:rPr>
              <a:t>患者</a:t>
            </a:r>
            <a:r>
              <a:rPr lang="zh-CN" altLang="zh-CN" sz="3600" kern="100" dirty="0">
                <a:solidFill>
                  <a:schemeClr val="tx1"/>
                </a:solidFill>
                <a:cs typeface="Arial" panose="020B0604020202020204" pitchFamily="34" charset="0"/>
              </a:rPr>
              <a:t>的护理</a:t>
            </a:r>
            <a:endParaRPr lang="zh-CN" altLang="zh-CN" sz="3600" dirty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9138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zh-CN" altLang="en-US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雌、孕激素联合法</a:t>
            </a:r>
            <a:r>
              <a:rPr lang="zh-CN" altLang="zh-CN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，适用</a:t>
            </a:r>
            <a:r>
              <a:rPr lang="zh-CN" altLang="en-US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于有长期避孕需求、</a:t>
            </a:r>
            <a:r>
              <a:rPr lang="zh-CN" altLang="zh-CN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生育期</a:t>
            </a:r>
            <a:r>
              <a:rPr lang="zh-CN" altLang="en-US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、无避孕药禁忌患</a:t>
            </a:r>
            <a:r>
              <a:rPr lang="zh-CN" altLang="zh-CN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者。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常用口服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短效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避孕药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孕激素法</a:t>
            </a:r>
            <a:r>
              <a:rPr lang="zh-CN" altLang="zh-CN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，适用青春期、绝经过渡期或病</a:t>
            </a:r>
            <a:r>
              <a:rPr lang="zh-CN" altLang="en-US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理检查</a:t>
            </a:r>
            <a:r>
              <a:rPr lang="zh-CN" altLang="zh-CN" sz="2800" b="1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为增生期内膜的病人。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/>
              <a:t>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470" y="3459734"/>
            <a:ext cx="5386812" cy="210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228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③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促进排卵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常用氯米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芬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hCG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④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手术治疗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药物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治疗无效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或绝经过渡期患者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可手术治疗，选用子宫内膜切除术或子宫切除术。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en-US" sz="3600" kern="1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630" y="3459734"/>
            <a:ext cx="2987299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40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  2. 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排卵</a:t>
            </a:r>
            <a:r>
              <a:rPr lang="zh-CN" altLang="en-US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性异常子宫出血</a:t>
            </a:r>
            <a:endParaRPr lang="en-US" altLang="zh-CN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0" algn="just">
              <a:buNone/>
            </a:pPr>
            <a:r>
              <a:rPr lang="en-US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黄体功能不足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常用氯米芬、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hCG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和黄体酮。</a:t>
            </a:r>
          </a:p>
          <a:p>
            <a:pPr indent="0" algn="just">
              <a:buNone/>
            </a:pPr>
            <a:r>
              <a:rPr lang="en-US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子宫内膜不规则脱落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 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常用孕激素和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hCG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</a:p>
          <a:p>
            <a:pPr indent="0" algn="just">
              <a:buNone/>
            </a:pPr>
            <a:r>
              <a:rPr lang="en-US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3200" kern="1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子宫内膜局部异常所致异常子宫出血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首选药物治疗。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左炔诺孕酮宫内缓释系统。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氨甲环酸抗纤溶治疗或非甾体类抗炎药。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口服短效避孕药。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孕激素子宫内膜萎缩治疗。药物治疗无效、无生育要求患者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可考虑行子宫内膜切除术。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4218" y="814786"/>
            <a:ext cx="1956986" cy="22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40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护理问题及预期目标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】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25214"/>
              </p:ext>
            </p:extLst>
          </p:nvPr>
        </p:nvGraphicFramePr>
        <p:xfrm>
          <a:off x="1059256" y="2082297"/>
          <a:ext cx="9008198" cy="24129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008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41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护理问题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      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预期目标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8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疲乏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与子宫出血引起的继发性贫血有关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</a:t>
                      </a:r>
                      <a:r>
                        <a:rPr lang="zh-CN" alt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贫血得到纠正，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患者能够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                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完成日常活动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焦虑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与阴道反复出血，担心预后有关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患者的焦虑感减轻或消失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有感染的危险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出血量多、时间长导致</a:t>
                      </a:r>
                      <a:r>
                        <a:rPr lang="en-US" alt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</a:t>
                      </a:r>
                      <a:r>
                        <a:rPr kumimoji="0" lang="zh-CN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患者在住院期间无感染发生</a:t>
                      </a:r>
                      <a:endParaRPr kumimoji="0" lang="en-US" altLang="zh-CN" sz="20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严重的贫血，</a:t>
                      </a:r>
                      <a:r>
                        <a:rPr kumimoji="0" lang="zh-CN" altLang="en-US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造成机体抵抗力下降有关</a:t>
                      </a:r>
                      <a:r>
                        <a:rPr kumimoji="0" lang="en-US" altLang="zh-CN" sz="20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407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【护理措施】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一般护理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（二）用药护理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用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性激素止血治疗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注意事项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血止后减量，每</a:t>
            </a:r>
            <a:r>
              <a:rPr lang="en-US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日减原剂量的</a:t>
            </a:r>
            <a:r>
              <a:rPr lang="en-US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1/3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，直至维持量</a:t>
            </a:r>
            <a:r>
              <a:rPr lang="zh-CN" altLang="en-US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按时、按量使用性激素，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不得随意停服或漏服</a:t>
            </a:r>
            <a:r>
              <a:rPr lang="zh-CN" altLang="en-US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；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如出现不规则阴道流血，嘱患者及时就诊。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lv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★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使用雄激素每月总量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不宜超过</a:t>
            </a:r>
            <a:r>
              <a:rPr lang="en-US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300mg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,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以免引起男性化。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sz="2800" dirty="0"/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091" y="4490519"/>
            <a:ext cx="1946495" cy="140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37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（三）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心理护理</a:t>
            </a:r>
            <a:endParaRPr lang="zh-CN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just">
              <a:spcAft>
                <a:spcPts val="0"/>
              </a:spcAft>
              <a:buAutoNum type="arabicPeriod"/>
            </a:pP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及时为患者提供疾病的相关信息，消除对性激素治疗的恐惧心理</a:t>
            </a:r>
            <a:endParaRPr lang="en-US" altLang="zh-CN" sz="280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514350" indent="-514350" algn="just">
              <a:spcAft>
                <a:spcPts val="0"/>
              </a:spcAft>
              <a:buAutoNum type="arabicPeriod"/>
            </a:pP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对围绝经期妇女进行健康指导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532" y="2911411"/>
            <a:ext cx="3649660" cy="2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120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【护理评价】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患者能够完成日常活动，正确使用性激素，阴道出血停止。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患者在住院期间贫血、感染未发生或得到有效治疗。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3.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患者的焦虑消失，保持乐观情绪，配合治疗。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947" y="2797521"/>
            <a:ext cx="1332000" cy="268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2940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42796" y="1086417"/>
            <a:ext cx="10953396" cy="4636300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zh-CN" altLang="zh-CN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掌握要点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无排卵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性异常子宫出血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多见于青春期和绝经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过渡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期妇女，最常见的症状是子宫不规则出血，月经周期紊乱，经期长短不一，经量不定。基础体温呈单相曲线，月经前期或月经来潮前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小时内刮宫，无排卵性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异常子宫出血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子宫内膜呈增生期改变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．黄体功能不足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月经频发，月经周期缩短（短于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日），常合并不孕及孕早期流产，基础体温呈双相型，体温上升缓慢或幅度偏低，高温相＜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11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天，于月经前期或月经来潮前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小时内刮宫，黄体功能不足子宫内膜呈分泌不良。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3. 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子宫内膜不规则脱落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月经周期正常，经期延长达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～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天，且出血量多。基础体温呈双相，但下降缓慢，于月经第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5-6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日刮宫，增生期和分泌期内膜共存可作为诊断依据。</a:t>
            </a:r>
            <a:endParaRPr lang="en-US" altLang="zh-CN" sz="20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4. 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性激素应用注意事项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雌激素在血止后减量，每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日减原剂量的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1/3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，直至维持量；不得随意停服或漏服，以免因性激素使用不当引起子宫出血。女性患者使用雄激素每月总量不宜超过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300mg,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以免引起男性化。人工周期通常连用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个周期。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0101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二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节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痛经患者的护理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张同学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14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岁，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岁月经初潮，最近半年左右出现月经期下腹疼痛，第一、二天明显，伴有呕吐、乏力，每次经期需要请假，不能坚持正常的学习，心情也变得很焦虑。请说出医疗诊断、护理问题及相应的护理措施。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25" y="4092166"/>
            <a:ext cx="2825294" cy="163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108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痛经是妇科最常见的症状之一，是指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月经期前后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或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月经期出现下腹疼痛、坠胀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，伴有腰酸、头晕、头痛、恶心、乏力等其他不适，严重影响生活和工作质量者。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痛经可分为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原发性和继发性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两大类，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11" y="2951430"/>
            <a:ext cx="2857275" cy="259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12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第一节</a:t>
            </a:r>
            <a:r>
              <a:rPr lang="en-US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</a:t>
            </a:r>
            <a:r>
              <a:rPr lang="zh-CN" altLang="en-US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异常</a:t>
            </a: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子宫出血患者的护理</a:t>
            </a:r>
            <a:endParaRPr lang="zh-CN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李同学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今年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岁，面临中考。近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个月，妈妈发现她精神不好，面色发黄，卫生巾用量比往常多，追问后知道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她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的月经不正常，月经间隔时间为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20-22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天，量多而淋漓不净。由于流血时间长，特别影响情绪，还出现乏力和记忆力减退的现象，影响学习，你能帮助她摆脱目前的烦恼吗？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77653" y="0"/>
            <a:ext cx="8398933" cy="626145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723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健康史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1.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询问患者的年龄、月经史及婚育史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2.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询问相关诱因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3.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遗传因素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8653" y="1937442"/>
            <a:ext cx="2399167" cy="344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797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二）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身体状况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原发性痛经多见于青少年期，初潮后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1-2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年内发病。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原发性痛经与经期子宫内膜释放前列腺素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(PGF</a:t>
            </a:r>
            <a:r>
              <a:rPr lang="en-US" altLang="zh-CN" sz="2800" kern="100" baseline="-250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2a</a:t>
            </a:r>
            <a:r>
              <a:rPr lang="en-US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增多有关。此外还受精神、神经因素的影响。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疼痛常呈阵发性、痉挛性下腹痛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在行经的第</a:t>
            </a:r>
            <a:r>
              <a:rPr lang="en-US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日疼痛最剧烈，</a:t>
            </a:r>
            <a:r>
              <a:rPr lang="en-US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持续</a:t>
            </a:r>
            <a:r>
              <a:rPr lang="en-US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2-3</a:t>
            </a:r>
            <a:r>
              <a:rPr lang="zh-CN" altLang="zh-CN" sz="28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日后缓解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3.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伴随症状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4.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妇科检查无异常发现。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968" y="3930315"/>
            <a:ext cx="3387618" cy="202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583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zh-CN" altLang="zh-CN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三）心理状况</a:t>
            </a:r>
          </a:p>
          <a:p>
            <a:pPr marL="0" indent="0" algn="just">
              <a:buNone/>
            </a:pP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情绪低落、焦虑，影响正常生活和工作。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（四）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辅助检查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排除生殖系统器质性病变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en-US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五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）治疗要点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镇痛解痉</a:t>
            </a:r>
            <a:r>
              <a:rPr lang="zh-CN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等对症治疗为主，辅以心理治疗。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349" y="2193202"/>
            <a:ext cx="2399167" cy="247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814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护理问题及预期目标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】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556590"/>
              </p:ext>
            </p:extLst>
          </p:nvPr>
        </p:nvGraphicFramePr>
        <p:xfrm>
          <a:off x="1692998" y="2172831"/>
          <a:ext cx="7260879" cy="311439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60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85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护理问题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预期目标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57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急性疼痛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与经期子宫过强收缩，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子宫肌组织缺血、缺氧，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患者疼痛减轻或消失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刺激盆腔疼痛纤维有关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恐惧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与周期性发作的痛经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造成的精神紧张有关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患者的焦虑感减轻或消失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9296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【护理指施】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一般护理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对症护理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1.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保持温暖</a:t>
            </a:r>
            <a:r>
              <a:rPr lang="en-US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2.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遵医嘱应用药物治疗</a:t>
            </a:r>
            <a:r>
              <a:rPr lang="en-US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①</a:t>
            </a:r>
            <a:r>
              <a:rPr lang="zh-CN" altLang="zh-CN" sz="24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前列腺素合成酶抑制剂</a:t>
            </a:r>
            <a:endParaRPr lang="en-US" altLang="zh-CN" sz="2400" kern="1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                   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②</a:t>
            </a:r>
            <a:r>
              <a:rPr lang="zh-CN" altLang="zh-CN" sz="24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口服避孕药</a:t>
            </a:r>
            <a:endParaRPr lang="en-US" altLang="zh-CN" sz="2400" kern="100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                   ③</a:t>
            </a:r>
            <a:r>
              <a:rPr lang="zh-CN" altLang="zh-CN" sz="24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中医治疗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3.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镇痛、镇静、解痉</a:t>
            </a:r>
            <a:endParaRPr lang="en-US" altLang="zh-CN" sz="2400" kern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454" y="3459734"/>
            <a:ext cx="27908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92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【护理指施】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（三）心理护理</a:t>
            </a:r>
          </a:p>
          <a:p>
            <a:pPr marL="0" indent="0" algn="just">
              <a:buNone/>
            </a:pP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解释痛经的病因及告知缓解疼痛的方法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消除患者紧张焦虑情绪。</a:t>
            </a:r>
          </a:p>
          <a:p>
            <a:pPr marL="0" indent="0" algn="just">
              <a:buNone/>
            </a:pP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（四）健康指导</a:t>
            </a:r>
          </a:p>
          <a:p>
            <a:pPr marL="0" indent="0" algn="just">
              <a:buNone/>
            </a:pP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进行经期保健教育</a:t>
            </a:r>
            <a:r>
              <a:rPr lang="en-US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避免痛经的诱发因素。注意经期卫生，禁止经期性生活。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【结果评价】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368" y="4762500"/>
            <a:ext cx="2322996" cy="1342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324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掌握要点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：痛经可分为原发性和继发性两大类，原发性痛经是生殖器官无器质性病变的痛经，疼痛常呈阵发性、痉挛性下腹痛，疼痛多自月经来潮后开始，最早出现在经前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12h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，在行经的第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日疼痛最剧烈，持续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2-3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日后缓解。</a:t>
            </a:r>
            <a:endParaRPr lang="zh-CN" altLang="zh-CN" sz="36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二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痛经患者的护理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90332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第</a:t>
            </a: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节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绝经综合征患者的护理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陈女士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49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。近一年来月经不规律，三、四个月来一次月经。自觉精神紧张、情绪不稳定，易怒烦躁、注意力不集中，伴有头痛、头晕、失眠，常常出现阵阵潮热、出汗，很担心自身健康状况。你能用所学的知识对她进行相关健康指导吗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 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8485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围绝经期是指围绕绝经前后的一段时期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▲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绝经综合征是妇女在绝经前后由于雌激素水平波动或下降所导致的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以自主神经系统功能</a:t>
            </a:r>
            <a:r>
              <a:rPr lang="zh-CN" altLang="en-US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紊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乱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为主，并伴有神经、心理症状的一组征候群，多发生在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45</a:t>
            </a:r>
            <a:r>
              <a:rPr lang="zh-CN" altLang="en-US" kern="1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～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55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岁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80003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健康史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身体状况</a:t>
            </a:r>
            <a:endParaRPr lang="zh-CN" altLang="zh-CN" sz="4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1.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月经紊乱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2.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雌激素降低的相关症状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（三）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心理状况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易</a:t>
            </a:r>
            <a:r>
              <a:rPr lang="zh-CN" altLang="en-US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出现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焦</a:t>
            </a:r>
            <a:r>
              <a:rPr lang="zh-CN" altLang="zh-CN" sz="28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虑、多疑、孤独等情绪改变。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795" y="1135284"/>
            <a:ext cx="4300397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25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buNone/>
            </a:pPr>
            <a:r>
              <a:rPr lang="zh-CN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异常子宫出血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(AUB)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指与正常月经的周期频率、规律性、经期持续天数、经期出血量中的任何一项不符、源自子宫腔的异常出血，是妇科常见症状和体征。引起的病因很多</a:t>
            </a:r>
            <a:r>
              <a:rPr lang="zh-CN" altLang="en-US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由生殖内分泌功能紊乱引起的排卵障碍性异常子宫出血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zh-CN" altLang="zh-CN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无排卵性和排卵性异常子宫出血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sz="36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68600" y="0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29891"/>
          <a:stretch/>
        </p:blipFill>
        <p:spPr>
          <a:xfrm>
            <a:off x="9197788" y="4159624"/>
            <a:ext cx="2026024" cy="150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416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14750" y="943256"/>
            <a:ext cx="10972800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（四）</a:t>
            </a: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辅助检查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激素测定 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B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超检查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（五）治疗要点</a:t>
            </a:r>
            <a:endParaRPr lang="en-US" altLang="zh-CN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补充雌激素是关键</a:t>
            </a:r>
            <a:r>
              <a:rPr lang="zh-CN" altLang="zh-CN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，以生理性补充、个性化处理为原则，争取以最小剂量达到最佳效果。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331" y="943256"/>
            <a:ext cx="3140255" cy="209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82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护理问题及预期目标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】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575225"/>
              </p:ext>
            </p:extLst>
          </p:nvPr>
        </p:nvGraphicFramePr>
        <p:xfrm>
          <a:off x="1439501" y="2236206"/>
          <a:ext cx="7740714" cy="25275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740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3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</a:t>
                      </a:r>
                      <a:r>
                        <a:rPr lang="zh-CN" altLang="en-US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护理问题</a:t>
                      </a: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             </a:t>
                      </a:r>
                      <a:r>
                        <a:rPr lang="zh-CN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预期目标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59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身体意象紊乱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与月经</a:t>
                      </a:r>
                      <a:r>
                        <a:rPr lang="zh-CN" alt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紊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乱、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出现精神和神经症状等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患者疼痛减轻或消失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围绝经期症候群有关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焦虑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与不适应内分泌改变、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家庭社会环境改变有关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患者的焦虑感减轻或消失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有感染的危险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与绝经期阴道</a:t>
                      </a:r>
                      <a:endParaRPr lang="en-US" alt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及膀胱黏膜变薄，防御感染能力下降有关 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无感染发生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8308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【护理措施】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一般护理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对症护理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1.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月经紊乱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2.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潮热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3.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骨质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疏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松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(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三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用药护理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在绝经及绝经后期，应用激素替代治疗，</a:t>
            </a:r>
            <a:r>
              <a:rPr lang="zh-CN" altLang="zh-CN" sz="24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补充雌激素是关键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(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心理护理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（五）健康教育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【结果评价】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31" y="860490"/>
            <a:ext cx="3907477" cy="259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788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掌握要点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绝经综合征的症状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月经紊乱、血管舒缩症状（潮热是围绝经期出现最早的特征性症状）精神神经症状、自主神经失调症状、泌尿生殖道症状、骨质疏松以及心血管疾病等。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91795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补充雌激素是关键，以生理性补充、个性化处理为原则，争取以最小剂量达到最佳效果。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三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绝经综合征患者的护理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1814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325" name="图片 2097324">
            <a:extLst>
              <a:ext uri="{FF2B5EF4-FFF2-40B4-BE49-F238E27FC236}">
                <a16:creationId xmlns:a16="http://schemas.microsoft.com/office/drawing/2014/main" id="{1BAE1F30-9A70-2E74-A04B-28CB0E602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31750"/>
            <a:ext cx="866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1049076">
            <a:extLst>
              <a:ext uri="{FF2B5EF4-FFF2-40B4-BE49-F238E27FC236}">
                <a16:creationId xmlns:a16="http://schemas.microsoft.com/office/drawing/2014/main" id="{7053D82A-AEAE-8504-8F26-A36F41B4B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1750"/>
            <a:ext cx="914400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1800" b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CA48F82-ECAD-CA41-85F6-00CA2596552E}"/>
              </a:ext>
            </a:extLst>
          </p:cNvPr>
          <p:cNvGrpSpPr>
            <a:grpSpLocks/>
          </p:cNvGrpSpPr>
          <p:nvPr/>
        </p:nvGrpSpPr>
        <p:grpSpPr bwMode="auto">
          <a:xfrm>
            <a:off x="1504950" y="1052514"/>
            <a:ext cx="9163050" cy="5805487"/>
            <a:chOff x="0" y="5698414"/>
            <a:chExt cx="9161367" cy="1174100"/>
          </a:xfrm>
        </p:grpSpPr>
        <p:sp>
          <p:nvSpPr>
            <p:cNvPr id="34823" name="任意多边形 1049078">
              <a:extLst>
                <a:ext uri="{FF2B5EF4-FFF2-40B4-BE49-F238E27FC236}">
                  <a16:creationId xmlns:a16="http://schemas.microsoft.com/office/drawing/2014/main" id="{41BADD29-FA31-0012-F923-C06BCE7CE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>
                <a:gd name="T0" fmla="*/ 9157482 w 9165254"/>
                <a:gd name="T1" fmla="*/ 0 h 722250"/>
                <a:gd name="T2" fmla="*/ 9157482 w 9165254"/>
                <a:gd name="T3" fmla="*/ 1872883 h 722250"/>
                <a:gd name="T4" fmla="*/ 0 w 9165254"/>
                <a:gd name="T5" fmla="*/ 1872883 h 722250"/>
                <a:gd name="T6" fmla="*/ 0 w 9165254"/>
                <a:gd name="T7" fmla="*/ 671477 h 722250"/>
                <a:gd name="T8" fmla="*/ 1029733 w 9165254"/>
                <a:gd name="T9" fmla="*/ 927276 h 722250"/>
                <a:gd name="T10" fmla="*/ 8986534 w 9165254"/>
                <a:gd name="T11" fmla="*/ 189140 h 722250"/>
                <a:gd name="T12" fmla="*/ 9157482 w 9165254"/>
                <a:gd name="T13" fmla="*/ 0 h 7222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824" name="任意多边形 1049080">
              <a:extLst>
                <a:ext uri="{FF2B5EF4-FFF2-40B4-BE49-F238E27FC236}">
                  <a16:creationId xmlns:a16="http://schemas.microsoft.com/office/drawing/2014/main" id="{CC5AD6A5-6F21-E559-41EA-6E959D3EF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>
                <a:gd name="T0" fmla="*/ 9157482 w 9165254"/>
                <a:gd name="T1" fmla="*/ 0 h 722250"/>
                <a:gd name="T2" fmla="*/ 9157482 w 9165254"/>
                <a:gd name="T3" fmla="*/ 722024 h 722250"/>
                <a:gd name="T4" fmla="*/ 0 w 9165254"/>
                <a:gd name="T5" fmla="*/ 722024 h 722250"/>
                <a:gd name="T6" fmla="*/ 0 w 9165254"/>
                <a:gd name="T7" fmla="*/ 258863 h 722250"/>
                <a:gd name="T8" fmla="*/ 1029733 w 9165254"/>
                <a:gd name="T9" fmla="*/ 357478 h 722250"/>
                <a:gd name="T10" fmla="*/ 8986534 w 9165254"/>
                <a:gd name="T11" fmla="*/ 72917 h 722250"/>
                <a:gd name="T12" fmla="*/ 9157482 w 9165254"/>
                <a:gd name="T13" fmla="*/ 0 h 7222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821" name="矩形 1049082">
            <a:extLst>
              <a:ext uri="{FF2B5EF4-FFF2-40B4-BE49-F238E27FC236}">
                <a16:creationId xmlns:a16="http://schemas.microsoft.com/office/drawing/2014/main" id="{193D501A-9240-3AB1-FE95-FBA6D0679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1" y="1719264"/>
            <a:ext cx="7129463" cy="19462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latinLnBrk="1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1800" b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822" name="矩形 1049084">
            <a:extLst>
              <a:ext uri="{FF2B5EF4-FFF2-40B4-BE49-F238E27FC236}">
                <a16:creationId xmlns:a16="http://schemas.microsoft.com/office/drawing/2014/main" id="{0AAE34FD-460E-6862-FA39-78D1AFED6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9989" y="2184400"/>
            <a:ext cx="22320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latinLnBrk="1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latinLnBrk="1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latinLnBrk="1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latinLnBrk="1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谢谢！</a:t>
            </a:r>
            <a:endParaRPr lang="zh-CN" altLang="zh-CN" sz="1800" b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9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0973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健康史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询问既往健康史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询问相关诱因</a:t>
            </a:r>
            <a:endParaRPr lang="zh-CN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77653" y="79999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918" y="2190939"/>
            <a:ext cx="3933400" cy="299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81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病因及发病机制</a:t>
            </a: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】</a:t>
            </a:r>
            <a:endParaRPr lang="zh-CN" altLang="zh-CN" sz="3200" kern="100" dirty="0">
              <a:solidFill>
                <a:schemeClr val="tx1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无排卵性异常子宫出血多发生在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青春期、绝经过渡期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青春期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下丘脑一垂体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卵巢轴间调节功能尚未成熟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与卵巢间尚未建立稳定的协调关系，导致不能排卵。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绝经过渡期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因卵巢功能下降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卵泡发育受阻而不能排卵。生育期也可因应激等因素干扰出现无排卵。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77653" y="79999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478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病因及发病机制</a:t>
            </a:r>
            <a:r>
              <a:rPr lang="zh-CN" altLang="zh-CN" sz="3200" kern="100" dirty="0">
                <a:solidFill>
                  <a:schemeClr val="tx1"/>
                </a:solidFill>
                <a:effectLst/>
                <a:latin typeface="等线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】</a:t>
            </a:r>
            <a:endParaRPr lang="zh-CN" altLang="zh-CN" sz="3200" kern="100" dirty="0">
              <a:solidFill>
                <a:schemeClr val="tx1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排卵性异常子宫出血相对少见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多发生在</a:t>
            </a:r>
            <a:r>
              <a:rPr lang="zh-CN" altLang="zh-CN" sz="3200" kern="100" dirty="0">
                <a:solidFill>
                  <a:srgbClr val="FF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生育期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。卵巢有排卵但黄体功能异常或者子宫内膜局部异常。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黄体功能不足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子宫内膜不规则脱落</a:t>
            </a:r>
            <a:r>
              <a:rPr lang="en-US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kern="1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子宫内膜局部异常所致的异常子宫出血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buNone/>
            </a:pP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77653" y="79999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8658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身体状况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just">
              <a:spcAft>
                <a:spcPts val="0"/>
              </a:spcAft>
              <a:buAutoNum type="arabicPeriod"/>
            </a:pPr>
            <a:r>
              <a:rPr lang="zh-CN" altLang="zh-CN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无排卵</a:t>
            </a:r>
            <a:r>
              <a:rPr lang="zh-CN" altLang="en-US" sz="2800" kern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性异常子宫出血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不规则出血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周期紊乱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经期长短不一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▲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经量不定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  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968600" y="179588"/>
            <a:ext cx="8398933" cy="626145"/>
          </a:xfrm>
        </p:spPr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zh-CN" sz="36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5"/>
          <a:stretch/>
        </p:blipFill>
        <p:spPr>
          <a:xfrm>
            <a:off x="6418907" y="2960482"/>
            <a:ext cx="4050105" cy="236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44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. 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排卵</a:t>
            </a:r>
            <a:r>
              <a:rPr lang="zh-CN" altLang="en-US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性异常子宫出血</a:t>
            </a:r>
            <a:r>
              <a:rPr lang="en-US" altLang="zh-CN" sz="280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①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黄体功能不足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月经频发，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月经周期缩短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（短于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日）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，常合并</a:t>
            </a:r>
            <a:r>
              <a:rPr lang="zh-CN" altLang="zh-CN" sz="2800" kern="100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不孕及孕早期流产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;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②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子宫内膜不规则脱落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月经周期正常，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经期延长达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9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～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天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，且出血量多。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③子宫内膜局部异常所致的异常子宫出血：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经量多（＞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80mL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月经周期正常，经期正常。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第一节</a:t>
            </a:r>
            <a:r>
              <a:rPr lang="en-US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异常</a:t>
            </a:r>
            <a:r>
              <a:rPr lang="zh-CN" altLang="zh-CN" sz="3600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子宫出血患者的护理</a:t>
            </a:r>
            <a:endParaRPr lang="zh-CN" altLang="en-US" sz="3600" kern="1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56" y="4061013"/>
            <a:ext cx="4933762" cy="191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78482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章绪论模板1(1)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ysgvbn3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  何朗</Template>
  <TotalTime>1345</TotalTime>
  <Words>2739</Words>
  <Application>Microsoft Office PowerPoint</Application>
  <PresentationFormat>宽屏</PresentationFormat>
  <Paragraphs>220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6" baseType="lpstr">
      <vt:lpstr>等线</vt:lpstr>
      <vt:lpstr>黑体</vt:lpstr>
      <vt:lpstr>华文中宋</vt:lpstr>
      <vt:lpstr>宋体</vt:lpstr>
      <vt:lpstr>微软雅黑</vt:lpstr>
      <vt:lpstr>Arial</vt:lpstr>
      <vt:lpstr>Calibri</vt:lpstr>
      <vt:lpstr>Calibri Light</vt:lpstr>
      <vt:lpstr>Times New Roman</vt:lpstr>
      <vt:lpstr>第一章绪论模板1(1)</vt:lpstr>
      <vt:lpstr>2_默认设计模板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38</cp:revision>
  <dcterms:created xsi:type="dcterms:W3CDTF">2019-10-21T05:09:51Z</dcterms:created>
  <dcterms:modified xsi:type="dcterms:W3CDTF">2024-03-21T15:33:55Z</dcterms:modified>
</cp:coreProperties>
</file>