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79" r:id="rId2"/>
    <p:sldId id="281" r:id="rId3"/>
    <p:sldId id="282" r:id="rId4"/>
    <p:sldId id="283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8" r:id="rId15"/>
    <p:sldId id="317" r:id="rId16"/>
    <p:sldId id="319" r:id="rId17"/>
    <p:sldId id="320" r:id="rId18"/>
    <p:sldId id="321" r:id="rId19"/>
    <p:sldId id="322" r:id="rId20"/>
    <p:sldId id="323" r:id="rId21"/>
    <p:sldId id="300" r:id="rId22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2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3053" autoAdjust="0"/>
  </p:normalViewPr>
  <p:slideViewPr>
    <p:cSldViewPr showGuides="1">
      <p:cViewPr varScale="1">
        <p:scale>
          <a:sx n="79" d="100"/>
          <a:sy n="79" d="100"/>
        </p:scale>
        <p:origin x="1584" y="72"/>
      </p:cViewPr>
      <p:guideLst>
        <p:guide orient="horz" pos="2176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Rectangle 18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5" name="Rectangle 189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1048766" name="Rectangle 19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048767" name="Rectangle 19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编辑母版文本样式</a:t>
            </a:r>
            <a:endParaRPr lang="en-US" altLang="en-US">
              <a:sym typeface="Arial" panose="020B0604020202020204" pitchFamily="34" charset="0"/>
            </a:endParaRPr>
          </a:p>
          <a:p>
            <a:pPr lvl="1"/>
            <a:r>
              <a:rPr lang="zh-CN" altLang="en-US">
                <a:sym typeface="Arial" panose="020B0604020202020204" pitchFamily="34" charset="0"/>
              </a:rPr>
              <a:t>第二级</a:t>
            </a:r>
            <a:endParaRPr lang="en-US" altLang="en-US">
              <a:sym typeface="Arial" panose="020B0604020202020204" pitchFamily="34" charset="0"/>
            </a:endParaRPr>
          </a:p>
          <a:p>
            <a:pPr lvl="2"/>
            <a:r>
              <a:rPr lang="zh-CN" altLang="en-US">
                <a:sym typeface="Arial" panose="020B0604020202020204" pitchFamily="34" charset="0"/>
              </a:rPr>
              <a:t>第三级</a:t>
            </a:r>
            <a:endParaRPr lang="en-US" altLang="en-US">
              <a:sym typeface="Arial" panose="020B0604020202020204" pitchFamily="34" charset="0"/>
            </a:endParaRPr>
          </a:p>
          <a:p>
            <a:pPr lvl="3"/>
            <a:r>
              <a:rPr lang="zh-CN" altLang="en-US">
                <a:sym typeface="Arial" panose="020B0604020202020204" pitchFamily="34" charset="0"/>
              </a:rPr>
              <a:t>第四级</a:t>
            </a:r>
            <a:endParaRPr lang="en-US" altLang="en-US">
              <a:sym typeface="Arial" panose="020B0604020202020204" pitchFamily="34" charset="0"/>
            </a:endParaRPr>
          </a:p>
          <a:p>
            <a:pPr lvl="4"/>
            <a:r>
              <a:rPr lang="zh-CN" altLang="en-US">
                <a:sym typeface="Arial" panose="020B0604020202020204" pitchFamily="34" charset="0"/>
              </a:rPr>
              <a:t>第五级</a:t>
            </a:r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48768" name="Rectangle 19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9" name="Rectangle 19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1876FA6-B4A8-4888-AB07-E55C15A733E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64D27-B592-4CA2-B652-C1D08CE0551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F0D59-EB1E-4139-AFB9-44B7CC94218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33985-46BD-4353-A863-23451C0CFA7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B0273-375B-4A6B-8359-61660167E7E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E55E0-C321-4575-88BE-5F7E8FA6881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0C1FE-9E5F-45BC-889E-3806DABB663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F4DEC-97CC-46BE-AFD3-3A2F5A8AB3D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EEB5B-E687-4E63-8E68-65E9FEA0FC2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94BA2-9441-494F-BE18-F5CE82BD133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C5FC-67BC-4545-8B4D-CE04B4078CE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C231B-A8FC-410D-86A7-487DACFDCB2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1"/>
            </a:lvl1pPr>
          </a:lstStyle>
          <a:p>
            <a:fld id="{3348DB15-030E-4D5D-A8E9-8BBCFE43D57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Rectangle 195"/>
          <p:cNvSpPr>
            <a:spLocks noChangeArrowheads="1"/>
          </p:cNvSpPr>
          <p:nvPr/>
        </p:nvSpPr>
        <p:spPr bwMode="auto">
          <a:xfrm>
            <a:off x="2214563" y="2643188"/>
            <a:ext cx="4572000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SzPct val="100000"/>
            </a:pPr>
            <a:r>
              <a:rPr lang="zh-CN" altLang="en-US" sz="5400" b="0">
                <a:latin typeface="黑体" panose="02010609060101010101" pitchFamily="2" charset="-122"/>
                <a:ea typeface="黑体" panose="02010609060101010101" pitchFamily="2" charset="-122"/>
              </a:rPr>
              <a:t>母婴保健</a:t>
            </a:r>
            <a:endParaRPr lang="zh-CN" altLang="zh-CN"/>
          </a:p>
        </p:txBody>
      </p:sp>
      <p:pic>
        <p:nvPicPr>
          <p:cNvPr id="2097211" name="Picture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73" name="Rectangle 197"/>
          <p:cNvSpPr>
            <a:spLocks noChangeArrowheads="1"/>
          </p:cNvSpPr>
          <p:nvPr/>
        </p:nvSpPr>
        <p:spPr bwMode="auto">
          <a:xfrm>
            <a:off x="-1270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5F5F5">
                  <a:alpha val="74901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775" name="Freeform 199"/>
          <p:cNvSpPr>
            <a:spLocks noChangeArrowheads="1"/>
          </p:cNvSpPr>
          <p:nvPr/>
        </p:nvSpPr>
        <p:spPr bwMode="auto">
          <a:xfrm>
            <a:off x="12700" y="3317875"/>
            <a:ext cx="9144000" cy="3540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7" name="Freeform 201"/>
          <p:cNvSpPr>
            <a:spLocks noChangeArrowheads="1"/>
          </p:cNvSpPr>
          <p:nvPr/>
        </p:nvSpPr>
        <p:spPr bwMode="auto">
          <a:xfrm>
            <a:off x="25400" y="4044950"/>
            <a:ext cx="9144000" cy="2813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9" name="Rectangle 203"/>
          <p:cNvSpPr>
            <a:spLocks noChangeArrowheads="1"/>
          </p:cNvSpPr>
          <p:nvPr/>
        </p:nvSpPr>
        <p:spPr bwMode="auto">
          <a:xfrm>
            <a:off x="2740025" y="1204913"/>
            <a:ext cx="3611563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>
                <a:latin typeface="微软雅黑" panose="020B0503020204020204" pitchFamily="34" charset="-122"/>
                <a:ea typeface="微软雅黑" panose="020B0503020204020204" pitchFamily="34" charset="-122"/>
              </a:rPr>
              <a:t>妇产科护理</a:t>
            </a:r>
            <a:endParaRPr lang="zh-CN" altLang="en-US"/>
          </a:p>
        </p:txBody>
      </p:sp>
      <p:sp>
        <p:nvSpPr>
          <p:cNvPr id="1048781" name="Rectangle 205"/>
          <p:cNvSpPr>
            <a:spLocks noChangeArrowheads="1"/>
          </p:cNvSpPr>
          <p:nvPr/>
        </p:nvSpPr>
        <p:spPr bwMode="auto">
          <a:xfrm>
            <a:off x="107950" y="263525"/>
            <a:ext cx="2824163" cy="33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</a:rPr>
              <a:t>中等职业学校教育部规划教材</a:t>
            </a:r>
            <a:endParaRPr lang="zh-CN" altLang="zh-CN"/>
          </a:p>
        </p:txBody>
      </p:sp>
      <p:sp>
        <p:nvSpPr>
          <p:cNvPr id="1048783" name="Rectangle 207"/>
          <p:cNvSpPr>
            <a:spLocks noChangeArrowheads="1"/>
          </p:cNvSpPr>
          <p:nvPr/>
        </p:nvSpPr>
        <p:spPr bwMode="auto">
          <a:xfrm>
            <a:off x="3697288" y="4187825"/>
            <a:ext cx="18002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护理类各专业用</a:t>
            </a:r>
            <a:endParaRPr lang="zh-CN" altLang="zh-CN"/>
          </a:p>
        </p:txBody>
      </p:sp>
      <p:grpSp>
        <p:nvGrpSpPr>
          <p:cNvPr id="83" name="Group -941"/>
          <p:cNvGrpSpPr/>
          <p:nvPr/>
        </p:nvGrpSpPr>
        <p:grpSpPr bwMode="auto">
          <a:xfrm>
            <a:off x="6300191" y="6092829"/>
            <a:ext cx="1981956" cy="354483"/>
            <a:chOff x="6300712" y="6093268"/>
            <a:chExt cx="1980927" cy="354657"/>
          </a:xfrm>
        </p:grpSpPr>
        <p:pic>
          <p:nvPicPr>
            <p:cNvPr id="2097213" name="Picture 6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00712" y="6093739"/>
              <a:ext cx="382588" cy="35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8785" name="Rectangle 209"/>
            <p:cNvSpPr>
              <a:spLocks noChangeArrowheads="1"/>
            </p:cNvSpPr>
            <p:nvPr/>
          </p:nvSpPr>
          <p:spPr bwMode="auto">
            <a:xfrm>
              <a:off x="6661524" y="6093268"/>
              <a:ext cx="1620115" cy="3387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高等教育出版社</a:t>
              </a:r>
              <a:endParaRPr lang="zh-CN" altLang="zh-C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9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5" grpId="0" animBg="1"/>
      <p:bldP spid="10487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临近器官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（一）尿道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（二）膀胱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（三）输尿管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（四）直肠</a:t>
            </a:r>
            <a:endParaRPr lang="en-US" altLang="zh-CN" dirty="0">
              <a:ea typeface="楷体_GB2312" pitchFamily="49" charset="-122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499992" y="1700808"/>
          <a:ext cx="3886200" cy="351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871855" imgH="859790" progId="">
                  <p:embed/>
                </p:oleObj>
              </mc:Choice>
              <mc:Fallback>
                <p:oleObj name="Image" r:id="rId2" imgW="871855" imgH="8597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1700808"/>
                        <a:ext cx="3886200" cy="351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5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骨盆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446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（一）组成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（二）分界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（三）重要骨性标志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（四）平面及径线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（五）骨盆轴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（六）骨盆类型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（七）骨盆底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ea typeface="楷体_GB2312" pitchFamily="49" charset="-122"/>
            </a:endParaRPr>
          </a:p>
        </p:txBody>
      </p:sp>
      <p:pic>
        <p:nvPicPr>
          <p:cNvPr id="4099" name="Picture 3" descr="C:\Users\liyuqi\Desktop\图片\骨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916832"/>
            <a:ext cx="4613839" cy="3478262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妇女一生各阶段的生理特点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3220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（一）胎儿期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（二）新生儿期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（三）儿童期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（四）青春期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（五）性成熟期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（六）绝经过渡期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（七）绝经后期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5124" name="Picture 4" descr="C:\Users\liyuqi\Desktop\图片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844824"/>
            <a:ext cx="5588569" cy="3585998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妇女一生各阶段的生理特点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3240360" cy="3220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（一）胎儿期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（二）新生儿期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出生后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周内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可出现乳房稍肿大、假月经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（三）儿童期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生后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周至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岁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生长发育快，生殖器官为幼稚型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1" name="Picture 4" descr="C:\Users\liyuqi\Desktop\图片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44824"/>
            <a:ext cx="4536504" cy="3384376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 bwMode="auto">
          <a:xfrm>
            <a:off x="4211960" y="5301208"/>
            <a:ext cx="1296144" cy="360040"/>
          </a:xfrm>
          <a:prstGeom prst="rect">
            <a:avLst/>
          </a:prstGeom>
          <a:solidFill>
            <a:srgbClr val="FFFF00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508104" y="5301208"/>
            <a:ext cx="2880320" cy="360040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7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妇女一生各阶段的生理特点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11" name="Picture 4" descr="C:\Users\liyuqi\Desktop\图片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44824"/>
            <a:ext cx="4536504" cy="3384376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 bwMode="auto">
          <a:xfrm>
            <a:off x="4211960" y="5301208"/>
            <a:ext cx="3024336" cy="432048"/>
          </a:xfrm>
          <a:prstGeom prst="rect">
            <a:avLst/>
          </a:prstGeom>
          <a:solidFill>
            <a:srgbClr val="FFFF00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236296" y="5301208"/>
            <a:ext cx="1296144" cy="432048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60" y="2060848"/>
            <a:ext cx="3456384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（四）青春期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世卫组织规定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10-19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岁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第二性征出现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月经初潮是青春期的重要标志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（四）性成熟期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18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岁开始，持续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30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年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卵巢功能成熟并分泌激素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具有生育能力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7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妇女一生各阶段的生理特点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3384376" cy="3220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（五）绝经过渡期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卵巢功能开始衰退至最后一次月经的时期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（六）绝经后期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雌激素水平低落，易发生老年性阴道炎、心血管疾病、骨质疏松等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" name="Picture 4" descr="C:\Users\liyuqi\Desktop\图片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44824"/>
            <a:ext cx="4536504" cy="338437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 bwMode="auto">
          <a:xfrm>
            <a:off x="4211960" y="5301208"/>
            <a:ext cx="4248472" cy="432048"/>
          </a:xfrm>
          <a:prstGeom prst="rect">
            <a:avLst/>
          </a:prstGeom>
          <a:solidFill>
            <a:srgbClr val="FFFF00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卵巢的周期性变化及功能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056784" cy="322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（一）卵巢周期性变化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卵泡发育及成熟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排卵：一般发生在下次月经来潮前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14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天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黄体形成及萎缩：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7-8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日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发育高峰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9-10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日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开始萎缩退化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平均寿命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14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卵巢的周期性变化及功能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056784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（二）卵巢功能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产生卵子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分泌激素：雌激素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孕激素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雄激素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" name="Picture 2" descr="C:\Users\liyuqi\Desktop\图片\内生殖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060848"/>
            <a:ext cx="3456384" cy="3672408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子宫内膜的周期性变化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056784" cy="363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（一）增殖期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月经周期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5-14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天。在激素影响下，内膜生长变厚，细胞增生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（二）分泌期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月经周期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15-28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天。内膜继续增厚，腺体增大弯曲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（三）月经期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月经周期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1-4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天。激素水平降低，内膜螺旋小动脉收缩痉挛，组织缺血缺氧，坏死剥落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0000FF"/>
                </a:solidFill>
                <a:sym typeface="+mn-ea"/>
              </a:rPr>
              <a:t>【</a:t>
            </a:r>
            <a:r>
              <a:rPr lang="zh-CN" altLang="en-US" dirty="0">
                <a:solidFill>
                  <a:srgbClr val="0000FF"/>
                </a:solidFill>
                <a:sym typeface="+mn-ea"/>
              </a:rPr>
              <a:t>其他生殖器官及乳房的周期性变化</a:t>
            </a:r>
            <a:r>
              <a:rPr lang="en-US" altLang="zh-CN" dirty="0">
                <a:solidFill>
                  <a:srgbClr val="0000FF"/>
                </a:solidFill>
                <a:sym typeface="+mn-ea"/>
              </a:rPr>
              <a:t>】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月经周期的调节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6146" name="Picture 2" descr="E:\编书\高教修订教材\高教编书稿\妇产科护理-李玉崎\第二章\2章图\2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340768"/>
            <a:ext cx="4176464" cy="4502785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539552" y="1988840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下丘脑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-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垂体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-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卵巢三者之间相互调节、相互影响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Picture 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93" name="Rectangle 217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9" name="Group -935"/>
          <p:cNvGrpSpPr/>
          <p:nvPr/>
        </p:nvGrpSpPr>
        <p:grpSpPr bwMode="auto">
          <a:xfrm>
            <a:off x="-19050" y="5002213"/>
            <a:ext cx="9163050" cy="1855787"/>
            <a:chOff x="0" y="5698414"/>
            <a:chExt cx="9161367" cy="1174100"/>
          </a:xfrm>
        </p:grpSpPr>
        <p:sp>
          <p:nvSpPr>
            <p:cNvPr id="1048795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7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8801" name="Rectangle 225"/>
          <p:cNvSpPr>
            <a:spLocks noChangeArrowheads="1"/>
          </p:cNvSpPr>
          <p:nvPr/>
        </p:nvSpPr>
        <p:spPr bwMode="auto">
          <a:xfrm>
            <a:off x="552450" y="6318250"/>
            <a:ext cx="1706563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>
                <a:solidFill>
                  <a:srgbClr val="FFFFFF"/>
                </a:solidFill>
                <a:ea typeface="黑体" panose="02010609060101010101" pitchFamily="2" charset="-122"/>
              </a:rPr>
              <a:t>妇产科护理</a:t>
            </a:r>
            <a:endParaRPr lang="zh-CN" altLang="zh-CN"/>
          </a:p>
        </p:txBody>
      </p:sp>
      <p:sp>
        <p:nvSpPr>
          <p:cNvPr id="1048803" name="Rectangle 227"/>
          <p:cNvSpPr>
            <a:spLocks noChangeArrowheads="1"/>
          </p:cNvSpPr>
          <p:nvPr/>
        </p:nvSpPr>
        <p:spPr bwMode="auto">
          <a:xfrm>
            <a:off x="7343507" y="6488668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高等教育出版社</a:t>
            </a:r>
            <a:endParaRPr lang="zh-CN" altLang="zh-CN" dirty="0"/>
          </a:p>
        </p:txBody>
      </p:sp>
      <p:sp>
        <p:nvSpPr>
          <p:cNvPr id="1048805" name="Rectangle 229"/>
          <p:cNvSpPr/>
          <p:nvPr/>
        </p:nvSpPr>
        <p:spPr bwMode="auto">
          <a:xfrm>
            <a:off x="1417638" y="1719263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7" name="Rectangle 231"/>
          <p:cNvSpPr>
            <a:spLocks noChangeArrowheads="1"/>
          </p:cNvSpPr>
          <p:nvPr/>
        </p:nvSpPr>
        <p:spPr bwMode="auto"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9" name="Rectangle 233"/>
          <p:cNvSpPr>
            <a:spLocks noChangeArrowheads="1"/>
          </p:cNvSpPr>
          <p:nvPr/>
        </p:nvSpPr>
        <p:spPr bwMode="auto">
          <a:xfrm>
            <a:off x="-7938" y="1719263"/>
            <a:ext cx="1468438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11" name="Rectangle 235"/>
          <p:cNvSpPr>
            <a:spLocks noChangeArrowheads="1"/>
          </p:cNvSpPr>
          <p:nvPr/>
        </p:nvSpPr>
        <p:spPr bwMode="auto">
          <a:xfrm>
            <a:off x="1701801" y="2365375"/>
            <a:ext cx="73898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第二单元  女性生殖系统解剖及生理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2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女性生殖系统生理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705678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月经、月经期的临床表现及健康教育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056784" cy="363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（一）经血特征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暗红色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、含子宫内膜碎片、宫颈黏液、阴道上皮，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不凝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（二）临床表现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月经周期：平均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28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经期：一般为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2-8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天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经血量：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20-60ml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（三）月经期健康教育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5" name="Picture 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9077" name="Rectangle 501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3" name="Group -881"/>
          <p:cNvGrpSpPr/>
          <p:nvPr/>
        </p:nvGrpSpPr>
        <p:grpSpPr bwMode="auto">
          <a:xfrm>
            <a:off x="-19050" y="1052513"/>
            <a:ext cx="9163050" cy="5805487"/>
            <a:chOff x="0" y="5698414"/>
            <a:chExt cx="9161367" cy="1174100"/>
          </a:xfrm>
        </p:grpSpPr>
        <p:sp>
          <p:nvSpPr>
            <p:cNvPr id="1049079" name="Freeform 503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1" name="Freeform 505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083" name="Rectangle 507"/>
          <p:cNvSpPr>
            <a:spLocks noChangeArrowheads="1"/>
          </p:cNvSpPr>
          <p:nvPr/>
        </p:nvSpPr>
        <p:spPr bwMode="auto">
          <a:xfrm>
            <a:off x="755650" y="1719263"/>
            <a:ext cx="7129463" cy="194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9085" name="Rectangle 509"/>
          <p:cNvSpPr>
            <a:spLocks noChangeArrowheads="1"/>
          </p:cNvSpPr>
          <p:nvPr/>
        </p:nvSpPr>
        <p:spPr bwMode="auto">
          <a:xfrm>
            <a:off x="3455988" y="2184400"/>
            <a:ext cx="223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SzPct val="100000"/>
            </a:pP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3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Rectangle 237"/>
          <p:cNvSpPr>
            <a:spLocks noChangeArrowheads="1"/>
          </p:cNvSpPr>
          <p:nvPr/>
        </p:nvSpPr>
        <p:spPr bwMode="auto">
          <a:xfrm>
            <a:off x="2339752" y="2204864"/>
            <a:ext cx="4695516" cy="892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第一节   女性生殖系统解剖</a:t>
            </a:r>
            <a:endParaRPr lang="zh-CN" altLang="zh-CN" dirty="0"/>
          </a:p>
          <a:p>
            <a:pPr>
              <a:buSzPct val="100000"/>
            </a:pP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815" name="Rectangle 239"/>
          <p:cNvSpPr>
            <a:spLocks noChangeArrowheads="1"/>
          </p:cNvSpPr>
          <p:nvPr/>
        </p:nvSpPr>
        <p:spPr bwMode="auto">
          <a:xfrm>
            <a:off x="2339752" y="3645024"/>
            <a:ext cx="46955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第二节   女性生殖系统生理</a:t>
            </a:r>
            <a:endParaRPr lang="zh-CN" altLang="zh-CN" dirty="0"/>
          </a:p>
        </p:txBody>
      </p:sp>
      <p:sp>
        <p:nvSpPr>
          <p:cNvPr id="1048819" name="Rectangle 243"/>
          <p:cNvSpPr>
            <a:spLocks noChangeArrowheads="1"/>
          </p:cNvSpPr>
          <p:nvPr/>
        </p:nvSpPr>
        <p:spPr bwMode="auto">
          <a:xfrm>
            <a:off x="2268538" y="133350"/>
            <a:ext cx="633591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4000" dirty="0"/>
              <a:t>女性生殖系统解剖及生理</a:t>
            </a:r>
            <a:endParaRPr lang="zh-CN" altLang="zh-CN" sz="4000" dirty="0"/>
          </a:p>
        </p:txBody>
      </p:sp>
      <p:cxnSp>
        <p:nvCxnSpPr>
          <p:cNvPr id="3145747" name="Line 19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23" name="Freeform 247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第二单元</a:t>
            </a:r>
            <a:endParaRPr lang="zh-CN" altLang="zh-CN" dirty="0"/>
          </a:p>
        </p:txBody>
      </p:sp>
      <p:grpSp>
        <p:nvGrpSpPr>
          <p:cNvPr id="7" name="组合 6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8" name="Picture 6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外生殖器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405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（一）阴阜</a:t>
            </a:r>
            <a:r>
              <a:rPr lang="zh-CN" altLang="en-US" dirty="0">
                <a:ea typeface="楷体_GB2312" pitchFamily="49" charset="-122"/>
              </a:rPr>
              <a:t>：位于耻骨联合前方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（二）大阴唇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：隆起的皮肤皱襞，内有脂肪、血管、淋巴管和神经，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受伤后易形成血肿</a:t>
            </a:r>
            <a:endParaRPr lang="zh-CN" altLang="en-US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（三）小阴唇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：大阴唇内侧的黏膜皱襞，富有神经末梢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（四）阴蒂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：小阴唇的顶端联合处，为有勃起性，神经末梢丰富，极敏感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（五）阴道前庭</a:t>
            </a:r>
          </a:p>
        </p:txBody>
      </p:sp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132856"/>
            <a:ext cx="3610744" cy="335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内生殖器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2805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（一）阴道</a:t>
            </a:r>
            <a:r>
              <a:rPr lang="zh-CN" altLang="en-US" dirty="0">
                <a:ea typeface="楷体_GB2312" pitchFamily="49" charset="-122"/>
              </a:rPr>
              <a:t>：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经血排出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胎儿娩出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性交器官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◆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阴道后穹隆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6" name="Picture 2" descr="C:\Users\liyuqi\Desktop\图片\内生殖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248472" cy="3672408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 bwMode="auto">
          <a:xfrm>
            <a:off x="6660232" y="4365104"/>
            <a:ext cx="936104" cy="36004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6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内生殖器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322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（二）子宫</a:t>
            </a:r>
            <a:r>
              <a:rPr lang="zh-CN" altLang="en-US" dirty="0">
                <a:ea typeface="楷体_GB2312" pitchFamily="49" charset="-122"/>
              </a:rPr>
              <a:t>：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产生月经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精子通道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胚胎着床发育场所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娩出胎儿及附属物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◆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子宫峡部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6" name="Picture 2" descr="C:\Users\liyuqi\Desktop\图片\内生殖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248472" cy="3672408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 bwMode="auto">
          <a:xfrm>
            <a:off x="5868144" y="1844824"/>
            <a:ext cx="936104" cy="36004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6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内生殖器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（二）子宫</a:t>
            </a:r>
            <a:r>
              <a:rPr lang="zh-CN" altLang="en-US" dirty="0">
                <a:ea typeface="楷体_GB2312" pitchFamily="49" charset="-122"/>
              </a:rPr>
              <a:t>：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◆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子宫韧带：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圆韧带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阔韧带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主韧带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宫骶韧带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0" name="Picture 2" descr="C:\Users\liyuqi\Desktop\图片\子宫韧带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44824"/>
            <a:ext cx="4759176" cy="3569382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内生殖器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（三）输卵管</a:t>
            </a:r>
            <a:r>
              <a:rPr lang="zh-CN" altLang="en-US" dirty="0">
                <a:ea typeface="楷体_GB2312" pitchFamily="49" charset="-122"/>
              </a:rPr>
              <a:t>：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间质部（壁内部）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峡部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壶腹部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漏斗部（伞部）</a:t>
            </a:r>
          </a:p>
        </p:txBody>
      </p:sp>
      <p:pic>
        <p:nvPicPr>
          <p:cNvPr id="1026" name="Picture 2" descr="C:\Users\liyuqi\Desktop\图片\内生殖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248472" cy="3672408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 bwMode="auto">
          <a:xfrm>
            <a:off x="4572000" y="2060848"/>
            <a:ext cx="936104" cy="36004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女性生殖系统解剖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第二单元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2592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内生殖器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320480" cy="156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（四）卵巢</a:t>
            </a:r>
            <a:r>
              <a:rPr lang="zh-CN" altLang="en-US" dirty="0">
                <a:ea typeface="楷体_GB2312" pitchFamily="49" charset="-122"/>
              </a:rPr>
              <a:t>：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产生卵细胞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分泌性激素</a:t>
            </a:r>
          </a:p>
        </p:txBody>
      </p:sp>
      <p:pic>
        <p:nvPicPr>
          <p:cNvPr id="1026" name="Picture 2" descr="C:\Users\liyuqi\Desktop\图片\内生殖器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248472" cy="3672408"/>
          </a:xfrm>
          <a:prstGeom prst="rect">
            <a:avLst/>
          </a:prstGeom>
          <a:noFill/>
        </p:spPr>
      </p:pic>
      <p:sp>
        <p:nvSpPr>
          <p:cNvPr id="13" name="椭圆 12"/>
          <p:cNvSpPr/>
          <p:nvPr/>
        </p:nvSpPr>
        <p:spPr bwMode="auto">
          <a:xfrm>
            <a:off x="7092280" y="1916832"/>
            <a:ext cx="936104" cy="360040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6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QzYmRmNTllMWZiMDhkYTRjZTE3YjZlYzQ0MTcyM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  <a:sym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  <a:sym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702</Words>
  <Application>Microsoft Office PowerPoint</Application>
  <PresentationFormat>全屏显示(4:3)</PresentationFormat>
  <Paragraphs>174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等线</vt:lpstr>
      <vt:lpstr>黑体</vt:lpstr>
      <vt:lpstr>楷体_GB2312</vt:lpstr>
      <vt:lpstr>微软雅黑</vt:lpstr>
      <vt:lpstr>Arial</vt:lpstr>
      <vt:lpstr>Calibri</vt:lpstr>
      <vt:lpstr>Calibri Light</vt:lpstr>
      <vt:lpstr>默认设计模板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何朗</cp:lastModifiedBy>
  <cp:revision>31</cp:revision>
  <dcterms:created xsi:type="dcterms:W3CDTF">2015-01-29T16:27:00Z</dcterms:created>
  <dcterms:modified xsi:type="dcterms:W3CDTF">2024-03-19T05:37:39Z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E5092589C6EE4AA9B589C01C713DEE1D_13</vt:lpwstr>
  </property>
  <property fmtid="{D5CDD505-2E9C-101B-9397-08002B2CF9AE}" pid="3" name="KSOProductBuildVer">
    <vt:lpwstr>2052-12.1.0.16120</vt:lpwstr>
  </property>
</Properties>
</file>