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9" r:id="rId2"/>
    <p:sldId id="281" r:id="rId3"/>
    <p:sldId id="282" r:id="rId4"/>
    <p:sldId id="283" r:id="rId5"/>
    <p:sldId id="301" r:id="rId6"/>
    <p:sldId id="302" r:id="rId7"/>
    <p:sldId id="303" r:id="rId8"/>
    <p:sldId id="304" r:id="rId9"/>
    <p:sldId id="305" r:id="rId10"/>
    <p:sldId id="313" r:id="rId11"/>
    <p:sldId id="307" r:id="rId12"/>
    <p:sldId id="314" r:id="rId13"/>
    <p:sldId id="308" r:id="rId14"/>
    <p:sldId id="315" r:id="rId15"/>
    <p:sldId id="300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rgbClr val="000000"/>
        </a:solidFill>
        <a:latin typeface="Arial" charset="0"/>
        <a:ea typeface="宋体" charset="-122"/>
        <a:cs typeface="+mn-cs"/>
        <a:sym typeface="Arial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rgbClr val="000000"/>
        </a:solidFill>
        <a:latin typeface="Arial" charset="0"/>
        <a:ea typeface="宋体" charset="-122"/>
        <a:cs typeface="+mn-cs"/>
        <a:sym typeface="Arial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rgbClr val="000000"/>
        </a:solidFill>
        <a:latin typeface="Arial" charset="0"/>
        <a:ea typeface="宋体" charset="-122"/>
        <a:cs typeface="+mn-cs"/>
        <a:sym typeface="Arial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rgbClr val="000000"/>
        </a:solidFill>
        <a:latin typeface="Arial" charset="0"/>
        <a:ea typeface="宋体" charset="-122"/>
        <a:cs typeface="+mn-cs"/>
        <a:sym typeface="Arial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rgbClr val="000000"/>
        </a:solidFill>
        <a:latin typeface="Arial" charset="0"/>
        <a:ea typeface="宋体" charset="-122"/>
        <a:cs typeface="+mn-cs"/>
        <a:sym typeface="Arial" charset="0"/>
      </a:defRPr>
    </a:lvl5pPr>
    <a:lvl6pPr marL="2286000" algn="l" defTabSz="914400" rtl="0" eaLnBrk="1" latinLnBrk="0" hangingPunct="1">
      <a:defRPr b="1" kern="1200">
        <a:solidFill>
          <a:srgbClr val="000000"/>
        </a:solidFill>
        <a:latin typeface="Arial" charset="0"/>
        <a:ea typeface="宋体" charset="-122"/>
        <a:cs typeface="+mn-cs"/>
        <a:sym typeface="Arial" charset="0"/>
      </a:defRPr>
    </a:lvl6pPr>
    <a:lvl7pPr marL="2743200" algn="l" defTabSz="914400" rtl="0" eaLnBrk="1" latinLnBrk="0" hangingPunct="1">
      <a:defRPr b="1" kern="1200">
        <a:solidFill>
          <a:srgbClr val="000000"/>
        </a:solidFill>
        <a:latin typeface="Arial" charset="0"/>
        <a:ea typeface="宋体" charset="-122"/>
        <a:cs typeface="+mn-cs"/>
        <a:sym typeface="Arial" charset="0"/>
      </a:defRPr>
    </a:lvl7pPr>
    <a:lvl8pPr marL="3200400" algn="l" defTabSz="914400" rtl="0" eaLnBrk="1" latinLnBrk="0" hangingPunct="1">
      <a:defRPr b="1" kern="1200">
        <a:solidFill>
          <a:srgbClr val="000000"/>
        </a:solidFill>
        <a:latin typeface="Arial" charset="0"/>
        <a:ea typeface="宋体" charset="-122"/>
        <a:cs typeface="+mn-cs"/>
        <a:sym typeface="Arial" charset="0"/>
      </a:defRPr>
    </a:lvl8pPr>
    <a:lvl9pPr marL="3657600" algn="l" defTabSz="914400" rtl="0" eaLnBrk="1" latinLnBrk="0" hangingPunct="1">
      <a:defRPr b="1" kern="1200">
        <a:solidFill>
          <a:srgbClr val="000000"/>
        </a:solidFill>
        <a:latin typeface="Arial" charset="0"/>
        <a:ea typeface="宋体" charset="-122"/>
        <a:cs typeface="+mn-cs"/>
        <a:sym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3053" autoAdjust="0"/>
  </p:normalViewPr>
  <p:slideViewPr>
    <p:cSldViewPr>
      <p:cViewPr varScale="1">
        <p:scale>
          <a:sx n="79" d="100"/>
          <a:sy n="79" d="100"/>
        </p:scale>
        <p:origin x="1584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4" name="Rectangle 18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048765" name="Rectangle 189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zh-CN" altLang="en-US"/>
          </a:p>
        </p:txBody>
      </p:sp>
      <p:sp>
        <p:nvSpPr>
          <p:cNvPr id="1048766" name="Rectangle 190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48767" name="Rectangle 191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>
                <a:sym typeface="Arial" charset="0"/>
              </a:rPr>
              <a:t>编辑母版文本样式</a:t>
            </a:r>
            <a:endParaRPr lang="en-US" altLang="en-US">
              <a:sym typeface="Arial" charset="0"/>
            </a:endParaRPr>
          </a:p>
          <a:p>
            <a:pPr lvl="1"/>
            <a:r>
              <a:rPr lang="zh-CN" altLang="en-US">
                <a:sym typeface="Arial" charset="0"/>
              </a:rPr>
              <a:t>第二级</a:t>
            </a:r>
            <a:endParaRPr lang="en-US" altLang="en-US">
              <a:sym typeface="Arial" charset="0"/>
            </a:endParaRPr>
          </a:p>
          <a:p>
            <a:pPr lvl="2"/>
            <a:r>
              <a:rPr lang="zh-CN" altLang="en-US">
                <a:sym typeface="Arial" charset="0"/>
              </a:rPr>
              <a:t>第三级</a:t>
            </a:r>
            <a:endParaRPr lang="en-US" altLang="en-US">
              <a:sym typeface="Arial" charset="0"/>
            </a:endParaRPr>
          </a:p>
          <a:p>
            <a:pPr lvl="3"/>
            <a:r>
              <a:rPr lang="zh-CN" altLang="en-US">
                <a:sym typeface="Arial" charset="0"/>
              </a:rPr>
              <a:t>第四级</a:t>
            </a:r>
            <a:endParaRPr lang="en-US" altLang="en-US">
              <a:sym typeface="Arial" charset="0"/>
            </a:endParaRPr>
          </a:p>
          <a:p>
            <a:pPr lvl="4"/>
            <a:r>
              <a:rPr lang="zh-CN" altLang="en-US">
                <a:sym typeface="Arial" charset="0"/>
              </a:rPr>
              <a:t>第五级</a:t>
            </a:r>
            <a:endParaRPr lang="en-US" altLang="en-US">
              <a:sym typeface="Arial" charset="0"/>
            </a:endParaRPr>
          </a:p>
        </p:txBody>
      </p:sp>
      <p:sp>
        <p:nvSpPr>
          <p:cNvPr id="1048768" name="Rectangle 19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048769" name="Rectangle 19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1876FA6-B4A8-4888-AB07-E55C15A733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5672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0000"/>
        </a:solidFill>
        <a:latin typeface="等线" pitchFamily="2" charset="-122"/>
        <a:ea typeface="等线" pitchFamily="2" charset="-122"/>
        <a:cs typeface="+mn-cs"/>
        <a:sym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0000"/>
        </a:solidFill>
        <a:latin typeface="等线" pitchFamily="2" charset="-122"/>
        <a:ea typeface="等线" pitchFamily="2" charset="-122"/>
        <a:cs typeface="+mn-cs"/>
        <a:sym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0000"/>
        </a:solidFill>
        <a:latin typeface="等线" pitchFamily="2" charset="-122"/>
        <a:ea typeface="等线" pitchFamily="2" charset="-122"/>
        <a:cs typeface="+mn-cs"/>
        <a:sym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0000"/>
        </a:solidFill>
        <a:latin typeface="等线" pitchFamily="2" charset="-122"/>
        <a:ea typeface="等线" pitchFamily="2" charset="-122"/>
        <a:cs typeface="+mn-cs"/>
        <a:sym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0000"/>
        </a:solidFill>
        <a:latin typeface="等线" pitchFamily="2" charset="-122"/>
        <a:ea typeface="等线" pitchFamily="2" charset="-122"/>
        <a:cs typeface="+mn-cs"/>
        <a:sym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964D27-B592-4CA2-B652-C1D08CE0551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2F0D59-EB1E-4139-AFB9-44B7CC94218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333985-46BD-4353-A863-23451C0CFA7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2B0273-375B-4A6B-8359-61660167E7E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1E55E0-C321-4575-88BE-5F7E8FA688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70C1FE-9E5F-45BC-889E-3806DABB663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0F4DEC-97CC-46BE-AFD3-3A2F5A8AB3D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CEEB5B-E687-4E63-8E68-65E9FEA0FC2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994BA2-9441-494F-BE18-F5CE82BD133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F1C5FC-67BC-4545-8B4D-CE04B4078CE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5C231B-A8FC-410D-86A7-487DACFDCB2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Rectangle 10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48577" name="Rectangle 10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Rectangle 102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i="1"/>
            </a:lvl1pPr>
          </a:lstStyle>
          <a:p>
            <a:endParaRPr lang="en-US" altLang="zh-CN"/>
          </a:p>
        </p:txBody>
      </p:sp>
      <p:sp>
        <p:nvSpPr>
          <p:cNvPr id="1048579" name="Rectangle 102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i="1"/>
            </a:lvl1pPr>
          </a:lstStyle>
          <a:p>
            <a:endParaRPr lang="en-US" altLang="zh-CN"/>
          </a:p>
        </p:txBody>
      </p:sp>
      <p:sp>
        <p:nvSpPr>
          <p:cNvPr id="1048580" name="Rectangle 102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i="1"/>
            </a:lvl1pPr>
          </a:lstStyle>
          <a:p>
            <a:fld id="{3348DB15-030E-4D5D-A8E9-8BBCFE43D57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 latinLnBrk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rtl="0" fontAlgn="base" latinLnBrk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charset="0"/>
          <a:ea typeface="宋体" charset="-122"/>
        </a:defRPr>
      </a:lvl2pPr>
      <a:lvl3pPr algn="ctr" rtl="0" fontAlgn="base" latinLnBrk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charset="0"/>
          <a:ea typeface="宋体" charset="-122"/>
        </a:defRPr>
      </a:lvl3pPr>
      <a:lvl4pPr algn="ctr" rtl="0" fontAlgn="base" latinLnBrk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charset="0"/>
          <a:ea typeface="宋体" charset="-122"/>
        </a:defRPr>
      </a:lvl4pPr>
      <a:lvl5pPr algn="ctr" rtl="0" fontAlgn="base" latinLnBrk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charset="0"/>
          <a:ea typeface="宋体" charset="-122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charset="0"/>
          <a:ea typeface="宋体" charset="-122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charset="0"/>
          <a:ea typeface="宋体" charset="-122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charset="0"/>
          <a:ea typeface="宋体" charset="-122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fontAlgn="base" latinLnBrk="1">
        <a:spcBef>
          <a:spcPct val="20000"/>
        </a:spcBef>
        <a:spcAft>
          <a:spcPct val="0"/>
        </a:spcAft>
        <a:buChar char="–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rtl="0" fontAlgn="base" latinLnBrk="1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rtl="0" fontAlgn="base" latinLnBrk="1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rtl="0" fontAlgn="base" latinLnBrk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1" name="Rectangle 195"/>
          <p:cNvSpPr>
            <a:spLocks noChangeArrowheads="1"/>
          </p:cNvSpPr>
          <p:nvPr/>
        </p:nvSpPr>
        <p:spPr bwMode="auto">
          <a:xfrm>
            <a:off x="2214563" y="2643188"/>
            <a:ext cx="4572000" cy="118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SzPct val="100000"/>
            </a:pPr>
            <a:r>
              <a:rPr lang="zh-CN" altLang="en-US" sz="5400" b="0">
                <a:latin typeface="黑体" pitchFamily="2" charset="-122"/>
                <a:ea typeface="黑体" pitchFamily="2" charset="-122"/>
              </a:rPr>
              <a:t>母婴保健</a:t>
            </a:r>
            <a:endParaRPr lang="zh-CN" altLang="zh-CN"/>
          </a:p>
        </p:txBody>
      </p:sp>
      <p:pic>
        <p:nvPicPr>
          <p:cNvPr id="2097211" name="Picture 5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8773" name="Rectangle 197"/>
          <p:cNvSpPr>
            <a:spLocks noChangeArrowheads="1"/>
          </p:cNvSpPr>
          <p:nvPr/>
        </p:nvSpPr>
        <p:spPr bwMode="auto">
          <a:xfrm>
            <a:off x="-1270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5F5F5">
                  <a:alpha val="74901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48775" name="Freeform 199"/>
          <p:cNvSpPr>
            <a:spLocks noChangeArrowheads="1"/>
          </p:cNvSpPr>
          <p:nvPr/>
        </p:nvSpPr>
        <p:spPr bwMode="auto">
          <a:xfrm>
            <a:off x="12700" y="3317875"/>
            <a:ext cx="9144000" cy="35401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144000" y="0"/>
              </a:cxn>
              <a:cxn ang="0">
                <a:pos x="9144000" y="3049929"/>
              </a:cxn>
              <a:cxn ang="0">
                <a:pos x="0" y="3049929"/>
              </a:cxn>
              <a:cxn ang="0">
                <a:pos x="0" y="0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777" name="Freeform 201"/>
          <p:cNvSpPr>
            <a:spLocks noChangeArrowheads="1"/>
          </p:cNvSpPr>
          <p:nvPr/>
        </p:nvSpPr>
        <p:spPr bwMode="auto">
          <a:xfrm>
            <a:off x="25400" y="4044950"/>
            <a:ext cx="9144000" cy="28130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144000" y="0"/>
              </a:cxn>
              <a:cxn ang="0">
                <a:pos x="9144000" y="3049929"/>
              </a:cxn>
              <a:cxn ang="0">
                <a:pos x="0" y="3049929"/>
              </a:cxn>
              <a:cxn ang="0">
                <a:pos x="0" y="0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779" name="Rectangle 203"/>
          <p:cNvSpPr>
            <a:spLocks noChangeArrowheads="1"/>
          </p:cNvSpPr>
          <p:nvPr/>
        </p:nvSpPr>
        <p:spPr bwMode="auto">
          <a:xfrm>
            <a:off x="2740025" y="1204913"/>
            <a:ext cx="3611563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5400">
                <a:latin typeface="微软雅黑" pitchFamily="34" charset="-122"/>
                <a:ea typeface="微软雅黑" pitchFamily="34" charset="-122"/>
              </a:rPr>
              <a:t>妇产科护理</a:t>
            </a:r>
            <a:endParaRPr lang="zh-CN" altLang="en-US"/>
          </a:p>
        </p:txBody>
      </p:sp>
      <p:sp>
        <p:nvSpPr>
          <p:cNvPr id="1048781" name="Rectangle 205"/>
          <p:cNvSpPr>
            <a:spLocks noChangeArrowheads="1"/>
          </p:cNvSpPr>
          <p:nvPr/>
        </p:nvSpPr>
        <p:spPr bwMode="auto">
          <a:xfrm>
            <a:off x="107950" y="263525"/>
            <a:ext cx="2824163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1600" b="0">
                <a:latin typeface="微软雅黑" pitchFamily="34" charset="-122"/>
                <a:ea typeface="微软雅黑" pitchFamily="34" charset="-122"/>
              </a:rPr>
              <a:t>中等职业学校教育部规划教材</a:t>
            </a:r>
            <a:endParaRPr lang="zh-CN" altLang="zh-CN"/>
          </a:p>
        </p:txBody>
      </p:sp>
      <p:sp>
        <p:nvSpPr>
          <p:cNvPr id="1048783" name="Rectangle 207"/>
          <p:cNvSpPr>
            <a:spLocks noChangeArrowheads="1"/>
          </p:cNvSpPr>
          <p:nvPr/>
        </p:nvSpPr>
        <p:spPr bwMode="auto">
          <a:xfrm>
            <a:off x="3697288" y="4187825"/>
            <a:ext cx="18002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护理类各专业用</a:t>
            </a:r>
            <a:endParaRPr lang="zh-CN" altLang="zh-CN"/>
          </a:p>
        </p:txBody>
      </p:sp>
      <p:grpSp>
        <p:nvGrpSpPr>
          <p:cNvPr id="83" name="Group -941"/>
          <p:cNvGrpSpPr>
            <a:grpSpLocks/>
          </p:cNvGrpSpPr>
          <p:nvPr/>
        </p:nvGrpSpPr>
        <p:grpSpPr bwMode="auto">
          <a:xfrm>
            <a:off x="6300191" y="6092829"/>
            <a:ext cx="1981956" cy="354483"/>
            <a:chOff x="6300712" y="6093268"/>
            <a:chExt cx="1980927" cy="354657"/>
          </a:xfrm>
        </p:grpSpPr>
        <p:pic>
          <p:nvPicPr>
            <p:cNvPr id="2097213" name="Picture 6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300712" y="6093739"/>
              <a:ext cx="382588" cy="3541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48785" name="Rectangle 209"/>
            <p:cNvSpPr>
              <a:spLocks noChangeArrowheads="1"/>
            </p:cNvSpPr>
            <p:nvPr/>
          </p:nvSpPr>
          <p:spPr bwMode="auto">
            <a:xfrm>
              <a:off x="6661524" y="6093268"/>
              <a:ext cx="1620115" cy="338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0" dirty="0">
                  <a:latin typeface="微软雅黑" pitchFamily="34" charset="-122"/>
                  <a:ea typeface="微软雅黑" pitchFamily="34" charset="-122"/>
                </a:rPr>
                <a:t>高等教育出版社</a:t>
              </a:r>
              <a:endParaRPr lang="zh-CN" altLang="zh-CN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700"/>
                            </p:stCondLst>
                            <p:childTnLst>
                              <p:par>
                                <p:cTn id="26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487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487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48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48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75" grpId="0" animBg="1"/>
      <p:bldP spid="104877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>
            <a:spLocks/>
          </p:cNvSpPr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428835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4000" b="0" dirty="0">
                <a:latin typeface="黑体" pitchFamily="2" charset="-122"/>
                <a:ea typeface="黑体" pitchFamily="2" charset="-122"/>
              </a:rPr>
              <a:t>第一节  产褥感染</a:t>
            </a:r>
            <a:endParaRPr lang="zh-CN" altLang="zh-CN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第十一章</a:t>
            </a:r>
            <a:endParaRPr lang="zh-CN" altLang="zh-CN" dirty="0"/>
          </a:p>
        </p:txBody>
      </p:sp>
      <p:grpSp>
        <p:nvGrpSpPr>
          <p:cNvPr id="2" name="组合 10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3" name="Picture 6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73"/>
            <p:cNvPicPr>
              <a:picLocks noChangeAspect="1" noChangeArrowheads="1"/>
            </p:cNvPicPr>
            <p:nvPr/>
          </p:nvPicPr>
          <p:blipFill>
            <a:blip r:embed="rId3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" name="矩形 10"/>
          <p:cNvSpPr/>
          <p:nvPr/>
        </p:nvSpPr>
        <p:spPr>
          <a:xfrm>
            <a:off x="683568" y="1700808"/>
            <a:ext cx="26642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0000FF"/>
                </a:solidFill>
              </a:rPr>
              <a:t>【</a:t>
            </a:r>
            <a:r>
              <a:rPr lang="zh-CN" altLang="en-US" sz="3600" dirty="0">
                <a:solidFill>
                  <a:srgbClr val="0000FF"/>
                </a:solidFill>
              </a:rPr>
              <a:t>结果评价</a:t>
            </a:r>
            <a:r>
              <a:rPr lang="en-US" altLang="zh-CN" sz="3600" dirty="0">
                <a:solidFill>
                  <a:srgbClr val="0000FF"/>
                </a:solidFill>
              </a:rPr>
              <a:t>】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3568" y="2471856"/>
            <a:ext cx="7920880" cy="1930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通过护理，产妇积极配合治疗和护理方案的实施，懂得预防感染的措施，具有正确的母乳喂养知识</a:t>
            </a:r>
            <a:endParaRPr lang="en-US" altLang="zh-CN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77194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>
            <a:spLocks/>
          </p:cNvSpPr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53142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4000" b="0" dirty="0">
                <a:latin typeface="黑体" pitchFamily="2" charset="-122"/>
                <a:ea typeface="黑体" pitchFamily="2" charset="-122"/>
              </a:rPr>
              <a:t>第二节  晚期产后出血</a:t>
            </a:r>
            <a:endParaRPr lang="zh-CN" altLang="zh-CN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第十一章</a:t>
            </a:r>
            <a:endParaRPr lang="zh-CN" altLang="zh-CN" dirty="0"/>
          </a:p>
        </p:txBody>
      </p:sp>
      <p:sp>
        <p:nvSpPr>
          <p:cNvPr id="12" name="矩形 11"/>
          <p:cNvSpPr/>
          <p:nvPr/>
        </p:nvSpPr>
        <p:spPr>
          <a:xfrm>
            <a:off x="683568" y="1412776"/>
            <a:ext cx="2592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0000FF"/>
                </a:solidFill>
              </a:rPr>
              <a:t>【</a:t>
            </a:r>
            <a:r>
              <a:rPr lang="zh-CN" altLang="en-US" sz="3600" dirty="0">
                <a:solidFill>
                  <a:srgbClr val="0000FF"/>
                </a:solidFill>
              </a:rPr>
              <a:t>概述</a:t>
            </a:r>
            <a:r>
              <a:rPr lang="en-US" altLang="zh-CN" sz="3600" dirty="0">
                <a:solidFill>
                  <a:srgbClr val="0000FF"/>
                </a:solidFill>
              </a:rPr>
              <a:t>】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29574" y="2132856"/>
            <a:ext cx="7802866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分娩</a:t>
            </a:r>
            <a:r>
              <a:rPr lang="en-US" altLang="zh-CN" sz="28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24</a:t>
            </a: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小时后，在产褥期内发生的子宫大量出血，</a:t>
            </a:r>
            <a:endParaRPr lang="en-US" altLang="zh-CN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称晚期产后出血</a:t>
            </a:r>
            <a:endParaRPr lang="en-US" altLang="zh-CN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" name="组合 10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3" name="Picture 6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73"/>
            <p:cNvPicPr>
              <a:picLocks noChangeAspect="1" noChangeArrowheads="1"/>
            </p:cNvPicPr>
            <p:nvPr/>
          </p:nvPicPr>
          <p:blipFill>
            <a:blip r:embed="rId3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" name="矩形 10"/>
          <p:cNvSpPr/>
          <p:nvPr/>
        </p:nvSpPr>
        <p:spPr>
          <a:xfrm>
            <a:off x="899592" y="3140968"/>
            <a:ext cx="29523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0000FF"/>
                </a:solidFill>
              </a:rPr>
              <a:t>【</a:t>
            </a:r>
            <a:r>
              <a:rPr lang="zh-CN" altLang="en-US" sz="3600" dirty="0">
                <a:solidFill>
                  <a:srgbClr val="0000FF"/>
                </a:solidFill>
              </a:rPr>
              <a:t>护理评估</a:t>
            </a:r>
            <a:r>
              <a:rPr lang="en-US" altLang="zh-CN" sz="3600" dirty="0">
                <a:solidFill>
                  <a:srgbClr val="0000FF"/>
                </a:solidFill>
              </a:rPr>
              <a:t>】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29574" y="3717032"/>
            <a:ext cx="7848872" cy="19731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2800" dirty="0">
                <a:solidFill>
                  <a:srgbClr val="FF0000"/>
                </a:solidFill>
                <a:ea typeface="楷体_GB2312" pitchFamily="49" charset="-122"/>
              </a:rPr>
              <a:t>（一）健康史及孕产史：</a:t>
            </a:r>
            <a:r>
              <a:rPr lang="zh-CN" altLang="en-US" sz="2800" dirty="0">
                <a:solidFill>
                  <a:schemeClr val="tx1"/>
                </a:solidFill>
                <a:ea typeface="楷体_GB2312" pitchFamily="49" charset="-122"/>
              </a:rPr>
              <a:t>胎盘剥离不全、滞留、残留，产后宫缩不良等病史贫血、妊高症、胎盘早期剥离、炎症等</a:t>
            </a:r>
            <a:endParaRPr lang="en-US" altLang="zh-CN" sz="28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>
            <a:spLocks/>
          </p:cNvSpPr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53142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4000" b="0" dirty="0">
                <a:latin typeface="黑体" pitchFamily="2" charset="-122"/>
                <a:ea typeface="黑体" pitchFamily="2" charset="-122"/>
              </a:rPr>
              <a:t>第二节  晚期产后出血</a:t>
            </a:r>
            <a:endParaRPr lang="zh-CN" altLang="zh-CN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第十一章</a:t>
            </a:r>
            <a:endParaRPr lang="zh-CN" altLang="zh-CN" dirty="0"/>
          </a:p>
        </p:txBody>
      </p:sp>
      <p:grpSp>
        <p:nvGrpSpPr>
          <p:cNvPr id="2" name="组合 10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3" name="Picture 6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73"/>
            <p:cNvPicPr>
              <a:picLocks noChangeAspect="1" noChangeArrowheads="1"/>
            </p:cNvPicPr>
            <p:nvPr/>
          </p:nvPicPr>
          <p:blipFill>
            <a:blip r:embed="rId3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" name="矩形 15"/>
          <p:cNvSpPr/>
          <p:nvPr/>
        </p:nvSpPr>
        <p:spPr>
          <a:xfrm>
            <a:off x="611560" y="1555612"/>
            <a:ext cx="7920880" cy="3698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（二）身体状况：</a:t>
            </a:r>
            <a:endParaRPr lang="en-US" altLang="zh-CN" sz="32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根据出血时间、性质不同，表现不一，注意有无隐形出血及失血性休克症状</a:t>
            </a:r>
            <a:endParaRPr lang="zh-CN" altLang="en-US" sz="32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（三）心理状况：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紧张恐惧、忧虑</a:t>
            </a: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（四）参阅相关资料：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分娩记录、医疗病历</a:t>
            </a:r>
            <a:endParaRPr lang="en-US" altLang="zh-CN" sz="32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17845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>
            <a:spLocks/>
          </p:cNvSpPr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53142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4000" b="0" dirty="0">
                <a:latin typeface="黑体" pitchFamily="2" charset="-122"/>
                <a:ea typeface="黑体" pitchFamily="2" charset="-122"/>
              </a:rPr>
              <a:t>第二节  晚期产后出血</a:t>
            </a:r>
            <a:endParaRPr lang="zh-CN" altLang="zh-CN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第十一章</a:t>
            </a:r>
            <a:endParaRPr lang="zh-CN" altLang="zh-CN" dirty="0"/>
          </a:p>
        </p:txBody>
      </p:sp>
      <p:sp>
        <p:nvSpPr>
          <p:cNvPr id="12" name="矩形 11"/>
          <p:cNvSpPr/>
          <p:nvPr/>
        </p:nvSpPr>
        <p:spPr>
          <a:xfrm>
            <a:off x="683568" y="1412776"/>
            <a:ext cx="56886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0000FF"/>
                </a:solidFill>
              </a:rPr>
              <a:t>【</a:t>
            </a:r>
            <a:r>
              <a:rPr lang="zh-CN" altLang="en-US" sz="2400" dirty="0">
                <a:solidFill>
                  <a:srgbClr val="0000FF"/>
                </a:solidFill>
              </a:rPr>
              <a:t>护理问题与预期目标</a:t>
            </a:r>
            <a:r>
              <a:rPr lang="en-US" altLang="zh-CN" sz="2400" dirty="0">
                <a:solidFill>
                  <a:srgbClr val="0000FF"/>
                </a:solidFill>
              </a:rPr>
              <a:t>】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grpSp>
        <p:nvGrpSpPr>
          <p:cNvPr id="2" name="组合 10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3" name="Picture 6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73"/>
            <p:cNvPicPr>
              <a:picLocks noChangeAspect="1" noChangeArrowheads="1"/>
            </p:cNvPicPr>
            <p:nvPr/>
          </p:nvPicPr>
          <p:blipFill>
            <a:blip r:embed="rId3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683568" y="1988840"/>
          <a:ext cx="7704857" cy="2448272"/>
        </p:xfrm>
        <a:graphic>
          <a:graphicData uri="http://schemas.openxmlformats.org/drawingml/2006/table">
            <a:tbl>
              <a:tblPr/>
              <a:tblGrid>
                <a:gridCol w="2130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8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306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89654">
                <a:tc>
                  <a:txBody>
                    <a:bodyPr/>
                    <a:lstStyle/>
                    <a:p>
                      <a:pPr indent="2667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dirty="0">
                          <a:latin typeface="Calibri"/>
                          <a:ea typeface="宋体"/>
                          <a:cs typeface="PMingLiU"/>
                        </a:rPr>
                        <a:t>护</a:t>
                      </a:r>
                      <a:r>
                        <a:rPr lang="en-US" sz="1600" dirty="0">
                          <a:latin typeface="Calibri"/>
                          <a:ea typeface="宋体"/>
                          <a:cs typeface="PMingLiU"/>
                        </a:rPr>
                        <a:t>  </a:t>
                      </a:r>
                      <a:r>
                        <a:rPr lang="zh-CN" sz="1600" dirty="0">
                          <a:latin typeface="Calibri"/>
                          <a:ea typeface="宋体"/>
                          <a:cs typeface="PMingLiU"/>
                        </a:rPr>
                        <a:t>理</a:t>
                      </a:r>
                      <a:r>
                        <a:rPr lang="en-US" sz="1600" dirty="0">
                          <a:latin typeface="Calibri"/>
                          <a:ea typeface="宋体"/>
                          <a:cs typeface="PMingLiU"/>
                        </a:rPr>
                        <a:t>  </a:t>
                      </a:r>
                      <a:r>
                        <a:rPr lang="zh-CN" sz="1600" dirty="0">
                          <a:latin typeface="Calibri"/>
                          <a:ea typeface="宋体"/>
                          <a:cs typeface="PMingLiU"/>
                        </a:rPr>
                        <a:t>问</a:t>
                      </a:r>
                      <a:r>
                        <a:rPr lang="en-US" sz="1600" dirty="0">
                          <a:latin typeface="Calibri"/>
                          <a:ea typeface="宋体"/>
                          <a:cs typeface="PMingLiU"/>
                        </a:rPr>
                        <a:t>  </a:t>
                      </a:r>
                      <a:r>
                        <a:rPr lang="zh-CN" sz="1600" dirty="0">
                          <a:latin typeface="Calibri"/>
                          <a:ea typeface="宋体"/>
                          <a:cs typeface="PMingLiU"/>
                        </a:rPr>
                        <a:t>题</a:t>
                      </a:r>
                      <a:endParaRPr lang="zh-CN" sz="16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600">
                        <a:latin typeface="宋体"/>
                        <a:ea typeface="宋体"/>
                        <a:cs typeface="PMingLiU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dirty="0">
                          <a:latin typeface="Calibri"/>
                          <a:ea typeface="宋体"/>
                          <a:cs typeface="PMingLiU"/>
                        </a:rPr>
                        <a:t>预</a:t>
                      </a:r>
                      <a:r>
                        <a:rPr lang="en-US" sz="1600" dirty="0">
                          <a:latin typeface="Calibri"/>
                          <a:ea typeface="宋体"/>
                          <a:cs typeface="PMingLiU"/>
                        </a:rPr>
                        <a:t>  </a:t>
                      </a:r>
                      <a:r>
                        <a:rPr lang="zh-CN" sz="1600" dirty="0">
                          <a:latin typeface="Calibri"/>
                          <a:ea typeface="宋体"/>
                          <a:cs typeface="PMingLiU"/>
                        </a:rPr>
                        <a:t>期</a:t>
                      </a:r>
                      <a:r>
                        <a:rPr lang="en-US" sz="1600" dirty="0">
                          <a:latin typeface="Calibri"/>
                          <a:ea typeface="宋体"/>
                          <a:cs typeface="PMingLiU"/>
                        </a:rPr>
                        <a:t>  </a:t>
                      </a:r>
                      <a:r>
                        <a:rPr lang="zh-CN" sz="1600" dirty="0">
                          <a:latin typeface="Calibri"/>
                          <a:ea typeface="宋体"/>
                          <a:cs typeface="PMingLiU"/>
                        </a:rPr>
                        <a:t>目</a:t>
                      </a:r>
                      <a:r>
                        <a:rPr lang="en-US" sz="1600" dirty="0">
                          <a:latin typeface="Calibri"/>
                          <a:ea typeface="宋体"/>
                          <a:cs typeface="PMingLiU"/>
                        </a:rPr>
                        <a:t>  </a:t>
                      </a:r>
                      <a:r>
                        <a:rPr lang="zh-CN" sz="1600" dirty="0">
                          <a:latin typeface="Calibri"/>
                          <a:ea typeface="宋体"/>
                          <a:cs typeface="PMingLiU"/>
                        </a:rPr>
                        <a:t>标</a:t>
                      </a:r>
                      <a:endParaRPr lang="zh-CN" sz="16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58618">
                <a:tc>
                  <a:txBody>
                    <a:bodyPr/>
                    <a:lstStyle/>
                    <a:p>
                      <a:pPr indent="2667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dirty="0">
                          <a:latin typeface="Calibri"/>
                          <a:ea typeface="宋体"/>
                          <a:cs typeface="PMingLiU"/>
                        </a:rPr>
                        <a:t>潜在并发症：休克</a:t>
                      </a:r>
                      <a:endParaRPr lang="zh-CN" sz="16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indent="2667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dirty="0">
                          <a:latin typeface="Calibri"/>
                          <a:ea typeface="宋体"/>
                          <a:cs typeface="PMingLiU"/>
                        </a:rPr>
                        <a:t>恐惧</a:t>
                      </a:r>
                      <a:endParaRPr lang="zh-CN" sz="16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indent="2667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dirty="0">
                          <a:latin typeface="Calibri"/>
                          <a:ea typeface="宋体"/>
                          <a:cs typeface="PMingLiU"/>
                        </a:rPr>
                        <a:t>有感染的危险</a:t>
                      </a:r>
                      <a:endParaRPr lang="zh-CN" sz="16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indent="2667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dirty="0">
                          <a:latin typeface="Calibri"/>
                          <a:ea typeface="宋体"/>
                          <a:cs typeface="PMingLiU"/>
                        </a:rPr>
                        <a:t>活动无耐力</a:t>
                      </a:r>
                      <a:endParaRPr lang="zh-CN" sz="16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latin typeface="宋体"/>
                        <a:ea typeface="宋体"/>
                        <a:cs typeface="PMingLiU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dirty="0">
                          <a:latin typeface="Calibri"/>
                          <a:ea typeface="宋体"/>
                          <a:cs typeface="PMingLiU"/>
                        </a:rPr>
                        <a:t>产妇生命体征维持在正常范围内，出血被发现和制止</a:t>
                      </a:r>
                      <a:endParaRPr lang="zh-CN" sz="16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indent="2667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dirty="0">
                          <a:latin typeface="Calibri"/>
                          <a:ea typeface="宋体"/>
                          <a:cs typeface="PMingLiU"/>
                        </a:rPr>
                        <a:t>情绪稳定，恐惧程度减轻</a:t>
                      </a:r>
                      <a:endParaRPr lang="zh-CN" sz="16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indent="2667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dirty="0">
                          <a:latin typeface="Calibri"/>
                          <a:ea typeface="宋体"/>
                          <a:cs typeface="PMingLiU"/>
                        </a:rPr>
                        <a:t>能说出感染的危险因素，体温和恶露无异常</a:t>
                      </a:r>
                      <a:endParaRPr lang="zh-CN" sz="16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indent="2667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dirty="0">
                          <a:latin typeface="Calibri"/>
                          <a:ea typeface="宋体"/>
                          <a:cs typeface="PMingLiU"/>
                        </a:rPr>
                        <a:t>活动耐力渐增强，活动后无气急</a:t>
                      </a:r>
                      <a:endParaRPr lang="zh-CN" sz="16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>
            <a:spLocks/>
          </p:cNvSpPr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53142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4000" b="0" dirty="0">
                <a:latin typeface="黑体" pitchFamily="2" charset="-122"/>
                <a:ea typeface="黑体" pitchFamily="2" charset="-122"/>
              </a:rPr>
              <a:t>第二节  晚期产后出血</a:t>
            </a:r>
            <a:endParaRPr lang="zh-CN" altLang="zh-CN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第十一章</a:t>
            </a:r>
            <a:endParaRPr lang="zh-CN" altLang="zh-CN" dirty="0"/>
          </a:p>
        </p:txBody>
      </p:sp>
      <p:grpSp>
        <p:nvGrpSpPr>
          <p:cNvPr id="2" name="组合 10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3" name="Picture 6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73"/>
            <p:cNvPicPr>
              <a:picLocks noChangeAspect="1" noChangeArrowheads="1"/>
            </p:cNvPicPr>
            <p:nvPr/>
          </p:nvPicPr>
          <p:blipFill>
            <a:blip r:embed="rId3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6682CD0-EA23-100F-C1E8-6795C6F4DC7A}"/>
              </a:ext>
            </a:extLst>
          </p:cNvPr>
          <p:cNvSpPr txBox="1"/>
          <p:nvPr/>
        </p:nvSpPr>
        <p:spPr>
          <a:xfrm>
            <a:off x="827584" y="1700808"/>
            <a:ext cx="6037712" cy="2501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宋体" charset="-122"/>
                <a:cs typeface="+mn-cs"/>
                <a:sym typeface="Arial" charset="0"/>
              </a:rPr>
              <a:t>【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宋体" charset="-122"/>
                <a:cs typeface="+mn-cs"/>
                <a:sym typeface="Arial" charset="0"/>
              </a:rPr>
              <a:t>护理措施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宋体" charset="-122"/>
                <a:cs typeface="+mn-cs"/>
                <a:sym typeface="Arial" charset="0"/>
              </a:rPr>
              <a:t>】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dirty="0">
                <a:solidFill>
                  <a:srgbClr val="0000FF"/>
                </a:solidFill>
              </a:rPr>
              <a:t>1.</a:t>
            </a:r>
            <a:r>
              <a:rPr lang="zh-CN" altLang="en-US" sz="2800" dirty="0">
                <a:solidFill>
                  <a:srgbClr val="0000FF"/>
                </a:solidFill>
              </a:rPr>
              <a:t>一般护理</a:t>
            </a:r>
            <a:endParaRPr lang="en-US" altLang="zh-CN" sz="2800" dirty="0">
              <a:solidFill>
                <a:srgbClr val="0000FF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宋体" charset="-122"/>
                <a:cs typeface="+mn-cs"/>
                <a:sym typeface="Arial" charset="0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宋体" charset="-122"/>
                <a:cs typeface="+mn-cs"/>
                <a:sym typeface="Arial" charset="0"/>
              </a:rPr>
              <a:t>及时止血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charset="0"/>
              <a:ea typeface="宋体" charset="-122"/>
              <a:cs typeface="+mn-cs"/>
              <a:sym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dirty="0">
                <a:solidFill>
                  <a:srgbClr val="0000FF"/>
                </a:solidFill>
              </a:rPr>
              <a:t>3.</a:t>
            </a:r>
            <a:r>
              <a:rPr lang="zh-CN" altLang="en-US" sz="2800" dirty="0">
                <a:solidFill>
                  <a:srgbClr val="0000FF"/>
                </a:solidFill>
              </a:rPr>
              <a:t>心理护理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charset="0"/>
              <a:ea typeface="宋体" charset="-122"/>
              <a:cs typeface="+mn-cs"/>
              <a:sym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58130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325" name="Picture 17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300" y="31750"/>
            <a:ext cx="8661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9077" name="Rectangle 501"/>
          <p:cNvSpPr>
            <a:spLocks noChangeArrowheads="1"/>
          </p:cNvSpPr>
          <p:nvPr/>
        </p:nvSpPr>
        <p:spPr bwMode="auto">
          <a:xfrm>
            <a:off x="0" y="31750"/>
            <a:ext cx="9144000" cy="68580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FFF">
                  <a:alpha val="75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43" name="Group -881"/>
          <p:cNvGrpSpPr>
            <a:grpSpLocks/>
          </p:cNvGrpSpPr>
          <p:nvPr/>
        </p:nvGrpSpPr>
        <p:grpSpPr bwMode="auto">
          <a:xfrm>
            <a:off x="-19050" y="1052513"/>
            <a:ext cx="9163050" cy="5805487"/>
            <a:chOff x="0" y="5698414"/>
            <a:chExt cx="9161367" cy="1174100"/>
          </a:xfrm>
        </p:grpSpPr>
        <p:sp>
          <p:nvSpPr>
            <p:cNvPr id="1049079" name="Freeform 503"/>
            <p:cNvSpPr>
              <a:spLocks noChangeArrowheads="1"/>
            </p:cNvSpPr>
            <p:nvPr/>
          </p:nvSpPr>
          <p:spPr bwMode="auto">
            <a:xfrm>
              <a:off x="0" y="5698414"/>
              <a:ext cx="9161367" cy="1163052"/>
            </a:xfrm>
            <a:custGeom>
              <a:avLst/>
              <a:gdLst/>
              <a:ahLst/>
              <a:cxnLst>
                <a:cxn ang="0">
                  <a:pos x="9165254" y="0"/>
                </a:cxn>
                <a:cxn ang="0">
                  <a:pos x="9165254" y="722250"/>
                </a:cxn>
                <a:cxn ang="0">
                  <a:pos x="0" y="722250"/>
                </a:cxn>
                <a:cxn ang="0">
                  <a:pos x="0" y="258945"/>
                </a:cxn>
                <a:cxn ang="0">
                  <a:pos x="1030607" y="357590"/>
                </a:cxn>
                <a:cxn ang="0">
                  <a:pos x="8994161" y="72939"/>
                </a:cxn>
                <a:cxn ang="0">
                  <a:pos x="9165254" y="0"/>
                </a:cxn>
              </a:cxnLst>
              <a:rect l="0" t="0" r="r" b="b"/>
              <a:pathLst>
                <a:path w="9165254" h="722250">
                  <a:moveTo>
                    <a:pt x="9165254" y="0"/>
                  </a:moveTo>
                  <a:lnTo>
                    <a:pt x="9165254" y="722250"/>
                  </a:lnTo>
                  <a:lnTo>
                    <a:pt x="0" y="722250"/>
                  </a:lnTo>
                  <a:lnTo>
                    <a:pt x="0" y="258945"/>
                  </a:lnTo>
                  <a:lnTo>
                    <a:pt x="1030607" y="357590"/>
                  </a:lnTo>
                  <a:cubicBezTo>
                    <a:pt x="4118244" y="632287"/>
                    <a:pt x="7179494" y="743326"/>
                    <a:pt x="8994161" y="72939"/>
                  </a:cubicBezTo>
                  <a:lnTo>
                    <a:pt x="9165254" y="0"/>
                  </a:lnTo>
                </a:path>
              </a:pathLst>
            </a:custGeom>
            <a:gradFill rotWithShape="0">
              <a:gsLst>
                <a:gs pos="0">
                  <a:srgbClr val="57B2B3"/>
                </a:gs>
                <a:gs pos="100000">
                  <a:srgbClr val="6BDBCF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81" name="Freeform 505"/>
            <p:cNvSpPr>
              <a:spLocks noChangeArrowheads="1"/>
            </p:cNvSpPr>
            <p:nvPr/>
          </p:nvSpPr>
          <p:spPr bwMode="auto">
            <a:xfrm>
              <a:off x="0" y="6150377"/>
              <a:ext cx="9161367" cy="722137"/>
            </a:xfrm>
            <a:custGeom>
              <a:avLst/>
              <a:gdLst/>
              <a:ahLst/>
              <a:cxnLst>
                <a:cxn ang="0">
                  <a:pos x="9165254" y="0"/>
                </a:cxn>
                <a:cxn ang="0">
                  <a:pos x="9165254" y="722250"/>
                </a:cxn>
                <a:cxn ang="0">
                  <a:pos x="0" y="722250"/>
                </a:cxn>
                <a:cxn ang="0">
                  <a:pos x="0" y="258945"/>
                </a:cxn>
                <a:cxn ang="0">
                  <a:pos x="1030607" y="357590"/>
                </a:cxn>
                <a:cxn ang="0">
                  <a:pos x="8994161" y="72939"/>
                </a:cxn>
                <a:cxn ang="0">
                  <a:pos x="9165254" y="0"/>
                </a:cxn>
              </a:cxnLst>
              <a:rect l="0" t="0" r="r" b="b"/>
              <a:pathLst>
                <a:path w="9165254" h="722250">
                  <a:moveTo>
                    <a:pt x="9165254" y="0"/>
                  </a:moveTo>
                  <a:lnTo>
                    <a:pt x="9165254" y="722250"/>
                  </a:lnTo>
                  <a:lnTo>
                    <a:pt x="0" y="722250"/>
                  </a:lnTo>
                  <a:lnTo>
                    <a:pt x="0" y="258945"/>
                  </a:lnTo>
                  <a:lnTo>
                    <a:pt x="1030607" y="357590"/>
                  </a:lnTo>
                  <a:cubicBezTo>
                    <a:pt x="4118244" y="632287"/>
                    <a:pt x="7179494" y="743326"/>
                    <a:pt x="8994161" y="72939"/>
                  </a:cubicBezTo>
                  <a:lnTo>
                    <a:pt x="9165254" y="0"/>
                  </a:lnTo>
                </a:path>
              </a:pathLst>
            </a:custGeom>
            <a:gradFill rotWithShape="0">
              <a:gsLst>
                <a:gs pos="0">
                  <a:srgbClr val="6BDBCF"/>
                </a:gs>
                <a:gs pos="100000">
                  <a:srgbClr val="57B2B3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49083" name="Rectangle 507"/>
          <p:cNvSpPr>
            <a:spLocks noChangeArrowheads="1"/>
          </p:cNvSpPr>
          <p:nvPr/>
        </p:nvSpPr>
        <p:spPr bwMode="auto">
          <a:xfrm>
            <a:off x="755650" y="1719263"/>
            <a:ext cx="7129463" cy="19462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49085" name="Rectangle 509"/>
          <p:cNvSpPr>
            <a:spLocks noChangeArrowheads="1"/>
          </p:cNvSpPr>
          <p:nvPr/>
        </p:nvSpPr>
        <p:spPr bwMode="auto">
          <a:xfrm>
            <a:off x="3455988" y="2184400"/>
            <a:ext cx="22320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SzPct val="100000"/>
            </a:pPr>
            <a:r>
              <a:rPr lang="zh-CN" altLang="en-US" sz="6000">
                <a:latin typeface="微软雅黑" pitchFamily="34" charset="-122"/>
                <a:ea typeface="微软雅黑" pitchFamily="34" charset="-122"/>
              </a:rPr>
              <a:t>谢谢！</a:t>
            </a:r>
            <a:endParaRPr lang="zh-CN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97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accel="44000" decel="41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09732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15" name="Picture 6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300" y="31750"/>
            <a:ext cx="8661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8793" name="Rectangle 217"/>
          <p:cNvSpPr>
            <a:spLocks noChangeArrowheads="1"/>
          </p:cNvSpPr>
          <p:nvPr/>
        </p:nvSpPr>
        <p:spPr bwMode="auto">
          <a:xfrm>
            <a:off x="0" y="31750"/>
            <a:ext cx="9144000" cy="68580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FFF">
                  <a:alpha val="75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</a:endParaRPr>
          </a:p>
        </p:txBody>
      </p:sp>
      <p:grpSp>
        <p:nvGrpSpPr>
          <p:cNvPr id="89" name="Group -935"/>
          <p:cNvGrpSpPr>
            <a:grpSpLocks/>
          </p:cNvGrpSpPr>
          <p:nvPr/>
        </p:nvGrpSpPr>
        <p:grpSpPr bwMode="auto">
          <a:xfrm>
            <a:off x="-19050" y="5002213"/>
            <a:ext cx="9163050" cy="1855787"/>
            <a:chOff x="0" y="5698414"/>
            <a:chExt cx="9161367" cy="1174100"/>
          </a:xfrm>
        </p:grpSpPr>
        <p:sp>
          <p:nvSpPr>
            <p:cNvPr id="1048795" name="Freeform 219"/>
            <p:cNvSpPr>
              <a:spLocks noChangeArrowheads="1"/>
            </p:cNvSpPr>
            <p:nvPr/>
          </p:nvSpPr>
          <p:spPr bwMode="auto">
            <a:xfrm>
              <a:off x="0" y="5698414"/>
              <a:ext cx="9161367" cy="1163052"/>
            </a:xfrm>
            <a:custGeom>
              <a:avLst/>
              <a:gdLst/>
              <a:ahLst/>
              <a:cxnLst>
                <a:cxn ang="0">
                  <a:pos x="9165254" y="0"/>
                </a:cxn>
                <a:cxn ang="0">
                  <a:pos x="9165254" y="722250"/>
                </a:cxn>
                <a:cxn ang="0">
                  <a:pos x="0" y="722250"/>
                </a:cxn>
                <a:cxn ang="0">
                  <a:pos x="0" y="258945"/>
                </a:cxn>
                <a:cxn ang="0">
                  <a:pos x="1030607" y="357590"/>
                </a:cxn>
                <a:cxn ang="0">
                  <a:pos x="8994161" y="72939"/>
                </a:cxn>
                <a:cxn ang="0">
                  <a:pos x="9165254" y="0"/>
                </a:cxn>
              </a:cxnLst>
              <a:rect l="0" t="0" r="r" b="b"/>
              <a:pathLst>
                <a:path w="9165254" h="722250">
                  <a:moveTo>
                    <a:pt x="9165254" y="0"/>
                  </a:moveTo>
                  <a:lnTo>
                    <a:pt x="9165254" y="722250"/>
                  </a:lnTo>
                  <a:lnTo>
                    <a:pt x="0" y="722250"/>
                  </a:lnTo>
                  <a:lnTo>
                    <a:pt x="0" y="258945"/>
                  </a:lnTo>
                  <a:lnTo>
                    <a:pt x="1030607" y="357590"/>
                  </a:lnTo>
                  <a:cubicBezTo>
                    <a:pt x="4118244" y="632287"/>
                    <a:pt x="7179494" y="743326"/>
                    <a:pt x="8994161" y="72939"/>
                  </a:cubicBezTo>
                  <a:lnTo>
                    <a:pt x="9165254" y="0"/>
                  </a:lnTo>
                </a:path>
              </a:pathLst>
            </a:custGeom>
            <a:gradFill rotWithShape="0">
              <a:gsLst>
                <a:gs pos="0">
                  <a:srgbClr val="57B2B3"/>
                </a:gs>
                <a:gs pos="100000">
                  <a:srgbClr val="6BDBCF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797" name="Freeform 221"/>
            <p:cNvSpPr>
              <a:spLocks noChangeArrowheads="1"/>
            </p:cNvSpPr>
            <p:nvPr/>
          </p:nvSpPr>
          <p:spPr bwMode="auto">
            <a:xfrm>
              <a:off x="0" y="6150377"/>
              <a:ext cx="9161367" cy="722137"/>
            </a:xfrm>
            <a:custGeom>
              <a:avLst/>
              <a:gdLst/>
              <a:ahLst/>
              <a:cxnLst>
                <a:cxn ang="0">
                  <a:pos x="9165254" y="0"/>
                </a:cxn>
                <a:cxn ang="0">
                  <a:pos x="9165254" y="722250"/>
                </a:cxn>
                <a:cxn ang="0">
                  <a:pos x="0" y="722250"/>
                </a:cxn>
                <a:cxn ang="0">
                  <a:pos x="0" y="258945"/>
                </a:cxn>
                <a:cxn ang="0">
                  <a:pos x="1030607" y="357590"/>
                </a:cxn>
                <a:cxn ang="0">
                  <a:pos x="8994161" y="72939"/>
                </a:cxn>
                <a:cxn ang="0">
                  <a:pos x="9165254" y="0"/>
                </a:cxn>
              </a:cxnLst>
              <a:rect l="0" t="0" r="r" b="b"/>
              <a:pathLst>
                <a:path w="9165254" h="722250">
                  <a:moveTo>
                    <a:pt x="9165254" y="0"/>
                  </a:moveTo>
                  <a:lnTo>
                    <a:pt x="9165254" y="722250"/>
                  </a:lnTo>
                  <a:lnTo>
                    <a:pt x="0" y="722250"/>
                  </a:lnTo>
                  <a:lnTo>
                    <a:pt x="0" y="258945"/>
                  </a:lnTo>
                  <a:lnTo>
                    <a:pt x="1030607" y="357590"/>
                  </a:lnTo>
                  <a:cubicBezTo>
                    <a:pt x="4118244" y="632287"/>
                    <a:pt x="7179494" y="743326"/>
                    <a:pt x="8994161" y="72939"/>
                  </a:cubicBezTo>
                  <a:lnTo>
                    <a:pt x="9165254" y="0"/>
                  </a:lnTo>
                </a:path>
              </a:pathLst>
            </a:custGeom>
            <a:gradFill rotWithShape="0">
              <a:gsLst>
                <a:gs pos="0">
                  <a:srgbClr val="6BDBCF"/>
                </a:gs>
                <a:gs pos="100000">
                  <a:srgbClr val="57B2B3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48801" name="Rectangle 225"/>
          <p:cNvSpPr>
            <a:spLocks noChangeArrowheads="1"/>
          </p:cNvSpPr>
          <p:nvPr/>
        </p:nvSpPr>
        <p:spPr bwMode="auto">
          <a:xfrm>
            <a:off x="552450" y="6318250"/>
            <a:ext cx="1706563" cy="56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buSzPct val="100000"/>
            </a:pPr>
            <a:r>
              <a:rPr lang="zh-CN" altLang="en-US" sz="2400">
                <a:solidFill>
                  <a:srgbClr val="FFFFFF"/>
                </a:solidFill>
                <a:ea typeface="黑体" pitchFamily="2" charset="-122"/>
              </a:rPr>
              <a:t>妇产科护理</a:t>
            </a:r>
            <a:endParaRPr lang="zh-CN" altLang="zh-CN"/>
          </a:p>
        </p:txBody>
      </p:sp>
      <p:sp>
        <p:nvSpPr>
          <p:cNvPr id="1048803" name="Rectangle 227"/>
          <p:cNvSpPr>
            <a:spLocks noChangeArrowheads="1"/>
          </p:cNvSpPr>
          <p:nvPr/>
        </p:nvSpPr>
        <p:spPr bwMode="auto">
          <a:xfrm>
            <a:off x="7343507" y="6488668"/>
            <a:ext cx="180049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dirty="0">
                <a:solidFill>
                  <a:srgbClr val="FFFFFF"/>
                </a:solidFill>
                <a:ea typeface="微软雅黑" pitchFamily="34" charset="-122"/>
              </a:rPr>
              <a:t>高等教育出版社</a:t>
            </a:r>
            <a:endParaRPr lang="zh-CN" altLang="zh-CN" dirty="0"/>
          </a:p>
        </p:txBody>
      </p:sp>
      <p:sp>
        <p:nvSpPr>
          <p:cNvPr id="1048805" name="Rectangle 229"/>
          <p:cNvSpPr>
            <a:spLocks/>
          </p:cNvSpPr>
          <p:nvPr/>
        </p:nvSpPr>
        <p:spPr bwMode="auto">
          <a:xfrm>
            <a:off x="1417638" y="1719263"/>
            <a:ext cx="7673975" cy="1946275"/>
          </a:xfrm>
          <a:prstGeom prst="rect">
            <a:avLst/>
          </a:prstGeom>
          <a:solidFill>
            <a:srgbClr val="FFFFFF"/>
          </a:solidFill>
          <a:ln w="25400">
            <a:solidFill>
              <a:srgbClr val="00B0F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48807" name="Rectangle 231"/>
          <p:cNvSpPr>
            <a:spLocks noChangeArrowheads="1"/>
          </p:cNvSpPr>
          <p:nvPr/>
        </p:nvSpPr>
        <p:spPr bwMode="auto">
          <a:xfrm>
            <a:off x="1824038" y="1719263"/>
            <a:ext cx="241300" cy="1952625"/>
          </a:xfrm>
          <a:prstGeom prst="rect">
            <a:avLst/>
          </a:prstGeom>
          <a:solidFill>
            <a:srgbClr val="00A7E2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48809" name="Rectangle 233"/>
          <p:cNvSpPr>
            <a:spLocks noChangeArrowheads="1"/>
          </p:cNvSpPr>
          <p:nvPr/>
        </p:nvSpPr>
        <p:spPr bwMode="auto">
          <a:xfrm>
            <a:off x="-7938" y="1719263"/>
            <a:ext cx="1468438" cy="1952625"/>
          </a:xfrm>
          <a:prstGeom prst="rect">
            <a:avLst/>
          </a:prstGeom>
          <a:solidFill>
            <a:srgbClr val="00A7E2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48811" name="Rectangle 235"/>
          <p:cNvSpPr>
            <a:spLocks noChangeArrowheads="1"/>
          </p:cNvSpPr>
          <p:nvPr/>
        </p:nvSpPr>
        <p:spPr bwMode="auto">
          <a:xfrm>
            <a:off x="2339752" y="2365375"/>
            <a:ext cx="655272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SzPct val="100000"/>
            </a:pPr>
            <a:r>
              <a:rPr lang="zh-CN" altLang="en-US" sz="3600" dirty="0">
                <a:latin typeface="微软雅黑" pitchFamily="34" charset="-122"/>
                <a:ea typeface="微软雅黑" pitchFamily="34" charset="-122"/>
              </a:rPr>
              <a:t>第十一单元  </a:t>
            </a:r>
            <a:endParaRPr lang="en-US" altLang="zh-CN" sz="3600" dirty="0">
              <a:latin typeface="微软雅黑" pitchFamily="34" charset="-122"/>
              <a:ea typeface="微软雅黑" pitchFamily="34" charset="-122"/>
            </a:endParaRPr>
          </a:p>
          <a:p>
            <a:pPr algn="ctr">
              <a:buSzPct val="100000"/>
            </a:pPr>
            <a:r>
              <a:rPr lang="zh-CN" altLang="en-US" sz="3600" dirty="0">
                <a:latin typeface="微软雅黑" pitchFamily="34" charset="-122"/>
                <a:ea typeface="微软雅黑" pitchFamily="34" charset="-122"/>
              </a:rPr>
              <a:t>异常产褥产妇的护理</a:t>
            </a:r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97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accel="44000" decel="41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0972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3" name="Rectangle 237"/>
          <p:cNvSpPr>
            <a:spLocks noChangeArrowheads="1"/>
          </p:cNvSpPr>
          <p:nvPr/>
        </p:nvSpPr>
        <p:spPr bwMode="auto">
          <a:xfrm>
            <a:off x="2339752" y="2204864"/>
            <a:ext cx="3252814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2800" dirty="0">
                <a:latin typeface="黑体" pitchFamily="2" charset="-122"/>
                <a:ea typeface="黑体" pitchFamily="2" charset="-122"/>
              </a:rPr>
              <a:t>第一节   产褥感染</a:t>
            </a:r>
            <a:endParaRPr lang="zh-CN" altLang="zh-CN" dirty="0"/>
          </a:p>
          <a:p>
            <a:pPr>
              <a:buSzPct val="100000"/>
            </a:pPr>
            <a:endParaRPr lang="zh-CN" altLang="en-US" sz="24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048815" name="Rectangle 239"/>
          <p:cNvSpPr>
            <a:spLocks noChangeArrowheads="1"/>
          </p:cNvSpPr>
          <p:nvPr/>
        </p:nvSpPr>
        <p:spPr bwMode="auto">
          <a:xfrm>
            <a:off x="2339752" y="3140968"/>
            <a:ext cx="397416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2800" dirty="0">
                <a:latin typeface="黑体" pitchFamily="2" charset="-122"/>
                <a:ea typeface="黑体" pitchFamily="2" charset="-122"/>
              </a:rPr>
              <a:t>第二节   晚期产后出血</a:t>
            </a:r>
            <a:endParaRPr lang="zh-CN" altLang="zh-CN" dirty="0"/>
          </a:p>
        </p:txBody>
      </p:sp>
      <p:sp>
        <p:nvSpPr>
          <p:cNvPr id="1048819" name="Rectangle 243"/>
          <p:cNvSpPr>
            <a:spLocks noChangeArrowheads="1"/>
          </p:cNvSpPr>
          <p:nvPr/>
        </p:nvSpPr>
        <p:spPr bwMode="auto">
          <a:xfrm>
            <a:off x="2268538" y="133350"/>
            <a:ext cx="633591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SzPct val="100000"/>
            </a:pPr>
            <a:r>
              <a:rPr lang="zh-CN" altLang="en-US" sz="4000" dirty="0"/>
              <a:t>异常产褥产妇的护理</a:t>
            </a:r>
            <a:endParaRPr lang="zh-CN" altLang="zh-CN" sz="4000" dirty="0"/>
          </a:p>
        </p:txBody>
      </p:sp>
      <p:cxnSp>
        <p:nvCxnSpPr>
          <p:cNvPr id="3145747" name="Line 19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</p:spPr>
      </p:cxnSp>
      <p:sp>
        <p:nvSpPr>
          <p:cNvPr id="1048823" name="Freeform 247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第十一章</a:t>
            </a:r>
            <a:endParaRPr lang="zh-CN" altLang="zh-CN" dirty="0"/>
          </a:p>
        </p:txBody>
      </p:sp>
      <p:grpSp>
        <p:nvGrpSpPr>
          <p:cNvPr id="7" name="组合 6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8" name="Picture 6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73"/>
            <p:cNvPicPr>
              <a:picLocks noChangeAspect="1" noChangeArrowheads="1"/>
            </p:cNvPicPr>
            <p:nvPr/>
          </p:nvPicPr>
          <p:blipFill>
            <a:blip r:embed="rId3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>
            <a:spLocks/>
          </p:cNvSpPr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428835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4000" b="0" dirty="0">
                <a:latin typeface="黑体" pitchFamily="2" charset="-122"/>
                <a:ea typeface="黑体" pitchFamily="2" charset="-122"/>
              </a:rPr>
              <a:t>第一节  产褥感染</a:t>
            </a:r>
            <a:endParaRPr lang="zh-CN" altLang="zh-CN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第十一章</a:t>
            </a:r>
            <a:endParaRPr lang="zh-CN" altLang="zh-CN" dirty="0"/>
          </a:p>
        </p:txBody>
      </p:sp>
      <p:sp>
        <p:nvSpPr>
          <p:cNvPr id="12" name="矩形 11"/>
          <p:cNvSpPr/>
          <p:nvPr/>
        </p:nvSpPr>
        <p:spPr>
          <a:xfrm>
            <a:off x="683568" y="1412776"/>
            <a:ext cx="2592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0000FF"/>
                </a:solidFill>
              </a:rPr>
              <a:t>【</a:t>
            </a:r>
            <a:r>
              <a:rPr lang="zh-CN" altLang="en-US" sz="3600" dirty="0">
                <a:solidFill>
                  <a:srgbClr val="0000FF"/>
                </a:solidFill>
              </a:rPr>
              <a:t>概述</a:t>
            </a:r>
            <a:r>
              <a:rPr lang="en-US" altLang="zh-CN" sz="3600" dirty="0">
                <a:solidFill>
                  <a:srgbClr val="0000FF"/>
                </a:solidFill>
              </a:rPr>
              <a:t>】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1844824"/>
            <a:ext cx="7848872" cy="34445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一）病原体：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多由需氧菌和厌氧菌混合感染，乙型溶血性链球菌是引起产褥感染常见的病原体。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（二）感染途径：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外源性、内源性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（三）诱因：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机体抵抗力减弱</a:t>
            </a: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（四）临床表现：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发热、寒战、恶露增多</a:t>
            </a:r>
            <a:endParaRPr lang="en-US" altLang="zh-CN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3" name="Picture 6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73"/>
            <p:cNvPicPr>
              <a:picLocks noChangeAspect="1" noChangeArrowheads="1"/>
            </p:cNvPicPr>
            <p:nvPr/>
          </p:nvPicPr>
          <p:blipFill>
            <a:blip r:embed="rId3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>
            <a:spLocks/>
          </p:cNvSpPr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428835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4000" b="0" dirty="0">
                <a:latin typeface="黑体" pitchFamily="2" charset="-122"/>
                <a:ea typeface="黑体" pitchFamily="2" charset="-122"/>
              </a:rPr>
              <a:t>第一节  产褥感染</a:t>
            </a:r>
            <a:endParaRPr lang="zh-CN" altLang="zh-CN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第十一章</a:t>
            </a:r>
            <a:endParaRPr lang="zh-CN" altLang="zh-CN" dirty="0"/>
          </a:p>
        </p:txBody>
      </p:sp>
      <p:sp>
        <p:nvSpPr>
          <p:cNvPr id="12" name="矩形 11"/>
          <p:cNvSpPr/>
          <p:nvPr/>
        </p:nvSpPr>
        <p:spPr>
          <a:xfrm>
            <a:off x="683568" y="1412776"/>
            <a:ext cx="2592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0000FF"/>
                </a:solidFill>
              </a:rPr>
              <a:t>【</a:t>
            </a:r>
            <a:r>
              <a:rPr lang="zh-CN" altLang="en-US" sz="3600" dirty="0">
                <a:solidFill>
                  <a:srgbClr val="0000FF"/>
                </a:solidFill>
              </a:rPr>
              <a:t>护理评估</a:t>
            </a:r>
            <a:r>
              <a:rPr lang="en-US" altLang="zh-CN" sz="3600" dirty="0">
                <a:solidFill>
                  <a:srgbClr val="0000FF"/>
                </a:solidFill>
              </a:rPr>
              <a:t>】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1844824"/>
            <a:ext cx="7848872" cy="4115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2800" dirty="0">
                <a:solidFill>
                  <a:srgbClr val="FF0000"/>
                </a:solidFill>
                <a:ea typeface="楷体_GB2312" pitchFamily="49" charset="-122"/>
              </a:rPr>
              <a:t>（一）健康史及孕产史：</a:t>
            </a:r>
            <a:r>
              <a:rPr lang="zh-CN" altLang="en-US" sz="2800" dirty="0">
                <a:solidFill>
                  <a:schemeClr val="tx1"/>
                </a:solidFill>
                <a:ea typeface="楷体_GB2312" pitchFamily="49" charset="-122"/>
              </a:rPr>
              <a:t>询问卫生习惯、本次妊娠情况、分娩情况等</a:t>
            </a:r>
            <a:endParaRPr lang="en-US" altLang="zh-CN" sz="28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（二）身体状况：</a:t>
            </a: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产褥感染的类型和表现</a:t>
            </a:r>
            <a:endParaRPr lang="zh-CN" altLang="en-US" sz="28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（三）心理状况：</a:t>
            </a: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烦躁不安、担忧</a:t>
            </a: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（四）参阅相关资料：</a:t>
            </a: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分娩记录、医疗病历、实验室检查</a:t>
            </a:r>
            <a:endParaRPr lang="en-US" altLang="zh-CN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" name="组合 10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3" name="Picture 6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73"/>
            <p:cNvPicPr>
              <a:picLocks noChangeAspect="1" noChangeArrowheads="1"/>
            </p:cNvPicPr>
            <p:nvPr/>
          </p:nvPicPr>
          <p:blipFill>
            <a:blip r:embed="rId3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>
            <a:spLocks/>
          </p:cNvSpPr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428835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4000" b="0" dirty="0">
                <a:latin typeface="黑体" pitchFamily="2" charset="-122"/>
                <a:ea typeface="黑体" pitchFamily="2" charset="-122"/>
              </a:rPr>
              <a:t>第一节  产褥感染</a:t>
            </a:r>
            <a:endParaRPr lang="zh-CN" altLang="zh-CN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第十一章</a:t>
            </a:r>
            <a:endParaRPr lang="zh-CN" altLang="zh-CN" dirty="0"/>
          </a:p>
        </p:txBody>
      </p:sp>
      <p:sp>
        <p:nvSpPr>
          <p:cNvPr id="12" name="矩形 11"/>
          <p:cNvSpPr/>
          <p:nvPr/>
        </p:nvSpPr>
        <p:spPr>
          <a:xfrm>
            <a:off x="683568" y="1412776"/>
            <a:ext cx="2592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0000FF"/>
                </a:solidFill>
              </a:rPr>
              <a:t>【</a:t>
            </a:r>
            <a:r>
              <a:rPr lang="zh-CN" altLang="en-US" sz="3600" dirty="0">
                <a:solidFill>
                  <a:srgbClr val="0000FF"/>
                </a:solidFill>
              </a:rPr>
              <a:t>护理评估</a:t>
            </a:r>
            <a:r>
              <a:rPr lang="en-US" altLang="zh-CN" sz="3600" dirty="0">
                <a:solidFill>
                  <a:srgbClr val="0000FF"/>
                </a:solidFill>
              </a:rPr>
              <a:t>】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1844824"/>
            <a:ext cx="7848872" cy="4558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2800" dirty="0">
                <a:solidFill>
                  <a:srgbClr val="FF0000"/>
                </a:solidFill>
                <a:ea typeface="楷体_GB2312" pitchFamily="49" charset="-122"/>
              </a:rPr>
              <a:t>（五）处理原则： </a:t>
            </a:r>
            <a:r>
              <a:rPr lang="zh-CN" altLang="en-US" sz="2800" dirty="0">
                <a:solidFill>
                  <a:schemeClr val="tx1"/>
                </a:solidFill>
                <a:ea typeface="楷体_GB2312" pitchFamily="49" charset="-122"/>
              </a:rPr>
              <a:t>抗生素</a:t>
            </a:r>
            <a:endParaRPr lang="en-US" altLang="zh-CN" sz="28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sz="2800" dirty="0">
                <a:solidFill>
                  <a:schemeClr val="tx1"/>
                </a:solidFill>
                <a:ea typeface="楷体_GB2312" pitchFamily="49" charset="-122"/>
              </a:rPr>
              <a:t>                              </a:t>
            </a:r>
            <a:r>
              <a:rPr lang="zh-CN" altLang="en-US" sz="2800" dirty="0">
                <a:solidFill>
                  <a:schemeClr val="tx1"/>
                </a:solidFill>
                <a:ea typeface="楷体_GB2312" pitchFamily="49" charset="-122"/>
              </a:rPr>
              <a:t>病灶的处理</a:t>
            </a:r>
            <a:endParaRPr lang="en-US" altLang="zh-CN" sz="28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sz="2800" dirty="0">
                <a:solidFill>
                  <a:schemeClr val="tx1"/>
                </a:solidFill>
                <a:ea typeface="楷体_GB2312" pitchFamily="49" charset="-122"/>
              </a:rPr>
              <a:t>                              </a:t>
            </a:r>
            <a:r>
              <a:rPr lang="zh-CN" altLang="en-US" sz="2800" dirty="0">
                <a:solidFill>
                  <a:schemeClr val="tx1"/>
                </a:solidFill>
                <a:ea typeface="楷体_GB2312" pitchFamily="49" charset="-122"/>
              </a:rPr>
              <a:t>辅助治疗</a:t>
            </a:r>
            <a:endParaRPr lang="en-US" altLang="zh-CN" sz="28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sz="2800" dirty="0">
                <a:solidFill>
                  <a:schemeClr val="tx1"/>
                </a:solidFill>
                <a:ea typeface="楷体_GB2312" pitchFamily="49" charset="-122"/>
              </a:rPr>
              <a:t>                              </a:t>
            </a:r>
            <a:r>
              <a:rPr lang="zh-CN" altLang="en-US" sz="2800" dirty="0">
                <a:solidFill>
                  <a:schemeClr val="tx1"/>
                </a:solidFill>
                <a:ea typeface="楷体_GB2312" pitchFamily="49" charset="-122"/>
              </a:rPr>
              <a:t>中医中药</a:t>
            </a:r>
            <a:endParaRPr lang="en-US" altLang="zh-CN" sz="28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sz="2800" dirty="0">
                <a:solidFill>
                  <a:schemeClr val="tx1"/>
                </a:solidFill>
                <a:ea typeface="楷体_GB2312" pitchFamily="49" charset="-122"/>
              </a:rPr>
              <a:t>                              </a:t>
            </a:r>
            <a:r>
              <a:rPr lang="zh-CN" altLang="en-US" sz="2800" dirty="0">
                <a:solidFill>
                  <a:schemeClr val="tx1"/>
                </a:solidFill>
                <a:ea typeface="楷体_GB2312" pitchFamily="49" charset="-122"/>
              </a:rPr>
              <a:t>血栓性静脉炎</a:t>
            </a:r>
            <a:endParaRPr lang="en-US" altLang="zh-CN" sz="28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sz="2800" dirty="0">
                <a:solidFill>
                  <a:srgbClr val="FF0000"/>
                </a:solidFill>
                <a:ea typeface="楷体_GB2312" pitchFamily="49" charset="-122"/>
              </a:rPr>
              <a:t>                                </a:t>
            </a:r>
            <a:endParaRPr lang="en-US" altLang="zh-CN" sz="28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" name="组合 10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3" name="Picture 6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73"/>
            <p:cNvPicPr>
              <a:picLocks noChangeAspect="1" noChangeArrowheads="1"/>
            </p:cNvPicPr>
            <p:nvPr/>
          </p:nvPicPr>
          <p:blipFill>
            <a:blip r:embed="rId3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>
            <a:spLocks/>
          </p:cNvSpPr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428835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4000" b="0" dirty="0">
                <a:latin typeface="黑体" pitchFamily="2" charset="-122"/>
                <a:ea typeface="黑体" pitchFamily="2" charset="-122"/>
              </a:rPr>
              <a:t>第一节  产褥感染</a:t>
            </a:r>
            <a:endParaRPr lang="zh-CN" altLang="zh-CN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第十一章</a:t>
            </a:r>
            <a:endParaRPr lang="zh-CN" altLang="zh-CN" dirty="0"/>
          </a:p>
        </p:txBody>
      </p:sp>
      <p:sp>
        <p:nvSpPr>
          <p:cNvPr id="12" name="矩形 11"/>
          <p:cNvSpPr/>
          <p:nvPr/>
        </p:nvSpPr>
        <p:spPr>
          <a:xfrm>
            <a:off x="683568" y="1412776"/>
            <a:ext cx="54726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0000FF"/>
                </a:solidFill>
              </a:rPr>
              <a:t>【</a:t>
            </a:r>
            <a:r>
              <a:rPr lang="zh-CN" altLang="en-US" sz="2400" dirty="0">
                <a:solidFill>
                  <a:srgbClr val="0000FF"/>
                </a:solidFill>
              </a:rPr>
              <a:t>常见护理问题和预期目标</a:t>
            </a:r>
            <a:r>
              <a:rPr lang="en-US" altLang="zh-CN" sz="2400" dirty="0">
                <a:solidFill>
                  <a:srgbClr val="0000FF"/>
                </a:solidFill>
              </a:rPr>
              <a:t>】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1844824"/>
            <a:ext cx="7848872" cy="11449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" name="组合 10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3" name="Picture 6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73"/>
            <p:cNvPicPr>
              <a:picLocks noChangeAspect="1" noChangeArrowheads="1"/>
            </p:cNvPicPr>
            <p:nvPr/>
          </p:nvPicPr>
          <p:blipFill>
            <a:blip r:embed="rId3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1043608" y="2606357"/>
          <a:ext cx="7344816" cy="2838868"/>
        </p:xfrm>
        <a:graphic>
          <a:graphicData uri="http://schemas.openxmlformats.org/drawingml/2006/table">
            <a:tbl>
              <a:tblPr/>
              <a:tblGrid>
                <a:gridCol w="19079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6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7432">
                <a:tc>
                  <a:txBody>
                    <a:bodyPr/>
                    <a:lstStyle/>
                    <a:p>
                      <a:pPr marL="337185" algn="ctr">
                        <a:lnSpc>
                          <a:spcPct val="15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CN" sz="1600" b="1" spc="60" dirty="0">
                          <a:latin typeface="PMingLiU"/>
                          <a:ea typeface="宋体"/>
                          <a:cs typeface="PMingLiU"/>
                        </a:rPr>
                        <a:t>护理问题</a:t>
                      </a:r>
                      <a:endParaRPr lang="zh-CN" sz="1600" b="1" dirty="0">
                        <a:latin typeface="PMingLiU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7185" algn="ctr">
                        <a:lnSpc>
                          <a:spcPct val="15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CN" sz="1600" b="1" spc="60">
                          <a:latin typeface="PMingLiU"/>
                          <a:ea typeface="宋体"/>
                          <a:cs typeface="PMingLiU"/>
                        </a:rPr>
                        <a:t>预期目标</a:t>
                      </a:r>
                      <a:endParaRPr lang="zh-CN" sz="1600" b="1">
                        <a:latin typeface="PMingLiU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7432">
                <a:tc>
                  <a:txBody>
                    <a:bodyPr/>
                    <a:lstStyle/>
                    <a:p>
                      <a:pPr marL="337185" algn="just">
                        <a:lnSpc>
                          <a:spcPct val="15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CN" sz="1600" b="1" dirty="0">
                          <a:latin typeface="PMingLiU"/>
                          <a:ea typeface="宋体"/>
                          <a:cs typeface="PMingLiU"/>
                        </a:rPr>
                        <a:t>疼痛</a:t>
                      </a:r>
                      <a:endParaRPr lang="zh-CN" sz="1600" b="1" dirty="0">
                        <a:latin typeface="PMingLiU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37185" algn="just">
                        <a:lnSpc>
                          <a:spcPct val="15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CN" sz="1600" b="1" dirty="0">
                          <a:latin typeface="PMingLiU"/>
                          <a:ea typeface="宋体"/>
                          <a:cs typeface="PMingLiU"/>
                        </a:rPr>
                        <a:t>疼痛缓解，伤口愈合，情绪稳定</a:t>
                      </a:r>
                      <a:endParaRPr lang="zh-CN" sz="1600" b="1" dirty="0">
                        <a:latin typeface="PMingLiU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7432">
                <a:tc>
                  <a:txBody>
                    <a:bodyPr/>
                    <a:lstStyle/>
                    <a:p>
                      <a:pPr marL="337185" algn="just">
                        <a:lnSpc>
                          <a:spcPct val="15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CN" sz="1600" b="1">
                          <a:latin typeface="PMingLiU"/>
                          <a:ea typeface="宋体"/>
                          <a:cs typeface="PMingLiU"/>
                        </a:rPr>
                        <a:t>体温过高</a:t>
                      </a:r>
                      <a:endParaRPr lang="zh-CN" sz="1600" b="1">
                        <a:latin typeface="PMingLiU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37185" algn="just">
                        <a:lnSpc>
                          <a:spcPct val="15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CN" sz="1600" b="1" dirty="0">
                          <a:latin typeface="PMingLiU"/>
                          <a:ea typeface="宋体"/>
                          <a:cs typeface="PMingLiU"/>
                        </a:rPr>
                        <a:t>感染控制无扩散，体温恢复正常</a:t>
                      </a:r>
                      <a:endParaRPr lang="zh-CN" sz="1600" b="1" dirty="0">
                        <a:latin typeface="PMingLiU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32411">
                <a:tc>
                  <a:txBody>
                    <a:bodyPr/>
                    <a:lstStyle/>
                    <a:p>
                      <a:pPr marL="337185" algn="just">
                        <a:lnSpc>
                          <a:spcPct val="15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CN" sz="1600" b="1">
                          <a:latin typeface="PMingLiU"/>
                          <a:ea typeface="宋体"/>
                          <a:cs typeface="PMingLiU"/>
                        </a:rPr>
                        <a:t>知识缺乏及焦虑</a:t>
                      </a:r>
                      <a:endParaRPr lang="zh-CN" sz="1600" b="1">
                        <a:latin typeface="PMingLiU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37185" algn="just">
                        <a:lnSpc>
                          <a:spcPct val="15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CN" sz="1600" b="1" dirty="0">
                          <a:latin typeface="PMingLiU"/>
                          <a:ea typeface="宋体"/>
                          <a:cs typeface="PMingLiU"/>
                        </a:rPr>
                        <a:t>产妇能了解预防感染的知识，保持泌乳功能，掌握挤奶方法，出院后继续母乳喂养</a:t>
                      </a:r>
                      <a:endParaRPr lang="zh-CN" sz="1600" b="1" dirty="0">
                        <a:latin typeface="PMingLiU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4161">
                <a:tc>
                  <a:txBody>
                    <a:bodyPr/>
                    <a:lstStyle/>
                    <a:p>
                      <a:pPr marL="337185" indent="297180" algn="just">
                        <a:lnSpc>
                          <a:spcPct val="15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endParaRPr lang="en-US" sz="1050" spc="60">
                        <a:latin typeface="宋体"/>
                        <a:cs typeface="PMingLiU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7185" algn="just">
                        <a:lnSpc>
                          <a:spcPct val="15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endParaRPr lang="en-US" sz="1050" spc="60" dirty="0">
                        <a:latin typeface="宋体"/>
                        <a:cs typeface="PMingLiU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>
            <a:spLocks/>
          </p:cNvSpPr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428835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4000" b="0" dirty="0">
                <a:latin typeface="黑体" pitchFamily="2" charset="-122"/>
                <a:ea typeface="黑体" pitchFamily="2" charset="-122"/>
              </a:rPr>
              <a:t>第一节  产褥感染</a:t>
            </a:r>
            <a:endParaRPr lang="zh-CN" altLang="zh-CN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第十一章</a:t>
            </a:r>
            <a:endParaRPr lang="zh-CN" altLang="zh-CN" dirty="0"/>
          </a:p>
        </p:txBody>
      </p:sp>
      <p:sp>
        <p:nvSpPr>
          <p:cNvPr id="12" name="矩形 11"/>
          <p:cNvSpPr/>
          <p:nvPr/>
        </p:nvSpPr>
        <p:spPr>
          <a:xfrm>
            <a:off x="683568" y="1412776"/>
            <a:ext cx="2592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0000FF"/>
                </a:solidFill>
              </a:rPr>
              <a:t>【</a:t>
            </a:r>
            <a:r>
              <a:rPr lang="zh-CN" altLang="en-US" sz="3600" dirty="0">
                <a:solidFill>
                  <a:srgbClr val="0000FF"/>
                </a:solidFill>
              </a:rPr>
              <a:t>护理措施</a:t>
            </a:r>
            <a:r>
              <a:rPr lang="en-US" altLang="zh-CN" sz="3600" dirty="0">
                <a:solidFill>
                  <a:srgbClr val="0000FF"/>
                </a:solidFill>
              </a:rPr>
              <a:t>】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1844824"/>
            <a:ext cx="7848872" cy="33916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2000" dirty="0">
                <a:solidFill>
                  <a:srgbClr val="FF0000"/>
                </a:solidFill>
                <a:ea typeface="楷体_GB2312" pitchFamily="49" charset="-122"/>
              </a:rPr>
              <a:t>（一）生活护理：</a:t>
            </a:r>
            <a:r>
              <a:rPr lang="zh-CN" altLang="en-US" sz="2000" dirty="0">
                <a:solidFill>
                  <a:schemeClr val="tx1"/>
                </a:solidFill>
                <a:ea typeface="楷体_GB2312" pitchFamily="49" charset="-122"/>
              </a:rPr>
              <a:t>保持环境卫生、加强个人护理，保证患者足够休息和睡眠</a:t>
            </a:r>
            <a:endParaRPr lang="en-US" altLang="zh-CN" sz="20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2000" dirty="0">
                <a:solidFill>
                  <a:srgbClr val="FF0000"/>
                </a:solidFill>
                <a:ea typeface="楷体_GB2312" pitchFamily="49" charset="-122"/>
              </a:rPr>
              <a:t>（二）疼痛护理：</a:t>
            </a:r>
            <a:r>
              <a:rPr lang="zh-CN" altLang="en-US" sz="2000" dirty="0">
                <a:solidFill>
                  <a:schemeClr val="tx1"/>
                </a:solidFill>
                <a:ea typeface="楷体_GB2312" pitchFamily="49" charset="-122"/>
              </a:rPr>
              <a:t>解释疼痛原因</a:t>
            </a:r>
            <a:endParaRPr lang="en-US" altLang="zh-CN" sz="20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sz="2000" dirty="0">
                <a:solidFill>
                  <a:schemeClr val="tx1"/>
                </a:solidFill>
                <a:ea typeface="楷体_GB2312" pitchFamily="49" charset="-122"/>
              </a:rPr>
              <a:t>                             </a:t>
            </a:r>
            <a:r>
              <a:rPr lang="zh-CN" altLang="en-US" sz="2000" dirty="0">
                <a:solidFill>
                  <a:schemeClr val="tx1"/>
                </a:solidFill>
                <a:ea typeface="楷体_GB2312" pitchFamily="49" charset="-122"/>
              </a:rPr>
              <a:t>安置合适体位</a:t>
            </a:r>
            <a:endParaRPr lang="en-US" altLang="zh-CN" sz="20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sz="2000" dirty="0">
                <a:solidFill>
                  <a:schemeClr val="tx1"/>
                </a:solidFill>
                <a:ea typeface="楷体_GB2312" pitchFamily="49" charset="-122"/>
              </a:rPr>
              <a:t>                             </a:t>
            </a:r>
            <a:r>
              <a:rPr lang="zh-CN" altLang="en-US" sz="2000" dirty="0">
                <a:solidFill>
                  <a:schemeClr val="tx1"/>
                </a:solidFill>
                <a:ea typeface="楷体_GB2312" pitchFamily="49" charset="-122"/>
              </a:rPr>
              <a:t>保持大便通畅</a:t>
            </a:r>
            <a:endParaRPr lang="en-US" altLang="zh-CN" sz="20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sz="2000" dirty="0">
                <a:solidFill>
                  <a:schemeClr val="tx1"/>
                </a:solidFill>
                <a:ea typeface="楷体_GB2312" pitchFamily="49" charset="-122"/>
              </a:rPr>
              <a:t>                             </a:t>
            </a:r>
            <a:r>
              <a:rPr lang="zh-CN" altLang="en-US" sz="2000" dirty="0">
                <a:solidFill>
                  <a:schemeClr val="tx1"/>
                </a:solidFill>
                <a:ea typeface="楷体_GB2312" pitchFamily="49" charset="-122"/>
              </a:rPr>
              <a:t>遵医嘱使用药物</a:t>
            </a:r>
            <a:endParaRPr lang="en-US" altLang="zh-CN" sz="20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2000" dirty="0">
                <a:solidFill>
                  <a:srgbClr val="FF0000"/>
                </a:solidFill>
                <a:ea typeface="楷体_GB2312" pitchFamily="49" charset="-122"/>
              </a:rPr>
              <a:t>（三）体温过高的护理：</a:t>
            </a:r>
            <a:r>
              <a:rPr lang="zh-CN" altLang="en-US" sz="2000" dirty="0">
                <a:solidFill>
                  <a:schemeClr val="tx1"/>
                </a:solidFill>
                <a:ea typeface="楷体_GB2312" pitchFamily="49" charset="-122"/>
              </a:rPr>
              <a:t>注意休息、多饮水</a:t>
            </a:r>
            <a:endParaRPr lang="en-US" altLang="zh-CN" sz="20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sz="2000" dirty="0">
                <a:solidFill>
                  <a:schemeClr val="tx1"/>
                </a:solidFill>
                <a:ea typeface="楷体_GB2312" pitchFamily="49" charset="-122"/>
              </a:rPr>
              <a:t>                                        </a:t>
            </a:r>
            <a:r>
              <a:rPr lang="zh-CN" altLang="en-US" sz="2000" dirty="0">
                <a:solidFill>
                  <a:schemeClr val="tx1"/>
                </a:solidFill>
                <a:ea typeface="楷体_GB2312" pitchFamily="49" charset="-122"/>
              </a:rPr>
              <a:t>测体温，体温过高者予以物理降温</a:t>
            </a:r>
            <a:endParaRPr lang="en-US" altLang="zh-CN" sz="20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sz="2000" dirty="0">
                <a:solidFill>
                  <a:schemeClr val="tx1"/>
                </a:solidFill>
                <a:ea typeface="楷体_GB2312" pitchFamily="49" charset="-122"/>
              </a:rPr>
              <a:t>                                        </a:t>
            </a:r>
            <a:r>
              <a:rPr lang="zh-CN" altLang="en-US" sz="2000" dirty="0">
                <a:solidFill>
                  <a:schemeClr val="tx1"/>
                </a:solidFill>
                <a:ea typeface="楷体_GB2312" pitchFamily="49" charset="-122"/>
              </a:rPr>
              <a:t>加强无菌操作、严格消毒隔离</a:t>
            </a:r>
            <a:endParaRPr lang="en-US" altLang="zh-CN" sz="20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sz="2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                                 </a:t>
            </a:r>
            <a:r>
              <a:rPr lang="zh-CN" altLang="en-US" sz="20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按医嘱补液、应用抗生素或镇痛剂</a:t>
            </a:r>
            <a:endParaRPr lang="en-US" altLang="zh-CN" sz="20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" name="组合 10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3" name="Picture 6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73"/>
            <p:cNvPicPr>
              <a:picLocks noChangeAspect="1" noChangeArrowheads="1"/>
            </p:cNvPicPr>
            <p:nvPr/>
          </p:nvPicPr>
          <p:blipFill>
            <a:blip r:embed="rId3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>
            <a:spLocks/>
          </p:cNvSpPr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428835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4000" b="0" dirty="0">
                <a:latin typeface="黑体" pitchFamily="2" charset="-122"/>
                <a:ea typeface="黑体" pitchFamily="2" charset="-122"/>
              </a:rPr>
              <a:t>第一节  产褥感染</a:t>
            </a:r>
            <a:endParaRPr lang="zh-CN" altLang="zh-CN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第十一章</a:t>
            </a:r>
            <a:endParaRPr lang="zh-CN" altLang="zh-CN" dirty="0"/>
          </a:p>
        </p:txBody>
      </p:sp>
      <p:sp>
        <p:nvSpPr>
          <p:cNvPr id="12" name="矩形 11"/>
          <p:cNvSpPr/>
          <p:nvPr/>
        </p:nvSpPr>
        <p:spPr>
          <a:xfrm>
            <a:off x="683568" y="1412776"/>
            <a:ext cx="2592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0000FF"/>
                </a:solidFill>
              </a:rPr>
              <a:t>【</a:t>
            </a:r>
            <a:r>
              <a:rPr lang="zh-CN" altLang="en-US" sz="3600" dirty="0">
                <a:solidFill>
                  <a:srgbClr val="0000FF"/>
                </a:solidFill>
              </a:rPr>
              <a:t>护理措施</a:t>
            </a:r>
            <a:r>
              <a:rPr lang="en-US" altLang="zh-CN" sz="3600" dirty="0">
                <a:solidFill>
                  <a:srgbClr val="0000FF"/>
                </a:solidFill>
              </a:rPr>
              <a:t>】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1844824"/>
            <a:ext cx="7848872" cy="2442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3200" dirty="0">
                <a:solidFill>
                  <a:srgbClr val="FF0000"/>
                </a:solidFill>
                <a:ea typeface="楷体_GB2312" pitchFamily="49" charset="-122"/>
              </a:rPr>
              <a:t>（四）心理护理及健康教育：</a:t>
            </a:r>
            <a:r>
              <a:rPr lang="zh-CN" altLang="en-US" sz="3200" dirty="0">
                <a:solidFill>
                  <a:schemeClr val="tx1"/>
                </a:solidFill>
                <a:ea typeface="楷体_GB2312" pitchFamily="49" charset="-122"/>
              </a:rPr>
              <a:t>消除顾虑</a:t>
            </a:r>
            <a:endParaRPr lang="en-US" altLang="zh-CN" sz="32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sz="3200" dirty="0">
                <a:solidFill>
                  <a:schemeClr val="tx1"/>
                </a:solidFill>
                <a:ea typeface="楷体_GB2312" pitchFamily="49" charset="-122"/>
              </a:rPr>
              <a:t>                                               </a:t>
            </a:r>
            <a:r>
              <a:rPr lang="zh-CN" altLang="en-US" sz="3200" dirty="0">
                <a:solidFill>
                  <a:schemeClr val="tx1"/>
                </a:solidFill>
                <a:ea typeface="楷体_GB2312" pitchFamily="49" charset="-122"/>
              </a:rPr>
              <a:t>关于哺乳</a:t>
            </a:r>
            <a:endParaRPr lang="en-US" altLang="zh-CN" sz="32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sz="3200" dirty="0">
                <a:solidFill>
                  <a:schemeClr val="tx1"/>
                </a:solidFill>
                <a:ea typeface="楷体_GB2312" pitchFamily="49" charset="-122"/>
              </a:rPr>
              <a:t>                                               </a:t>
            </a:r>
            <a:r>
              <a:rPr lang="zh-CN" altLang="en-US" sz="3200" dirty="0">
                <a:solidFill>
                  <a:schemeClr val="tx1"/>
                </a:solidFill>
                <a:ea typeface="楷体_GB2312" pitchFamily="49" charset="-122"/>
              </a:rPr>
              <a:t>其他</a:t>
            </a:r>
            <a:r>
              <a:rPr lang="en-US" altLang="zh-CN" sz="3200" dirty="0">
                <a:solidFill>
                  <a:schemeClr val="tx1"/>
                </a:solidFill>
                <a:ea typeface="楷体_GB2312" pitchFamily="49" charset="-122"/>
              </a:rPr>
              <a:t> </a:t>
            </a:r>
          </a:p>
        </p:txBody>
      </p:sp>
      <p:grpSp>
        <p:nvGrpSpPr>
          <p:cNvPr id="2" name="组合 10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3" name="Picture 6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73"/>
            <p:cNvPicPr>
              <a:picLocks noChangeAspect="1" noChangeArrowheads="1"/>
            </p:cNvPicPr>
            <p:nvPr/>
          </p:nvPicPr>
          <p:blipFill>
            <a:blip r:embed="rId3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charset="0"/>
            <a:ea typeface="宋体" charset="-122"/>
            <a:sym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charset="0"/>
            <a:ea typeface="宋体" charset="-122"/>
            <a:sym typeface="Arial" charset="0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587</Words>
  <Application>Microsoft Office PowerPoint</Application>
  <DocSecurity>0</DocSecurity>
  <PresentationFormat>全屏显示(4:3)</PresentationFormat>
  <Paragraphs>109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PMingLiU</vt:lpstr>
      <vt:lpstr>等线</vt:lpstr>
      <vt:lpstr>黑体</vt:lpstr>
      <vt:lpstr>楷体_GB2312</vt:lpstr>
      <vt:lpstr>宋体</vt:lpstr>
      <vt:lpstr>微软雅黑</vt:lpstr>
      <vt:lpstr>Arial</vt:lpstr>
      <vt:lpstr>Calibri</vt:lpstr>
      <vt:lpstr>Calibri Light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何朗</cp:lastModifiedBy>
  <cp:revision>42</cp:revision>
  <dcterms:created xsi:type="dcterms:W3CDTF">2015-01-29T16:27:16Z</dcterms:created>
  <dcterms:modified xsi:type="dcterms:W3CDTF">2024-03-21T11:30:10Z</dcterms:modified>
</cp:coreProperties>
</file>