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ppt/comments/comment11.xml" ContentType="application/vnd.openxmlformats-officedocument.presentationml.comments+xml"/>
  <Override PartName="/ppt/tags/tag1.xml" ContentType="application/vnd.openxmlformats-officedocument.presentationml.tags+xml"/>
  <Override PartName="/ppt/comments/comment12.xml" ContentType="application/vnd.openxmlformats-officedocument.presentationml.comments+xml"/>
  <Override PartName="/ppt/tags/tag2.xml" ContentType="application/vnd.openxmlformats-officedocument.presentationml.tags+xml"/>
  <Override PartName="/ppt/comments/comment13.xml" ContentType="application/vnd.openxmlformats-officedocument.presentationml.comments+xml"/>
  <Override PartName="/ppt/tags/tag3.xml" ContentType="application/vnd.openxmlformats-officedocument.presentationml.tags+xml"/>
  <Override PartName="/ppt/comments/comment14.xml" ContentType="application/vnd.openxmlformats-officedocument.presentationml.comments+xml"/>
  <Override PartName="/ppt/tags/tag4.xml" ContentType="application/vnd.openxmlformats-officedocument.presentationml.tags+xml"/>
  <Override PartName="/ppt/comments/comment15.xml" ContentType="application/vnd.openxmlformats-officedocument.presentationml.comments+xml"/>
  <Override PartName="/ppt/tags/tag5.xml" ContentType="application/vnd.openxmlformats-officedocument.presentationml.tags+xml"/>
  <Override PartName="/ppt/comments/comment16.xml" ContentType="application/vnd.openxmlformats-officedocument.presentationml.comments+xml"/>
  <Override PartName="/ppt/tags/tag6.xml" ContentType="application/vnd.openxmlformats-officedocument.presentationml.tags+xml"/>
  <Override PartName="/ppt/comments/comment17.xml" ContentType="application/vnd.openxmlformats-officedocument.presentationml.comments+xml"/>
  <Override PartName="/ppt/comments/comment18.xml" ContentType="application/vnd.openxmlformats-officedocument.presentationml.comments+xml"/>
  <Override PartName="/ppt/comments/comment19.xml" ContentType="application/vnd.openxmlformats-officedocument.presentationml.comments+xml"/>
  <Override PartName="/ppt/comments/comment20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1.xml" ContentType="application/vnd.openxmlformats-officedocument.presentationml.comments+xml"/>
  <Override PartName="/ppt/comments/comment22.xml" ContentType="application/vnd.openxmlformats-officedocument.presentationml.comments+xml"/>
  <Override PartName="/ppt/comments/comment23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24.xml" ContentType="application/vnd.openxmlformats-officedocument.presentationml.comments+xml"/>
  <Override PartName="/ppt/comments/comment25.xml" ContentType="application/vnd.openxmlformats-officedocument.presentationml.comments+xml"/>
  <Override PartName="/ppt/comments/comment26.xml" ContentType="application/vnd.openxmlformats-officedocument.presentationml.comments+xml"/>
  <Override PartName="/ppt/comments/comment27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2"/>
  </p:notesMasterIdLst>
  <p:sldIdLst>
    <p:sldId id="261" r:id="rId2"/>
    <p:sldId id="265" r:id="rId3"/>
    <p:sldId id="269" r:id="rId4"/>
    <p:sldId id="272" r:id="rId5"/>
    <p:sldId id="278" r:id="rId6"/>
    <p:sldId id="279" r:id="rId7"/>
    <p:sldId id="280" r:id="rId8"/>
    <p:sldId id="274" r:id="rId9"/>
    <p:sldId id="281" r:id="rId10"/>
    <p:sldId id="273" r:id="rId11"/>
    <p:sldId id="282" r:id="rId12"/>
    <p:sldId id="283" r:id="rId13"/>
    <p:sldId id="276" r:id="rId14"/>
    <p:sldId id="277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310" r:id="rId42"/>
    <p:sldId id="311" r:id="rId43"/>
    <p:sldId id="312" r:id="rId44"/>
    <p:sldId id="313" r:id="rId45"/>
    <p:sldId id="314" r:id="rId46"/>
    <p:sldId id="315" r:id="rId47"/>
    <p:sldId id="316" r:id="rId48"/>
    <p:sldId id="317" r:id="rId49"/>
    <p:sldId id="318" r:id="rId50"/>
    <p:sldId id="319" r:id="rId51"/>
    <p:sldId id="321" r:id="rId52"/>
    <p:sldId id="322" r:id="rId53"/>
    <p:sldId id="324" r:id="rId54"/>
    <p:sldId id="325" r:id="rId55"/>
    <p:sldId id="327" r:id="rId56"/>
    <p:sldId id="328" r:id="rId57"/>
    <p:sldId id="329" r:id="rId58"/>
    <p:sldId id="331" r:id="rId59"/>
    <p:sldId id="332" r:id="rId60"/>
    <p:sldId id="334" r:id="rId61"/>
    <p:sldId id="335" r:id="rId62"/>
    <p:sldId id="336" r:id="rId63"/>
    <p:sldId id="337" r:id="rId64"/>
    <p:sldId id="338" r:id="rId65"/>
    <p:sldId id="339" r:id="rId66"/>
    <p:sldId id="340" r:id="rId67"/>
    <p:sldId id="341" r:id="rId68"/>
    <p:sldId id="342" r:id="rId69"/>
    <p:sldId id="343" r:id="rId70"/>
    <p:sldId id="344" r:id="rId71"/>
    <p:sldId id="345" r:id="rId72"/>
    <p:sldId id="347" r:id="rId73"/>
    <p:sldId id="349" r:id="rId74"/>
    <p:sldId id="348" r:id="rId75"/>
    <p:sldId id="326" r:id="rId76"/>
    <p:sldId id="350" r:id="rId77"/>
    <p:sldId id="351" r:id="rId78"/>
    <p:sldId id="330" r:id="rId79"/>
    <p:sldId id="352" r:id="rId80"/>
    <p:sldId id="353" r:id="rId81"/>
    <p:sldId id="354" r:id="rId82"/>
    <p:sldId id="355" r:id="rId83"/>
    <p:sldId id="356" r:id="rId84"/>
    <p:sldId id="357" r:id="rId85"/>
    <p:sldId id="358" r:id="rId86"/>
    <p:sldId id="359" r:id="rId87"/>
    <p:sldId id="367" r:id="rId88"/>
    <p:sldId id="360" r:id="rId89"/>
    <p:sldId id="361" r:id="rId90"/>
    <p:sldId id="362" r:id="rId91"/>
    <p:sldId id="368" r:id="rId92"/>
    <p:sldId id="369" r:id="rId93"/>
    <p:sldId id="370" r:id="rId94"/>
    <p:sldId id="371" r:id="rId95"/>
    <p:sldId id="372" r:id="rId96"/>
    <p:sldId id="373" r:id="rId97"/>
    <p:sldId id="374" r:id="rId98"/>
    <p:sldId id="375" r:id="rId99"/>
    <p:sldId id="376" r:id="rId100"/>
    <p:sldId id="377" r:id="rId101"/>
    <p:sldId id="378" r:id="rId102"/>
    <p:sldId id="379" r:id="rId103"/>
    <p:sldId id="380" r:id="rId104"/>
    <p:sldId id="381" r:id="rId105"/>
    <p:sldId id="382" r:id="rId106"/>
    <p:sldId id="383" r:id="rId107"/>
    <p:sldId id="384" r:id="rId108"/>
    <p:sldId id="385" r:id="rId109"/>
    <p:sldId id="386" r:id="rId110"/>
    <p:sldId id="387" r:id="rId11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38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{505F2C04-C923-438B-8C0F-E0CD2BADF298}">
      <wppc:fontMiss xmlns:wppc="http://www.wps.cn/officeDocument/PresentationCustomData" xmlns="" type="true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5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3786CD"/>
    <a:srgbClr val="5799D5"/>
    <a:srgbClr val="A6366E"/>
    <a:srgbClr val="C8568F"/>
    <a:srgbClr val="C14382"/>
    <a:srgbClr val="FF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49" autoAdjust="0"/>
    <p:restoredTop sz="94089" autoAdjust="0"/>
  </p:normalViewPr>
  <p:slideViewPr>
    <p:cSldViewPr snapToGrid="0">
      <p:cViewPr varScale="1">
        <p:scale>
          <a:sx n="76" d="100"/>
          <a:sy n="76" d="100"/>
        </p:scale>
        <p:origin x="192" y="52"/>
      </p:cViewPr>
      <p:guideLst>
        <p:guide orient="horz" pos="2137"/>
        <p:guide pos="38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408"/>
    </p:cViewPr>
  </p:sorter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ableStyles" Target="tableStyle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3T20:50:47.719" idx="57">
    <p:pos x="879" y="1606"/>
    <p:text>“十章”改为“八单元”</p:tex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6T15:39:17.409" idx="15">
    <p:pos x="3291" y="2305"/>
    <p:text>地面改为空气</p:text>
  </p:cm>
  <p:cm authorId="1" dt="2019-12-06T15:40:26.129" idx="16">
    <p:pos x="5980" y="2305"/>
    <p:text>增加“消毒”二字</p:text>
  </p:cm>
  <p:cm authorId="1" dt="2019-12-06T15:41:44.752" idx="18">
    <p:pos x="5602" y="2578"/>
    <p:text>“常用于”重复</p:tex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6T15:52:31.985" idx="20">
    <p:pos x="5013" y="2136"/>
    <p:text>'"已"改为"己"</p:text>
  </p:cm>
  <p:cm authorId="1" dt="2019-12-06T15:55:41.153" idx="21">
    <p:pos x="5504" y="2900"/>
    <p:text>“已”改为“己”</p:tex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6T17:26:19.121" idx="22">
    <p:pos x="2966" y="1862"/>
    <p:text>增加“一般繁殖体”</p:text>
  </p:cm>
  <p:cm authorId="1" dt="2019-12-06T17:35:45.993" idx="24">
    <p:pos x="4318" y="2047"/>
    <p:text>现用现配 改为：含量应≥1.8%，连续使用14天</p:text>
  </p:cm>
  <p:cm authorId="1" dt="2019-12-06T17:36:47.281" idx="26">
    <p:pos x="2668" y="1524"/>
    <p:text>范围改为方法</p:tex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11:24:38.238" idx="27">
    <p:pos x="2676" y="1524"/>
    <p:text>范围 改为方法</p:text>
  </p:cm>
  <p:cm authorId="1" dt="2019-12-07T11:26:43.502" idx="28">
    <p:pos x="4657" y="2224"/>
    <p:text>删除“；”</p:text>
  </p:cm>
  <p:cm authorId="1" dt="2019-12-07T11:29:07.502" idx="30">
    <p:pos x="1114" y="1902"/>
    <p:text>“高效”改为“灭菌”</p:text>
  </p:cm>
  <p:cm authorId="1" dt="2019-12-07T11:30:51.438" idx="31">
    <p:pos x="3111" y="2764"/>
    <p:text>增加℃</p:text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11:38:39.952" idx="32">
    <p:pos x="2704" y="1524"/>
    <p:text/>
  </p:cm>
  <p:cm authorId="1" dt="2019-12-07T11:51:31.990" idx="34">
    <p:pos x="4475" y="2699"/>
    <p:text>；改为，</p:text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19:06:58.454" idx="37">
    <p:pos x="2668" y="1524"/>
    <p:text>范围改为方法 </p:text>
  </p:cm>
  <p:cm authorId="1" dt="2019-12-07T19:08:51.078" idx="38">
    <p:pos x="1775" y="2723"/>
    <p:text>删除“及皮肤”</p:text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19:05:44.621" idx="36">
    <p:pos x="2668" y="1548"/>
    <p:text>范围 改为方法</p:text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19:13:55.990" idx="39">
    <p:pos x="5580" y="2506"/>
    <p:text>1%改为0.1%</p:text>
  </p:cm>
</p:cmLst>
</file>

<file path=ppt/comments/comment1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19:16:54.046" idx="40">
    <p:pos x="2151" y="1363"/>
    <p:text>删除“1.工作区域”</p:text>
  </p:cm>
  <p:cm authorId="1" dt="2019-12-07T19:17:30.815" idx="42">
    <p:pos x="1258" y="1661"/>
    <p:text>插入“1.”</p:text>
  </p:cm>
  <p:cm authorId="1" dt="2019-12-07T19:17:51.406" idx="43">
    <p:pos x="1258" y="2248"/>
    <p:text>2.</p:text>
  </p:cm>
  <p:cm authorId="1" dt="2019-12-07T19:18:22.358" idx="44">
    <p:pos x="1193" y="2844"/>
    <p:text>2.改为3.</p:text>
  </p:cm>
</p:cmLst>
</file>

<file path=ppt/comments/comment1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19:29:32.790" idx="45">
    <p:pos x="5059" y="2780"/>
    <p:text>增加“。”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4T20:19:17.102" idx="1">
    <p:pos x="2758" y="1760"/>
    <p:text/>
  </p:cm>
  <p:cm authorId="1" dt="2019-12-04T20:38:06.441" idx="5">
    <p:pos x="2744" y="836"/>
    <p:text>1、改为（一）</p:text>
  </p:cm>
</p:cmLst>
</file>

<file path=ppt/comments/comment2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19:38:42.414" idx="46">
    <p:pos x="4529" y="1838"/>
    <p:text>B.C顺序颠倒了，应调换顺序</p:text>
  </p:cm>
</p:cmLst>
</file>

<file path=ppt/comments/comment2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20:09:36.630" idx="47">
    <p:pos x="5512" y="1733"/>
    <p:text>删除“.”</p:text>
  </p:cm>
</p:cmLst>
</file>

<file path=ppt/comments/comment2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20:28:59.454" idx="48">
    <p:pos x="3074" y="2224"/>
    <p:text>插入“物”</p:text>
  </p:cm>
  <p:cm authorId="1" dt="2019-12-07T20:31:08.478" idx="49">
    <p:pos x="4538" y="2594"/>
    <p:text>“一”改为“两”</p:text>
  </p:cm>
</p:cmLst>
</file>

<file path=ppt/comments/comment2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20:32:53.974" idx="50">
    <p:pos x="3758" y="1854"/>
    <p:text>删除重复的“化学”二字</p:text>
  </p:cm>
</p:cmLst>
</file>

<file path=ppt/comments/comment2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20:55:45.070" idx="51">
    <p:pos x="6180" y="1926"/>
    <p:text>删除“才”</p:text>
  </p:cm>
</p:cmLst>
</file>

<file path=ppt/comments/comment2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7T21:07:07.246" idx="52">
    <p:pos x="3399" y="928"/>
    <p:text>“隔离设置”改为“医院建筑区域”</p:text>
  </p:cm>
</p:cmLst>
</file>

<file path=ppt/comments/comment2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8T20:09:16.324" idx="53">
    <p:pos x="2068" y="2594"/>
    <p:text>“4.”加粗</p:text>
  </p:cm>
</p:cmLst>
</file>

<file path=ppt/comments/comment2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8T20:11:37.332" idx="54">
    <p:pos x="6196" y="1926"/>
    <p:text>删除“才”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4T20:34:32.715" idx="2">
    <p:pos x="10" y="10"/>
    <p:text/>
  </p:cm>
  <p:cm authorId="1" dt="2019-12-04T20:41:03.609" idx="4">
    <p:pos x="2744" y="836"/>
    <p:text>删除1、按照感染途径分类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5T11:46:11.384" idx="6">
    <p:pos x="4722" y="2488"/>
    <p:text>添加内容：（燃烧法、干烤法）</p:text>
  </p:cm>
  <p:cm authorId="1" dt="2019-12-05T11:48:37.353" idx="7">
    <p:pos x="3625" y="2949"/>
    <p:text>添加内容：(压力蒸汽灭菌法、煮沸消毒法)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5T11:50:15.681" idx="8">
    <p:pos x="6440" y="1924"/>
    <p:text>第2点和第三点顺序调整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5T11:55:58.745" idx="9">
    <p:pos x="2958" y="2122"/>
    <p:text>添加 “维持”二字</p:text>
  </p:cm>
  <p:cm authorId="1" dt="2019-12-05T11:59:09.985" idx="10">
    <p:pos x="5685" y="2583"/>
    <p:text>“碳酸氢钠”调到前面，增加 “配成” 和“浓度”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5T20:55:52.985" idx="11">
    <p:pos x="7049" y="2375"/>
    <p:text>压力102.9kPa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5T21:04:17.802" idx="12">
    <p:pos x="4586" y="2297"/>
    <p:text>分钟改为min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5T21:08:54.673" idx="13">
    <p:pos x="3411" y="1685"/>
    <p:text>分号改为冒号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E44927B-8292-4FA2-903B-8198DC635F39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EAB078D-5C6A-4922-8F9A-D67E063F831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359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192D6E-319B-44FB-BC58-C2C3834627B5}" type="slidenum">
              <a:rPr lang="zh-CN" altLang="en-US"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3732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8AF11418-B584-4074-932B-92E1E9BD4DEF}" type="slidenum">
              <a:rPr lang="zh-CN" altLang="en-US" sz="1200">
                <a:latin typeface="+mn-lt"/>
                <a:ea typeface="+mn-ea"/>
              </a:rPr>
              <a:t>13</a:t>
            </a:fld>
            <a:endParaRPr lang="en-US" altLang="zh-CN" sz="120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30599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98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572CF2BD-3066-4B01-8781-84167C1DB4F4}" type="slidenum">
              <a:rPr lang="zh-CN" altLang="en-US" sz="1200">
                <a:latin typeface="+mn-lt"/>
                <a:ea typeface="+mn-ea"/>
              </a:rPr>
              <a:t>53</a:t>
            </a:fld>
            <a:endParaRPr lang="en-US" altLang="zh-CN" sz="120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89616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024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5011E751-C976-4A35-BAEE-835B92CC0D31}" type="slidenum">
              <a:rPr lang="zh-CN" altLang="en-US" sz="1200">
                <a:latin typeface="+mn-lt"/>
                <a:ea typeface="+mn-ea"/>
              </a:rPr>
              <a:t>72</a:t>
            </a:fld>
            <a:endParaRPr lang="en-US" altLang="zh-CN" sz="120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8095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3B5BA-8DBB-4CC6-AB5E-DF421A7A9AE2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3E39E-6D6B-44D4-9A11-FE384BC4AD0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77396-2259-43AB-B78B-BFE0EB345B3E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C0E91-C0B6-431D-8F56-0305960258E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8B022-5D9F-4176-B39C-FD8A3C7B9BE5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2A8DA-937D-4C88-A1E7-E65925B2383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A3CAC-5C4E-4957-AA0A-D5E37411E47F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00209-356A-4F0B-A689-16C223332BB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4771D-4ADE-457F-84B2-C0C1A4172B31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F1587-F7FD-4EF2-A4F2-A3316B57E8F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8FDDA-5186-41CD-8F45-460F7E2B97E7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0A06F-3648-40DB-9970-63A9977CA05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F6551-6C2C-452D-BD3D-BAFB36D6EDE7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83725-955D-4122-97FB-438C9F152C5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6144A-3EF2-48BD-92AB-9F590A855C93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8D7DD-447D-4D4E-B122-083B391C526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1FEE0-5E07-4AE4-9ABD-63D6EC383C6C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9C34D-CB93-4008-B863-494CD2056F2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F1B3C-9504-4B68-BF2B-E91D993BECF2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4DE9E-5F89-495F-90A0-CD8BA551A32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DA104-42C3-4ECD-A205-7398900AE636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01748-05ED-4F53-8C85-2CECDA0AF3D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BE314E4-B472-4AA8-9C12-8DEE7DD86ACF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478107-C8E1-4318-95D9-F1710FEE780B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7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8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0.xml"/><Relationship Id="rId4" Type="http://schemas.openxmlformats.org/officeDocument/2006/relationships/image" Target="../media/image4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2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comments" Target="../comments/comment2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4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5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270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37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3738880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第八单元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05740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医院感染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清洁、消毒和灭菌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无菌技术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隔离技术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bldLvl="0" animBg="1"/>
      <p:bldP spid="7" grpId="0" animBg="1"/>
      <p:bldP spid="8" grpId="0"/>
      <p:bldP spid="9" grpId="0"/>
      <p:bldP spid="11" grpId="0"/>
      <p:bldP spid="12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724" name="Group 26"/>
          <p:cNvGrpSpPr/>
          <p:nvPr/>
        </p:nvGrpSpPr>
        <p:grpSpPr bwMode="auto">
          <a:xfrm>
            <a:off x="6704013" y="1397000"/>
            <a:ext cx="2633662" cy="4178300"/>
            <a:chOff x="2983" y="880"/>
            <a:chExt cx="1659" cy="2632"/>
          </a:xfrm>
        </p:grpSpPr>
        <p:sp>
          <p:nvSpPr>
            <p:cNvPr id="25" name="矩形 24"/>
            <p:cNvSpPr/>
            <p:nvPr/>
          </p:nvSpPr>
          <p:spPr>
            <a:xfrm>
              <a:off x="2983" y="1057"/>
              <a:ext cx="1659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zh-CN" altLang="en-US" sz="2000" b="1">
                <a:solidFill>
                  <a:srgbClr val="3786C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侵袭性操作 </a:t>
              </a:r>
            </a:p>
            <a:p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免疫抑制剂治疗 </a:t>
              </a:r>
            </a:p>
            <a:p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住院时间过长</a:t>
              </a:r>
            </a:p>
            <a:p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手术时间过长 </a:t>
              </a:r>
            </a:p>
            <a:p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抗菌药物的不合理使用 </a:t>
              </a:r>
            </a:p>
            <a:p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医院布局及设施设备不合理</a:t>
              </a:r>
            </a:p>
            <a:p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管理体制不健全、制度执行不力</a:t>
              </a:r>
              <a:endParaRPr lang="zh-CN" altLang="en-US" sz="20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  <a:p>
              <a:endParaRPr lang="zh-CN" altLang="en-US" sz="20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  <p:grpSp>
          <p:nvGrpSpPr>
            <p:cNvPr id="30737" name="组合 26"/>
            <p:cNvGrpSpPr/>
            <p:nvPr/>
          </p:nvGrpSpPr>
          <p:grpSpPr bwMode="auto">
            <a:xfrm>
              <a:off x="2995" y="880"/>
              <a:ext cx="1635" cy="340"/>
              <a:chOff x="5354177" y="1987945"/>
              <a:chExt cx="2795356" cy="54027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5713214" y="1987945"/>
                <a:ext cx="2078993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直角三角形 29"/>
              <p:cNvSpPr/>
              <p:nvPr/>
            </p:nvSpPr>
            <p:spPr>
              <a:xfrm rot="10800000" flipH="1" flipV="1">
                <a:off x="779220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" name="直角三角形 30"/>
              <p:cNvSpPr/>
              <p:nvPr/>
            </p:nvSpPr>
            <p:spPr>
              <a:xfrm rot="10800000" flipV="1">
                <a:off x="535417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0738" name="文本框 31"/>
            <p:cNvSpPr txBox="1">
              <a:spLocks noChangeArrowheads="1"/>
            </p:cNvSpPr>
            <p:nvPr/>
          </p:nvSpPr>
          <p:spPr bwMode="auto">
            <a:xfrm>
              <a:off x="3302" y="924"/>
              <a:ext cx="1164" cy="2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宿主外在因素</a:t>
              </a:r>
            </a:p>
          </p:txBody>
        </p:sp>
      </p:grp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6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三、医院感染的危险因素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728" name="Group 27"/>
          <p:cNvGrpSpPr/>
          <p:nvPr/>
        </p:nvGrpSpPr>
        <p:grpSpPr bwMode="auto">
          <a:xfrm>
            <a:off x="2730500" y="1397000"/>
            <a:ext cx="2633663" cy="4178300"/>
            <a:chOff x="1210" y="880"/>
            <a:chExt cx="1659" cy="2632"/>
          </a:xfrm>
        </p:grpSpPr>
        <p:sp>
          <p:nvSpPr>
            <p:cNvPr id="17" name="矩形 16"/>
            <p:cNvSpPr/>
            <p:nvPr/>
          </p:nvSpPr>
          <p:spPr>
            <a:xfrm>
              <a:off x="1210" y="1057"/>
              <a:ext cx="1659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endParaRPr>
            </a:p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  <p:grpSp>
          <p:nvGrpSpPr>
            <p:cNvPr id="30730" name="组合 2"/>
            <p:cNvGrpSpPr/>
            <p:nvPr/>
          </p:nvGrpSpPr>
          <p:grpSpPr bwMode="auto">
            <a:xfrm>
              <a:off x="1220" y="880"/>
              <a:ext cx="1635" cy="340"/>
              <a:chOff x="5354177" y="1987945"/>
              <a:chExt cx="2795356" cy="54027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713213" y="1987945"/>
                <a:ext cx="2078992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" name="直角三角形 20"/>
              <p:cNvSpPr/>
              <p:nvPr/>
            </p:nvSpPr>
            <p:spPr>
              <a:xfrm rot="10800000" flipH="1" flipV="1">
                <a:off x="7792206" y="1987945"/>
                <a:ext cx="357327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" name="直角三角形 27"/>
              <p:cNvSpPr/>
              <p:nvPr/>
            </p:nvSpPr>
            <p:spPr>
              <a:xfrm rot="10800000" flipV="1">
                <a:off x="5354177" y="1987945"/>
                <a:ext cx="357327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0731" name="文本框 21"/>
            <p:cNvSpPr txBox="1">
              <a:spLocks noChangeArrowheads="1"/>
            </p:cNvSpPr>
            <p:nvPr/>
          </p:nvSpPr>
          <p:spPr bwMode="auto">
            <a:xfrm>
              <a:off x="1491" y="933"/>
              <a:ext cx="1321" cy="2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宿主内在因素</a:t>
              </a:r>
            </a:p>
          </p:txBody>
        </p:sp>
        <p:sp>
          <p:nvSpPr>
            <p:cNvPr id="33817" name="Rectangle 25"/>
            <p:cNvSpPr>
              <a:spLocks noChangeArrowheads="1"/>
            </p:cNvSpPr>
            <p:nvPr/>
          </p:nvSpPr>
          <p:spPr bwMode="auto">
            <a:xfrm>
              <a:off x="1657" y="1494"/>
              <a:ext cx="981" cy="82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年龄 </a:t>
              </a:r>
            </a:p>
            <a:p>
              <a:endPara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基础疾病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07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隔离技术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31076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083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</a:p>
        </p:txBody>
      </p:sp>
      <p:sp>
        <p:nvSpPr>
          <p:cNvPr id="131084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087" name="文本框 26"/>
          <p:cNvSpPr txBox="1">
            <a:spLocks noChangeArrowheads="1"/>
          </p:cNvSpPr>
          <p:nvPr/>
        </p:nvSpPr>
        <p:spPr bwMode="auto">
          <a:xfrm>
            <a:off x="8318500" y="1881188"/>
            <a:ext cx="2838450" cy="2245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作为该区护士为患者实施近距离操作时，如何做好个人防护？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1123950" y="2587625"/>
            <a:ext cx="2820988" cy="3297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>
                <a:latin typeface="Verdana" panose="020B0604030504040204" pitchFamily="34" charset="0"/>
              </a:rPr>
              <a:t>          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患者，女，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岁，确诊为传染性非典型肺炎，收治于医院隔离病区。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spcBef>
                <a:spcPct val="50000"/>
              </a:spcBef>
            </a:pP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203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206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课堂小结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1490663" y="2135188"/>
            <a:ext cx="9147175" cy="3084512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●医院感染、消毒、灭菌、无菌技术、无菌物品、无菌区域、隔离技术的概念。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●消毒灭菌的方法。</a:t>
            </a:r>
          </a:p>
          <a:p>
            <a:pPr eaLnBrk="0" hangingPunct="0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●无菌操作原则、隔离原则。</a:t>
            </a:r>
          </a:p>
          <a:p>
            <a:pPr eaLnBrk="0" hangingPunct="0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●手卫生、无菌技术基本操作法 、隔离技术基本操作法。</a:t>
            </a:r>
            <a:endParaRPr lang="zh-CN" altLang="en-US" sz="2800" b="1">
              <a:solidFill>
                <a:srgbClr val="0066FF"/>
              </a:solidFill>
              <a:latin typeface="楷体_GB2312"/>
              <a:ea typeface="微软雅黑" panose="020B0503020204020204" pitchFamily="34" charset="-12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22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7226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7230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3130550" y="1952625"/>
            <a:ext cx="6697663" cy="31591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A1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型题</a:t>
            </a:r>
            <a:endParaRPr lang="en-US" altLang="zh-CN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、以下关于医院感染说法正确的是</a:t>
            </a:r>
            <a:r>
              <a:rPr lang="zh-CN" alt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r>
              <a:rPr lang="zh-CN" altLang="en-US" sz="2400" b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   ）    </a:t>
            </a:r>
            <a:endParaRPr lang="en-US" altLang="zh-CN" sz="2400" b="1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、出院后发病的病人不属医院感染的范畴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B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、感染和发病应同时发生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C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、一定是在病人住院期间遭受的感染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D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、陪住者是医院感染的主要对象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E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、只要在住院期间发生的感染就属于医院感染</a:t>
            </a:r>
            <a:r>
              <a:rPr lang="zh-CN" altLang="en-US" sz="2400" b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8328025" y="2271713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2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24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825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8254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355975" y="2162175"/>
            <a:ext cx="6697663" cy="29400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0066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2.</a:t>
            </a:r>
            <a:r>
              <a:rPr lang="zh-CN" altLang="en-US" sz="2400" b="1">
                <a:solidFill>
                  <a:srgbClr val="0066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燃烧方法不正确的是</a:t>
            </a:r>
            <a:r>
              <a:rPr lang="zh-CN" altLang="en-US" sz="24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   ）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、先倒少量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95~100%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的乙醇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B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、金属器械在火焰上烧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20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秒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C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、锐利刀剪在火焰上烧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10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秒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D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、搪瓷容器，使乙醇分布均匀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E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、燃烧过程中不能添加乙醇等燃料</a:t>
            </a:r>
            <a:r>
              <a:rPr lang="zh-CN" alt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楷体_GB2312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6783388" y="2065338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6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70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9274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9278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2720975" y="2122488"/>
            <a:ext cx="7200900" cy="14065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3.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破伤风病员用过的敷料最好的处理方法是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  <a:sym typeface="Wingdings" panose="05000000000000000000" pitchFamily="2" charset="2"/>
              </a:rPr>
              <a:t>（   ）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A.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清洗后消毒    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B.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烧毁   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C.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高压灭菌   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D.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煮沸消毒       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E.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放弃</a:t>
            </a: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8823325" y="2008188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B</a:t>
            </a:r>
          </a:p>
        </p:txBody>
      </p:sp>
      <p:sp>
        <p:nvSpPr>
          <p:cNvPr id="139283" name="Text Box 9"/>
          <p:cNvSpPr txBox="1">
            <a:spLocks noChangeArrowheads="1"/>
          </p:cNvSpPr>
          <p:nvPr/>
        </p:nvSpPr>
        <p:spPr bwMode="auto">
          <a:xfrm>
            <a:off x="2693988" y="3736975"/>
            <a:ext cx="7575550" cy="19177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4.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对细菌芽胞无效的化学消毒剂是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  <a:sym typeface="Wingdings" panose="05000000000000000000" pitchFamily="2" charset="2"/>
              </a:rPr>
              <a:t>（   ）</a:t>
            </a:r>
            <a:endParaRPr lang="zh-CN" altLang="en-US" sz="24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A.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碘伏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B.20%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的碘酊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C.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甲醛     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D.0.5%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过氧乙酸  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E.2%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戊二醛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7583488" y="3616325"/>
            <a:ext cx="48895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  <p:bldP spid="29707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29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29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0298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0302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122613" y="1974850"/>
            <a:ext cx="7200900" cy="14065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5.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忌与肥皂同用的消毒剂是 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   ）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、苯扎溴铵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B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、碘酊 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C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、乙醇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D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、戊二醛   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E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、含氯消毒剂</a:t>
            </a: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7175500" y="1824038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A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3125788" y="3328988"/>
            <a:ext cx="7632700" cy="18446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6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、使用无菌持物钳应保证钳端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（   ） 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、平持  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B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、朝上          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C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、朝下    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D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、朝上朝下均可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,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只要在持物者腰以上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E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、朝上朝下均可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,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只要消毒液不流到浸泡罐内</a:t>
            </a:r>
            <a:r>
              <a:rPr lang="zh-CN" alt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楷体_GB231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2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702550" y="3197225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  <p:bldP spid="5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314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131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1322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1326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2486025" y="2209800"/>
            <a:ext cx="8670925" cy="32321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7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、以下无菌技术的操作原则正确的是 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   ）</a:t>
            </a:r>
            <a:b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</a:b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、操作前戴好帽子以防微生物污染头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B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、清洁后的手可用来拿取无菌物品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C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、只要遵照无菌原则操作室内可不必限制人员流动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D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、用未经消毒的手给病人换药时弯盘的内面及边缘视为无菌 </a:t>
            </a:r>
          </a:p>
          <a:p>
            <a:pPr eaLnBrk="0" hangingPunct="0">
              <a:lnSpc>
                <a:spcPct val="12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E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、无菌包潮湿后其内物品有效期为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24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小时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Tx/>
              <a:buChar char="•"/>
            </a:pPr>
            <a:endParaRPr lang="zh-CN" altLang="en-US" sz="24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7977188" y="2095500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338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34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2346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2350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248025" y="2105025"/>
            <a:ext cx="7559675" cy="29400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8.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使用口罩的方法错误的是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（   ）  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、罩住口鼻    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B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、两面不能混用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C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、有潮湿的地方立即更换  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D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、接触严密隔离者后立即更换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E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、一次性口罩每天更换 </a:t>
            </a: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7399338" y="2032000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62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36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37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374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2486025" y="2125663"/>
            <a:ext cx="7632700" cy="29400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9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、脱隔离衣的正确顺序是   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   ）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A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、解袖口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洗手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解领口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解腰带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脱衣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B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、解领口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洗手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解腰带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解袖口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脱衣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C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、解袖口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解腰带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洗手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解领口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脱衣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D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、解腰带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解袖口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洗手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解领口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脱衣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E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、解腰带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洗手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解领口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解袖口</a:t>
            </a:r>
            <a:r>
              <a:rPr lang="en-US" altLang="zh-CN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脱衣</a:t>
            </a:r>
            <a:r>
              <a:rPr lang="zh-CN" altLang="en-US" sz="2400" b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2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6640513" y="2039938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38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39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397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角色扮演活动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171575" y="2214563"/>
            <a:ext cx="9555163" cy="337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 eaLnBrk="0" hangingPunct="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 住院患者陆某，男，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37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岁，同种异体原位肝移植术后，护理人员需穿好隔离衣后进入隔离病房对其进行护理；责任护士穿隔离衣。</a:t>
            </a:r>
          </a:p>
          <a:p>
            <a:pPr marL="228600" indent="-228600" eaLnBrk="0" hangingPunct="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学生分组进行角色扮演，每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4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人为一组，分别扮演责任护士。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5"/>
          <p:cNvGrpSpPr/>
          <p:nvPr/>
        </p:nvGrpSpPr>
        <p:grpSpPr bwMode="auto">
          <a:xfrm>
            <a:off x="584200" y="15636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49238"/>
            <a:ext cx="6129338" cy="5699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4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636746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四、医院感染预防和控制的管理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5287963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752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75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1</a:t>
            </a:r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、主要措施</a:t>
            </a:r>
          </a:p>
        </p:txBody>
      </p:sp>
      <p:sp>
        <p:nvSpPr>
          <p:cNvPr id="50191" name="Rectangle 6"/>
          <p:cNvSpPr>
            <a:spLocks noRot="1" noChangeArrowheads="1"/>
          </p:cNvSpPr>
          <p:nvPr/>
        </p:nvSpPr>
        <p:spPr bwMode="auto">
          <a:xfrm>
            <a:off x="2625725" y="2408238"/>
            <a:ext cx="7921625" cy="234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115000"/>
              </a:lnSpc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健全医院感染管理组织机构，加强三级监控。</a:t>
            </a:r>
            <a:endParaRPr lang="zh-CN" altLang="de-DE" sz="2800" b="1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15000"/>
              </a:lnSpc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de-DE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完善各项规章制度，依法管理。</a:t>
            </a:r>
            <a:endParaRPr lang="zh-CN" altLang="en-US" sz="2800" b="1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15000"/>
              </a:lnSpc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落实各项管理制度，阻断感染链。</a:t>
            </a:r>
          </a:p>
          <a:p>
            <a:pPr marL="342900" indent="-342900">
              <a:lnSpc>
                <a:spcPct val="115000"/>
              </a:lnSpc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加强医院感染知识的教育培训与更新。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1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41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63" y="2552700"/>
            <a:ext cx="4232275" cy="1446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 bwMode="auto">
          <a:xfrm>
            <a:off x="584200" y="15636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49238"/>
            <a:ext cx="6129338" cy="5699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7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636746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四、医院感染预防和控制的管理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5287963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776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777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2</a:t>
            </a:r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、医务人员的职责</a:t>
            </a:r>
          </a:p>
        </p:txBody>
      </p:sp>
      <p:sp>
        <p:nvSpPr>
          <p:cNvPr id="51215" name="Rectangle 6"/>
          <p:cNvSpPr>
            <a:spLocks noRot="1" noChangeArrowheads="1"/>
          </p:cNvSpPr>
          <p:nvPr/>
        </p:nvSpPr>
        <p:spPr bwMode="auto">
          <a:xfrm>
            <a:off x="1676400" y="2106613"/>
            <a:ext cx="9493250" cy="3133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de-DE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定期参加知识培训。 </a:t>
            </a:r>
          </a:p>
          <a:p>
            <a:pPr marL="342900" indent="-342900"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de-DE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掌握医院感染的诊断标准。 </a:t>
            </a:r>
            <a:endParaRPr lang="zh-CN" altLang="en-US" sz="2800" b="1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de-DE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严格执行各项诊疗技术操作规程。</a:t>
            </a:r>
            <a:endParaRPr lang="zh-CN" altLang="en-US" sz="2800" b="1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de-DE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合理使用抗感染药物。</a:t>
            </a:r>
          </a:p>
          <a:p>
            <a:pPr marL="342900" indent="-342900"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de-DE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加强自我防护。 </a:t>
            </a:r>
          </a:p>
          <a:p>
            <a:pPr marL="342900" indent="-342900"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de-DE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发现医院感染病例或疑似病例，</a:t>
            </a:r>
            <a:r>
              <a:rPr lang="zh-CN" altLang="de-DE" sz="2800" b="1" u="sng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及时检查、控制蔓延，及时上报。</a:t>
            </a:r>
            <a:r>
              <a:rPr lang="zh-CN" altLang="de-DE" sz="28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b="1" u="sng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v"/>
              <a:defRPr/>
            </a:pPr>
            <a:endParaRPr lang="zh-CN" altLang="en-US" sz="28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821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37401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第十章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医院感染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清洁、消毒和灭菌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无菌技术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隔离技术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86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874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清洁、清洗、消毒和灭菌的概念</a:t>
            </a:r>
          </a:p>
        </p:txBody>
      </p:sp>
      <p:sp>
        <p:nvSpPr>
          <p:cNvPr id="36875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消毒灭菌的方法；消毒供应中心</a:t>
            </a:r>
          </a:p>
        </p:txBody>
      </p:sp>
      <p:sp>
        <p:nvSpPr>
          <p:cNvPr id="36876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手卫生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89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清洁、消毒和灭菌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76350" y="205422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一、基本概念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977188" y="205422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四、手卫生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50913" y="40290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三、消毒供应中心工作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20" grpId="0" animBg="1"/>
      <p:bldP spid="3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组合 2"/>
          <p:cNvGrpSpPr/>
          <p:nvPr/>
        </p:nvGrpSpPr>
        <p:grpSpPr bwMode="auto">
          <a:xfrm>
            <a:off x="892175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16" name="文本框 25"/>
          <p:cNvSpPr txBox="1">
            <a:spLocks noChangeArrowheads="1"/>
          </p:cNvSpPr>
          <p:nvPr/>
        </p:nvSpPr>
        <p:spPr bwMode="auto">
          <a:xfrm>
            <a:off x="2379663" y="2362200"/>
            <a:ext cx="9509125" cy="253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清洁：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是指去除物体表面有机物、无机物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和可见污染物的过程。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2.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清洗：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是指去除诊疗器械、器具和物品上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污物的全过程，其流程包括冲洗、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洗涤、漂洗和终末漂洗。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21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一、基本概念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24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（一）清洁与清洗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940" name="文本框 25"/>
          <p:cNvSpPr txBox="1">
            <a:spLocks noChangeArrowheads="1"/>
          </p:cNvSpPr>
          <p:nvPr/>
        </p:nvSpPr>
        <p:spPr bwMode="auto">
          <a:xfrm>
            <a:off x="2292350" y="2311400"/>
            <a:ext cx="9509125" cy="28336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消毒：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是指清除或杀灭传播媒介上除芽孢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之外的病原微生物，使其达到无害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化的处理方法。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2.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灭菌：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是指杀灭或清除医疗器械、器具和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物品上一切微生物（包括细菌芽孢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和真菌孢子）的处理方法。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945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一、基本概念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948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（二）消毒、灭菌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2468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64" name="文本框 25"/>
          <p:cNvSpPr txBox="1">
            <a:spLocks noChangeArrowheads="1"/>
          </p:cNvSpPr>
          <p:nvPr/>
        </p:nvSpPr>
        <p:spPr bwMode="auto">
          <a:xfrm>
            <a:off x="2074863" y="2103438"/>
            <a:ext cx="9509125" cy="3291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消毒水平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  <a:p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高水平消毒：杀灭一切细菌繁殖体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；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中水平消毒：杀灭除细菌芽孢以外的各种病原微生物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低水平消毒：杀灭细菌繁殖体（分枝杆菌除外）和亲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脂病毒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灭菌水平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指杀灭一切微生物（包括细菌芽孢）达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到无菌的保证水平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69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一、基本概念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577850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72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61341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（三）消毒水平和灭菌水平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2468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988" name="文本框 25"/>
          <p:cNvSpPr txBox="1">
            <a:spLocks noChangeArrowheads="1"/>
          </p:cNvSpPr>
          <p:nvPr/>
        </p:nvSpPr>
        <p:spPr bwMode="auto">
          <a:xfrm>
            <a:off x="1573213" y="2325688"/>
            <a:ext cx="11234737" cy="27066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高度危险性物品 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如手术器械、穿刺针、活检钳、心脏导</a:t>
            </a:r>
          </a:p>
          <a:p>
            <a:pPr marL="342900" indent="-342900">
              <a:lnSpc>
                <a:spcPct val="11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管、植入物等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中度危险性物品 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如胃肠道内镜、气管镜、喉镜、呼吸机</a:t>
            </a:r>
          </a:p>
          <a:p>
            <a:pPr marL="342900" indent="-342900">
              <a:lnSpc>
                <a:spcPct val="11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管道、麻醉机管道、压舌板、口温表等。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低度危险性物品 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如听诊器、血压计袖带、病床围栏、床</a:t>
            </a:r>
          </a:p>
          <a:p>
            <a:pPr marL="342900" indent="-342900">
              <a:lnSpc>
                <a:spcPct val="11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面、床头柜、被褥、墙面、地面等。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993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一、基本概念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577850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996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61341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（四）医院用品的危险性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90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了解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医院感染预防和控制的管理</a:t>
            </a:r>
          </a:p>
        </p:txBody>
      </p:sp>
      <p:sp>
        <p:nvSpPr>
          <p:cNvPr id="20491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熟悉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医院感染的危险因素</a:t>
            </a:r>
          </a:p>
        </p:txBody>
      </p:sp>
      <p:sp>
        <p:nvSpPr>
          <p:cNvPr id="20492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医院感染的相关概念；医院感染的分类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1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3016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3017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199683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endParaRPr lang="zh-CN" altLang="en-US" sz="2400" b="1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3019" name="Rectangle 16"/>
          <p:cNvSpPr>
            <a:spLocks noChangeArrowheads="1"/>
          </p:cNvSpPr>
          <p:nvPr/>
        </p:nvSpPr>
        <p:spPr bwMode="auto">
          <a:xfrm>
            <a:off x="2298700" y="2819400"/>
            <a:ext cx="8648700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原理：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利用热力使微生物的蛋白质凝固、变性、酶失去活性，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从而达到消毒灭菌效果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分类：</a:t>
            </a:r>
          </a:p>
          <a:p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干热法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：由空气导热，传热较慢。</a:t>
            </a:r>
            <a:r>
              <a:rPr lang="zh-CN" altLang="en-US"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（燃烧法、干烤法）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湿热法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：由空气和水蒸气导热，传热快，穿透力强。</a:t>
            </a:r>
            <a:r>
              <a:rPr lang="zh-CN" altLang="en-US"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（压力蒸汽灭菌法、煮沸消毒法）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03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404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4041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44042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燃烧法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04455" name="AutoShape 7" descr="5%"/>
          <p:cNvSpPr>
            <a:spLocks noChangeArrowheads="1"/>
          </p:cNvSpPr>
          <p:nvPr/>
        </p:nvSpPr>
        <p:spPr bwMode="auto">
          <a:xfrm>
            <a:off x="1222375" y="2962275"/>
            <a:ext cx="1550988" cy="544513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86138" y="2657475"/>
            <a:ext cx="7759700" cy="119888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无保留价值的污染物品；</a:t>
            </a:r>
          </a:p>
          <a:p>
            <a:pPr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+mn-ea"/>
              </a:rPr>
              <a:t>培养用的试管或烧瓶在开启和关闭瓶口时使用</a:t>
            </a: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；</a:t>
            </a:r>
          </a:p>
          <a:p>
            <a:pPr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+mn-ea"/>
              </a:rPr>
              <a:t>某些金属和搪瓷类物品，在急用时也可用之。</a:t>
            </a:r>
          </a:p>
        </p:txBody>
      </p:sp>
      <p:sp>
        <p:nvSpPr>
          <p:cNvPr id="5" name="AutoShape 7" descr="5%"/>
          <p:cNvSpPr>
            <a:spLocks noChangeArrowheads="1"/>
          </p:cNvSpPr>
          <p:nvPr/>
        </p:nvSpPr>
        <p:spPr bwMode="auto">
          <a:xfrm>
            <a:off x="1257300" y="426243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操作方法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6613" y="3971925"/>
            <a:ext cx="7802562" cy="123190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无保留价值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直接焚烧</a:t>
            </a:r>
          </a:p>
          <a:p>
            <a:pPr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金属急用时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火焰上烧灼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20s</a:t>
            </a:r>
          </a:p>
          <a:p>
            <a:pPr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搪瓷类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倒入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％乙醇，分布均匀，点火燃烧至熄灭</a:t>
            </a:r>
            <a:r>
              <a:rPr lang="zh-CN" altLang="en-US" sz="2400">
                <a:latin typeface="楷体_GB2312"/>
                <a:ea typeface="楷体_GB2312"/>
                <a:cs typeface="楷体_GB231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animBg="1"/>
      <p:bldP spid="152582" grpId="0" bldLvl="0" animBg="1"/>
      <p:bldP spid="5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060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5064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5065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45066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燃烧法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43275" y="3036888"/>
            <a:ext cx="7759700" cy="1560512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①灭菌前需洗净并干燥物品。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②燃烧时须远离易燃、易爆物品，中途不可添加</a:t>
            </a:r>
            <a:r>
              <a:rPr lang="zh-CN" altLang="en-US" sz="2400" b="1" u="sng">
                <a:solidFill>
                  <a:srgbClr val="0066FF"/>
                </a:solidFill>
                <a:ea typeface="微软雅黑" panose="020B0503020204020204" pitchFamily="34" charset="-122"/>
              </a:rPr>
              <a:t>乙醇</a:t>
            </a:r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③贵重器械及锐利刀、剪禁用燃烧法。</a:t>
            </a:r>
          </a:p>
        </p:txBody>
      </p:sp>
      <p:sp>
        <p:nvSpPr>
          <p:cNvPr id="3" name="AutoShape 7" descr="5%"/>
          <p:cNvSpPr>
            <a:spLocks noChangeArrowheads="1"/>
          </p:cNvSpPr>
          <p:nvPr/>
        </p:nvSpPr>
        <p:spPr bwMode="auto">
          <a:xfrm>
            <a:off x="1257300" y="3603625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 animBg="1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0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608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6088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46089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干烤法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792413"/>
            <a:ext cx="7759700" cy="82994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耐热不耐湿、蒸汽或气体不能穿透的物品 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如油剂、粉剂、膏剂和玻璃器皿等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9788" y="4059238"/>
            <a:ext cx="7802562" cy="86677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灭菌的温度和时间：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150℃/2.5 h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160℃/2h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170℃/1h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 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180℃/ 0.5h</a:t>
            </a:r>
            <a:endParaRPr lang="zh-CN" altLang="en-US" sz="24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AutoShape 7" descr="5%"/>
          <p:cNvSpPr>
            <a:spLocks noChangeArrowheads="1"/>
          </p:cNvSpPr>
          <p:nvPr/>
        </p:nvSpPr>
        <p:spPr bwMode="auto">
          <a:xfrm>
            <a:off x="1412875" y="2951163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6" name="AutoShape 7" descr="5%"/>
          <p:cNvSpPr>
            <a:spLocks noChangeArrowheads="1"/>
          </p:cNvSpPr>
          <p:nvPr/>
        </p:nvSpPr>
        <p:spPr bwMode="auto">
          <a:xfrm>
            <a:off x="1412875" y="4210050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操作方法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/>
      <p:bldP spid="152582" grpId="0" bldLvl="0" animBg="1"/>
      <p:bldP spid="3" grpId="0" animBg="1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5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1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711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7112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47113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干烤法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13113" y="2746375"/>
            <a:ext cx="7759700" cy="232727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①干烤前将物品刷洗干净，完全干燥。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②物品包装不宜过大，量不超过箱体高度的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2/3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满，勿与烤箱底部及四壁接触。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③温度达到要求，打开排风装置；中途不重新放入物品；有机物品或纸质包装的物品，温度应≤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170℃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④灭菌后：温度降至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40℃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以下再开烤箱</a:t>
            </a:r>
          </a:p>
        </p:txBody>
      </p:sp>
      <p:sp>
        <p:nvSpPr>
          <p:cNvPr id="3" name="AutoShape 7" descr="5%"/>
          <p:cNvSpPr>
            <a:spLocks noChangeArrowheads="1"/>
          </p:cNvSpPr>
          <p:nvPr/>
        </p:nvSpPr>
        <p:spPr bwMode="auto">
          <a:xfrm>
            <a:off x="1257300" y="3579813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13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813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8136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48137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煮沸消毒法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744788"/>
            <a:ext cx="7759700" cy="50165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金属、玻璃制品、餐饮具、织物等耐热、耐湿的物品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1850" y="3341688"/>
            <a:ext cx="7802563" cy="193802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①水沸后维持≥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15min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，可杀灭细菌繁殖体及多数细菌芽胞；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1h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可杀灭破伤风杆菌芽胞；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3h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可杀灭肉毒芽孢。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②加入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碳酸氢钠，配成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％～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％的浓度，水的沸点达到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105℃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，增强杀菌作用，去污防锈。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③及时取出物品，置于无菌容器内。</a:t>
            </a:r>
          </a:p>
        </p:txBody>
      </p:sp>
      <p:sp>
        <p:nvSpPr>
          <p:cNvPr id="5" name="AutoShape 7" descr="5%"/>
          <p:cNvSpPr>
            <a:spLocks noChangeArrowheads="1"/>
          </p:cNvSpPr>
          <p:nvPr/>
        </p:nvSpPr>
        <p:spPr bwMode="auto">
          <a:xfrm>
            <a:off x="1438275" y="2735263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6" name="AutoShape 7" descr="5%"/>
          <p:cNvSpPr>
            <a:spLocks noChangeArrowheads="1"/>
          </p:cNvSpPr>
          <p:nvPr/>
        </p:nvSpPr>
        <p:spPr bwMode="auto">
          <a:xfrm>
            <a:off x="1452563" y="4089400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操作方法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/>
      <p:bldP spid="152582" grpId="0" animBg="1"/>
      <p:bldP spid="3" grpId="0" bldLvl="0" animBg="1"/>
      <p:bldP spid="5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3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15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915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9160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49161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煮沸消毒法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770188"/>
            <a:ext cx="7759700" cy="230695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①打开轴节或盖子；空腔导管腔内灌满水；大小及形状相同的容器不可重叠放置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玻璃类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冷水或温水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时放入；</a:t>
            </a:r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橡胶类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水沸后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放入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③中途加入物品，需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再次水沸后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重新计时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④海拔每增高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300m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，煮沸时间应延长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2min</a:t>
            </a:r>
          </a:p>
          <a:p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⑤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消毒后物品置于无菌容器内，有效时间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4h</a:t>
            </a:r>
            <a:endParaRPr lang="zh-CN" altLang="en-US" sz="24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AutoShape 7" descr="5%"/>
          <p:cNvSpPr>
            <a:spLocks noChangeArrowheads="1"/>
          </p:cNvSpPr>
          <p:nvPr/>
        </p:nvSpPr>
        <p:spPr bwMode="auto">
          <a:xfrm>
            <a:off x="1257300" y="351948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 bldLvl="0" animBg="1"/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7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17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018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0184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50185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压力蒸汽灭菌法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744788"/>
            <a:ext cx="7759700" cy="7461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●灭菌效果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最可靠</a:t>
            </a:r>
            <a:r>
              <a:rPr lang="en-US" altLang="zh-CN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临床使用范围最广</a:t>
            </a:r>
          </a:p>
          <a:p>
            <a:pPr>
              <a:defRPr/>
            </a:pP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●耐热、耐湿的诊疗器械、器具和物品的灭菌</a:t>
            </a:r>
            <a:r>
              <a:rPr lang="zh-CN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zh-CN" altLang="en-US" sz="24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1850" y="3754438"/>
            <a:ext cx="7802563" cy="132207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①下排气压力蒸汽灭菌</a:t>
            </a:r>
            <a:r>
              <a:rPr lang="zh-CN" altLang="en-US" sz="2000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：</a:t>
            </a:r>
          </a:p>
          <a:p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◆压力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102.9kPa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</a:t>
            </a: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121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℃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，时间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20min -30min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②预</a:t>
            </a:r>
            <a:r>
              <a:rPr lang="zh-CN" altLang="en-US" sz="20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排气压力蒸汽灭菌</a:t>
            </a:r>
            <a:r>
              <a:rPr lang="zh-CN" altLang="en-US" sz="2000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◆温度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132℃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134℃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，压力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205.8Kpa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，灭菌时间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4min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AutoShape 7" descr="5%"/>
          <p:cNvSpPr>
            <a:spLocks noChangeArrowheads="1"/>
          </p:cNvSpPr>
          <p:nvPr/>
        </p:nvSpPr>
        <p:spPr bwMode="auto">
          <a:xfrm>
            <a:off x="1414463" y="284638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6" name="AutoShape 7" descr="5%"/>
          <p:cNvSpPr>
            <a:spLocks noChangeArrowheads="1"/>
          </p:cNvSpPr>
          <p:nvPr/>
        </p:nvSpPr>
        <p:spPr bwMode="auto">
          <a:xfrm>
            <a:off x="1420813" y="412908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操作方法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5" grpId="0"/>
      <p:bldP spid="152582" grpId="0" animBg="1"/>
      <p:bldP spid="3" grpId="0" bldLvl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1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0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120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1208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51209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热力消毒灭菌法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压力蒸汽灭菌法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770188"/>
            <a:ext cx="7759700" cy="230695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①物品须洗净、擦干或晾干。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②消毒包</a:t>
            </a:r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不宜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过大、过紧、过重。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③各包之间需留有空隙；</a:t>
            </a:r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布类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物品放于</a:t>
            </a:r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金属、搪瓷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物品之上。</a:t>
            </a:r>
            <a:endParaRPr lang="en-US" altLang="zh-CN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④密切观察压力和温度，并准确计时。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⑤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可采用物理、化学或生物监测法进行监测。</a:t>
            </a:r>
          </a:p>
        </p:txBody>
      </p:sp>
      <p:sp>
        <p:nvSpPr>
          <p:cNvPr id="3" name="AutoShape 7" descr="5%"/>
          <p:cNvSpPr>
            <a:spLocks noChangeArrowheads="1"/>
          </p:cNvSpPr>
          <p:nvPr/>
        </p:nvSpPr>
        <p:spPr bwMode="auto">
          <a:xfrm>
            <a:off x="1257300" y="351948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 bldLvl="0" animBg="1"/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5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22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223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2232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52233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光照消毒灭菌法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日光暴晒法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744788"/>
            <a:ext cx="7759700" cy="50165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床垫、棉胎、毛毯、书籍、衣服等物品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1850" y="3659188"/>
            <a:ext cx="7802563" cy="50165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日光下暴晒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6h</a:t>
            </a:r>
            <a:r>
              <a:rPr lang="en-US" altLang="zh-CN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373438" y="4530725"/>
            <a:ext cx="7851775" cy="50165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kumimoji="1"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直射阳光下暴晒 6</a:t>
            </a:r>
            <a:r>
              <a:rPr kumimoji="1"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h,</a:t>
            </a:r>
            <a:r>
              <a:rPr kumimoji="1"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定时翻动，各面照射</a:t>
            </a:r>
          </a:p>
        </p:txBody>
      </p:sp>
      <p:sp>
        <p:nvSpPr>
          <p:cNvPr id="6" name="AutoShape 7" descr="5%"/>
          <p:cNvSpPr>
            <a:spLocks noChangeArrowheads="1"/>
          </p:cNvSpPr>
          <p:nvPr/>
        </p:nvSpPr>
        <p:spPr bwMode="auto">
          <a:xfrm>
            <a:off x="1414463" y="2727325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7" name="AutoShape 7" descr="5%"/>
          <p:cNvSpPr>
            <a:spLocks noChangeArrowheads="1"/>
          </p:cNvSpPr>
          <p:nvPr/>
        </p:nvSpPr>
        <p:spPr bwMode="auto">
          <a:xfrm>
            <a:off x="1420813" y="362108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操作方法</a:t>
            </a:r>
          </a:p>
        </p:txBody>
      </p:sp>
      <p:sp>
        <p:nvSpPr>
          <p:cNvPr id="8" name="AutoShape 7" descr="5%"/>
          <p:cNvSpPr>
            <a:spLocks noChangeArrowheads="1"/>
          </p:cNvSpPr>
          <p:nvPr/>
        </p:nvSpPr>
        <p:spPr bwMode="auto">
          <a:xfrm>
            <a:off x="1423988" y="450373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3" grpId="0"/>
      <p:bldP spid="152582" grpId="0" animBg="1"/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5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76350" y="205422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一、医院感染的相关概念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977188" y="205422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二、医院感染的分类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32131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四、医院感染预防和控制的管理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50913" y="40290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三、医院感染的危险因素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20" grpId="0" animBg="1"/>
      <p:bldP spid="3" grpId="0"/>
      <p:bldP spid="21" grpId="0"/>
      <p:bldP spid="22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49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25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325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3256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53257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光照消毒灭菌法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紫外线灯管消毒法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784475"/>
            <a:ext cx="7759700" cy="4413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rgbClr val="0066FF"/>
                </a:solidFill>
                <a:ea typeface="微软雅黑" panose="020B0503020204020204" pitchFamily="34" charset="-122"/>
              </a:rPr>
              <a:t>空气、物品表面和液体</a:t>
            </a:r>
            <a:r>
              <a:rPr lang="zh-CN" altLang="en-US"/>
              <a:t> 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1850" y="3579813"/>
            <a:ext cx="7802563" cy="16605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①空气消毒：距离场面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1.8m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2.2m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，照射时间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≥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30min</a:t>
            </a:r>
            <a:r>
              <a:rPr lang="en-US" altLang="zh-CN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物品表面消毒：照射距离为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60cm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，每个表面照射时间为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30min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，定时翻动</a:t>
            </a:r>
            <a:endParaRPr lang="en-US" altLang="zh-CN" sz="20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液体消毒可用水内照射法或水外照射法，根据紫外线的辐照强度确定水流速度 。</a:t>
            </a:r>
          </a:p>
        </p:txBody>
      </p:sp>
      <p:sp>
        <p:nvSpPr>
          <p:cNvPr id="5" name="AutoShape 7" descr="5%"/>
          <p:cNvSpPr>
            <a:spLocks noChangeArrowheads="1"/>
          </p:cNvSpPr>
          <p:nvPr/>
        </p:nvSpPr>
        <p:spPr bwMode="auto">
          <a:xfrm>
            <a:off x="1414463" y="2727325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6" name="AutoShape 7" descr="5%"/>
          <p:cNvSpPr>
            <a:spLocks noChangeArrowheads="1"/>
          </p:cNvSpPr>
          <p:nvPr/>
        </p:nvSpPr>
        <p:spPr bwMode="auto">
          <a:xfrm>
            <a:off x="1420813" y="4081463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操作方法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/>
      <p:bldP spid="152582" grpId="0" animBg="1"/>
      <p:bldP spid="3" grpId="0" animBg="1"/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3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27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427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280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54281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光照消毒灭菌法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紫外线灯管消毒法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1850" y="2889250"/>
            <a:ext cx="7802563" cy="193802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①室内无人状态下进行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②温度为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40℃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，相对湿度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灯亮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7min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开始计时，使用超过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1000h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后应更换灯管；关灯后需再开启，应间歇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4min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④定期监测消毒效果。</a:t>
            </a:r>
          </a:p>
        </p:txBody>
      </p:sp>
      <p:sp>
        <p:nvSpPr>
          <p:cNvPr id="5" name="AutoShape 7" descr="5%"/>
          <p:cNvSpPr>
            <a:spLocks noChangeArrowheads="1"/>
          </p:cNvSpPr>
          <p:nvPr/>
        </p:nvSpPr>
        <p:spPr bwMode="auto">
          <a:xfrm>
            <a:off x="1420813" y="358933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7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29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530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5304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55305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光照消毒灭菌法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臭氧灭菌消毒法</a:t>
            </a: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784475"/>
            <a:ext cx="7759700" cy="4413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●空气、医院污水、诊疗用水、物品表面</a:t>
            </a:r>
            <a:r>
              <a:rPr lang="zh-CN" altLang="en-US" sz="20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1850" y="3579813"/>
            <a:ext cx="7802563" cy="13557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zh-CN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①空气消毒：在封闭空间内、无人状态下，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30min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；消毒后应开窗通风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≥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30min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后，方可允许人员进入室内。</a:t>
            </a:r>
          </a:p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②物体表面消毒：在密闭空间内，相对湿度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≥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，时间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60min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120min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5" name="AutoShape 7" descr="5%"/>
          <p:cNvSpPr>
            <a:spLocks noChangeArrowheads="1"/>
          </p:cNvSpPr>
          <p:nvPr/>
        </p:nvSpPr>
        <p:spPr bwMode="auto">
          <a:xfrm>
            <a:off x="1414463" y="2727325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6" name="AutoShape 7" descr="5%"/>
          <p:cNvSpPr>
            <a:spLocks noChangeArrowheads="1"/>
          </p:cNvSpPr>
          <p:nvPr/>
        </p:nvSpPr>
        <p:spPr bwMode="auto">
          <a:xfrm>
            <a:off x="1420813" y="4081463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操作方法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5" grpId="0"/>
      <p:bldP spid="152582" grpId="0" animBg="1"/>
      <p:bldP spid="3" grpId="0" animBg="1"/>
      <p:bldP spid="5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1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32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3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6328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56329" name="Rectangle 3"/>
          <p:cNvSpPr>
            <a:spLocks noRot="1" noChangeArrowheads="1"/>
          </p:cNvSpPr>
          <p:nvPr/>
        </p:nvSpPr>
        <p:spPr bwMode="auto">
          <a:xfrm>
            <a:off x="1965325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光照消毒灭菌法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臭氧灭菌消毒法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1850" y="3016250"/>
            <a:ext cx="7802563" cy="15970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①人员在消毒结束后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30min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方可进入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②注意物品的保护。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③温湿度、有机物、水的浑浊度及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值等，可影响灭菌效果。</a:t>
            </a:r>
          </a:p>
        </p:txBody>
      </p:sp>
      <p:sp>
        <p:nvSpPr>
          <p:cNvPr id="5" name="AutoShape 7" descr="5%"/>
          <p:cNvSpPr>
            <a:spLocks noChangeArrowheads="1"/>
          </p:cNvSpPr>
          <p:nvPr/>
        </p:nvSpPr>
        <p:spPr bwMode="auto">
          <a:xfrm>
            <a:off x="1420813" y="358933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5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34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735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7352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57353" name="Rectangle 3"/>
          <p:cNvSpPr>
            <a:spLocks noRot="1" noChangeArrowheads="1"/>
          </p:cNvSpPr>
          <p:nvPr/>
        </p:nvSpPr>
        <p:spPr bwMode="auto">
          <a:xfrm>
            <a:off x="1965325" y="2085975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电离辐射灭菌法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641600"/>
            <a:ext cx="7759700" cy="70675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rgbClr val="0066FF"/>
                </a:solidFill>
                <a:ea typeface="微软雅黑" panose="020B0503020204020204" pitchFamily="34" charset="-122"/>
              </a:rPr>
              <a:t>不耐热的物品：精密医疗仪器；生物医学制品；节育用具及金属等物品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1850" y="3571875"/>
            <a:ext cx="7802563" cy="4413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ea typeface="微软雅黑" panose="020B0503020204020204" pitchFamily="34" charset="-122"/>
              </a:rPr>
              <a:t>①直接作用；②间接作用</a:t>
            </a:r>
            <a:endParaRPr lang="zh-CN" altLang="en-US" sz="20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373438" y="4189413"/>
            <a:ext cx="7851775" cy="10509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①用机械传送物品。</a:t>
            </a:r>
          </a:p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②有氧环境下进行。</a:t>
            </a:r>
          </a:p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③湿度越高，灭菌效果越好</a:t>
            </a:r>
            <a:r>
              <a:rPr lang="zh-CN" altLang="en-US" sz="20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。</a:t>
            </a:r>
          </a:p>
        </p:txBody>
      </p:sp>
      <p:sp>
        <p:nvSpPr>
          <p:cNvPr id="6" name="AutoShape 7" descr="5%"/>
          <p:cNvSpPr>
            <a:spLocks noChangeArrowheads="1"/>
          </p:cNvSpPr>
          <p:nvPr/>
        </p:nvSpPr>
        <p:spPr bwMode="auto">
          <a:xfrm>
            <a:off x="1414463" y="2727325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7" name="AutoShape 7" descr="5%"/>
          <p:cNvSpPr>
            <a:spLocks noChangeArrowheads="1"/>
          </p:cNvSpPr>
          <p:nvPr/>
        </p:nvSpPr>
        <p:spPr bwMode="auto">
          <a:xfrm>
            <a:off x="1420813" y="3541713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操作方法</a:t>
            </a:r>
          </a:p>
        </p:txBody>
      </p:sp>
      <p:sp>
        <p:nvSpPr>
          <p:cNvPr id="8" name="AutoShape 7" descr="5%"/>
          <p:cNvSpPr>
            <a:spLocks noChangeArrowheads="1"/>
          </p:cNvSpPr>
          <p:nvPr/>
        </p:nvSpPr>
        <p:spPr bwMode="auto">
          <a:xfrm>
            <a:off x="1423988" y="4416425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3" grpId="0"/>
      <p:bldP spid="152582" grpId="0" bldLvl="0" animBg="1"/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69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37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83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8376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58377" name="Rectangle 3"/>
          <p:cNvSpPr>
            <a:spLocks noRot="1" noChangeArrowheads="1"/>
          </p:cNvSpPr>
          <p:nvPr/>
        </p:nvSpPr>
        <p:spPr bwMode="auto">
          <a:xfrm>
            <a:off x="1965325" y="2062163"/>
            <a:ext cx="6913563" cy="490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微波消毒灭菌法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2641600"/>
            <a:ext cx="7759700" cy="7461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rgbClr val="0066FF"/>
                </a:solidFill>
                <a:ea typeface="微软雅黑" panose="020B0503020204020204" pitchFamily="34" charset="-122"/>
              </a:rPr>
              <a:t>餐具、药杯、医疗药品及耐热非金属材料、器械的消毒灭菌。</a:t>
            </a:r>
          </a:p>
          <a:p>
            <a:r>
              <a:rPr lang="zh-CN" altLang="en-US" sz="2000" b="1">
                <a:solidFill>
                  <a:srgbClr val="0066FF"/>
                </a:solidFill>
                <a:ea typeface="微软雅黑" panose="020B0503020204020204" pitchFamily="34" charset="-122"/>
              </a:rPr>
              <a:t>●金属物品禁用。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371850" y="3587750"/>
            <a:ext cx="7802563" cy="4413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0066FF"/>
                </a:solidFill>
                <a:ea typeface="微软雅黑" panose="020B0503020204020204" pitchFamily="34" charset="-122"/>
              </a:rPr>
              <a:t>按照使用说明书和物品的性质选择适宜的消毒灭菌时间</a:t>
            </a:r>
            <a:r>
              <a:rPr lang="zh-CN" altLang="en-US" sz="2000">
                <a:solidFill>
                  <a:srgbClr val="0066FF"/>
                </a:solidFill>
                <a:ea typeface="微软雅黑" panose="020B0503020204020204" pitchFamily="34" charset="-122"/>
              </a:rPr>
              <a:t>。</a:t>
            </a:r>
            <a:endParaRPr lang="zh-CN" altLang="en-US" sz="20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373438" y="4181475"/>
            <a:ext cx="7851775" cy="105092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ea typeface="微软雅黑" panose="020B0503020204020204" pitchFamily="34" charset="-122"/>
              </a:rPr>
              <a:t>①物品应浸入水中或用湿布包裹，以提高消毒灭菌效果</a:t>
            </a:r>
          </a:p>
          <a:p>
            <a:r>
              <a:rPr lang="zh-CN" altLang="en-US" sz="2000" b="1">
                <a:solidFill>
                  <a:srgbClr val="0066FF"/>
                </a:solidFill>
                <a:ea typeface="微软雅黑" panose="020B0503020204020204" pitchFamily="34" charset="-122"/>
              </a:rPr>
              <a:t>②物品应为小件或不宜太厚</a:t>
            </a:r>
          </a:p>
          <a:p>
            <a:r>
              <a:rPr lang="zh-CN" altLang="en-US" sz="2000" b="1">
                <a:solidFill>
                  <a:srgbClr val="0066FF"/>
                </a:solidFill>
                <a:ea typeface="微软雅黑" panose="020B0503020204020204" pitchFamily="34" charset="-122"/>
              </a:rPr>
              <a:t>③避免小剂量长期接触或大剂量照射</a:t>
            </a:r>
          </a:p>
        </p:txBody>
      </p:sp>
      <p:sp>
        <p:nvSpPr>
          <p:cNvPr id="6" name="AutoShape 7" descr="5%"/>
          <p:cNvSpPr>
            <a:spLocks noChangeArrowheads="1"/>
          </p:cNvSpPr>
          <p:nvPr/>
        </p:nvSpPr>
        <p:spPr bwMode="auto">
          <a:xfrm>
            <a:off x="1414463" y="2727325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7" name="AutoShape 7" descr="5%"/>
          <p:cNvSpPr>
            <a:spLocks noChangeArrowheads="1"/>
          </p:cNvSpPr>
          <p:nvPr/>
        </p:nvSpPr>
        <p:spPr bwMode="auto">
          <a:xfrm>
            <a:off x="1420813" y="3541713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操作方法</a:t>
            </a:r>
          </a:p>
        </p:txBody>
      </p:sp>
      <p:sp>
        <p:nvSpPr>
          <p:cNvPr id="8" name="AutoShape 7" descr="5%"/>
          <p:cNvSpPr>
            <a:spLocks noChangeArrowheads="1"/>
          </p:cNvSpPr>
          <p:nvPr/>
        </p:nvSpPr>
        <p:spPr bwMode="auto">
          <a:xfrm>
            <a:off x="1423988" y="4440238"/>
            <a:ext cx="1571625" cy="534987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7" grpId="0"/>
      <p:bldP spid="152582" grpId="0" animBg="1"/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3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39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939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9400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（一）物理消毒灭菌法</a:t>
            </a:r>
          </a:p>
        </p:txBody>
      </p:sp>
      <p:sp>
        <p:nvSpPr>
          <p:cNvPr id="199683" name="Rectangle 3"/>
          <p:cNvSpPr>
            <a:spLocks noRot="1" noChangeArrowheads="1"/>
          </p:cNvSpPr>
          <p:nvPr/>
        </p:nvSpPr>
        <p:spPr bwMode="auto">
          <a:xfrm>
            <a:off x="1965325" y="2062163"/>
            <a:ext cx="9250363" cy="4905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过滤除菌法：</a:t>
            </a:r>
            <a:r>
              <a:rPr lang="zh-CN" altLang="zh-CN" sz="19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去除气体或液体中的微生物，可除掉空气中</a:t>
            </a:r>
            <a:r>
              <a:rPr lang="en-US" altLang="zh-CN" sz="19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0.5</a:t>
            </a:r>
            <a:r>
              <a:rPr lang="zh-CN" altLang="en-US" sz="19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19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5μm</a:t>
            </a:r>
            <a:r>
              <a:rPr lang="zh-CN" altLang="en-US" sz="19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的尘埃</a:t>
            </a:r>
            <a:endParaRPr lang="zh-CN" altLang="en-US" sz="2400" b="1">
              <a:solidFill>
                <a:srgbClr val="0066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368675" y="3062288"/>
            <a:ext cx="7759700" cy="50165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烧伤病房、器官移植病房、手术室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373438" y="4094163"/>
            <a:ext cx="7851775" cy="86677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①不能杀灭病原微生物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②不适用于压力蒸汽灭菌的液体过滤除菌</a:t>
            </a:r>
          </a:p>
        </p:txBody>
      </p:sp>
      <p:sp>
        <p:nvSpPr>
          <p:cNvPr id="3" name="AutoShape 7" descr="5%"/>
          <p:cNvSpPr>
            <a:spLocks noChangeArrowheads="1"/>
          </p:cNvSpPr>
          <p:nvPr/>
        </p:nvSpPr>
        <p:spPr bwMode="auto">
          <a:xfrm>
            <a:off x="1414463" y="3076575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适用范围</a:t>
            </a:r>
          </a:p>
        </p:txBody>
      </p:sp>
      <p:sp>
        <p:nvSpPr>
          <p:cNvPr id="6" name="AutoShape 7" descr="5%"/>
          <p:cNvSpPr>
            <a:spLocks noChangeArrowheads="1"/>
          </p:cNvSpPr>
          <p:nvPr/>
        </p:nvSpPr>
        <p:spPr bwMode="auto">
          <a:xfrm>
            <a:off x="1423988" y="4289425"/>
            <a:ext cx="1571625" cy="534988"/>
          </a:xfrm>
          <a:prstGeom prst="roundRect">
            <a:avLst>
              <a:gd name="adj" fmla="val 16667"/>
            </a:avLst>
          </a:prstGeom>
          <a:pattFill prst="pct5">
            <a:fgClr>
              <a:schemeClr val="tx1"/>
            </a:fgClr>
            <a:bgClr>
              <a:schemeClr val="accent1"/>
            </a:bgClr>
          </a:pattFill>
          <a:ln w="57150" cmpd="thinThick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3" grpId="0"/>
      <p:bldP spid="152582" grpId="0" animBg="1"/>
      <p:bldP spid="5" grpId="0" animBg="1"/>
      <p:bldP spid="3" grpId="0" animBg="1"/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7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1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042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0424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199683" name="Rectangle 3"/>
          <p:cNvSpPr>
            <a:spLocks noRot="1" noChangeArrowheads="1"/>
          </p:cNvSpPr>
          <p:nvPr/>
        </p:nvSpPr>
        <p:spPr bwMode="auto">
          <a:xfrm>
            <a:off x="1439863" y="2141538"/>
            <a:ext cx="9415462" cy="4905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原理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化学消毒剂使微生物的蛋白质凝固变性、酶蛋白失活，抑制 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微生物的代谢、生长与繁殖，从而达到消毒灭菌效果的方法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b="1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0426" name="Rectangle 16"/>
          <p:cNvSpPr>
            <a:spLocks noChangeArrowheads="1"/>
          </p:cNvSpPr>
          <p:nvPr/>
        </p:nvSpPr>
        <p:spPr bwMode="auto">
          <a:xfrm>
            <a:off x="1433513" y="3800475"/>
            <a:ext cx="9329737" cy="129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 sz="2400" b="1">
                <a:solidFill>
                  <a:srgbClr val="FF0000"/>
                </a:solidFill>
                <a:ea typeface="微软雅黑" panose="020B0503020204020204" pitchFamily="34" charset="-122"/>
              </a:rPr>
              <a:t>具备：</a:t>
            </a:r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杀菌谱广、有效浓度低、性质稳定、作用速度快、作用时间长</a:t>
            </a:r>
          </a:p>
          <a:p>
            <a:pPr eaLnBrk="0" hangingPunct="0">
              <a:lnSpc>
                <a:spcPct val="110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           、易溶于水、可在低温下使用、不受其他物质影响、无刺激 </a:t>
            </a:r>
          </a:p>
          <a:p>
            <a:pPr eaLnBrk="0" hangingPunct="0">
              <a:lnSpc>
                <a:spcPct val="110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           性腐蚀性、不引起过敏反应、毒性低易于除去残留等特点。</a:t>
            </a: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2911475" y="3186113"/>
            <a:ext cx="5689600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理想的化学消毒剂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3" grpId="0"/>
      <p:bldP spid="6042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1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44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144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448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61449" name="Rectangle 3"/>
          <p:cNvSpPr>
            <a:spLocks noRot="1" noChangeArrowheads="1"/>
          </p:cNvSpPr>
          <p:nvPr/>
        </p:nvSpPr>
        <p:spPr bwMode="auto">
          <a:xfrm>
            <a:off x="1587500" y="2508250"/>
            <a:ext cx="9415463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10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严格掌握化学消毒剂的使用指征、使用方法、有效浓度、消毒时 </a:t>
            </a:r>
          </a:p>
          <a:p>
            <a:pPr marL="342900" indent="-342900">
              <a:lnSpc>
                <a:spcPct val="10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间，根据物品的性能和微生物的不同特性，选择合适的化学消毒灭</a:t>
            </a:r>
          </a:p>
          <a:p>
            <a:pPr marL="342900" indent="-342900">
              <a:lnSpc>
                <a:spcPct val="10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菌剂和方法。</a:t>
            </a:r>
          </a:p>
          <a:p>
            <a:pPr marL="342900" indent="-342900">
              <a:lnSpc>
                <a:spcPct val="10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避免降低消毒效力。</a:t>
            </a:r>
          </a:p>
          <a:p>
            <a:pPr marL="342900" indent="-342900">
              <a:lnSpc>
                <a:spcPct val="10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浸泡消毒灭菌时</a:t>
            </a:r>
          </a:p>
          <a:p>
            <a:pPr marL="342900" indent="-342900">
              <a:lnSpc>
                <a:spcPct val="10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需定期检测、更换，调整浓度，挥发性消毒剂须加盖。</a:t>
            </a:r>
          </a:p>
          <a:p>
            <a:pPr marL="342900" indent="-342900">
              <a:lnSpc>
                <a:spcPct val="10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熟悉毒副作用，做好防护。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3971925" y="2033588"/>
            <a:ext cx="430847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化学消毒剂的使用原则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451" name="Group 18"/>
          <p:cNvGrpSpPr/>
          <p:nvPr/>
        </p:nvGrpSpPr>
        <p:grpSpPr bwMode="auto">
          <a:xfrm>
            <a:off x="4751388" y="2600325"/>
            <a:ext cx="6415087" cy="1333500"/>
            <a:chOff x="2562" y="1480"/>
            <a:chExt cx="2813" cy="1497"/>
          </a:xfrm>
        </p:grpSpPr>
        <p:sp>
          <p:nvSpPr>
            <p:cNvPr id="61452" name="AutoShape 15"/>
            <p:cNvSpPr>
              <a:spLocks noChangeArrowheads="1"/>
            </p:cNvSpPr>
            <p:nvPr/>
          </p:nvSpPr>
          <p:spPr bwMode="auto">
            <a:xfrm>
              <a:off x="2562" y="1480"/>
              <a:ext cx="2767" cy="1497"/>
            </a:xfrm>
            <a:prstGeom prst="wedgeRoundRectCallout">
              <a:avLst>
                <a:gd name="adj1" fmla="val -61602"/>
                <a:gd name="adj2" fmla="val 80931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61453" name="Rectangle 3"/>
            <p:cNvSpPr>
              <a:spLocks noRot="1" noChangeArrowheads="1"/>
            </p:cNvSpPr>
            <p:nvPr/>
          </p:nvSpPr>
          <p:spPr bwMode="auto">
            <a:xfrm>
              <a:off x="2653" y="1615"/>
              <a:ext cx="2722" cy="11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Verdana" panose="020B0604030504040204" pitchFamily="34" charset="0"/>
                  <a:ea typeface="微软雅黑" panose="020B0503020204020204" pitchFamily="34" charset="-122"/>
                </a:rPr>
                <a:t>◆全部浸没，轴节打开、套盖掀开、管腔灌满消毒液。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Verdana" panose="020B0604030504040204" pitchFamily="34" charset="0"/>
                  <a:ea typeface="微软雅黑" panose="020B0503020204020204" pitchFamily="34" charset="-122"/>
                </a:rPr>
                <a:t>◆中途另加入物品，重新算时间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Verdana" panose="020B0604030504040204" pitchFamily="34" charset="0"/>
                  <a:ea typeface="微软雅黑" panose="020B0503020204020204" pitchFamily="34" charset="-122"/>
                </a:rPr>
                <a:t>◆消毒后用无菌水冲净后或待气体散发后使用；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1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14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14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14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14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14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5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46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247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2472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62473" name="Rectangle 3"/>
          <p:cNvSpPr>
            <a:spLocks noRot="1" noChangeArrowheads="1"/>
          </p:cNvSpPr>
          <p:nvPr/>
        </p:nvSpPr>
        <p:spPr bwMode="auto">
          <a:xfrm>
            <a:off x="1587500" y="2690813"/>
            <a:ext cx="9415463" cy="490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（1）浸泡法：常用于耐湿不耐热的物品、器械的消毒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（2）擦拭法：常用于地面、家具、墙壁或皮肤的消毒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（3）喷洒法：常用于空气、墙壁、地面等物品表面的消毒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（4）熏蒸法：在消毒间或密闭的容器内进行，常用于手术室、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换药室、病室、污染物品等的消毒灭菌。</a:t>
            </a: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3971925" y="2033588"/>
            <a:ext cx="430847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化学消毒灭菌方法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0" name="文本框 25"/>
          <p:cNvSpPr txBox="1">
            <a:spLocks noChangeArrowheads="1"/>
          </p:cNvSpPr>
          <p:nvPr/>
        </p:nvSpPr>
        <p:spPr bwMode="auto">
          <a:xfrm>
            <a:off x="1697038" y="2641600"/>
            <a:ext cx="9509125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◆又称</a:t>
            </a:r>
            <a:r>
              <a:rPr lang="zh-CN" altLang="en-US" sz="2800" b="1" u="sng">
                <a:solidFill>
                  <a:srgbClr val="0066FF"/>
                </a:solidFill>
                <a:ea typeface="微软雅黑" panose="020B0503020204020204" pitchFamily="34" charset="-122"/>
              </a:rPr>
              <a:t>医院获得性感染</a:t>
            </a:r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或</a:t>
            </a:r>
            <a:r>
              <a:rPr lang="zh-CN" altLang="en-US" sz="2800" b="1" u="sng">
                <a:solidFill>
                  <a:srgbClr val="0066FF"/>
                </a:solidFill>
                <a:ea typeface="微软雅黑" panose="020B0503020204020204" pitchFamily="34" charset="-122"/>
              </a:rPr>
              <a:t>医院内感染</a:t>
            </a:r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；</a:t>
            </a:r>
          </a:p>
          <a:p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◆是指住院患者在</a:t>
            </a:r>
            <a:r>
              <a:rPr lang="zh-CN" altLang="en-US" sz="2800" b="1" u="sng">
                <a:solidFill>
                  <a:srgbClr val="0066FF"/>
                </a:solidFill>
                <a:ea typeface="微软雅黑" panose="020B0503020204020204" pitchFamily="34" charset="-122"/>
              </a:rPr>
              <a:t>医院内获得</a:t>
            </a:r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的感染，包括在住院期间发生的感染和在医院内获得出院后发生的感染，但不包括入院前已开始或入院时已处于潜伏期的感染。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5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一、医院感染的相关概念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8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2448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（一）医院感染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89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349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3496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63497" name="Rectangle 3"/>
          <p:cNvSpPr>
            <a:spLocks noRot="1" noChangeArrowheads="1"/>
          </p:cNvSpPr>
          <p:nvPr/>
        </p:nvSpPr>
        <p:spPr bwMode="auto">
          <a:xfrm>
            <a:off x="1587500" y="2579688"/>
            <a:ext cx="9415463" cy="490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130000"/>
              </a:lnSpc>
            </a:pP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）灭菌剂：可杀灭一切微生物（包括细菌芽孢），达到灭菌要求的制剂。</a:t>
            </a:r>
          </a:p>
          <a:p>
            <a:pPr marL="342900" indent="-342900">
              <a:lnSpc>
                <a:spcPct val="130000"/>
              </a:lnSpc>
            </a:pP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）高效消毒剂：可杀灭一切细菌繁殖体、病毒、真菌及其孢子，并对细菌芽孢</a:t>
            </a:r>
          </a:p>
          <a:p>
            <a:pPr marL="342900" indent="-342900">
              <a:lnSpc>
                <a:spcPct val="130000"/>
              </a:lnSpc>
            </a:pP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也有一定杀灭作用的消毒制剂。</a:t>
            </a:r>
          </a:p>
          <a:p>
            <a:pPr marL="342900" indent="-342900">
              <a:lnSpc>
                <a:spcPct val="130000"/>
              </a:lnSpc>
            </a:pP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）中效消毒剂：仅可消灭分枝杆菌、细菌繁殖体、真菌、病毒等微生物，达到</a:t>
            </a:r>
          </a:p>
          <a:p>
            <a:pPr marL="342900" indent="-342900">
              <a:lnSpc>
                <a:spcPct val="130000"/>
              </a:lnSpc>
            </a:pP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消毒要求的制剂。</a:t>
            </a:r>
          </a:p>
          <a:p>
            <a:pPr marL="342900" indent="-342900">
              <a:lnSpc>
                <a:spcPct val="130000"/>
              </a:lnSpc>
            </a:pP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）低效消毒剂：仅可杀灭细菌繁殖体和亲脂病毒，达到消毒要求的制剂。</a:t>
            </a: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3971925" y="2033588"/>
            <a:ext cx="430847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化学消毒剂的分类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Group 14"/>
          <p:cNvGrpSpPr/>
          <p:nvPr/>
        </p:nvGrpSpPr>
        <p:grpSpPr bwMode="auto">
          <a:xfrm>
            <a:off x="8380413" y="2100263"/>
            <a:ext cx="2808287" cy="1182687"/>
            <a:chOff x="2925" y="1434"/>
            <a:chExt cx="1361" cy="952"/>
          </a:xfrm>
        </p:grpSpPr>
        <p:sp>
          <p:nvSpPr>
            <p:cNvPr id="63509" name="AutoShape 11"/>
            <p:cNvSpPr>
              <a:spLocks noChangeArrowheads="1"/>
            </p:cNvSpPr>
            <p:nvPr/>
          </p:nvSpPr>
          <p:spPr bwMode="auto">
            <a:xfrm>
              <a:off x="2925" y="1434"/>
              <a:ext cx="1361" cy="952"/>
            </a:xfrm>
            <a:prstGeom prst="wedgeRoundRectCallout">
              <a:avLst>
                <a:gd name="adj1" fmla="val -75644"/>
                <a:gd name="adj2" fmla="val 16597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67948" name="Rectangle 3"/>
            <p:cNvSpPr>
              <a:spLocks noRot="1" noChangeArrowheads="1"/>
            </p:cNvSpPr>
            <p:nvPr/>
          </p:nvSpPr>
          <p:spPr bwMode="auto">
            <a:xfrm>
              <a:off x="2925" y="1434"/>
              <a:ext cx="1247" cy="72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微软雅黑" panose="020B0503020204020204" pitchFamily="34" charset="-122"/>
                </a:rPr>
                <a:t>◆</a:t>
              </a:r>
              <a:r>
                <a:rPr lang="zh-CN" altLang="en-US" sz="2000" b="1">
                  <a:solidFill>
                    <a:schemeClr val="bg1"/>
                  </a:solidFill>
                  <a:latin typeface="楷体_GB2312" pitchFamily="49" charset="-122"/>
                  <a:ea typeface="微软雅黑" panose="020B0503020204020204" pitchFamily="34" charset="-122"/>
                </a:rPr>
                <a:t>戊二醛、环氧乙烷、过氧化氢、甲醛、过氧乙酸</a:t>
              </a:r>
            </a:p>
          </p:txBody>
        </p:sp>
      </p:grpSp>
      <p:grpSp>
        <p:nvGrpSpPr>
          <p:cNvPr id="5" name="Group 15"/>
          <p:cNvGrpSpPr/>
          <p:nvPr/>
        </p:nvGrpSpPr>
        <p:grpSpPr bwMode="auto">
          <a:xfrm>
            <a:off x="7548563" y="2500313"/>
            <a:ext cx="3214687" cy="1209675"/>
            <a:chOff x="2925" y="1434"/>
            <a:chExt cx="1361" cy="952"/>
          </a:xfrm>
        </p:grpSpPr>
        <p:sp>
          <p:nvSpPr>
            <p:cNvPr id="63507" name="AutoShape 16"/>
            <p:cNvSpPr>
              <a:spLocks noChangeArrowheads="1"/>
            </p:cNvSpPr>
            <p:nvPr/>
          </p:nvSpPr>
          <p:spPr bwMode="auto">
            <a:xfrm>
              <a:off x="2925" y="1434"/>
              <a:ext cx="1361" cy="952"/>
            </a:xfrm>
            <a:prstGeom prst="wedgeRoundRectCallout">
              <a:avLst>
                <a:gd name="adj1" fmla="val -75644"/>
                <a:gd name="adj2" fmla="val 16597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67953" name="Rectangle 3"/>
            <p:cNvSpPr>
              <a:spLocks noRot="1" noChangeArrowheads="1"/>
            </p:cNvSpPr>
            <p:nvPr/>
          </p:nvSpPr>
          <p:spPr bwMode="auto">
            <a:xfrm>
              <a:off x="2925" y="1434"/>
              <a:ext cx="1247" cy="72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微软雅黑" panose="020B0503020204020204" pitchFamily="34" charset="-122"/>
                </a:rPr>
                <a:t>◆</a:t>
              </a:r>
              <a:r>
                <a:rPr lang="zh-CN" altLang="en-US" sz="2000" b="1">
                  <a:solidFill>
                    <a:schemeClr val="bg1"/>
                  </a:solidFill>
                  <a:latin typeface="楷体_GB2312" pitchFamily="49" charset="-122"/>
                  <a:ea typeface="微软雅黑" panose="020B0503020204020204" pitchFamily="34" charset="-122"/>
                </a:rPr>
                <a:t>含氯制剂、二氧化氯、邻苯二甲醛、过氧乙酸、过氧化氢、碘酊</a:t>
              </a:r>
            </a:p>
          </p:txBody>
        </p:sp>
      </p:grpSp>
      <p:grpSp>
        <p:nvGrpSpPr>
          <p:cNvPr id="6" name="Group 18"/>
          <p:cNvGrpSpPr/>
          <p:nvPr/>
        </p:nvGrpSpPr>
        <p:grpSpPr bwMode="auto">
          <a:xfrm>
            <a:off x="6435725" y="3325813"/>
            <a:ext cx="2808288" cy="1223962"/>
            <a:chOff x="2925" y="1434"/>
            <a:chExt cx="1361" cy="952"/>
          </a:xfrm>
        </p:grpSpPr>
        <p:sp>
          <p:nvSpPr>
            <p:cNvPr id="63505" name="AutoShape 19"/>
            <p:cNvSpPr>
              <a:spLocks noChangeArrowheads="1"/>
            </p:cNvSpPr>
            <p:nvPr/>
          </p:nvSpPr>
          <p:spPr bwMode="auto">
            <a:xfrm>
              <a:off x="2925" y="1434"/>
              <a:ext cx="1361" cy="952"/>
            </a:xfrm>
            <a:prstGeom prst="wedgeRoundRectCallout">
              <a:avLst>
                <a:gd name="adj1" fmla="val -75644"/>
                <a:gd name="adj2" fmla="val 16597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67956" name="Rectangle 3"/>
            <p:cNvSpPr>
              <a:spLocks noRot="1" noChangeArrowheads="1"/>
            </p:cNvSpPr>
            <p:nvPr/>
          </p:nvSpPr>
          <p:spPr bwMode="auto">
            <a:xfrm>
              <a:off x="2925" y="1434"/>
              <a:ext cx="1247" cy="72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微软雅黑" panose="020B0503020204020204" pitchFamily="34" charset="-122"/>
                </a:rPr>
                <a:t>◆</a:t>
              </a:r>
              <a:r>
                <a:rPr lang="zh-CN" altLang="en-US" sz="2000" b="1">
                  <a:solidFill>
                    <a:schemeClr val="bg1"/>
                  </a:solidFill>
                  <a:latin typeface="楷体_GB2312" pitchFamily="49" charset="-122"/>
                  <a:ea typeface="微软雅黑" panose="020B0503020204020204" pitchFamily="34" charset="-122"/>
                </a:rPr>
                <a:t>碘伏、氯己定碘、醇类、季铵盐类化合物的复方、酚类</a:t>
              </a:r>
            </a:p>
          </p:txBody>
        </p:sp>
      </p:grpSp>
      <p:grpSp>
        <p:nvGrpSpPr>
          <p:cNvPr id="7" name="Group 21"/>
          <p:cNvGrpSpPr/>
          <p:nvPr/>
        </p:nvGrpSpPr>
        <p:grpSpPr bwMode="auto">
          <a:xfrm>
            <a:off x="7778750" y="4211638"/>
            <a:ext cx="1944688" cy="936625"/>
            <a:chOff x="2925" y="1434"/>
            <a:chExt cx="1361" cy="952"/>
          </a:xfrm>
        </p:grpSpPr>
        <p:sp>
          <p:nvSpPr>
            <p:cNvPr id="63503" name="AutoShape 22"/>
            <p:cNvSpPr>
              <a:spLocks noChangeArrowheads="1"/>
            </p:cNvSpPr>
            <p:nvPr/>
          </p:nvSpPr>
          <p:spPr bwMode="auto">
            <a:xfrm>
              <a:off x="2925" y="1434"/>
              <a:ext cx="1361" cy="952"/>
            </a:xfrm>
            <a:prstGeom prst="wedgeRoundRectCallout">
              <a:avLst>
                <a:gd name="adj1" fmla="val -75644"/>
                <a:gd name="adj2" fmla="val 16597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67959" name="Rectangle 3"/>
            <p:cNvSpPr>
              <a:spLocks noRot="1" noChangeArrowheads="1"/>
            </p:cNvSpPr>
            <p:nvPr/>
          </p:nvSpPr>
          <p:spPr bwMode="auto">
            <a:xfrm>
              <a:off x="2925" y="1434"/>
              <a:ext cx="1247" cy="72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微软雅黑" panose="020B0503020204020204" pitchFamily="34" charset="-122"/>
                </a:rPr>
                <a:t>◆</a:t>
              </a:r>
              <a:r>
                <a:rPr lang="zh-CN" altLang="en-US" sz="2000" b="1">
                  <a:solidFill>
                    <a:schemeClr val="bg1"/>
                  </a:solidFill>
                  <a:latin typeface="楷体_GB2312" pitchFamily="49" charset="-122"/>
                  <a:ea typeface="微软雅黑" panose="020B0503020204020204" pitchFamily="34" charset="-122"/>
                </a:rPr>
                <a:t>苯扎溴铵、氯己定。</a:t>
              </a:r>
            </a:p>
            <a:p>
              <a:pPr marL="342900" indent="-342900" eaLnBrk="0" hangingPunct="0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endParaRPr lang="zh-CN" altLang="en-US" sz="2000" b="1">
                <a:latin typeface="楷体_GB2312" pitchFamily="49" charset="-122"/>
                <a:ea typeface="楷体_GB2312" pitchFamily="49" charset="-122"/>
              </a:endParaRPr>
            </a:p>
            <a:p>
              <a:pPr marL="342900" indent="-342900" eaLnBrk="0" hangingPunct="0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endParaRPr lang="zh-CN" altLang="en-US" sz="20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34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4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34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4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34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3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51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451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520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3979863" y="1903413"/>
            <a:ext cx="4308475" cy="48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常用的化学消毒剂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4550" name="Group 38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36650" y="2424113"/>
          <a:ext cx="9948863" cy="2763520"/>
        </p:xfrm>
        <a:graphic>
          <a:graphicData uri="http://schemas.openxmlformats.org/drawingml/2006/table">
            <a:tbl>
              <a:tblPr/>
              <a:tblGrid>
                <a:gridCol w="1330325"/>
                <a:gridCol w="954088"/>
                <a:gridCol w="2449512"/>
                <a:gridCol w="5214938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消毒剂名称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适用范围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注意事项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戊二醛（灭菌）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不耐热的医疗器械或精密仪器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fontAlgn="base">
                        <a:lnSpc>
                          <a:spcPts val="168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、浸泡消毒：一般繁殖体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分钟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、灭菌：加盖浸泡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小时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密封避光，置于阴凉干燥处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对碳钢类有腐蚀性，可加入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0.5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％亚硝酸钠防锈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含量应≥1.8%，连续使用14天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④使用前用无菌蒸馏水冲洗，擦干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⑤对皮肤黏膜有刺激性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过氧乙酸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（灭菌）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耐腐蚀物品、环境、室内空气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3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浸泡法、擦拭法、喷洒法、熏蒸法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对金属有腐蚀性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现用现配；加盖保存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存放于阴凉通风处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④高浓度有刺激性和腐蚀性。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58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64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7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53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554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5544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3979863" y="1903413"/>
            <a:ext cx="4308475" cy="48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常用的化学消毒剂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4010" name="Group 4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36650" y="2424113"/>
          <a:ext cx="9948863" cy="2797556"/>
        </p:xfrm>
        <a:graphic>
          <a:graphicData uri="http://schemas.openxmlformats.org/drawingml/2006/table">
            <a:tbl>
              <a:tblPr/>
              <a:tblGrid>
                <a:gridCol w="1330325"/>
                <a:gridCol w="954088"/>
                <a:gridCol w="2449512"/>
                <a:gridCol w="5214938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消毒剂名称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适用范围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注意事项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65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环氧乙烷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（灭菌）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不耐高温、湿热的诊疗器械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熏蒸法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易燃易爆，注意防护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存储温度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&lt;40℃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，相对湿度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60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～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80%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不可用生理盐水冲洗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④物品不宜太厚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⑤效果检测评价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⑥不可用于饮水和食品的灭菌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甲醛溶液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（灭菌）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不耐湿、热的诊疗器械、器具和物品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温度：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55°—80</a:t>
                      </a:r>
                      <a:r>
                        <a:rPr lang="en-US" altLang="zh-CN" sz="1400" b="1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℃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时间：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30—60min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不采用自然挥发或熏蒸的灭菌方法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培训上岗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去除残留甲醛气体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4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1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56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656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6568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3979863" y="1903413"/>
            <a:ext cx="4308475" cy="48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常用的化学消毒剂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6598" name="Group 38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052195" y="2425700"/>
          <a:ext cx="10257155" cy="2667508"/>
        </p:xfrm>
        <a:graphic>
          <a:graphicData uri="http://schemas.openxmlformats.org/drawingml/2006/table">
            <a:tbl>
              <a:tblPr/>
              <a:tblGrid>
                <a:gridCol w="1177290"/>
                <a:gridCol w="1177925"/>
                <a:gridCol w="2525395"/>
                <a:gridCol w="5376545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消毒剂名称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适用范围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注意事项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过氧化氢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（高效）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外科埋置物，不耐湿、不耐热的塑料制品及餐具等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擦拭法、喷洒法、低温等离子体灭菌法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应现用现配，应避光、避热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易受有机物影响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喷雾时应采取防护措施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④对金属有腐蚀性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⑤低温等离子体灭菌法：不适用于布类、纸类、水、油类、粉剂等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含氯消毒剂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物品、物体表面、分泌物、排泄物等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浸泡法、擦拭法、喷洒法和干粉消毒法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置于阴凉处、避光 、密闭保存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现用现配，使用时限≤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24h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有腐蚀性和漂白作用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④对金属有腐蚀性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6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5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58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759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7592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3979863" y="1903413"/>
            <a:ext cx="4308475" cy="48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常用的化学消毒剂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7641" name="Group 57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36650" y="2424113"/>
          <a:ext cx="9948863" cy="2732532"/>
        </p:xfrm>
        <a:graphic>
          <a:graphicData uri="http://schemas.openxmlformats.org/drawingml/2006/table">
            <a:tbl>
              <a:tblPr/>
              <a:tblGrid>
                <a:gridCol w="1141730"/>
                <a:gridCol w="1142683"/>
                <a:gridCol w="2449512"/>
                <a:gridCol w="5214938"/>
              </a:tblGrid>
              <a:tr h="251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消毒剂名称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适用范围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注意事项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碘酊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（高效）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手术部位、注射穿刺部位、新生儿脐部等部位的皮肤消毒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擦拭法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对伤口及黏膜有刺激性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对金属有腐蚀性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保存时需加盖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④碘过敏者禁用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碘伏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（中效）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手、皮肤、黏膜及伤口的消毒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擦拭法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对二价金属有腐蚀性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现用现配；避光密闭保存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不需用乙醇脱碘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④碘过敏者慎用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7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09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861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861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8616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3979863" y="1903413"/>
            <a:ext cx="4308475" cy="48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常用的化学消毒剂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7079" name="Group 3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36650" y="2463800"/>
          <a:ext cx="9949180" cy="2670810"/>
        </p:xfrm>
        <a:graphic>
          <a:graphicData uri="http://schemas.openxmlformats.org/drawingml/2006/table">
            <a:tbl>
              <a:tblPr/>
              <a:tblGrid>
                <a:gridCol w="1141413"/>
                <a:gridCol w="1143000"/>
                <a:gridCol w="2449512"/>
                <a:gridCol w="5214938"/>
              </a:tblGrid>
              <a:tr h="2781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消毒剂名称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适用范围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注意事项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3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乙醇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（中效）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皮肤、物品表面及医疗器械的消毒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擦拭法、浸泡法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加盖并避火保存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定期检测有效浓度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不宜用于黏膜和创面消毒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④过敏者应慎用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胍类消毒剂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氯己定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（低效）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外科洗手、皮肤及黏膜等的消毒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擦拭法、冲洗法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勿在肥皂、洗衣粉等阴离子表面活性剂前、后使用或混合使用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有机物可降低消毒效果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7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3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63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二、消毒、灭菌方法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963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9640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（二）化学消毒灭菌法</a:t>
            </a:r>
          </a:p>
        </p:txBody>
      </p:sp>
      <p:sp>
        <p:nvSpPr>
          <p:cNvPr id="165897" name="Rectangle 6"/>
          <p:cNvSpPr>
            <a:spLocks noRot="1" noChangeArrowheads="1"/>
          </p:cNvSpPr>
          <p:nvPr/>
        </p:nvSpPr>
        <p:spPr bwMode="auto">
          <a:xfrm>
            <a:off x="3979863" y="1903413"/>
            <a:ext cx="4308475" cy="48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常用的化学消毒剂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8144" name="Group 80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41413" y="2443163"/>
          <a:ext cx="9863137" cy="2749551"/>
        </p:xfrm>
        <a:graphic>
          <a:graphicData uri="http://schemas.openxmlformats.org/drawingml/2006/table">
            <a:tbl>
              <a:tblPr/>
              <a:tblGrid>
                <a:gridCol w="1733550"/>
                <a:gridCol w="1919287"/>
                <a:gridCol w="1919288"/>
                <a:gridCol w="4291012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消毒剂名称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适用范围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使用范围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注意事项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9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季铵盐类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苯扎溴铵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（低效）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环境、物体表面、皮肤与黏膜的消毒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浸泡法、擦拭法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①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现用现配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②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不与肥皂、洗衣粉、碘、高锰酸钾等阴离子表面活性剂混用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③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不适用于膀胱镜、眼科器械、橡胶及铝制品的消毒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④金属器械浸泡消毒，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0.1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％苯扎溴铵，加入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0.5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％亚硝酸钠可防锈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7" name="组合 2"/>
          <p:cNvGrpSpPr/>
          <p:nvPr/>
        </p:nvGrpSpPr>
        <p:grpSpPr bwMode="auto">
          <a:xfrm>
            <a:off x="7810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59" name="文本框 25"/>
          <p:cNvSpPr txBox="1">
            <a:spLocks noChangeArrowheads="1"/>
          </p:cNvSpPr>
          <p:nvPr/>
        </p:nvSpPr>
        <p:spPr bwMode="auto">
          <a:xfrm>
            <a:off x="1573893" y="2102531"/>
            <a:ext cx="8870950" cy="34080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工作区域</a:t>
            </a: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基本原则：物品由污到洁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；采用机械通风的； 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空气流向由洁到污 。 </a:t>
            </a: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工作区域：去污区；检查、包装及灭菌区；无菌物品</a:t>
            </a: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存放区。            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3.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辅助区域：工作人员更衣室、值班室、办公室、休息</a:t>
            </a: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室、卫生间等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6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三、消毒供应中心工作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67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（一）布局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683" name="文本框 25"/>
          <p:cNvSpPr txBox="1">
            <a:spLocks noChangeArrowheads="1"/>
          </p:cNvSpPr>
          <p:nvPr/>
        </p:nvSpPr>
        <p:spPr bwMode="auto">
          <a:xfrm>
            <a:off x="1397000" y="2147888"/>
            <a:ext cx="9648825" cy="3159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回收：物品分类采取封闭式回收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清洗与消毒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干燥、检查与保养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包装：装配、包装、封包、注明标识等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装载、灭菌及卸载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储存与发放：分类、分架存放在无菌物品存放区内，在有效期内发放。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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r>
              <a:rPr lang="zh-CN" altLang="en-US" sz="2400" b="1">
                <a:solidFill>
                  <a:srgbClr val="0066FF"/>
                </a:solidFill>
                <a:ea typeface="微软雅黑" panose="020B0503020204020204" pitchFamily="34" charset="-122"/>
              </a:rPr>
              <a:t>监测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68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三、消毒供应中心工作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691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（二）工作内容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5" name="组合 5"/>
          <p:cNvGrpSpPr/>
          <p:nvPr/>
        </p:nvGrpSpPr>
        <p:grpSpPr bwMode="auto">
          <a:xfrm>
            <a:off x="566738" y="1554163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8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261778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27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25288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四、手卫生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778000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271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2712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目      的</a:t>
            </a:r>
          </a:p>
        </p:txBody>
      </p:sp>
      <p:sp>
        <p:nvSpPr>
          <p:cNvPr id="199683" name="Rectangle 3"/>
          <p:cNvSpPr>
            <a:spLocks noRot="1" noChangeArrowheads="1"/>
          </p:cNvSpPr>
          <p:nvPr/>
        </p:nvSpPr>
        <p:spPr bwMode="auto">
          <a:xfrm>
            <a:off x="1957388" y="2270125"/>
            <a:ext cx="8742362" cy="4905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ea typeface="微软雅黑" panose="020B0503020204020204" pitchFamily="34" charset="-122"/>
              </a:rPr>
              <a:t>洗手</a:t>
            </a:r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：清除手部皮肤污垢和大部分暂住菌，切断通过手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           传播感染的途径。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ea typeface="微软雅黑" panose="020B0503020204020204" pitchFamily="34" charset="-122"/>
              </a:rPr>
              <a:t>卫生手消毒</a:t>
            </a:r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：清除致病性微生物，预防感染与交叉感染。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ea typeface="微软雅黑" panose="020B0503020204020204" pitchFamily="34" charset="-122"/>
              </a:rPr>
              <a:t>外科手消毒</a:t>
            </a:r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：清除指甲、手部、前臂的污物和暂居菌，</a:t>
            </a:r>
          </a:p>
          <a:p>
            <a:pPr marL="342900" indent="-342900">
              <a:lnSpc>
                <a:spcPct val="12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anose="020B0503020204020204" pitchFamily="34" charset="-122"/>
              </a:rPr>
              <a:t>                      抑制微生物的快速再生。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楷体_GB231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9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2"/>
          <p:cNvGrpSpPr/>
          <p:nvPr/>
        </p:nvGrpSpPr>
        <p:grpSpPr bwMode="auto">
          <a:xfrm>
            <a:off x="890588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0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一、医院感染的相关概念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11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2448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（一）医院感染</a:t>
            </a:r>
          </a:p>
        </p:txBody>
      </p:sp>
      <p:grpSp>
        <p:nvGrpSpPr>
          <p:cNvPr id="25612" name="Group 28"/>
          <p:cNvGrpSpPr/>
          <p:nvPr/>
        </p:nvGrpSpPr>
        <p:grpSpPr bwMode="auto">
          <a:xfrm>
            <a:off x="4768850" y="2170113"/>
            <a:ext cx="3024188" cy="2944812"/>
            <a:chOff x="2005" y="1501"/>
            <a:chExt cx="1905" cy="1855"/>
          </a:xfrm>
        </p:grpSpPr>
        <p:sp>
          <p:nvSpPr>
            <p:cNvPr id="25615" name="Oval 5" descr="紫色网格"/>
            <p:cNvSpPr>
              <a:spLocks noChangeArrowheads="1"/>
            </p:cNvSpPr>
            <p:nvPr/>
          </p:nvSpPr>
          <p:spPr bwMode="auto">
            <a:xfrm>
              <a:off x="2005" y="1835"/>
              <a:ext cx="714" cy="688"/>
            </a:xfrm>
            <a:prstGeom prst="ellipse">
              <a:avLst/>
            </a:prstGeom>
            <a:blipFill dpi="0" rotWithShape="1">
              <a:blip r:embed="rId2">
                <a:alphaModFix amt="71000"/>
              </a:blip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3200">
                <a:latin typeface="Tahoma" panose="020B0604030504040204" pitchFamily="34" charset="0"/>
                <a:ea typeface="华文新魏"/>
                <a:cs typeface="华文新魏"/>
              </a:endParaRPr>
            </a:p>
          </p:txBody>
        </p:sp>
        <p:sp>
          <p:nvSpPr>
            <p:cNvPr id="132111" name="Oval 6"/>
            <p:cNvSpPr>
              <a:spLocks noChangeArrowheads="1"/>
            </p:cNvSpPr>
            <p:nvPr/>
          </p:nvSpPr>
          <p:spPr bwMode="auto">
            <a:xfrm>
              <a:off x="2534" y="1501"/>
              <a:ext cx="715" cy="688"/>
            </a:xfrm>
            <a:prstGeom prst="ellipse">
              <a:avLst/>
            </a:prstGeom>
            <a:blipFill dpi="0" rotWithShape="1">
              <a:blip r:embed="rId2">
                <a:alphaModFix amt="72000"/>
              </a:blip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楷体_GB2312" pitchFamily="49" charset="-122"/>
                </a:rPr>
                <a:t>感染源</a:t>
              </a:r>
              <a:endPara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楷体_GB2312" pitchFamily="49" charset="-122"/>
              </a:endParaRPr>
            </a:p>
          </p:txBody>
        </p:sp>
        <p:sp>
          <p:nvSpPr>
            <p:cNvPr id="25617" name="Oval 7" descr="紫色网格"/>
            <p:cNvSpPr>
              <a:spLocks noChangeArrowheads="1"/>
            </p:cNvSpPr>
            <p:nvPr/>
          </p:nvSpPr>
          <p:spPr bwMode="auto">
            <a:xfrm>
              <a:off x="3143" y="1799"/>
              <a:ext cx="714" cy="688"/>
            </a:xfrm>
            <a:prstGeom prst="ellipse">
              <a:avLst/>
            </a:prstGeom>
            <a:blipFill dpi="0" rotWithShape="1">
              <a:blip r:embed="rId2">
                <a:alphaModFix amt="71000"/>
              </a:blip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3200">
                <a:latin typeface="Tahoma" panose="020B0604030504040204" pitchFamily="34" charset="0"/>
                <a:ea typeface="华文新魏"/>
                <a:cs typeface="华文新魏"/>
              </a:endParaRPr>
            </a:p>
          </p:txBody>
        </p:sp>
        <p:sp>
          <p:nvSpPr>
            <p:cNvPr id="132113" name="Oval 8" descr="紫色网格"/>
            <p:cNvSpPr>
              <a:spLocks noChangeArrowheads="1"/>
            </p:cNvSpPr>
            <p:nvPr/>
          </p:nvSpPr>
          <p:spPr bwMode="auto">
            <a:xfrm>
              <a:off x="3196" y="2342"/>
              <a:ext cx="714" cy="688"/>
            </a:xfrm>
            <a:prstGeom prst="ellipse">
              <a:avLst/>
            </a:prstGeom>
            <a:blipFill dpi="0" rotWithShape="1">
              <a:blip r:embed="rId2">
                <a:alphaModFix amt="71000"/>
              </a:blip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楷体_GB2312" pitchFamily="49" charset="-122"/>
                </a:rPr>
                <a:t>易感</a:t>
              </a:r>
            </a:p>
            <a:p>
              <a:pPr algn="ctr">
                <a:defRPr/>
              </a:pPr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楷体_GB2312" pitchFamily="49" charset="-122"/>
                </a:rPr>
                <a:t>宿主</a:t>
              </a:r>
            </a:p>
          </p:txBody>
        </p:sp>
        <p:sp>
          <p:nvSpPr>
            <p:cNvPr id="25619" name="Oval 9" descr="紫色网格"/>
            <p:cNvSpPr>
              <a:spLocks noChangeArrowheads="1"/>
            </p:cNvSpPr>
            <p:nvPr/>
          </p:nvSpPr>
          <p:spPr bwMode="auto">
            <a:xfrm>
              <a:off x="2640" y="2668"/>
              <a:ext cx="714" cy="688"/>
            </a:xfrm>
            <a:prstGeom prst="ellipse">
              <a:avLst/>
            </a:prstGeom>
            <a:blipFill dpi="0" rotWithShape="1">
              <a:blip r:embed="rId2">
                <a:alphaModFix amt="71000"/>
              </a:blip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3200">
                <a:latin typeface="Tahoma" panose="020B0604030504040204" pitchFamily="34" charset="0"/>
                <a:ea typeface="华文新魏"/>
                <a:cs typeface="华文新魏"/>
              </a:endParaRPr>
            </a:p>
          </p:txBody>
        </p:sp>
        <p:sp>
          <p:nvSpPr>
            <p:cNvPr id="132115" name="Oval 10" descr="紫色网格"/>
            <p:cNvSpPr>
              <a:spLocks noChangeArrowheads="1"/>
            </p:cNvSpPr>
            <p:nvPr/>
          </p:nvSpPr>
          <p:spPr bwMode="auto">
            <a:xfrm>
              <a:off x="2005" y="2414"/>
              <a:ext cx="714" cy="688"/>
            </a:xfrm>
            <a:prstGeom prst="ellipse">
              <a:avLst/>
            </a:prstGeom>
            <a:blipFill dpi="0" rotWithShape="1">
              <a:blip r:embed="rId2">
                <a:alphaModFix amt="72000"/>
              </a:blip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anose="020B0604030504040204" pitchFamily="34" charset="0"/>
                  <a:ea typeface="楷体_GB2312" pitchFamily="49" charset="-122"/>
                </a:rPr>
                <a:t>传播</a:t>
              </a:r>
            </a:p>
            <a:p>
              <a:pPr algn="ctr">
                <a:defRPr/>
              </a:pPr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anose="020B0604030504040204" pitchFamily="34" charset="0"/>
                  <a:ea typeface="楷体_GB2312" pitchFamily="49" charset="-122"/>
                </a:rPr>
                <a:t>途径</a:t>
              </a:r>
            </a:p>
          </p:txBody>
        </p:sp>
        <p:sp>
          <p:nvSpPr>
            <p:cNvPr id="25621" name="AutoShape 11"/>
            <p:cNvSpPr>
              <a:spLocks noChangeArrowheads="1"/>
            </p:cNvSpPr>
            <p:nvPr/>
          </p:nvSpPr>
          <p:spPr bwMode="auto">
            <a:xfrm>
              <a:off x="2322" y="2280"/>
              <a:ext cx="79" cy="289"/>
            </a:xfrm>
            <a:prstGeom prst="upArrow">
              <a:avLst>
                <a:gd name="adj1" fmla="val 50000"/>
                <a:gd name="adj2" fmla="val 91456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</a:ln>
          </p:spPr>
          <p:txBody>
            <a:bodyPr vert="eaVert" wrap="none" anchor="ctr"/>
            <a:lstStyle/>
            <a:p>
              <a:endParaRPr lang="zh-CN" altLang="en-US" b="1"/>
            </a:p>
          </p:txBody>
        </p:sp>
        <p:sp>
          <p:nvSpPr>
            <p:cNvPr id="25622" name="AutoShape 12"/>
            <p:cNvSpPr>
              <a:spLocks noChangeArrowheads="1"/>
            </p:cNvSpPr>
            <p:nvPr/>
          </p:nvSpPr>
          <p:spPr bwMode="auto">
            <a:xfrm rot="2196469">
              <a:off x="2459" y="1917"/>
              <a:ext cx="79" cy="290"/>
            </a:xfrm>
            <a:prstGeom prst="upArrow">
              <a:avLst>
                <a:gd name="adj1" fmla="val 50000"/>
                <a:gd name="adj2" fmla="val 91772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</a:ln>
          </p:spPr>
          <p:txBody>
            <a:bodyPr vert="eaVert" wrap="none" anchor="ctr"/>
            <a:lstStyle/>
            <a:p>
              <a:endParaRPr lang="zh-CN" altLang="en-US" b="1"/>
            </a:p>
          </p:txBody>
        </p:sp>
        <p:sp>
          <p:nvSpPr>
            <p:cNvPr id="25623" name="AutoShape 13"/>
            <p:cNvSpPr>
              <a:spLocks noChangeArrowheads="1"/>
            </p:cNvSpPr>
            <p:nvPr/>
          </p:nvSpPr>
          <p:spPr bwMode="auto">
            <a:xfrm rot="6220692">
              <a:off x="3319" y="1861"/>
              <a:ext cx="96" cy="269"/>
            </a:xfrm>
            <a:prstGeom prst="upArrow">
              <a:avLst>
                <a:gd name="adj1" fmla="val 50000"/>
                <a:gd name="adj2" fmla="val 70052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</a:ln>
          </p:spPr>
          <p:txBody>
            <a:bodyPr rot="10800000" vert="eaVert" wrap="none" anchor="ctr"/>
            <a:lstStyle/>
            <a:p>
              <a:endParaRPr lang="zh-CN" altLang="en-US" b="1"/>
            </a:p>
          </p:txBody>
        </p:sp>
        <p:sp>
          <p:nvSpPr>
            <p:cNvPr id="25624" name="AutoShape 14"/>
            <p:cNvSpPr>
              <a:spLocks noChangeArrowheads="1"/>
            </p:cNvSpPr>
            <p:nvPr/>
          </p:nvSpPr>
          <p:spPr bwMode="auto">
            <a:xfrm rot="10453605">
              <a:off x="3502" y="2144"/>
              <a:ext cx="80" cy="290"/>
            </a:xfrm>
            <a:prstGeom prst="upArrow">
              <a:avLst>
                <a:gd name="adj1" fmla="val 50000"/>
                <a:gd name="adj2" fmla="val 90625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</a:ln>
          </p:spPr>
          <p:txBody>
            <a:bodyPr rot="10800000" vert="eaVert" wrap="none" anchor="ctr"/>
            <a:lstStyle/>
            <a:p>
              <a:endParaRPr lang="zh-CN" altLang="en-US" b="1"/>
            </a:p>
          </p:txBody>
        </p:sp>
        <p:sp>
          <p:nvSpPr>
            <p:cNvPr id="25625" name="AutoShape 15"/>
            <p:cNvSpPr>
              <a:spLocks noChangeArrowheads="1"/>
            </p:cNvSpPr>
            <p:nvPr/>
          </p:nvSpPr>
          <p:spPr bwMode="auto">
            <a:xfrm rot="-6030201">
              <a:off x="3187" y="2777"/>
              <a:ext cx="83" cy="269"/>
            </a:xfrm>
            <a:prstGeom prst="upArrow">
              <a:avLst>
                <a:gd name="adj1" fmla="val 50000"/>
                <a:gd name="adj2" fmla="val 81024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</a:ln>
          </p:spPr>
          <p:txBody>
            <a:bodyPr vert="eaVert" wrap="none" anchor="ctr"/>
            <a:lstStyle/>
            <a:p>
              <a:endParaRPr lang="zh-CN" altLang="en-US" b="1"/>
            </a:p>
          </p:txBody>
        </p:sp>
        <p:sp>
          <p:nvSpPr>
            <p:cNvPr id="25626" name="AutoShape 16"/>
            <p:cNvSpPr>
              <a:spLocks noChangeArrowheads="1"/>
            </p:cNvSpPr>
            <p:nvPr/>
          </p:nvSpPr>
          <p:spPr bwMode="auto">
            <a:xfrm rot="-3609943">
              <a:off x="2686" y="2795"/>
              <a:ext cx="90" cy="272"/>
            </a:xfrm>
            <a:prstGeom prst="upArrow">
              <a:avLst>
                <a:gd name="adj1" fmla="val 50000"/>
                <a:gd name="adj2" fmla="val 75556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</a:ln>
          </p:spPr>
          <p:txBody>
            <a:bodyPr vert="eaVert" wrap="none" anchor="ctr"/>
            <a:lstStyle/>
            <a:p>
              <a:endParaRPr lang="zh-CN" altLang="en-US" b="1"/>
            </a:p>
          </p:txBody>
        </p:sp>
      </p:grpSp>
      <p:sp>
        <p:nvSpPr>
          <p:cNvPr id="132122" name="Text Box 26"/>
          <p:cNvSpPr txBox="1">
            <a:spLocks noChangeArrowheads="1"/>
          </p:cNvSpPr>
          <p:nvPr/>
        </p:nvSpPr>
        <p:spPr bwMode="auto">
          <a:xfrm>
            <a:off x="8763000" y="1898650"/>
            <a:ext cx="1038225" cy="3384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FF0000"/>
                </a:solidFill>
                <a:latin typeface="Verdana" panose="020B0604030504040204" pitchFamily="34" charset="0"/>
                <a:ea typeface="楷体_GB2312" pitchFamily="49" charset="-122"/>
              </a:rPr>
              <a:t>特点</a:t>
            </a: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：同时存在，相互联系时发生感染。</a:t>
            </a:r>
          </a:p>
        </p:txBody>
      </p:sp>
      <p:sp>
        <p:nvSpPr>
          <p:cNvPr id="25614" name="Rectangle 29"/>
          <p:cNvSpPr>
            <a:spLocks noChangeArrowheads="1"/>
          </p:cNvSpPr>
          <p:nvPr/>
        </p:nvSpPr>
        <p:spPr bwMode="auto">
          <a:xfrm>
            <a:off x="1954213" y="2505075"/>
            <a:ext cx="2090737" cy="1373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◆发生必须具备三个基本条件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2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22" grpId="0"/>
      <p:bldP spid="2561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3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261778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475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25288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四、手卫生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778000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475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760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操作程序</a:t>
            </a:r>
          </a:p>
        </p:txBody>
      </p:sp>
      <p:sp>
        <p:nvSpPr>
          <p:cNvPr id="199683" name="Rectangle 3"/>
          <p:cNvSpPr>
            <a:spLocks noRot="1" noChangeArrowheads="1"/>
          </p:cNvSpPr>
          <p:nvPr/>
        </p:nvSpPr>
        <p:spPr bwMode="auto">
          <a:xfrm>
            <a:off x="1593850" y="1984375"/>
            <a:ext cx="8742363" cy="4905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anose="020B0503020204020204" pitchFamily="34" charset="-122"/>
              </a:rPr>
              <a:t>评估</a:t>
            </a:r>
            <a:endParaRPr lang="zh-CN" altLang="en-US" sz="2800" b="1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anose="020B0503020204020204" pitchFamily="34" charset="-122"/>
              </a:rPr>
              <a:t>计划</a:t>
            </a: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anose="020B0503020204020204" pitchFamily="34" charset="-122"/>
              </a:rPr>
              <a:t>：用物准备</a:t>
            </a:r>
          </a:p>
          <a:p>
            <a:pPr marL="342900" indent="-342900">
              <a:lnSpc>
                <a:spcPct val="120000"/>
              </a:lnSpc>
              <a:defRPr/>
            </a:pPr>
            <a:endParaRPr lang="zh-CN" altLang="en-US" sz="2800" b="1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  <a:defRPr/>
            </a:pPr>
            <a:endParaRPr lang="zh-CN" altLang="en-US" sz="2800" b="1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  <a:defRPr/>
            </a:pPr>
            <a:endParaRPr lang="zh-CN" altLang="en-US" sz="2800" b="1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anose="020B0503020204020204" pitchFamily="34" charset="-122"/>
              </a:rPr>
              <a:t>           环境准备</a:t>
            </a:r>
            <a:endParaRPr lang="zh-CN" altLang="en-US" sz="2800" b="1">
              <a:solidFill>
                <a:srgbClr val="0066FF"/>
              </a:solidFill>
              <a:latin typeface="楷体_GB2312" pitchFamily="49" charset="-122"/>
              <a:ea typeface="微软雅黑" panose="020B0503020204020204" pitchFamily="34" charset="-12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324350" y="2041525"/>
            <a:ext cx="6480175" cy="2327275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：流动水洗手设施、清洁剂、干手用物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Char char="•"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卫生手消毒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：流动水洗手设备、清洁剂、速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干手消毒剂、干手用物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Char char="•"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外科手消毒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：洗手池、清洁用物、手消毒剂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、干手物品、计时装置、洗手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流程及说明图等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351338" y="4608513"/>
            <a:ext cx="6480175" cy="563562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buFontTx/>
              <a:buChar char="•"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整洁、宽敞、明亮</a:t>
            </a:r>
            <a:r>
              <a:rPr lang="zh-CN" altLang="en-US" sz="2800">
                <a:latin typeface="Verdana" panose="020B0604030504040204" pitchFamily="34" charset="0"/>
                <a:ea typeface="楷体_GB2312"/>
                <a:cs typeface="楷体_GB231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9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2" grpId="0" animBg="1"/>
      <p:bldP spid="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7" name="组合 5"/>
          <p:cNvGrpSpPr/>
          <p:nvPr/>
        </p:nvGrpSpPr>
        <p:grpSpPr bwMode="auto">
          <a:xfrm>
            <a:off x="574675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261778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577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25288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四、手卫生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778000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78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5784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操作程序</a:t>
            </a:r>
          </a:p>
        </p:txBody>
      </p:sp>
      <p:sp>
        <p:nvSpPr>
          <p:cNvPr id="199683" name="Rectangle 3"/>
          <p:cNvSpPr>
            <a:spLocks noRot="1" noChangeArrowheads="1"/>
          </p:cNvSpPr>
          <p:nvPr/>
        </p:nvSpPr>
        <p:spPr bwMode="auto">
          <a:xfrm>
            <a:off x="1344613" y="1881188"/>
            <a:ext cx="1090612" cy="4905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>
              <a:lnSpc>
                <a:spcPct val="120000"/>
              </a:lnSpc>
              <a:defRPr/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anose="020B0503020204020204" pitchFamily="34" charset="-122"/>
              </a:rPr>
              <a:t>实施</a:t>
            </a:r>
            <a:endParaRPr lang="zh-CN" altLang="en-US" sz="2800" b="1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微软雅黑" panose="020B0503020204020204" pitchFamily="34" charset="-122"/>
            </a:endParaRPr>
          </a:p>
        </p:txBody>
      </p:sp>
      <p:grpSp>
        <p:nvGrpSpPr>
          <p:cNvPr id="3" name="Group 15"/>
          <p:cNvGrpSpPr/>
          <p:nvPr/>
        </p:nvGrpSpPr>
        <p:grpSpPr bwMode="auto">
          <a:xfrm>
            <a:off x="2434908" y="2057400"/>
            <a:ext cx="7764462" cy="2974975"/>
            <a:chOff x="567" y="981"/>
            <a:chExt cx="4717" cy="3114"/>
          </a:xfrm>
        </p:grpSpPr>
        <p:pic>
          <p:nvPicPr>
            <p:cNvPr id="75787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7" y="981"/>
              <a:ext cx="4717" cy="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788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67" y="2069"/>
              <a:ext cx="4717" cy="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5789" name="Text Box 14"/>
            <p:cNvSpPr txBox="1">
              <a:spLocks noChangeArrowheads="1"/>
            </p:cNvSpPr>
            <p:nvPr/>
          </p:nvSpPr>
          <p:spPr bwMode="auto">
            <a:xfrm>
              <a:off x="2200" y="3884"/>
              <a:ext cx="1270" cy="21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r>
                <a:rPr lang="en-US" altLang="zh-CN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</a:t>
              </a:r>
              <a:r>
                <a:rPr lang="zh-CN" altLang="en-US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搓洗手腕，交换进行</a:t>
              </a:r>
            </a:p>
            <a:p>
              <a:pPr algn="ctr" eaLnBrk="0" hangingPunct="0"/>
              <a:r>
                <a:rPr lang="zh-CN" altLang="en-US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（必要时）</a:t>
              </a:r>
            </a:p>
          </p:txBody>
        </p:sp>
        <p:sp>
          <p:nvSpPr>
            <p:cNvPr id="75790" name="Text Box 12"/>
            <p:cNvSpPr txBox="1">
              <a:spLocks noChangeArrowheads="1"/>
            </p:cNvSpPr>
            <p:nvPr/>
          </p:nvSpPr>
          <p:spPr bwMode="auto">
            <a:xfrm>
              <a:off x="567" y="1842"/>
              <a:ext cx="4717" cy="2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</a:ln>
          </p:spPr>
          <p:txBody>
            <a:bodyPr/>
            <a:lstStyle/>
            <a:p>
              <a:pPr algn="just" eaLnBrk="0" hangingPunct="0"/>
              <a:r>
                <a:rPr lang="en-US" altLang="zh-CN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掌心相对揉搓                                 </a:t>
              </a:r>
              <a:r>
                <a:rPr lang="en-US" altLang="zh-CN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r>
                <a:rPr lang="zh-CN" altLang="en-US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掌心相对，手指交错搓擦               </a:t>
              </a:r>
              <a:r>
                <a:rPr lang="en-US" altLang="zh-CN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r>
                <a:rPr lang="zh-CN" altLang="en-US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掌心对手背，手指交错搓擦交换进行</a:t>
              </a:r>
            </a:p>
            <a:p>
              <a:pPr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75791" name="Text Box 13"/>
            <p:cNvSpPr txBox="1">
              <a:spLocks noChangeArrowheads="1"/>
            </p:cNvSpPr>
            <p:nvPr/>
          </p:nvSpPr>
          <p:spPr bwMode="auto">
            <a:xfrm>
              <a:off x="567" y="2932"/>
              <a:ext cx="4717" cy="24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</a:ln>
          </p:spPr>
          <p:txBody>
            <a:bodyPr/>
            <a:lstStyle/>
            <a:p>
              <a:pPr algn="just" eaLnBrk="0" hangingPunct="0"/>
              <a:r>
                <a:rPr lang="en-US" altLang="zh-CN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r>
                <a:rPr lang="zh-CN" altLang="en-US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双手护握搓擦指背及指尖                 </a:t>
              </a:r>
              <a:r>
                <a:rPr lang="en-US" altLang="zh-CN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r>
                <a:rPr lang="zh-CN" altLang="en-US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拇指在掌中转动搓擦，交换进行     </a:t>
              </a:r>
              <a:r>
                <a:rPr lang="en-US" altLang="zh-CN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</a:t>
              </a:r>
              <a:r>
                <a:rPr lang="zh-CN" altLang="en-US" sz="12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指尖在掌尖搓擦，交换进行（六步）</a:t>
              </a:r>
            </a:p>
          </p:txBody>
        </p:sp>
        <p:pic>
          <p:nvPicPr>
            <p:cNvPr id="75792" name="Picture 11" descr="DSC0032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00" y="3158"/>
              <a:ext cx="1270" cy="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1" name="组合 5"/>
          <p:cNvGrpSpPr/>
          <p:nvPr/>
        </p:nvGrpSpPr>
        <p:grpSpPr bwMode="auto">
          <a:xfrm>
            <a:off x="566738" y="1554163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8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261778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680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25288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四、手卫生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778000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680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6808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注意事项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1158875" y="2124075"/>
            <a:ext cx="4032250" cy="625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、正确选择洗手方法</a:t>
            </a: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1150938" y="2743200"/>
            <a:ext cx="4032250" cy="625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、正确掌握洗手指征</a:t>
            </a:r>
            <a:r>
              <a:rPr lang="zh-CN" altLang="en-US" sz="2800">
                <a:latin typeface="Verdana" panose="020B0604030504040204" pitchFamily="34" charset="0"/>
                <a:ea typeface="楷体_GB2312"/>
                <a:cs typeface="楷体_GB2312"/>
              </a:rPr>
              <a:t> </a:t>
            </a:r>
          </a:p>
        </p:txBody>
      </p:sp>
      <p:sp>
        <p:nvSpPr>
          <p:cNvPr id="25613" name="Text Box 5"/>
          <p:cNvSpPr txBox="1">
            <a:spLocks noChangeArrowheads="1"/>
          </p:cNvSpPr>
          <p:nvPr/>
        </p:nvSpPr>
        <p:spPr bwMode="auto">
          <a:xfrm>
            <a:off x="1133475" y="3403600"/>
            <a:ext cx="6480175" cy="625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、洗手和卫生手消毒不宜同时使用</a:t>
            </a:r>
            <a:r>
              <a:rPr lang="zh-CN" altLang="en-US" sz="2800">
                <a:latin typeface="Verdana" panose="020B0604030504040204" pitchFamily="34" charset="0"/>
                <a:ea typeface="楷体_GB2312"/>
                <a:cs typeface="楷体_GB2312"/>
              </a:rPr>
              <a:t> 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5391150" y="2170113"/>
            <a:ext cx="4106863" cy="1330325"/>
          </a:xfrm>
          <a:prstGeom prst="rect">
            <a:avLst/>
          </a:prstGeom>
          <a:solidFill>
            <a:srgbClr val="0000FF">
              <a:alpha val="39000"/>
            </a:srgbClr>
          </a:solidFill>
          <a:ln w="19050" algn="ctr">
            <a:solidFill>
              <a:schemeClr val="bg1"/>
            </a:solidFill>
            <a:prstDash val="dash"/>
            <a:miter lim="800000"/>
          </a:ln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肉眼可见污染</a:t>
            </a:r>
            <a:r>
              <a:rPr lang="en-US" altLang="zh-CN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清洁剂和流动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水洗手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无肉眼可见污染</a:t>
            </a:r>
            <a:r>
              <a:rPr lang="en-US" altLang="zh-CN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速干手消毒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剂消毒双手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5575300" y="2522538"/>
            <a:ext cx="4945063" cy="1939925"/>
          </a:xfrm>
          <a:prstGeom prst="rect">
            <a:avLst/>
          </a:prstGeom>
          <a:solidFill>
            <a:srgbClr val="0000FF">
              <a:alpha val="39000"/>
            </a:srgbClr>
          </a:solidFill>
          <a:ln w="19050" algn="ctr">
            <a:solidFill>
              <a:schemeClr val="bg1"/>
            </a:solidFill>
            <a:prstDash val="dash"/>
            <a:miter lim="800000"/>
          </a:ln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●直接或间接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接触患者前后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污染部位</a:t>
            </a:r>
            <a:r>
              <a:rPr lang="en-US" altLang="zh-CN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清洁部位 </a:t>
            </a: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接触患者周围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环境及物品后；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穿脱隔离衣前后，脱手套后；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无菌操作前、接触清洁、无菌物品之前；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处理药物或配餐前。</a:t>
            </a:r>
          </a:p>
        </p:txBody>
      </p:sp>
      <p:sp>
        <p:nvSpPr>
          <p:cNvPr id="114743" name="Text Box 55"/>
          <p:cNvSpPr txBox="1">
            <a:spLocks noChangeArrowheads="1"/>
          </p:cNvSpPr>
          <p:nvPr/>
        </p:nvSpPr>
        <p:spPr bwMode="auto">
          <a:xfrm>
            <a:off x="6318250" y="3954463"/>
            <a:ext cx="3959225" cy="1025525"/>
          </a:xfrm>
          <a:prstGeom prst="rect">
            <a:avLst/>
          </a:prstGeom>
          <a:solidFill>
            <a:srgbClr val="0000FF">
              <a:alpha val="39000"/>
            </a:srgbClr>
          </a:solidFill>
          <a:ln w="19050" algn="ctr">
            <a:solidFill>
              <a:schemeClr val="bg1"/>
            </a:solidFill>
            <a:prstDash val="dash"/>
            <a:miter lim="800000"/>
          </a:ln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微软雅黑" panose="020B0503020204020204" pitchFamily="34" charset="-122"/>
              </a:rPr>
              <a:t>接触被传染性致病微生物污染的物品后；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微软雅黑" panose="020B0503020204020204" pitchFamily="34" charset="-122"/>
              </a:rPr>
              <a:t>●直接或间接接触传染病患者之后。</a:t>
            </a:r>
            <a:endParaRPr lang="zh-CN" altLang="en-US" sz="2000">
              <a:solidFill>
                <a:schemeClr val="bg1"/>
              </a:solidFill>
              <a:latin typeface="Verdana" panose="020B0604030504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106488" y="4048125"/>
            <a:ext cx="6480175" cy="625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、正确掌握卫生手消毒指征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92200" y="4684713"/>
            <a:ext cx="6480175" cy="625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、外科手消毒应注意</a:t>
            </a:r>
          </a:p>
        </p:txBody>
      </p:sp>
      <p:sp>
        <p:nvSpPr>
          <p:cNvPr id="5" name="Text Box 55"/>
          <p:cNvSpPr txBox="1">
            <a:spLocks noChangeArrowheads="1"/>
          </p:cNvSpPr>
          <p:nvPr/>
        </p:nvSpPr>
        <p:spPr bwMode="auto">
          <a:xfrm>
            <a:off x="5830888" y="3944938"/>
            <a:ext cx="3511550" cy="1330325"/>
          </a:xfrm>
          <a:prstGeom prst="rect">
            <a:avLst/>
          </a:prstGeom>
          <a:solidFill>
            <a:srgbClr val="0000FF">
              <a:alpha val="39000"/>
            </a:srgbClr>
          </a:solidFill>
          <a:ln w="19050" algn="ctr">
            <a:solidFill>
              <a:schemeClr val="bg1"/>
            </a:solidFill>
            <a:prstDash val="dash"/>
            <a:miter lim="800000"/>
          </a:ln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遵循原则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●方法正确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●用物处理正确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●正确掌握外科手消毒指征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4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4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14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14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14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147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12" grpId="0"/>
      <p:bldP spid="25613" grpId="0"/>
      <p:bldP spid="114710" grpId="0" animBg="1"/>
      <p:bldP spid="114710" grpId="1" animBg="1"/>
      <p:bldP spid="6" grpId="0" animBg="1"/>
      <p:bldP spid="6" grpId="1" animBg="1"/>
      <p:bldP spid="114743" grpId="0" animBg="1"/>
      <p:bldP spid="114743" grpId="1" animBg="1"/>
      <p:bldP spid="3" grpId="0"/>
      <p:bldP spid="7" grpId="0"/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853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37401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第十章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医院感染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清洁、消毒和灭菌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无菌技术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隔离技术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89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905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无菌技术、无菌物品、无菌区域的概念</a:t>
            </a:r>
          </a:p>
        </p:txBody>
      </p:sp>
      <p:sp>
        <p:nvSpPr>
          <p:cNvPr id="80906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无菌技术操作原则</a:t>
            </a:r>
          </a:p>
        </p:txBody>
      </p:sp>
      <p:sp>
        <p:nvSpPr>
          <p:cNvPr id="80907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无菌技术基本操作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2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无菌技术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一、无菌技术基本概念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二、无菌技术操作原则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554538" y="4922838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81" name="Group 37"/>
          <p:cNvGrpSpPr/>
          <p:nvPr/>
        </p:nvGrpSpPr>
        <p:grpSpPr bwMode="auto">
          <a:xfrm>
            <a:off x="4764088" y="1397000"/>
            <a:ext cx="2633662" cy="4178300"/>
            <a:chOff x="2983" y="880"/>
            <a:chExt cx="1659" cy="2632"/>
          </a:xfrm>
        </p:grpSpPr>
        <p:sp>
          <p:nvSpPr>
            <p:cNvPr id="25" name="矩形 24"/>
            <p:cNvSpPr/>
            <p:nvPr/>
          </p:nvSpPr>
          <p:spPr>
            <a:xfrm>
              <a:off x="2983" y="1057"/>
              <a:ext cx="1659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0" hangingPunct="0">
                <a:lnSpc>
                  <a:spcPct val="120000"/>
                </a:lnSpc>
                <a:defRPr/>
              </a:pPr>
              <a:r>
                <a:rPr lang="zh-CN" altLang="en-US" sz="2400" b="1">
                  <a:solidFill>
                    <a:srgbClr val="0066FF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       指经过灭菌处理后未被污染的物品（区域）。</a:t>
              </a:r>
              <a:endParaRPr lang="zh-CN" altLang="en-US" sz="2400">
                <a:solidFill>
                  <a:srgbClr val="0066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Tahoma" panose="020B0604030504040204" pitchFamily="34" charset="0"/>
              </a:endParaRPr>
            </a:p>
          </p:txBody>
        </p:sp>
        <p:grpSp>
          <p:nvGrpSpPr>
            <p:cNvPr id="82952" name="组合 26"/>
            <p:cNvGrpSpPr/>
            <p:nvPr/>
          </p:nvGrpSpPr>
          <p:grpSpPr bwMode="auto">
            <a:xfrm>
              <a:off x="2995" y="880"/>
              <a:ext cx="1635" cy="340"/>
              <a:chOff x="5354177" y="1987945"/>
              <a:chExt cx="2795356" cy="54027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5713214" y="1987945"/>
                <a:ext cx="2078993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直角三角形 29"/>
              <p:cNvSpPr/>
              <p:nvPr/>
            </p:nvSpPr>
            <p:spPr>
              <a:xfrm rot="10800000" flipH="1" flipV="1">
                <a:off x="779220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" name="直角三角形 30"/>
              <p:cNvSpPr/>
              <p:nvPr/>
            </p:nvSpPr>
            <p:spPr>
              <a:xfrm rot="10800000" flipV="1">
                <a:off x="535417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2953" name="文本框 31"/>
            <p:cNvSpPr txBox="1">
              <a:spLocks noChangeArrowheads="1"/>
            </p:cNvSpPr>
            <p:nvPr/>
          </p:nvSpPr>
          <p:spPr bwMode="auto">
            <a:xfrm>
              <a:off x="3247" y="924"/>
              <a:ext cx="1219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无菌物品（区域）</a:t>
              </a:r>
            </a:p>
          </p:txBody>
        </p:sp>
      </p:grpSp>
      <p:grpSp>
        <p:nvGrpSpPr>
          <p:cNvPr id="82982" name="Group 38"/>
          <p:cNvGrpSpPr/>
          <p:nvPr/>
        </p:nvGrpSpPr>
        <p:grpSpPr bwMode="auto">
          <a:xfrm>
            <a:off x="7554913" y="1397000"/>
            <a:ext cx="2632075" cy="4178300"/>
            <a:chOff x="4759" y="880"/>
            <a:chExt cx="1658" cy="2632"/>
          </a:xfrm>
        </p:grpSpPr>
        <p:sp>
          <p:nvSpPr>
            <p:cNvPr id="33" name="矩形 32"/>
            <p:cNvSpPr/>
            <p:nvPr/>
          </p:nvSpPr>
          <p:spPr>
            <a:xfrm>
              <a:off x="4759" y="1057"/>
              <a:ext cx="1658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0" hangingPunct="0">
                <a:lnSpc>
                  <a:spcPct val="120000"/>
                </a:lnSpc>
                <a:defRPr/>
              </a:pPr>
              <a:r>
                <a:rPr lang="zh-CN" altLang="en-US" sz="2400" b="1">
                  <a:solidFill>
                    <a:srgbClr val="0066FF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       指未经灭菌处理或虽经灭菌处理但又被污染的物品或区域。</a:t>
              </a:r>
            </a:p>
          </p:txBody>
        </p:sp>
        <p:grpSp>
          <p:nvGrpSpPr>
            <p:cNvPr id="82955" name="组合 33"/>
            <p:cNvGrpSpPr/>
            <p:nvPr/>
          </p:nvGrpSpPr>
          <p:grpSpPr bwMode="auto">
            <a:xfrm>
              <a:off x="4770" y="880"/>
              <a:ext cx="1636" cy="340"/>
              <a:chOff x="5354177" y="1987945"/>
              <a:chExt cx="2795356" cy="540275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5712993" y="1987945"/>
                <a:ext cx="2079431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6" name="直角三角形 35"/>
              <p:cNvSpPr/>
              <p:nvPr/>
            </p:nvSpPr>
            <p:spPr>
              <a:xfrm rot="10800000" flipH="1" flipV="1">
                <a:off x="7792424" y="1987945"/>
                <a:ext cx="357108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7" name="直角三角形 36"/>
              <p:cNvSpPr/>
              <p:nvPr/>
            </p:nvSpPr>
            <p:spPr>
              <a:xfrm rot="10800000" flipV="1">
                <a:off x="5354176" y="1987945"/>
                <a:ext cx="357109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2956" name="文本框 37"/>
            <p:cNvSpPr txBox="1">
              <a:spLocks noChangeArrowheads="1"/>
            </p:cNvSpPr>
            <p:nvPr/>
          </p:nvSpPr>
          <p:spPr bwMode="auto">
            <a:xfrm>
              <a:off x="4920" y="935"/>
              <a:ext cx="1327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非无菌物品（区域）</a:t>
              </a:r>
            </a:p>
          </p:txBody>
        </p:sp>
      </p:grp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2958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一、无菌技术基本概念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80" name="Group 36"/>
          <p:cNvGrpSpPr/>
          <p:nvPr/>
        </p:nvGrpSpPr>
        <p:grpSpPr bwMode="auto">
          <a:xfrm>
            <a:off x="1982788" y="1403350"/>
            <a:ext cx="2633662" cy="4178300"/>
            <a:chOff x="1208" y="880"/>
            <a:chExt cx="1659" cy="2632"/>
          </a:xfrm>
        </p:grpSpPr>
        <p:sp>
          <p:nvSpPr>
            <p:cNvPr id="17" name="矩形 16"/>
            <p:cNvSpPr/>
            <p:nvPr/>
          </p:nvSpPr>
          <p:spPr>
            <a:xfrm>
              <a:off x="1208" y="1057"/>
              <a:ext cx="1659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400" b="1">
                  <a:solidFill>
                    <a:srgbClr val="0066FF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       指在医疗、护理操作中过程中，防止一切微生物侵入人体和防止无菌物品、无菌区域被污染的操作技术。</a:t>
              </a:r>
              <a:endPara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  <a:p>
              <a:pPr algn="ctr">
                <a:defRPr/>
              </a:pPr>
              <a:endParaRPr lang="zh-CN" altLang="en-US" sz="2400">
                <a:solidFill>
                  <a:srgbClr val="0066FF"/>
                </a:solidFill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  <p:grpSp>
          <p:nvGrpSpPr>
            <p:cNvPr id="82975" name="组合 2"/>
            <p:cNvGrpSpPr/>
            <p:nvPr/>
          </p:nvGrpSpPr>
          <p:grpSpPr bwMode="auto">
            <a:xfrm>
              <a:off x="1220" y="880"/>
              <a:ext cx="1635" cy="340"/>
              <a:chOff x="5354177" y="1987945"/>
              <a:chExt cx="2795356" cy="54027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713214" y="1987945"/>
                <a:ext cx="2078993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" name="直角三角形 20"/>
              <p:cNvSpPr/>
              <p:nvPr/>
            </p:nvSpPr>
            <p:spPr>
              <a:xfrm rot="10800000" flipH="1" flipV="1">
                <a:off x="779220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" name="直角三角形 27"/>
              <p:cNvSpPr/>
              <p:nvPr/>
            </p:nvSpPr>
            <p:spPr>
              <a:xfrm rot="10800000" flipV="1">
                <a:off x="535417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2979" name="文本框 21"/>
            <p:cNvSpPr txBox="1">
              <a:spLocks noChangeArrowheads="1"/>
            </p:cNvSpPr>
            <p:nvPr/>
          </p:nvSpPr>
          <p:spPr bwMode="auto">
            <a:xfrm>
              <a:off x="1659" y="919"/>
              <a:ext cx="1164" cy="2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无菌技术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2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2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2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3973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一、无菌技术基本概念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83309" name="Picture 13" descr="判断无菌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4950" y="1371600"/>
            <a:ext cx="30241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0" name="Picture 14" descr="判断无菌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5400" y="1371600"/>
            <a:ext cx="30241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1" name="Picture 15" descr="判断无菌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3513" y="3821113"/>
            <a:ext cx="30956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2" name="Picture 16" descr="判断无菌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5400" y="3773488"/>
            <a:ext cx="3024188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313" name="Rectangle 17"/>
          <p:cNvSpPr>
            <a:spLocks noChangeArrowheads="1"/>
          </p:cNvSpPr>
          <p:nvPr/>
        </p:nvSpPr>
        <p:spPr bwMode="auto">
          <a:xfrm rot="-1427195">
            <a:off x="5695950" y="2598738"/>
            <a:ext cx="863600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8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？</a:t>
            </a:r>
          </a:p>
        </p:txBody>
      </p:sp>
      <p:sp>
        <p:nvSpPr>
          <p:cNvPr id="183314" name="Rectangle 18"/>
          <p:cNvSpPr>
            <a:spLocks noChangeArrowheads="1"/>
          </p:cNvSpPr>
          <p:nvPr/>
        </p:nvSpPr>
        <p:spPr bwMode="auto">
          <a:xfrm>
            <a:off x="3711575" y="4346575"/>
            <a:ext cx="1201738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8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×</a:t>
            </a:r>
            <a:endParaRPr lang="zh-CN" altLang="en-US" sz="80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83315" name="Rectangle 19"/>
          <p:cNvSpPr>
            <a:spLocks noChangeArrowheads="1"/>
          </p:cNvSpPr>
          <p:nvPr/>
        </p:nvSpPr>
        <p:spPr bwMode="auto">
          <a:xfrm>
            <a:off x="7312025" y="4324350"/>
            <a:ext cx="1201738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8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×</a:t>
            </a:r>
            <a:endParaRPr lang="zh-CN" altLang="en-US" sz="80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83316" name="Rectangle 20"/>
          <p:cNvSpPr>
            <a:spLocks noChangeArrowheads="1"/>
          </p:cNvSpPr>
          <p:nvPr/>
        </p:nvSpPr>
        <p:spPr bwMode="auto">
          <a:xfrm>
            <a:off x="7312025" y="2163763"/>
            <a:ext cx="1201738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8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×</a:t>
            </a:r>
            <a:endParaRPr lang="zh-CN" altLang="en-US" sz="80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83317" name="Rectangle 21"/>
          <p:cNvSpPr>
            <a:spLocks noChangeArrowheads="1"/>
          </p:cNvSpPr>
          <p:nvPr/>
        </p:nvSpPr>
        <p:spPr bwMode="auto">
          <a:xfrm>
            <a:off x="3567113" y="2163763"/>
            <a:ext cx="1201737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8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×</a:t>
            </a:r>
            <a:endParaRPr lang="zh-CN" altLang="en-US" sz="80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3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8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83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83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8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8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8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8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13" grpId="0"/>
      <p:bldP spid="183314" grpId="0"/>
      <p:bldP spid="183315" grpId="0"/>
      <p:bldP spid="183316" grpId="0"/>
      <p:bldP spid="18331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4997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二、无菌技术操作原则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4999" name="组合 2"/>
          <p:cNvGrpSpPr/>
          <p:nvPr/>
        </p:nvGrpSpPr>
        <p:grpSpPr bwMode="auto">
          <a:xfrm>
            <a:off x="1108075" y="18938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（一）操作前的准备原则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2360613" y="3051175"/>
            <a:ext cx="8126412" cy="133191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zh-CN" altLang="en-US" sz="28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环境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清洁宽敞；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30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分钟前通风；台面清洁干燥。</a:t>
            </a:r>
          </a:p>
          <a:p>
            <a:pPr eaLnBrk="0" hangingPunct="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zh-CN" altLang="en-US" sz="28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操作者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修剪指甲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戴好帽子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口罩。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6020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二、无菌技术操作原则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6022" name="组合 2"/>
          <p:cNvGrpSpPr/>
          <p:nvPr/>
        </p:nvGrpSpPr>
        <p:grpSpPr bwMode="auto">
          <a:xfrm>
            <a:off x="1108075" y="18938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6026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（二）操作中的无菌原则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2362200" y="2344738"/>
            <a:ext cx="8126413" cy="315912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●明确区分无菌区（物品）和非无菌区（物品）。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●面向无菌区，保持适当距离，手臂保持在腰部或治疗台面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以上，不跨越无菌区，不面对无菌区说话、打喷嚏等。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●取无菌物品时，必须使用无菌钳(镊)。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●无菌物品一经取出，不得再放回无菌容器内。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●无菌物品疑有污染，必须重新灭菌。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●一套无菌物品只能供一个患者使用一次。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8713788" y="1400175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28" name="文本框 25"/>
          <p:cNvSpPr txBox="1">
            <a:spLocks noChangeArrowheads="1"/>
          </p:cNvSpPr>
          <p:nvPr/>
        </p:nvSpPr>
        <p:spPr bwMode="auto">
          <a:xfrm>
            <a:off x="1355725" y="2228850"/>
            <a:ext cx="9509125" cy="308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◆医院感染暴发</a:t>
            </a:r>
            <a:r>
              <a:rPr lang="zh-CN" altLang="en-US" sz="28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28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医疗机构或其科室的患者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中，短时间内发生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例以上同种同源感染病例的现象。</a:t>
            </a:r>
          </a:p>
          <a:p>
            <a:r>
              <a:rPr lang="zh-CN" altLang="en-US" sz="28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◆疑似医院感染暴发</a:t>
            </a:r>
            <a:r>
              <a:rPr lang="zh-CN" altLang="en-US" sz="28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28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医疗机构或其科室的患者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中，短时间内发生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例以上临床症候群相似、怀疑有共同感染源的感染病例，或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例以上怀疑有共同感染源或感染途径的感染病例现象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3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一、医院感染的相关概念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746760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6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699611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医院感染暴发与疑似医院感染暴发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068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二、无菌技术操作原则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8070" name="组合 2"/>
          <p:cNvGrpSpPr/>
          <p:nvPr/>
        </p:nvGrpSpPr>
        <p:grpSpPr bwMode="auto">
          <a:xfrm>
            <a:off x="1108075" y="18938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85013" y="1622425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621338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074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52482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（三）无菌物品的存放原则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454275" y="2554288"/>
            <a:ext cx="7345363" cy="2861310"/>
          </a:xfrm>
          <a:prstGeom prst="rect">
            <a:avLst/>
          </a:prstGeom>
          <a:noFill/>
          <a:ln w="12700">
            <a:noFill/>
            <a:miter lim="800000"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无菌物品与非无菌物品应分开放置，注明物品名称及灭菌日期，并按日期先后顺序排放。</a:t>
            </a:r>
          </a:p>
          <a:p>
            <a:pPr algn="just" eaLnBrk="0" hangingPunct="0">
              <a:spcBef>
                <a:spcPct val="500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无菌物品存放于无菌容器或无菌包内。</a:t>
            </a:r>
          </a:p>
          <a:p>
            <a:pPr algn="just" eaLnBrk="0" hangingPunct="0">
              <a:spcBef>
                <a:spcPct val="500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定期检查无菌物品保存情况，一般可保存 7 天。包布潮湿应重新灭菌。</a:t>
            </a:r>
          </a:p>
          <a:p>
            <a:pPr eaLnBrk="0" hangingPunct="0">
              <a:spcBef>
                <a:spcPct val="50000"/>
              </a:spcBef>
              <a:defRPr/>
            </a:pPr>
            <a:endParaRPr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Arial" panose="020B0604020202020204" pitchFamily="34" charset="0"/>
            </a:endParaRPr>
          </a:p>
        </p:txBody>
      </p:sp>
      <p:pic>
        <p:nvPicPr>
          <p:cNvPr id="186407" name="Picture 39" descr="打包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0" y="3743325"/>
            <a:ext cx="260667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"/>
          <p:cNvGrpSpPr/>
          <p:nvPr/>
        </p:nvGrpSpPr>
        <p:grpSpPr bwMode="auto">
          <a:xfrm>
            <a:off x="6618288" y="2224405"/>
            <a:ext cx="2579687" cy="1327150"/>
            <a:chOff x="4128" y="1200"/>
            <a:chExt cx="1632" cy="1200"/>
          </a:xfrm>
        </p:grpSpPr>
        <p:sp>
          <p:nvSpPr>
            <p:cNvPr id="88078" name="AutoShape 5"/>
            <p:cNvSpPr>
              <a:spLocks noChangeArrowheads="1"/>
            </p:cNvSpPr>
            <p:nvPr/>
          </p:nvSpPr>
          <p:spPr bwMode="auto">
            <a:xfrm>
              <a:off x="4128" y="1200"/>
              <a:ext cx="1536" cy="1200"/>
            </a:xfrm>
            <a:prstGeom prst="wedgeRectCallout">
              <a:avLst>
                <a:gd name="adj1" fmla="val -5796"/>
                <a:gd name="adj2" fmla="val 108250"/>
              </a:avLst>
            </a:prstGeom>
            <a:solidFill>
              <a:srgbClr val="000080">
                <a:alpha val="87057"/>
              </a:srgbClr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pPr algn="ctr"/>
              <a:endParaRPr kumimoji="1" lang="zh-CN" altLang="en-US" sz="24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88079" name="Group 6"/>
            <p:cNvGrpSpPr/>
            <p:nvPr/>
          </p:nvGrpSpPr>
          <p:grpSpPr bwMode="auto">
            <a:xfrm>
              <a:off x="4224" y="1296"/>
              <a:ext cx="1536" cy="1056"/>
              <a:chOff x="4224" y="1296"/>
              <a:chExt cx="1536" cy="1056"/>
            </a:xfrm>
          </p:grpSpPr>
          <p:grpSp>
            <p:nvGrpSpPr>
              <p:cNvPr id="88080" name="Group 7"/>
              <p:cNvGrpSpPr/>
              <p:nvPr/>
            </p:nvGrpSpPr>
            <p:grpSpPr bwMode="auto">
              <a:xfrm>
                <a:off x="4224" y="1296"/>
                <a:ext cx="1344" cy="1056"/>
                <a:chOff x="4176" y="1296"/>
                <a:chExt cx="1344" cy="1056"/>
              </a:xfrm>
            </p:grpSpPr>
            <p:sp>
              <p:nvSpPr>
                <p:cNvPr id="88095" name="Line 8"/>
                <p:cNvSpPr>
                  <a:spLocks noChangeShapeType="1"/>
                </p:cNvSpPr>
                <p:nvPr/>
              </p:nvSpPr>
              <p:spPr bwMode="auto">
                <a:xfrm>
                  <a:off x="4176" y="1296"/>
                  <a:ext cx="1344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19050" tIns="19050" rIns="19050" bIns="19050" anchor="ctr"/>
                <a:lstStyle/>
                <a:p>
                  <a:endParaRPr lang="zh-CN" altLang="en-US"/>
                </a:p>
              </p:txBody>
            </p:sp>
            <p:sp>
              <p:nvSpPr>
                <p:cNvPr id="88096" name="Line 9"/>
                <p:cNvSpPr>
                  <a:spLocks noChangeShapeType="1"/>
                </p:cNvSpPr>
                <p:nvPr/>
              </p:nvSpPr>
              <p:spPr bwMode="auto">
                <a:xfrm>
                  <a:off x="4176" y="1506"/>
                  <a:ext cx="134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19050" tIns="19050" rIns="19050" bIns="19050" anchor="ctr"/>
                <a:lstStyle/>
                <a:p>
                  <a:endParaRPr lang="zh-CN" altLang="en-US"/>
                </a:p>
              </p:txBody>
            </p:sp>
            <p:sp>
              <p:nvSpPr>
                <p:cNvPr id="88097" name="Line 10"/>
                <p:cNvSpPr>
                  <a:spLocks noChangeShapeType="1"/>
                </p:cNvSpPr>
                <p:nvPr/>
              </p:nvSpPr>
              <p:spPr bwMode="auto">
                <a:xfrm>
                  <a:off x="4176" y="1716"/>
                  <a:ext cx="134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19050" tIns="19050" rIns="19050" bIns="19050" anchor="ctr"/>
                <a:lstStyle/>
                <a:p>
                  <a:endParaRPr lang="zh-CN" altLang="en-US"/>
                </a:p>
              </p:txBody>
            </p:sp>
            <p:sp>
              <p:nvSpPr>
                <p:cNvPr id="88098" name="Line 11"/>
                <p:cNvSpPr>
                  <a:spLocks noChangeShapeType="1"/>
                </p:cNvSpPr>
                <p:nvPr/>
              </p:nvSpPr>
              <p:spPr bwMode="auto">
                <a:xfrm>
                  <a:off x="4176" y="1926"/>
                  <a:ext cx="134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19050" tIns="19050" rIns="19050" bIns="19050" anchor="ctr"/>
                <a:lstStyle/>
                <a:p>
                  <a:endParaRPr lang="zh-CN" altLang="en-US"/>
                </a:p>
              </p:txBody>
            </p:sp>
            <p:sp>
              <p:nvSpPr>
                <p:cNvPr id="88099" name="Line 12"/>
                <p:cNvSpPr>
                  <a:spLocks noChangeShapeType="1"/>
                </p:cNvSpPr>
                <p:nvPr/>
              </p:nvSpPr>
              <p:spPr bwMode="auto">
                <a:xfrm>
                  <a:off x="4176" y="2135"/>
                  <a:ext cx="134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19050" tIns="19050" rIns="19050" bIns="19050" anchor="ctr"/>
                <a:lstStyle/>
                <a:p>
                  <a:endParaRPr lang="zh-CN" altLang="en-US"/>
                </a:p>
              </p:txBody>
            </p:sp>
            <p:sp>
              <p:nvSpPr>
                <p:cNvPr id="88100" name="Line 13"/>
                <p:cNvSpPr>
                  <a:spLocks noChangeShapeType="1"/>
                </p:cNvSpPr>
                <p:nvPr/>
              </p:nvSpPr>
              <p:spPr bwMode="auto">
                <a:xfrm>
                  <a:off x="4800" y="1296"/>
                  <a:ext cx="0" cy="105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19050" tIns="19050" rIns="19050" bIns="19050" anchor="ctr"/>
                <a:lstStyle/>
                <a:p>
                  <a:endParaRPr lang="zh-CN" altLang="en-US"/>
                </a:p>
              </p:txBody>
            </p:sp>
            <p:sp>
              <p:nvSpPr>
                <p:cNvPr id="88101" name="Line 14"/>
                <p:cNvSpPr>
                  <a:spLocks noChangeShapeType="1"/>
                </p:cNvSpPr>
                <p:nvPr/>
              </p:nvSpPr>
              <p:spPr bwMode="auto">
                <a:xfrm>
                  <a:off x="5520" y="1296"/>
                  <a:ext cx="0" cy="105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19050" tIns="19050" rIns="19050" bIns="1905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8081" name="Group 15"/>
              <p:cNvGrpSpPr/>
              <p:nvPr/>
            </p:nvGrpSpPr>
            <p:grpSpPr bwMode="auto">
              <a:xfrm>
                <a:off x="4224" y="1296"/>
                <a:ext cx="1536" cy="1056"/>
                <a:chOff x="4176" y="1296"/>
                <a:chExt cx="1536" cy="1056"/>
              </a:xfrm>
            </p:grpSpPr>
            <p:sp>
              <p:nvSpPr>
                <p:cNvPr id="88082" name="Line 16"/>
                <p:cNvSpPr>
                  <a:spLocks noChangeShapeType="1"/>
                </p:cNvSpPr>
                <p:nvPr/>
              </p:nvSpPr>
              <p:spPr bwMode="auto">
                <a:xfrm>
                  <a:off x="4176" y="1296"/>
                  <a:ext cx="0" cy="1056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19050" tIns="19050" rIns="19050" bIns="19050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88083" name="Group 17"/>
                <p:cNvGrpSpPr/>
                <p:nvPr/>
              </p:nvGrpSpPr>
              <p:grpSpPr bwMode="auto">
                <a:xfrm>
                  <a:off x="4224" y="1296"/>
                  <a:ext cx="1488" cy="1056"/>
                  <a:chOff x="4224" y="1296"/>
                  <a:chExt cx="1488" cy="1056"/>
                </a:xfrm>
              </p:grpSpPr>
              <p:sp>
                <p:nvSpPr>
                  <p:cNvPr id="177170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4269" y="1506"/>
                    <a:ext cx="579" cy="211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r>
                      <a:rPr lang="zh-CN" altLang="en-US" sz="14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有效期</a:t>
                    </a:r>
                  </a:p>
                </p:txBody>
              </p:sp>
              <p:sp>
                <p:nvSpPr>
                  <p:cNvPr id="177171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4772" y="2136"/>
                    <a:ext cx="843" cy="218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endParaRPr lang="zh-CN" altLang="en-US" sz="1400"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77172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4227" y="2136"/>
                    <a:ext cx="644" cy="218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r>
                      <a:rPr lang="zh-CN" altLang="en-US" sz="14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开包时间</a:t>
                    </a:r>
                  </a:p>
                </p:txBody>
              </p:sp>
              <p:sp>
                <p:nvSpPr>
                  <p:cNvPr id="177173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4868" y="1926"/>
                    <a:ext cx="844" cy="210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r>
                      <a:rPr lang="zh-CN" altLang="en-US" sz="14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张明明</a:t>
                    </a:r>
                  </a:p>
                </p:txBody>
              </p:sp>
              <p:sp>
                <p:nvSpPr>
                  <p:cNvPr id="177174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4255" y="1926"/>
                    <a:ext cx="644" cy="210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r>
                      <a:rPr lang="zh-CN" altLang="en-US" sz="14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责任人</a:t>
                    </a:r>
                  </a:p>
                </p:txBody>
              </p:sp>
              <p:sp>
                <p:nvSpPr>
                  <p:cNvPr id="17717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4727" y="1715"/>
                    <a:ext cx="844" cy="211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 algn="ctr"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r>
                      <a:rPr lang="en-US" altLang="zh-CN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2015</a:t>
                    </a:r>
                    <a:r>
                      <a:rPr lang="zh-CN" altLang="en-US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年</a:t>
                    </a:r>
                    <a:r>
                      <a:rPr lang="en-US" altLang="zh-CN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9</a:t>
                    </a:r>
                    <a:r>
                      <a:rPr lang="zh-CN" altLang="en-US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月</a:t>
                    </a:r>
                    <a:r>
                      <a:rPr lang="en-US" altLang="zh-CN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23</a:t>
                    </a:r>
                    <a:r>
                      <a:rPr lang="zh-CN" altLang="en-US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日</a:t>
                    </a:r>
                  </a:p>
                </p:txBody>
              </p:sp>
              <p:sp>
                <p:nvSpPr>
                  <p:cNvPr id="177176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4255" y="1715"/>
                    <a:ext cx="644" cy="211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r>
                      <a:rPr lang="zh-CN" altLang="en-US" sz="14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灭菌日期</a:t>
                    </a:r>
                  </a:p>
                </p:txBody>
              </p:sp>
              <p:sp>
                <p:nvSpPr>
                  <p:cNvPr id="177177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727" y="1506"/>
                    <a:ext cx="844" cy="211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 algn="ctr"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r>
                      <a:rPr lang="en-US" altLang="zh-CN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2015</a:t>
                    </a:r>
                    <a:r>
                      <a:rPr lang="zh-CN" altLang="en-US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年</a:t>
                    </a:r>
                    <a:r>
                      <a:rPr lang="en-US" altLang="zh-CN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9</a:t>
                    </a:r>
                    <a:r>
                      <a:rPr lang="zh-CN" altLang="en-US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月</a:t>
                    </a:r>
                    <a:r>
                      <a:rPr lang="en-US" altLang="zh-CN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30</a:t>
                    </a:r>
                    <a:r>
                      <a:rPr lang="zh-CN" altLang="en-US" sz="12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日</a:t>
                    </a:r>
                  </a:p>
                </p:txBody>
              </p:sp>
              <p:sp>
                <p:nvSpPr>
                  <p:cNvPr id="177178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4772" y="1295"/>
                    <a:ext cx="843" cy="211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 algn="ctr"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r>
                      <a:rPr lang="zh-CN" altLang="en-US" sz="14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治疗巾</a:t>
                    </a:r>
                  </a:p>
                </p:txBody>
              </p:sp>
              <p:sp>
                <p:nvSpPr>
                  <p:cNvPr id="177179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4255" y="1295"/>
                    <a:ext cx="644" cy="211"/>
                  </a:xfrm>
                  <a:prstGeom prst="rect">
                    <a:avLst/>
                  </a:prstGeom>
                  <a:noFill/>
                  <a:ln w="12700" cap="sq">
                    <a:noFill/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lIns="19050" tIns="19050" rIns="19050" bIns="19050" anchor="ctr"/>
                  <a:lstStyle/>
                  <a:p>
                    <a:pPr>
                      <a:spcBef>
                        <a:spcPct val="20000"/>
                      </a:spcBef>
                      <a:buClr>
                        <a:schemeClr val="hlink"/>
                      </a:buClr>
                      <a:buSzPct val="80000"/>
                      <a:buFont typeface="Wingdings" panose="05000000000000000000" pitchFamily="2" charset="2"/>
                      <a:buNone/>
                      <a:defRPr/>
                    </a:pPr>
                    <a:r>
                      <a:rPr lang="zh-CN" altLang="en-US" sz="14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cs typeface="Arial" panose="020B0604020202020204" pitchFamily="34" charset="0"/>
                      </a:rPr>
                      <a:t>物品名称</a:t>
                    </a:r>
                  </a:p>
                </p:txBody>
              </p:sp>
            </p:grpSp>
            <p:sp>
              <p:nvSpPr>
                <p:cNvPr id="88084" name="Line 28"/>
                <p:cNvSpPr>
                  <a:spLocks noChangeShapeType="1"/>
                </p:cNvSpPr>
                <p:nvPr/>
              </p:nvSpPr>
              <p:spPr bwMode="auto">
                <a:xfrm>
                  <a:off x="4176" y="2352"/>
                  <a:ext cx="1344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lIns="19050" tIns="19050" rIns="19050" bIns="19050" anchor="ctr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7" dur="500"/>
                                        <p:tgtEl>
                                          <p:spTgt spid="1864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093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二、无菌技术操作原则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84332" name="Picture 12" descr="无菌操作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5738" y="1419225"/>
            <a:ext cx="2952750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33" name="Picture 13" descr="无菌操作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9213" y="1419225"/>
            <a:ext cx="2881312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34" name="Picture 14" descr="无菌操作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25738" y="3795713"/>
            <a:ext cx="29527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35" name="Picture 15" descr="无菌操作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99213" y="3795713"/>
            <a:ext cx="28797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6" name="Rectangle 16"/>
          <p:cNvSpPr>
            <a:spLocks noChangeArrowheads="1"/>
          </p:cNvSpPr>
          <p:nvPr/>
        </p:nvSpPr>
        <p:spPr bwMode="auto">
          <a:xfrm rot="-1427195">
            <a:off x="5575300" y="2573338"/>
            <a:ext cx="863600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8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？</a:t>
            </a:r>
          </a:p>
        </p:txBody>
      </p:sp>
      <p:sp>
        <p:nvSpPr>
          <p:cNvPr id="184337" name="Rectangle 17"/>
          <p:cNvSpPr>
            <a:spLocks noChangeArrowheads="1"/>
          </p:cNvSpPr>
          <p:nvPr/>
        </p:nvSpPr>
        <p:spPr bwMode="auto">
          <a:xfrm>
            <a:off x="3446463" y="2138363"/>
            <a:ext cx="1201737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8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×</a:t>
            </a:r>
            <a:endParaRPr lang="zh-CN" altLang="en-US" sz="80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84338" name="Rectangle 18"/>
          <p:cNvSpPr>
            <a:spLocks noChangeArrowheads="1"/>
          </p:cNvSpPr>
          <p:nvPr/>
        </p:nvSpPr>
        <p:spPr bwMode="auto">
          <a:xfrm>
            <a:off x="7334250" y="2138363"/>
            <a:ext cx="1201738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8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×</a:t>
            </a:r>
            <a:endParaRPr lang="zh-CN" altLang="en-US" sz="80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84339" name="Rectangle 19"/>
          <p:cNvSpPr>
            <a:spLocks noChangeArrowheads="1"/>
          </p:cNvSpPr>
          <p:nvPr/>
        </p:nvSpPr>
        <p:spPr bwMode="auto">
          <a:xfrm>
            <a:off x="3517900" y="4154488"/>
            <a:ext cx="1201738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8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×</a:t>
            </a:r>
            <a:endParaRPr lang="zh-CN" altLang="en-US" sz="80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84340" name="Rectangle 20"/>
          <p:cNvSpPr>
            <a:spLocks noChangeArrowheads="1"/>
          </p:cNvSpPr>
          <p:nvPr/>
        </p:nvSpPr>
        <p:spPr bwMode="auto">
          <a:xfrm>
            <a:off x="7334250" y="4227513"/>
            <a:ext cx="1201738" cy="1311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altLang="zh-CN" sz="8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×</a:t>
            </a:r>
            <a:endParaRPr lang="zh-CN" altLang="en-US" sz="80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4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84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84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84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8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8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8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8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6" grpId="0"/>
      <p:bldP spid="184337" grpId="0"/>
      <p:bldP spid="184338" grpId="0"/>
      <p:bldP spid="184339" grpId="0"/>
      <p:bldP spid="184340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116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0118" name="组合 2"/>
          <p:cNvGrpSpPr/>
          <p:nvPr/>
        </p:nvGrpSpPr>
        <p:grpSpPr bwMode="auto">
          <a:xfrm>
            <a:off x="1108075" y="18938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122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（一）无菌持物钳使用法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62488" y="2287588"/>
            <a:ext cx="6858000" cy="519112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常用的无菌持物钳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88441" name="Picture 25" descr="持物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4825" y="2833688"/>
            <a:ext cx="405606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9"/>
          <p:cNvGrpSpPr/>
          <p:nvPr/>
        </p:nvGrpSpPr>
        <p:grpSpPr bwMode="auto">
          <a:xfrm>
            <a:off x="7554913" y="3609975"/>
            <a:ext cx="2560637" cy="641350"/>
            <a:chOff x="3787" y="2296"/>
            <a:chExt cx="1504" cy="404"/>
          </a:xfrm>
        </p:grpSpPr>
        <p:sp>
          <p:nvSpPr>
            <p:cNvPr id="90132" name="Text Box 13"/>
            <p:cNvSpPr txBox="1">
              <a:spLocks noChangeArrowheads="1"/>
            </p:cNvSpPr>
            <p:nvPr/>
          </p:nvSpPr>
          <p:spPr bwMode="auto">
            <a:xfrm>
              <a:off x="4597" y="2296"/>
              <a:ext cx="694" cy="404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镊子</a:t>
              </a:r>
            </a:p>
          </p:txBody>
        </p:sp>
        <p:sp>
          <p:nvSpPr>
            <p:cNvPr id="90133" name="Line 16"/>
            <p:cNvSpPr>
              <a:spLocks noChangeShapeType="1"/>
            </p:cNvSpPr>
            <p:nvPr/>
          </p:nvSpPr>
          <p:spPr bwMode="auto">
            <a:xfrm>
              <a:off x="3787" y="2523"/>
              <a:ext cx="855" cy="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28"/>
          <p:cNvGrpSpPr/>
          <p:nvPr/>
        </p:nvGrpSpPr>
        <p:grpSpPr bwMode="auto">
          <a:xfrm>
            <a:off x="6648450" y="4481513"/>
            <a:ext cx="3676650" cy="641350"/>
            <a:chOff x="1302" y="2704"/>
            <a:chExt cx="2316" cy="404"/>
          </a:xfrm>
        </p:grpSpPr>
        <p:sp>
          <p:nvSpPr>
            <p:cNvPr id="90130" name="Text Box 14"/>
            <p:cNvSpPr txBox="1">
              <a:spLocks noChangeArrowheads="1"/>
            </p:cNvSpPr>
            <p:nvPr/>
          </p:nvSpPr>
          <p:spPr bwMode="auto">
            <a:xfrm>
              <a:off x="2562" y="2704"/>
              <a:ext cx="1056" cy="404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卵圆钳</a:t>
              </a:r>
            </a:p>
          </p:txBody>
        </p:sp>
        <p:sp>
          <p:nvSpPr>
            <p:cNvPr id="90131" name="Line 17"/>
            <p:cNvSpPr>
              <a:spLocks noChangeShapeType="1"/>
            </p:cNvSpPr>
            <p:nvPr/>
          </p:nvSpPr>
          <p:spPr bwMode="auto">
            <a:xfrm flipV="1">
              <a:off x="1302" y="2931"/>
              <a:ext cx="1360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Group 27"/>
          <p:cNvGrpSpPr/>
          <p:nvPr/>
        </p:nvGrpSpPr>
        <p:grpSpPr bwMode="auto">
          <a:xfrm>
            <a:off x="3263900" y="2889250"/>
            <a:ext cx="1798638" cy="2290763"/>
            <a:chOff x="3379" y="2115"/>
            <a:chExt cx="1133" cy="1443"/>
          </a:xfrm>
        </p:grpSpPr>
        <p:sp>
          <p:nvSpPr>
            <p:cNvPr id="90128" name="Text Box 15"/>
            <p:cNvSpPr txBox="1">
              <a:spLocks noChangeArrowheads="1"/>
            </p:cNvSpPr>
            <p:nvPr/>
          </p:nvSpPr>
          <p:spPr bwMode="auto">
            <a:xfrm>
              <a:off x="3379" y="2115"/>
              <a:ext cx="544" cy="1443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三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叉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钳</a:t>
              </a:r>
            </a:p>
          </p:txBody>
        </p:sp>
        <p:sp>
          <p:nvSpPr>
            <p:cNvPr id="90129" name="Line 18"/>
            <p:cNvSpPr>
              <a:spLocks noChangeShapeType="1"/>
            </p:cNvSpPr>
            <p:nvPr/>
          </p:nvSpPr>
          <p:spPr bwMode="auto">
            <a:xfrm flipV="1">
              <a:off x="3696" y="2840"/>
              <a:ext cx="816" cy="15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140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1142" name="组合 2"/>
          <p:cNvGrpSpPr/>
          <p:nvPr/>
        </p:nvGrpSpPr>
        <p:grpSpPr bwMode="auto">
          <a:xfrm>
            <a:off x="1108075" y="18938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146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（一）无菌持物钳使用法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928813" y="2381250"/>
            <a:ext cx="8062912" cy="51911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浸泡要求：一个无菌罐只能放置一把持物钳。</a:t>
            </a:r>
          </a:p>
        </p:txBody>
      </p:sp>
      <p:grpSp>
        <p:nvGrpSpPr>
          <p:cNvPr id="3" name="Group 20"/>
          <p:cNvGrpSpPr/>
          <p:nvPr/>
        </p:nvGrpSpPr>
        <p:grpSpPr bwMode="auto">
          <a:xfrm>
            <a:off x="2143125" y="3030538"/>
            <a:ext cx="7632700" cy="2520950"/>
            <a:chOff x="567" y="1979"/>
            <a:chExt cx="4808" cy="1588"/>
          </a:xfrm>
        </p:grpSpPr>
        <p:sp>
          <p:nvSpPr>
            <p:cNvPr id="189447" name="Text Box 11"/>
            <p:cNvSpPr txBox="1">
              <a:spLocks noChangeArrowheads="1"/>
            </p:cNvSpPr>
            <p:nvPr/>
          </p:nvSpPr>
          <p:spPr bwMode="auto">
            <a:xfrm>
              <a:off x="1812" y="2024"/>
              <a:ext cx="3563" cy="731"/>
            </a:xfrm>
            <a:prstGeom prst="rect">
              <a:avLst/>
            </a:prstGeom>
            <a:noFill/>
            <a:ln w="12700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 eaLnBrk="0" hangingPunct="0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_GB2312" pitchFamily="49" charset="-122"/>
                  <a:ea typeface="楷体_GB2312" pitchFamily="49" charset="-122"/>
                  <a:cs typeface="Arial" panose="020B0604020202020204" pitchFamily="34" charset="0"/>
                </a:rPr>
                <a:t>消毒液液面要浸没持物钳轴节以上</a:t>
              </a:r>
            </a:p>
            <a:p>
              <a:pPr algn="just" eaLnBrk="0" hangingPunct="0">
                <a:spcBef>
                  <a:spcPct val="50000"/>
                </a:spcBef>
                <a:defRPr/>
              </a:pPr>
              <a:r>
                <a:rPr lang="zh-CN" alt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_GB2312" pitchFamily="49" charset="-122"/>
                  <a:ea typeface="楷体_GB2312" pitchFamily="49" charset="-122"/>
                  <a:cs typeface="Arial" panose="020B0604020202020204" pitchFamily="34" charset="0"/>
                </a:rPr>
                <a:t>2</a:t>
              </a:r>
              <a:r>
                <a:rPr lang="en-US" altLang="zh-CN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_GB2312" pitchFamily="49" charset="-122"/>
                  <a:ea typeface="楷体_GB2312" pitchFamily="49" charset="-122"/>
                  <a:cs typeface="Arial" panose="020B0604020202020204" pitchFamily="34" charset="0"/>
                </a:rPr>
                <a:t>-3cm</a:t>
              </a:r>
              <a:r>
                <a:rPr lang="zh-CN" altLang="en-US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楷体_GB2312" pitchFamily="49" charset="-122"/>
                  <a:ea typeface="楷体_GB2312" pitchFamily="49" charset="-122"/>
                  <a:cs typeface="Arial" panose="020B0604020202020204" pitchFamily="34" charset="0"/>
                </a:rPr>
                <a:t>或镊子近1/2处。</a:t>
              </a:r>
            </a:p>
          </p:txBody>
        </p:sp>
        <p:pic>
          <p:nvPicPr>
            <p:cNvPr id="91150" name="Picture 19" descr="0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7" y="1979"/>
              <a:ext cx="1134" cy="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165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2167" name="组合 2"/>
          <p:cNvGrpSpPr/>
          <p:nvPr/>
        </p:nvGrpSpPr>
        <p:grpSpPr bwMode="auto">
          <a:xfrm>
            <a:off x="1100138" y="18859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171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（一）无菌持物钳使用法</a:t>
            </a:r>
          </a:p>
        </p:txBody>
      </p:sp>
      <p:sp>
        <p:nvSpPr>
          <p:cNvPr id="190468" name="Rectangle 3"/>
          <p:cNvSpPr>
            <a:spLocks noChangeArrowheads="1"/>
          </p:cNvSpPr>
          <p:nvPr/>
        </p:nvSpPr>
        <p:spPr bwMode="auto">
          <a:xfrm>
            <a:off x="2297113" y="2501900"/>
            <a:ext cx="4968875" cy="2870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持无菌持物钳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kumimoji="1"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1/3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</a:t>
            </a:r>
            <a:r>
              <a:rPr kumimoji="1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1"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钳端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闭合</a:t>
            </a: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垂直</a:t>
            </a: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取出，不可触及容器口缘及液面以上内壁。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钳端向下</a:t>
            </a: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不可倒转</a:t>
            </a: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，防止消毒液倒流污染钳端。</a:t>
            </a:r>
          </a:p>
        </p:txBody>
      </p:sp>
      <p:pic>
        <p:nvPicPr>
          <p:cNvPr id="190480" name="Picture 16" descr="MADUI"/>
          <p:cNvPicPr preferRelativeResize="0"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1BFC6"/>
              </a:clrFrom>
              <a:clrTo>
                <a:srgbClr val="C1BFC6">
                  <a:alpha val="0"/>
                </a:srgbClr>
              </a:clrTo>
            </a:clrChange>
          </a:blip>
          <a:srcRect l="25555" t="10410" r="24159" b="9425"/>
          <a:stretch>
            <a:fillRect/>
          </a:stretch>
        </p:blipFill>
        <p:spPr bwMode="auto">
          <a:xfrm>
            <a:off x="7634288" y="2489200"/>
            <a:ext cx="1854200" cy="287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0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90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90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90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79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90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90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90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188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3190" name="组合 2"/>
          <p:cNvGrpSpPr/>
          <p:nvPr/>
        </p:nvGrpSpPr>
        <p:grpSpPr bwMode="auto">
          <a:xfrm>
            <a:off x="1100138" y="18859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194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（一）无菌持物钳使用法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019300" y="2849563"/>
            <a:ext cx="8305800" cy="519112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zh-CN" altLang="en-US" sz="2800" b="1">
                <a:solidFill>
                  <a:srgbClr val="0066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无菌持物钳只能夹取无菌物品。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106613" y="2336800"/>
            <a:ext cx="2016125" cy="51911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微软雅黑" panose="020B0503020204020204" pitchFamily="34" charset="-122"/>
                <a:cs typeface="Arial" panose="020B0604020202020204" pitchFamily="34" charset="0"/>
              </a:rPr>
              <a:t>注意事项</a:t>
            </a:r>
            <a:endParaRPr lang="zh-CN" altLang="en-US" sz="2800" b="1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2263775" y="3260725"/>
            <a:ext cx="8702675" cy="4572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不可夹取油纱布换药、消毒皮肤及直接伸入药瓶内蘸取药液。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2027238" y="3506788"/>
            <a:ext cx="8740775" cy="95313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zh-CN" altLang="en-US" sz="2800" b="1">
                <a:solidFill>
                  <a:srgbClr val="0066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远处取物应将无菌持物钳同容器一起搬移，就地使用。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017713" y="4167188"/>
            <a:ext cx="8448675" cy="15494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持物钳及浸泡罐每周消毒灭菌两次，干置的容器及</a:t>
            </a:r>
          </a:p>
          <a:p>
            <a:pPr algn="just" eaLnBrk="0" hangingPunct="0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钳每4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h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更换一次。</a:t>
            </a:r>
            <a:r>
              <a:rPr lang="zh-CN" altLang="en-US" sz="2800" b="1">
                <a:latin typeface="Times New Roman" panose="02020603050405020304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                   </a:t>
            </a:r>
          </a:p>
          <a:p>
            <a:pPr eaLnBrk="0" hangingPunct="0">
              <a:spcBef>
                <a:spcPct val="50000"/>
              </a:spcBef>
            </a:pP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295525" y="5070475"/>
            <a:ext cx="7848600" cy="4572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  <a:cs typeface="Arial" panose="020B0604020202020204" pitchFamily="34" charset="0"/>
              </a:rPr>
              <a:t>换药室或使用较频繁的科室，应每天消毒灭菌。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 autoUpdateAnimBg="0"/>
      <p:bldP spid="22531" grpId="0"/>
      <p:bldP spid="22541" grpId="0" autoUpdateAnimBg="0"/>
      <p:bldP spid="22542" grpId="0" autoUpdateAnimBg="0"/>
      <p:bldP spid="22532" grpId="0" autoUpdateAnimBg="0"/>
      <p:bldP spid="22544" grpId="0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4212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4214" name="组合 2"/>
          <p:cNvGrpSpPr/>
          <p:nvPr/>
        </p:nvGrpSpPr>
        <p:grpSpPr bwMode="auto">
          <a:xfrm>
            <a:off x="1100138" y="18859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4218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（二）使用无菌包法</a:t>
            </a:r>
          </a:p>
        </p:txBody>
      </p:sp>
      <p:sp>
        <p:nvSpPr>
          <p:cNvPr id="194563" name="WordArt 3"/>
          <p:cNvSpPr>
            <a:spLocks noChangeArrowheads="1" noChangeShapeType="1" noTextEdit="1"/>
          </p:cNvSpPr>
          <p:nvPr/>
        </p:nvSpPr>
        <p:spPr bwMode="auto">
          <a:xfrm rot="5400000">
            <a:off x="1187450" y="3690497"/>
            <a:ext cx="3455988" cy="543627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>
              <a:defRPr/>
            </a:pPr>
            <a:r>
              <a:rPr lang="zh-CN" altLang="en-US" sz="3200" b="1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开过的包打一字结</a:t>
            </a:r>
          </a:p>
          <a:p>
            <a:pPr algn="ctr" eaLnBrk="0" hangingPunct="0">
              <a:defRPr/>
            </a:pPr>
            <a:r>
              <a:rPr lang="zh-CN" altLang="en-US" sz="3200" b="1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有效期</a:t>
            </a:r>
            <a:r>
              <a:rPr lang="en-US" altLang="zh-CN" sz="3200" b="1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24h</a:t>
            </a:r>
            <a:endParaRPr lang="zh-CN" altLang="en-US" sz="3200" b="1" kern="10">
              <a:ln w="9525">
                <a:solidFill>
                  <a:srgbClr val="000000"/>
                </a:solidFill>
                <a:round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94571" name="Picture 11" descr="打包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1263" y="2336800"/>
            <a:ext cx="233203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72" name="Picture 12" descr="打包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7450" y="2336800"/>
            <a:ext cx="2306638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73" name="Picture 13" descr="打包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1738" y="4033838"/>
            <a:ext cx="2352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74" name="Picture 14" descr="打包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4913" y="4006850"/>
            <a:ext cx="23098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5" name="AutoShape 8"/>
          <p:cNvSpPr>
            <a:spLocks noChangeArrowheads="1"/>
          </p:cNvSpPr>
          <p:nvPr/>
        </p:nvSpPr>
        <p:spPr bwMode="auto">
          <a:xfrm>
            <a:off x="8196263" y="4689475"/>
            <a:ext cx="720725" cy="287338"/>
          </a:xfrm>
          <a:prstGeom prst="leftArrow">
            <a:avLst>
              <a:gd name="adj1" fmla="val 50000"/>
              <a:gd name="adj2" fmla="val 62707"/>
            </a:avLst>
          </a:prstGeom>
          <a:solidFill>
            <a:srgbClr val="000080"/>
          </a:solidFill>
          <a:ln w="12700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194576" name="Text Box 16"/>
          <p:cNvSpPr txBox="1">
            <a:spLocks noChangeArrowheads="1"/>
          </p:cNvSpPr>
          <p:nvPr/>
        </p:nvSpPr>
        <p:spPr bwMode="auto">
          <a:xfrm>
            <a:off x="8974138" y="4230688"/>
            <a:ext cx="611187" cy="13430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eaLnBrk="0" hangingPunct="0">
              <a:defRPr/>
            </a:pP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楷体_GB2312" pitchFamily="49" charset="-122"/>
              </a:rPr>
              <a:t>十字结</a:t>
            </a:r>
          </a:p>
        </p:txBody>
      </p:sp>
      <p:pic>
        <p:nvPicPr>
          <p:cNvPr id="194577" name="Picture 17" descr="STA_3887"/>
          <p:cNvPicPr>
            <a:picLocks noChangeAspect="1" noChangeArrowheads="1"/>
          </p:cNvPicPr>
          <p:nvPr/>
        </p:nvPicPr>
        <p:blipFill>
          <a:blip r:embed="rId6"/>
          <a:srcRect l="66769" t="49164" r="7419" b="17717"/>
          <a:stretch>
            <a:fillRect/>
          </a:stretch>
        </p:blipFill>
        <p:spPr bwMode="auto">
          <a:xfrm>
            <a:off x="5029200" y="2779713"/>
            <a:ext cx="2663825" cy="19859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194578" name="Text Box 18"/>
          <p:cNvSpPr txBox="1">
            <a:spLocks noChangeArrowheads="1"/>
          </p:cNvSpPr>
          <p:nvPr/>
        </p:nvSpPr>
        <p:spPr bwMode="auto">
          <a:xfrm>
            <a:off x="5067300" y="2913063"/>
            <a:ext cx="27368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化学指示胶带封口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4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94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94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4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945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9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9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5" grpId="0" animBg="1"/>
      <p:bldP spid="194576" grpId="0"/>
      <p:bldP spid="19457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5236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5238" name="组合 2"/>
          <p:cNvGrpSpPr/>
          <p:nvPr/>
        </p:nvGrpSpPr>
        <p:grpSpPr bwMode="auto">
          <a:xfrm>
            <a:off x="1108075" y="18859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5242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（三）铺无菌盘法</a:t>
            </a:r>
          </a:p>
        </p:txBody>
      </p:sp>
      <p:sp>
        <p:nvSpPr>
          <p:cNvPr id="193547" name="WordArt 11"/>
          <p:cNvSpPr>
            <a:spLocks noChangeArrowheads="1" noChangeShapeType="1" noTextEdit="1"/>
          </p:cNvSpPr>
          <p:nvPr/>
        </p:nvSpPr>
        <p:spPr bwMode="auto">
          <a:xfrm rot="5400000">
            <a:off x="1875631" y="3542507"/>
            <a:ext cx="2722563" cy="67945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b="1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向远端呈扇形折叠</a:t>
            </a:r>
          </a:p>
          <a:p>
            <a:pPr algn="ctr"/>
            <a:r>
              <a:rPr lang="zh-CN" altLang="en-US" sz="2400" b="1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开口边向外</a:t>
            </a:r>
          </a:p>
        </p:txBody>
      </p:sp>
      <p:pic>
        <p:nvPicPr>
          <p:cNvPr id="95244" name="Picture 29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2996">
            <a:off x="4610100" y="2590800"/>
            <a:ext cx="3127375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45" name="Text Box 30"/>
          <p:cNvSpPr txBox="1">
            <a:spLocks noChangeArrowheads="1"/>
          </p:cNvSpPr>
          <p:nvPr/>
        </p:nvSpPr>
        <p:spPr bwMode="auto">
          <a:xfrm rot="227715">
            <a:off x="4972050" y="5540375"/>
            <a:ext cx="1920875" cy="696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algn="just" eaLnBrk="0" hangingPunct="0"/>
            <a:endParaRPr lang="zh-CN" altLang="en-US" sz="3200">
              <a:latin typeface="Verdana" panose="020B0604030504040204" pitchFamily="34" charset="0"/>
              <a:ea typeface="楷体_GB2312"/>
              <a:cs typeface="楷体_GB2312"/>
            </a:endParaRPr>
          </a:p>
        </p:txBody>
      </p:sp>
      <p:sp>
        <p:nvSpPr>
          <p:cNvPr id="193567" name="Text Box 31"/>
          <p:cNvSpPr txBox="1">
            <a:spLocks noChangeArrowheads="1"/>
          </p:cNvSpPr>
          <p:nvPr/>
        </p:nvSpPr>
        <p:spPr bwMode="auto">
          <a:xfrm>
            <a:off x="8445500" y="2136775"/>
            <a:ext cx="1098550" cy="3457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注明铺盘时间，有效时限不超过</a:t>
            </a:r>
            <a:r>
              <a:rPr lang="en-US" altLang="zh-CN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4h</a:t>
            </a:r>
            <a:r>
              <a:rPr lang="zh-CN" altLang="en-US" sz="28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3200">
                <a:latin typeface="Verdana" panose="020B0604030504040204" pitchFamily="34" charset="0"/>
                <a:ea typeface="楷体_GB2312" pitchFamily="49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3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7" grpId="0" animBg="1"/>
      <p:bldP spid="19356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260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6262" name="组合 2"/>
          <p:cNvGrpSpPr/>
          <p:nvPr/>
        </p:nvGrpSpPr>
        <p:grpSpPr bwMode="auto">
          <a:xfrm>
            <a:off x="1108075" y="18859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266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（四）使用无菌容器法</a:t>
            </a:r>
          </a:p>
        </p:txBody>
      </p:sp>
      <p:sp>
        <p:nvSpPr>
          <p:cNvPr id="96267" name="Text Box 30"/>
          <p:cNvSpPr txBox="1">
            <a:spLocks noChangeArrowheads="1"/>
          </p:cNvSpPr>
          <p:nvPr/>
        </p:nvSpPr>
        <p:spPr bwMode="auto">
          <a:xfrm rot="227715">
            <a:off x="4972050" y="5540375"/>
            <a:ext cx="1920875" cy="696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algn="just" eaLnBrk="0" hangingPunct="0"/>
            <a:endParaRPr lang="zh-CN" altLang="en-US" sz="3200">
              <a:latin typeface="Verdana" panose="020B0604030504040204" pitchFamily="34" charset="0"/>
              <a:ea typeface="楷体_GB2312"/>
              <a:cs typeface="楷体_GB2312"/>
            </a:endParaRPr>
          </a:p>
        </p:txBody>
      </p:sp>
      <p:sp>
        <p:nvSpPr>
          <p:cNvPr id="192514" name="Rectangle 3"/>
          <p:cNvSpPr>
            <a:spLocks noChangeArrowheads="1"/>
          </p:cNvSpPr>
          <p:nvPr/>
        </p:nvSpPr>
        <p:spPr bwMode="auto">
          <a:xfrm>
            <a:off x="1689100" y="2246313"/>
            <a:ext cx="7199313" cy="668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  <a:buFont typeface="Wingdings" panose="05000000000000000000" pitchFamily="2" charset="2"/>
              <a:buChar char="l"/>
            </a:pP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容器盖向上，手不可触及盖的边缘及内。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1690688" y="3014663"/>
            <a:ext cx="7753350" cy="1801812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盖内面向上置于稳妥处或内面向下拿在手中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容器打开：远侧→近侧  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  盖上：近侧→远侧</a:t>
            </a:r>
          </a:p>
        </p:txBody>
      </p:sp>
      <p:sp>
        <p:nvSpPr>
          <p:cNvPr id="192519" name="Rectangle 2"/>
          <p:cNvSpPr>
            <a:spLocks noChangeArrowheads="1"/>
          </p:cNvSpPr>
          <p:nvPr/>
        </p:nvSpPr>
        <p:spPr bwMode="auto">
          <a:xfrm>
            <a:off x="1698625" y="4810125"/>
            <a:ext cx="5715000" cy="690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 typeface="Wingdings" panose="05000000000000000000" pitchFamily="2" charset="2"/>
              <a:buChar char="l"/>
            </a:pP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手持无菌容器时，托住容器底部</a:t>
            </a:r>
          </a:p>
        </p:txBody>
      </p:sp>
      <p:pic>
        <p:nvPicPr>
          <p:cNvPr id="192531" name="Picture 19" descr="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32863" y="2319338"/>
            <a:ext cx="21796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536" name="Picture 24" descr="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6100" y="2347913"/>
            <a:ext cx="6985000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9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92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/>
      <p:bldP spid="101381" grpId="0"/>
      <p:bldP spid="19251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7284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7286" name="组合 2"/>
          <p:cNvGrpSpPr/>
          <p:nvPr/>
        </p:nvGrpSpPr>
        <p:grpSpPr bwMode="auto">
          <a:xfrm>
            <a:off x="1108075" y="18859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7290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（五）取用无菌溶液法</a:t>
            </a:r>
          </a:p>
        </p:txBody>
      </p:sp>
      <p:sp>
        <p:nvSpPr>
          <p:cNvPr id="97291" name="Text Box 30"/>
          <p:cNvSpPr txBox="1">
            <a:spLocks noChangeArrowheads="1"/>
          </p:cNvSpPr>
          <p:nvPr/>
        </p:nvSpPr>
        <p:spPr bwMode="auto">
          <a:xfrm rot="227715">
            <a:off x="4972050" y="5540375"/>
            <a:ext cx="1920875" cy="696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algn="just" eaLnBrk="0" hangingPunct="0"/>
            <a:endParaRPr lang="zh-CN" altLang="en-US" sz="3200">
              <a:latin typeface="Verdana" panose="020B0604030504040204" pitchFamily="34" charset="0"/>
              <a:ea typeface="楷体_GB2312"/>
              <a:cs typeface="楷体_GB2312"/>
            </a:endParaRPr>
          </a:p>
        </p:txBody>
      </p:sp>
      <p:pic>
        <p:nvPicPr>
          <p:cNvPr id="195601" name="Picture 17" descr="到液体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8413" y="2413000"/>
            <a:ext cx="28797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602" name="Rectangle 3"/>
          <p:cNvSpPr>
            <a:spLocks noChangeArrowheads="1"/>
          </p:cNvSpPr>
          <p:nvPr/>
        </p:nvSpPr>
        <p:spPr bwMode="auto">
          <a:xfrm>
            <a:off x="1825625" y="2524125"/>
            <a:ext cx="5570538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核对瓶签、溶液质量、瓶盖有无</a:t>
            </a:r>
          </a:p>
          <a:p>
            <a:pPr eaLnBrk="0" hangingPunct="0"/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松动、瓶体有无裂缝</a:t>
            </a:r>
            <a:r>
              <a:rPr kumimoji="1"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0" hangingPunct="0">
              <a:buFontTx/>
              <a:buChar char="•"/>
            </a:pPr>
            <a:endParaRPr kumimoji="1"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Char char="•"/>
            </a:pP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手未触及瓶口及瓶内面 </a:t>
            </a:r>
          </a:p>
          <a:p>
            <a:pPr eaLnBrk="0" hangingPunct="0">
              <a:buFontTx/>
              <a:buChar char="•"/>
            </a:pPr>
            <a:endParaRPr kumimoji="1" lang="zh-CN" altLang="en-US" sz="28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Char char="•"/>
            </a:pP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已开启溶液未污染可保存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24小时</a:t>
            </a:r>
          </a:p>
        </p:txBody>
      </p:sp>
      <p:pic>
        <p:nvPicPr>
          <p:cNvPr id="195603" name="Picture 19" descr="检查溶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5075" y="2366963"/>
            <a:ext cx="29241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19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19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9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9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9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9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9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9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573838" y="1400175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一、医院感染的相关概念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53276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9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46402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常见的感染传播途径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</a:t>
            </a:r>
          </a:p>
        </p:txBody>
      </p:sp>
      <p:graphicFrame>
        <p:nvGraphicFramePr>
          <p:cNvPr id="27680" name="Group 32"/>
          <p:cNvGraphicFramePr>
            <a:graphicFrameLocks noGrp="1"/>
          </p:cNvGraphicFramePr>
          <p:nvPr/>
        </p:nvGraphicFramePr>
        <p:xfrm>
          <a:off x="1090613" y="2246313"/>
          <a:ext cx="9907587" cy="2954338"/>
        </p:xfrm>
        <a:graphic>
          <a:graphicData uri="http://schemas.openxmlformats.org/drawingml/2006/table">
            <a:tbl>
              <a:tblPr/>
              <a:tblGrid>
                <a:gridCol w="2246312"/>
                <a:gridCol w="7661275"/>
              </a:tblGrid>
              <a:tr h="4746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传播途径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内                  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35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接触传播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◆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通过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手、媒介物</a:t>
                      </a:r>
                      <a:r>
                        <a:rPr kumimoji="0" lang="zh-CN" alt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直接或间接接触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导致的传播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空气传播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◆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通过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空气流动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导致的疾病传播。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3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飞沫传播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◆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带有病原微生物的飞沫核，在空气中短距离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(lm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内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)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移动到易感人群的</a:t>
                      </a:r>
                      <a:r>
                        <a:rPr kumimoji="0" lang="zh-CN" alt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口、鼻黏膜或眼结膜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楷体_GB2312"/>
                        </a:rPr>
                        <a:t>等导致的传播。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8308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8310" name="组合 2"/>
          <p:cNvGrpSpPr/>
          <p:nvPr/>
        </p:nvGrpSpPr>
        <p:grpSpPr bwMode="auto">
          <a:xfrm>
            <a:off x="1108075" y="1878013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8314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（六）戴无菌手套法</a:t>
            </a:r>
          </a:p>
        </p:txBody>
      </p:sp>
      <p:sp>
        <p:nvSpPr>
          <p:cNvPr id="98315" name="Text Box 30"/>
          <p:cNvSpPr txBox="1">
            <a:spLocks noChangeArrowheads="1"/>
          </p:cNvSpPr>
          <p:nvPr/>
        </p:nvSpPr>
        <p:spPr bwMode="auto">
          <a:xfrm rot="227715">
            <a:off x="4972050" y="5540375"/>
            <a:ext cx="1920875" cy="696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algn="just" eaLnBrk="0" hangingPunct="0"/>
            <a:endParaRPr lang="zh-CN" altLang="en-US" sz="3200">
              <a:latin typeface="Verdana" panose="020B0604030504040204" pitchFamily="34" charset="0"/>
              <a:ea typeface="楷体_GB2312"/>
              <a:cs typeface="楷体_GB2312"/>
            </a:endParaRPr>
          </a:p>
        </p:txBody>
      </p:sp>
      <p:sp>
        <p:nvSpPr>
          <p:cNvPr id="197638" name="Rectangle 4"/>
          <p:cNvSpPr>
            <a:spLocks noChangeArrowheads="1"/>
          </p:cNvSpPr>
          <p:nvPr/>
        </p:nvSpPr>
        <p:spPr bwMode="auto">
          <a:xfrm>
            <a:off x="2339975" y="5124450"/>
            <a:ext cx="8208963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手套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外</a:t>
            </a: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面—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无菌</a:t>
            </a: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面      手套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</a:t>
            </a: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面—</a:t>
            </a:r>
            <a:r>
              <a:rPr kumimoji="1"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非无菌</a:t>
            </a:r>
            <a:r>
              <a:rPr kumimoji="1"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面</a:t>
            </a:r>
          </a:p>
        </p:txBody>
      </p:sp>
      <p:pic>
        <p:nvPicPr>
          <p:cNvPr id="197650" name="Picture 18" descr="戴手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8913" y="2333625"/>
            <a:ext cx="3462337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7651" name="Picture 19" descr="戴手套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7313" y="2327275"/>
            <a:ext cx="3441700" cy="281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7639" name="WordArt 7"/>
          <p:cNvSpPr>
            <a:spLocks noChangeArrowheads="1" noChangeShapeType="1" noTextEdit="1"/>
          </p:cNvSpPr>
          <p:nvPr/>
        </p:nvSpPr>
        <p:spPr bwMode="auto">
          <a:xfrm>
            <a:off x="4194175" y="2827338"/>
            <a:ext cx="4137025" cy="9699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sz="12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未戴手套的手不可触及手套的外面！</a:t>
            </a:r>
          </a:p>
        </p:txBody>
      </p:sp>
      <p:sp>
        <p:nvSpPr>
          <p:cNvPr id="197640" name="WordArt 8"/>
          <p:cNvSpPr>
            <a:spLocks noChangeArrowheads="1" noChangeShapeType="1" noTextEdit="1"/>
          </p:cNvSpPr>
          <p:nvPr/>
        </p:nvSpPr>
        <p:spPr bwMode="auto">
          <a:xfrm>
            <a:off x="3973513" y="3771900"/>
            <a:ext cx="5024437" cy="930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已戴手套的手不可触及未戴手套的手！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9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8" grpId="0"/>
      <p:bldP spid="197639" grpId="0" animBg="1"/>
      <p:bldP spid="197640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332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三、无菌技术基本操作法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9334" name="组合 2"/>
          <p:cNvGrpSpPr/>
          <p:nvPr/>
        </p:nvGrpSpPr>
        <p:grpSpPr bwMode="auto">
          <a:xfrm>
            <a:off x="1108075" y="1878013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773863" y="16065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1098550" y="16129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460500" y="1612900"/>
            <a:ext cx="53197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338" name="文本框 21"/>
          <p:cNvSpPr txBox="1">
            <a:spLocks noChangeArrowheads="1"/>
          </p:cNvSpPr>
          <p:nvPr/>
        </p:nvSpPr>
        <p:spPr bwMode="auto">
          <a:xfrm>
            <a:off x="1741488" y="1625600"/>
            <a:ext cx="47974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（六）脱无菌手套法</a:t>
            </a:r>
          </a:p>
        </p:txBody>
      </p:sp>
      <p:sp>
        <p:nvSpPr>
          <p:cNvPr id="99339" name="Text Box 30"/>
          <p:cNvSpPr txBox="1">
            <a:spLocks noChangeArrowheads="1"/>
          </p:cNvSpPr>
          <p:nvPr/>
        </p:nvSpPr>
        <p:spPr bwMode="auto">
          <a:xfrm rot="227715">
            <a:off x="4972050" y="5540375"/>
            <a:ext cx="1920875" cy="696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algn="just" eaLnBrk="0" hangingPunct="0"/>
            <a:endParaRPr lang="zh-CN" altLang="en-US" sz="3200">
              <a:latin typeface="Verdana" panose="020B0604030504040204" pitchFamily="34" charset="0"/>
              <a:ea typeface="楷体_GB2312"/>
              <a:cs typeface="楷体_GB2312"/>
            </a:endParaRPr>
          </a:p>
        </p:txBody>
      </p:sp>
      <p:sp>
        <p:nvSpPr>
          <p:cNvPr id="198659" name="Rectangle 4"/>
          <p:cNvSpPr>
            <a:spLocks noChangeArrowheads="1"/>
          </p:cNvSpPr>
          <p:nvPr/>
        </p:nvSpPr>
        <p:spPr bwMode="auto">
          <a:xfrm>
            <a:off x="2347913" y="5072063"/>
            <a:ext cx="820896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脱手套时，应</a:t>
            </a:r>
            <a:r>
              <a:rPr kumimoji="1" lang="zh-CN" altLang="en-US" sz="2800" b="1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</a:rPr>
              <a:t>翻转脱下</a:t>
            </a:r>
            <a:r>
              <a:rPr kumimoji="1" lang="zh-CN" altLang="en-US" sz="3200">
                <a:latin typeface="Verdana" panose="020B0604030504040204" pitchFamily="34" charset="0"/>
                <a:ea typeface="楷体_GB2312"/>
                <a:cs typeface="楷体_GB2312"/>
              </a:rPr>
              <a:t> </a:t>
            </a:r>
          </a:p>
        </p:txBody>
      </p:sp>
      <p:pic>
        <p:nvPicPr>
          <p:cNvPr id="198672" name="Picture 16" descr="14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3363" y="2366963"/>
            <a:ext cx="7446962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1381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37401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第十章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医院感染的预防和控制</a:t>
            </a:r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医院感染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清洁、消毒和灭菌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无菌技术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隔离技术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42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隔离技术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342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43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</a:p>
        </p:txBody>
      </p:sp>
      <p:sp>
        <p:nvSpPr>
          <p:cNvPr id="10343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440" name="文本框 26"/>
          <p:cNvSpPr txBox="1">
            <a:spLocks noChangeArrowheads="1"/>
          </p:cNvSpPr>
          <p:nvPr/>
        </p:nvSpPr>
        <p:spPr bwMode="auto">
          <a:xfrm>
            <a:off x="8318500" y="1881188"/>
            <a:ext cx="2838450" cy="2245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◆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作为该区护士为患者实施近距离操作时，如何做好个人防护？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1123950" y="2587625"/>
            <a:ext cx="2820988" cy="3297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>
                <a:latin typeface="Verdana" panose="020B0604030504040204" pitchFamily="34" charset="0"/>
              </a:rPr>
              <a:t>          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患者，女，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岁，确诊为传染性非典型肺炎，收治于医院隔离病区。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spcBef>
                <a:spcPct val="50000"/>
              </a:spcBef>
            </a:pP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40" grpId="0"/>
      <p:bldP spid="75782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445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4458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微软雅黑" panose="020B0503020204020204" pitchFamily="34" charset="-122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隔离的概念；隔离的原则</a:t>
            </a:r>
          </a:p>
        </p:txBody>
      </p:sp>
      <p:sp>
        <p:nvSpPr>
          <p:cNvPr id="104459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微软雅黑" panose="020B0503020204020204" pitchFamily="34" charset="-122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隔离区域的设置和划分；隔离的种类和措施</a:t>
            </a:r>
          </a:p>
        </p:txBody>
      </p:sp>
      <p:sp>
        <p:nvSpPr>
          <p:cNvPr id="104460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隔离技术基本操作法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547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隔离技术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76350" y="205422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一、基本术语和定义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977188" y="205422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二、隔离原则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50913" y="40290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三、隔离种类及措施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20" grpId="0" animBg="1"/>
      <p:bldP spid="3" grpId="0"/>
      <p:bldP spid="21" grpId="0"/>
      <p:bldP spid="22" grpId="0"/>
      <p:bldP spid="2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6504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一、基本术语和定义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6517" name="Group 21"/>
          <p:cNvGrpSpPr/>
          <p:nvPr/>
        </p:nvGrpSpPr>
        <p:grpSpPr bwMode="auto">
          <a:xfrm>
            <a:off x="2730500" y="1389063"/>
            <a:ext cx="2633663" cy="4178300"/>
            <a:chOff x="1720" y="875"/>
            <a:chExt cx="1659" cy="2632"/>
          </a:xfrm>
        </p:grpSpPr>
        <p:sp>
          <p:nvSpPr>
            <p:cNvPr id="17" name="矩形 16"/>
            <p:cNvSpPr/>
            <p:nvPr/>
          </p:nvSpPr>
          <p:spPr>
            <a:xfrm>
              <a:off x="1720" y="1052"/>
              <a:ext cx="1659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endParaRPr>
            </a:p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  <p:grpSp>
          <p:nvGrpSpPr>
            <p:cNvPr id="106507" name="组合 2"/>
            <p:cNvGrpSpPr/>
            <p:nvPr/>
          </p:nvGrpSpPr>
          <p:grpSpPr bwMode="auto">
            <a:xfrm>
              <a:off x="1730" y="875"/>
              <a:ext cx="1635" cy="340"/>
              <a:chOff x="5354177" y="1987945"/>
              <a:chExt cx="2795356" cy="54027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713213" y="1987945"/>
                <a:ext cx="2078992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" name="直角三角形 20"/>
              <p:cNvSpPr/>
              <p:nvPr/>
            </p:nvSpPr>
            <p:spPr>
              <a:xfrm rot="10800000" flipH="1" flipV="1">
                <a:off x="7792206" y="1987945"/>
                <a:ext cx="357327" cy="28126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" name="直角三角形 27"/>
              <p:cNvSpPr/>
              <p:nvPr/>
            </p:nvSpPr>
            <p:spPr>
              <a:xfrm rot="10800000" flipV="1">
                <a:off x="5354177" y="1987945"/>
                <a:ext cx="357327" cy="281260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6508" name="文本框 21"/>
            <p:cNvSpPr txBox="1">
              <a:spLocks noChangeArrowheads="1"/>
            </p:cNvSpPr>
            <p:nvPr/>
          </p:nvSpPr>
          <p:spPr bwMode="auto">
            <a:xfrm>
              <a:off x="2001" y="928"/>
              <a:ext cx="1321" cy="2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       隔离</a:t>
              </a:r>
            </a:p>
          </p:txBody>
        </p:sp>
        <p:sp>
          <p:nvSpPr>
            <p:cNvPr id="106509" name="Rectangle 21"/>
            <p:cNvSpPr>
              <a:spLocks noChangeArrowheads="1"/>
            </p:cNvSpPr>
            <p:nvPr/>
          </p:nvSpPr>
          <p:spPr bwMode="auto">
            <a:xfrm>
              <a:off x="1890" y="1305"/>
              <a:ext cx="1297" cy="12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25000"/>
                </a:lnSpc>
              </a:pPr>
              <a:r>
                <a:rPr lang="zh-CN" altLang="en-US" sz="2000" b="1">
                  <a:solidFill>
                    <a:srgbClr val="0066FF"/>
                  </a:solidFill>
                  <a:ea typeface="微软雅黑" panose="020B0503020204020204" pitchFamily="34" charset="-122"/>
                </a:rPr>
                <a:t>       指采用各种方法、技术，防止病原体从患者及携带者传播给他人的措施。</a:t>
              </a:r>
            </a:p>
          </p:txBody>
        </p:sp>
      </p:grpSp>
      <p:grpSp>
        <p:nvGrpSpPr>
          <p:cNvPr id="106518" name="Group 22"/>
          <p:cNvGrpSpPr/>
          <p:nvPr/>
        </p:nvGrpSpPr>
        <p:grpSpPr bwMode="auto">
          <a:xfrm>
            <a:off x="6704013" y="1397000"/>
            <a:ext cx="2633662" cy="4316413"/>
            <a:chOff x="4223" y="880"/>
            <a:chExt cx="1659" cy="2719"/>
          </a:xfrm>
        </p:grpSpPr>
        <p:sp>
          <p:nvSpPr>
            <p:cNvPr id="25" name="矩形 24"/>
            <p:cNvSpPr/>
            <p:nvPr/>
          </p:nvSpPr>
          <p:spPr>
            <a:xfrm>
              <a:off x="4223" y="1057"/>
              <a:ext cx="1659" cy="254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6501" name="组合 26"/>
            <p:cNvGrpSpPr/>
            <p:nvPr/>
          </p:nvGrpSpPr>
          <p:grpSpPr bwMode="auto">
            <a:xfrm>
              <a:off x="4235" y="880"/>
              <a:ext cx="1635" cy="340"/>
              <a:chOff x="5354177" y="1987945"/>
              <a:chExt cx="2795356" cy="54027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5713214" y="1987945"/>
                <a:ext cx="2078993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直角三角形 29"/>
              <p:cNvSpPr/>
              <p:nvPr/>
            </p:nvSpPr>
            <p:spPr>
              <a:xfrm rot="10800000" flipH="1" flipV="1">
                <a:off x="779220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" name="直角三角形 30"/>
              <p:cNvSpPr/>
              <p:nvPr/>
            </p:nvSpPr>
            <p:spPr>
              <a:xfrm rot="10800000" flipV="1">
                <a:off x="535417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6502" name="文本框 31"/>
            <p:cNvSpPr txBox="1">
              <a:spLocks noChangeArrowheads="1"/>
            </p:cNvSpPr>
            <p:nvPr/>
          </p:nvSpPr>
          <p:spPr bwMode="auto">
            <a:xfrm>
              <a:off x="4542" y="924"/>
              <a:ext cx="1164" cy="2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   标准预防</a:t>
              </a:r>
            </a:p>
          </p:txBody>
        </p:sp>
        <p:sp>
          <p:nvSpPr>
            <p:cNvPr id="106510" name="Rectangle 22"/>
            <p:cNvSpPr>
              <a:spLocks noChangeArrowheads="1"/>
            </p:cNvSpPr>
            <p:nvPr/>
          </p:nvSpPr>
          <p:spPr bwMode="auto">
            <a:xfrm>
              <a:off x="4395" y="1329"/>
              <a:ext cx="1297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25000"/>
                </a:lnSpc>
              </a:pPr>
              <a:r>
                <a:rPr lang="zh-CN" altLang="en-US"/>
                <a:t>       </a:t>
              </a:r>
              <a:r>
                <a:rPr lang="zh-CN" altLang="en-US" sz="2000" b="1">
                  <a:solidFill>
                    <a:srgbClr val="0066FF"/>
                  </a:solidFill>
                  <a:ea typeface="微软雅黑" panose="020B0503020204020204" pitchFamily="34" charset="-122"/>
                </a:rPr>
                <a:t>针对医院所有患者和医务人员采取的一组预防感染的措施。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7534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ea typeface="微软雅黑" panose="020B0503020204020204" pitchFamily="34" charset="-122"/>
              </a:rPr>
              <a:t>一、基本术语和定义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7548" name="Group 28"/>
          <p:cNvGrpSpPr/>
          <p:nvPr/>
        </p:nvGrpSpPr>
        <p:grpSpPr bwMode="auto">
          <a:xfrm>
            <a:off x="1917700" y="1397000"/>
            <a:ext cx="2633663" cy="4178300"/>
            <a:chOff x="1208" y="880"/>
            <a:chExt cx="1659" cy="2632"/>
          </a:xfrm>
        </p:grpSpPr>
        <p:sp>
          <p:nvSpPr>
            <p:cNvPr id="17" name="矩形 16"/>
            <p:cNvSpPr/>
            <p:nvPr/>
          </p:nvSpPr>
          <p:spPr>
            <a:xfrm>
              <a:off x="1208" y="1057"/>
              <a:ext cx="1659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  <p:grpSp>
          <p:nvGrpSpPr>
            <p:cNvPr id="107525" name="组合 2"/>
            <p:cNvGrpSpPr/>
            <p:nvPr/>
          </p:nvGrpSpPr>
          <p:grpSpPr bwMode="auto">
            <a:xfrm>
              <a:off x="1220" y="880"/>
              <a:ext cx="1635" cy="340"/>
              <a:chOff x="5354177" y="1987945"/>
              <a:chExt cx="2795356" cy="54027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713213" y="1987945"/>
                <a:ext cx="2078992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" name="直角三角形 20"/>
              <p:cNvSpPr/>
              <p:nvPr/>
            </p:nvSpPr>
            <p:spPr>
              <a:xfrm rot="10800000" flipH="1" flipV="1">
                <a:off x="7792206" y="1987945"/>
                <a:ext cx="357327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" name="直角三角形 27"/>
              <p:cNvSpPr/>
              <p:nvPr/>
            </p:nvSpPr>
            <p:spPr>
              <a:xfrm rot="10800000" flipV="1">
                <a:off x="5354177" y="1987945"/>
                <a:ext cx="357327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7526" name="文本框 21"/>
            <p:cNvSpPr txBox="1">
              <a:spLocks noChangeArrowheads="1"/>
            </p:cNvSpPr>
            <p:nvPr/>
          </p:nvSpPr>
          <p:spPr bwMode="auto">
            <a:xfrm>
              <a:off x="1409" y="904"/>
              <a:ext cx="1294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隔离区域划分</a:t>
              </a:r>
            </a:p>
          </p:txBody>
        </p:sp>
        <p:sp>
          <p:nvSpPr>
            <p:cNvPr id="107536" name="Rectangle 25"/>
            <p:cNvSpPr>
              <a:spLocks noChangeArrowheads="1"/>
            </p:cNvSpPr>
            <p:nvPr/>
          </p:nvSpPr>
          <p:spPr bwMode="auto">
            <a:xfrm>
              <a:off x="1421" y="1332"/>
              <a:ext cx="1297" cy="14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 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清洁区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 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潜在污染区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 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污染区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 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两通道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5. 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缓冲间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6. 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负压病区（房）</a:t>
              </a:r>
            </a:p>
          </p:txBody>
        </p:sp>
      </p:grpSp>
      <p:grpSp>
        <p:nvGrpSpPr>
          <p:cNvPr id="107549" name="Group 29"/>
          <p:cNvGrpSpPr/>
          <p:nvPr/>
        </p:nvGrpSpPr>
        <p:grpSpPr bwMode="auto">
          <a:xfrm>
            <a:off x="4735513" y="1397000"/>
            <a:ext cx="2738437" cy="4178300"/>
            <a:chOff x="2983" y="880"/>
            <a:chExt cx="1725" cy="2632"/>
          </a:xfrm>
        </p:grpSpPr>
        <p:sp>
          <p:nvSpPr>
            <p:cNvPr id="25" name="矩形 24"/>
            <p:cNvSpPr/>
            <p:nvPr/>
          </p:nvSpPr>
          <p:spPr>
            <a:xfrm>
              <a:off x="2983" y="1057"/>
              <a:ext cx="1659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5000"/>
                </a:lnSpc>
                <a:spcBef>
                  <a:spcPct val="50000"/>
                </a:spcBef>
                <a:defRPr/>
              </a:pP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  <p:grpSp>
          <p:nvGrpSpPr>
            <p:cNvPr id="107528" name="组合 26"/>
            <p:cNvGrpSpPr/>
            <p:nvPr/>
          </p:nvGrpSpPr>
          <p:grpSpPr bwMode="auto">
            <a:xfrm>
              <a:off x="2995" y="880"/>
              <a:ext cx="1635" cy="340"/>
              <a:chOff x="5354177" y="1987945"/>
              <a:chExt cx="2795356" cy="54027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5713214" y="1987945"/>
                <a:ext cx="2078993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直角三角形 29"/>
              <p:cNvSpPr/>
              <p:nvPr/>
            </p:nvSpPr>
            <p:spPr>
              <a:xfrm rot="10800000" flipH="1" flipV="1">
                <a:off x="779220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" name="直角三角形 30"/>
              <p:cNvSpPr/>
              <p:nvPr/>
            </p:nvSpPr>
            <p:spPr>
              <a:xfrm rot="10800000" flipV="1">
                <a:off x="535417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7529" name="文本框 31"/>
            <p:cNvSpPr txBox="1">
              <a:spLocks noChangeArrowheads="1"/>
            </p:cNvSpPr>
            <p:nvPr/>
          </p:nvSpPr>
          <p:spPr bwMode="auto">
            <a:xfrm>
              <a:off x="2995" y="908"/>
              <a:ext cx="1713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400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医院建筑区域划分</a:t>
              </a:r>
            </a:p>
          </p:txBody>
        </p:sp>
        <p:sp>
          <p:nvSpPr>
            <p:cNvPr id="107537" name="Rectangle 26"/>
            <p:cNvSpPr>
              <a:spLocks noChangeArrowheads="1"/>
            </p:cNvSpPr>
            <p:nvPr/>
          </p:nvSpPr>
          <p:spPr bwMode="auto">
            <a:xfrm>
              <a:off x="3209" y="1332"/>
              <a:ext cx="1297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低度危险区域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中等危险区域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高危险区域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极高危区域</a:t>
              </a:r>
            </a:p>
          </p:txBody>
        </p:sp>
      </p:grpSp>
      <p:grpSp>
        <p:nvGrpSpPr>
          <p:cNvPr id="107550" name="Group 30"/>
          <p:cNvGrpSpPr/>
          <p:nvPr/>
        </p:nvGrpSpPr>
        <p:grpSpPr bwMode="auto">
          <a:xfrm>
            <a:off x="7554913" y="1397000"/>
            <a:ext cx="2632075" cy="4178300"/>
            <a:chOff x="4759" y="880"/>
            <a:chExt cx="1658" cy="2632"/>
          </a:xfrm>
        </p:grpSpPr>
        <p:sp>
          <p:nvSpPr>
            <p:cNvPr id="33" name="矩形 32"/>
            <p:cNvSpPr/>
            <p:nvPr/>
          </p:nvSpPr>
          <p:spPr>
            <a:xfrm>
              <a:off x="4759" y="1057"/>
              <a:ext cx="1658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Tahoma" panose="020B0604030504040204" pitchFamily="34" charset="0"/>
              </a:endParaRPr>
            </a:p>
          </p:txBody>
        </p:sp>
        <p:grpSp>
          <p:nvGrpSpPr>
            <p:cNvPr id="107531" name="组合 33"/>
            <p:cNvGrpSpPr/>
            <p:nvPr/>
          </p:nvGrpSpPr>
          <p:grpSpPr bwMode="auto">
            <a:xfrm>
              <a:off x="4770" y="880"/>
              <a:ext cx="1636" cy="340"/>
              <a:chOff x="5354177" y="1987945"/>
              <a:chExt cx="2795356" cy="540275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5712993" y="1987945"/>
                <a:ext cx="2079431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6" name="直角三角形 35"/>
              <p:cNvSpPr/>
              <p:nvPr/>
            </p:nvSpPr>
            <p:spPr>
              <a:xfrm rot="10800000" flipH="1" flipV="1">
                <a:off x="7792424" y="1987945"/>
                <a:ext cx="357108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7" name="直角三角形 36"/>
              <p:cNvSpPr/>
              <p:nvPr/>
            </p:nvSpPr>
            <p:spPr>
              <a:xfrm rot="10800000" flipV="1">
                <a:off x="5354176" y="1987945"/>
                <a:ext cx="357109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7532" name="文本框 37"/>
            <p:cNvSpPr txBox="1">
              <a:spLocks noChangeArrowheads="1"/>
            </p:cNvSpPr>
            <p:nvPr/>
          </p:nvSpPr>
          <p:spPr bwMode="auto">
            <a:xfrm>
              <a:off x="4948" y="912"/>
              <a:ext cx="1332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个人防护物品</a:t>
              </a:r>
            </a:p>
          </p:txBody>
        </p:sp>
        <p:sp>
          <p:nvSpPr>
            <p:cNvPr id="107538" name="Rectangle 27"/>
            <p:cNvSpPr>
              <a:spLocks noChangeArrowheads="1"/>
            </p:cNvSpPr>
            <p:nvPr/>
          </p:nvSpPr>
          <p:spPr bwMode="auto">
            <a:xfrm>
              <a:off x="4975" y="1338"/>
              <a:ext cx="1297" cy="19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纱布口罩     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外科口罩</a:t>
              </a:r>
              <a:r>
                <a:rPr lang="zh-CN" altLang="en-US" sz="2000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医用防护口罩</a:t>
              </a:r>
              <a:r>
                <a:rPr lang="zh-CN" altLang="en-US" sz="2000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护目镜</a:t>
              </a:r>
              <a:r>
                <a:rPr lang="zh-CN" altLang="en-US" sz="2000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防护面罩       </a:t>
              </a:r>
              <a:r>
                <a:rPr lang="zh-CN" altLang="en-US" sz="2000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手套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隔离衣       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防护服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545" name="组合 2"/>
          <p:cNvGrpSpPr/>
          <p:nvPr/>
        </p:nvGrpSpPr>
        <p:grpSpPr bwMode="auto">
          <a:xfrm>
            <a:off x="892175" y="16525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551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二、隔离原则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0713" name="Rectangle 18"/>
          <p:cNvSpPr>
            <a:spLocks noChangeArrowheads="1"/>
          </p:cNvSpPr>
          <p:nvPr/>
        </p:nvSpPr>
        <p:spPr bwMode="auto">
          <a:xfrm>
            <a:off x="1741488" y="2301875"/>
            <a:ext cx="8442325" cy="1095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（一）遵循“标准预防”和“基于疾病传播途径的预防”原则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  <a:p>
            <a:pPr eaLnBrk="0" hangingPunct="0"/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◆严格控制感染源、阻断感染传播途径、保护易感人群</a:t>
            </a:r>
            <a:r>
              <a:rPr lang="zh-CN" altLang="en-US" sz="240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sp>
        <p:nvSpPr>
          <p:cNvPr id="200715" name="Rectangle 19"/>
          <p:cNvSpPr>
            <a:spLocks noChangeArrowheads="1"/>
          </p:cNvSpPr>
          <p:nvPr/>
        </p:nvSpPr>
        <p:spPr bwMode="auto">
          <a:xfrm>
            <a:off x="1727200" y="3727450"/>
            <a:ext cx="7200900" cy="1095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（二）医院建筑布局应符合隔离要求</a:t>
            </a:r>
          </a:p>
          <a:p>
            <a:pPr eaLnBrk="0" hangingPunct="0"/>
            <a:endParaRPr lang="en-US" altLang="zh-CN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◆区域划分明确，标识清楚 </a:t>
            </a:r>
            <a:endParaRPr lang="en-US" altLang="zh-CN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0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0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0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0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0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0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0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00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569" name="组合 2"/>
          <p:cNvGrpSpPr/>
          <p:nvPr/>
        </p:nvGrpSpPr>
        <p:grpSpPr bwMode="auto">
          <a:xfrm>
            <a:off x="892175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575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二、隔离原则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2755" name="Rectangle 18"/>
          <p:cNvSpPr>
            <a:spLocks noChangeArrowheads="1"/>
          </p:cNvSpPr>
          <p:nvPr/>
        </p:nvSpPr>
        <p:spPr bwMode="auto">
          <a:xfrm>
            <a:off x="1725613" y="2252663"/>
            <a:ext cx="8828087" cy="2982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just"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（三）隔离标志明确，卫生设施齐全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◆工作人员与患者通道分开设置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◆隔离标识清楚，配有必要的卫生、消毒设备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◆安置提示卡表示不同性质的隔离</a:t>
            </a:r>
          </a:p>
          <a:p>
            <a:pPr eaLnBrk="0" hangingPunct="0"/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◆门口放消毒脚垫，门外设隔离衣挂架，备隔离衣、帽子、口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 罩及手消毒液等。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2400" b="1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/>
            <a:r>
              <a:rPr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5"/>
          <p:cNvGrpSpPr/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二、医院感染的分类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868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8681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（一）按照感染途径分类</a:t>
            </a:r>
          </a:p>
        </p:txBody>
      </p:sp>
      <p:sp>
        <p:nvSpPr>
          <p:cNvPr id="199683" name="Rectangle 3"/>
          <p:cNvSpPr>
            <a:spLocks noRot="1" noChangeArrowheads="1"/>
          </p:cNvSpPr>
          <p:nvPr/>
        </p:nvSpPr>
        <p:spPr bwMode="auto">
          <a:xfrm>
            <a:off x="2466975" y="2151380"/>
            <a:ext cx="7978775" cy="3095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</a:t>
            </a:r>
            <a:r>
              <a:rPr lang="zh-CN" altLang="en-US" sz="28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内源性感染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（自身感染）</a:t>
            </a:r>
          </a:p>
          <a:p>
            <a:pPr marL="342900" indent="-342900" eaLnBrk="0" hangingPunct="0">
              <a:lnSpc>
                <a:spcPct val="105000"/>
              </a:lnSpc>
              <a:spcBef>
                <a:spcPct val="50000"/>
              </a:spcBef>
              <a:buClr>
                <a:schemeClr val="tx1"/>
              </a:buClr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病原体来自患者自身的皮肤、口腔、咽部、胃肠道等处寄生的正常菌群和定植菌 。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◆</a:t>
            </a:r>
            <a:r>
              <a:rPr lang="zh-CN" altLang="en-US" sz="28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外源性感染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（交叉感染）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导致感染的微生物来自外界环境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en-US" sz="2400" b="1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/>
              <a:ea typeface="楷体_GB231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9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93" name="组合 2"/>
          <p:cNvGrpSpPr/>
          <p:nvPr/>
        </p:nvGrpSpPr>
        <p:grpSpPr bwMode="auto">
          <a:xfrm>
            <a:off x="892175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0599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二、隔离原则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3779" name="Rectangle 18"/>
          <p:cNvSpPr>
            <a:spLocks noChangeArrowheads="1"/>
          </p:cNvSpPr>
          <p:nvPr/>
        </p:nvSpPr>
        <p:spPr bwMode="auto">
          <a:xfrm>
            <a:off x="1692275" y="2103438"/>
            <a:ext cx="9485313" cy="355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just" eaLnBrk="0" hangingPunct="0">
              <a:lnSpc>
                <a:spcPct val="120000"/>
              </a:lnSpc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（四）严格执行服务流程，加强三区管理</a:t>
            </a:r>
          </a:p>
          <a:p>
            <a:pPr eaLnBrk="0" hangingPunct="0">
              <a:lnSpc>
                <a:spcPct val="120000"/>
              </a:lnSpc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◆患者及患者接触过的物品不得进入清洁区。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◆通过走廊时，不得接触墙壁、家具等。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◆检查标本放指定的地方。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defRPr/>
            </a:pP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◆污染物品：消毒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→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带到他处。</a:t>
            </a:r>
          </a:p>
          <a:p>
            <a:pPr eaLnBrk="0" hangingPunct="0"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◆穿隔离衣前准齐物品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，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操作有计划集中进行。</a:t>
            </a:r>
          </a:p>
          <a:p>
            <a:pPr eaLnBrk="0" hangingPunct="0"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◆离开隔离病房前，脱下隔离衣及鞋套，消毒手，脱帽子、口罩。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  <a:p>
            <a:pPr eaLnBrk="0" hangingPunct="0">
              <a:defRPr/>
            </a:pP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◆严格执行探视陪伴制度。</a:t>
            </a:r>
            <a:r>
              <a:rPr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 </a:t>
            </a:r>
            <a:endParaRPr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defRPr/>
            </a:pPr>
            <a:r>
              <a:rPr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3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3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3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17" name="组合 2"/>
          <p:cNvGrpSpPr/>
          <p:nvPr/>
        </p:nvGrpSpPr>
        <p:grpSpPr bwMode="auto">
          <a:xfrm>
            <a:off x="892175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1623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二、隔离原则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03" name="Rectangle 18"/>
          <p:cNvSpPr>
            <a:spLocks noChangeArrowheads="1"/>
          </p:cNvSpPr>
          <p:nvPr/>
        </p:nvSpPr>
        <p:spPr bwMode="auto">
          <a:xfrm>
            <a:off x="1776413" y="2516188"/>
            <a:ext cx="9032875" cy="22113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just"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（五）隔离病室环境定期消毒，物品规范处置</a:t>
            </a:r>
          </a:p>
          <a:p>
            <a:pPr algn="just" eaLnBrk="0" hangingPunct="0"/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lnSpc>
                <a:spcPct val="13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◆每日进行空气消毒和物品表面消毒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lnSpc>
                <a:spcPct val="13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◆患者接触过的所有物品或落地物品都需先消毒再处理。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lnSpc>
                <a:spcPct val="13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◆物品分类置于黄色污物袋内，有明显标记。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41" name="组合 2"/>
          <p:cNvGrpSpPr/>
          <p:nvPr/>
        </p:nvGrpSpPr>
        <p:grpSpPr bwMode="auto">
          <a:xfrm>
            <a:off x="892175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647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二、隔离原则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10" name="Rectangle 18"/>
          <p:cNvSpPr>
            <a:spLocks noChangeArrowheads="1"/>
          </p:cNvSpPr>
          <p:nvPr/>
        </p:nvSpPr>
        <p:spPr bwMode="auto">
          <a:xfrm>
            <a:off x="2241550" y="2371725"/>
            <a:ext cx="80645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just" eaLnBrk="0" hangingPunct="0"/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（六）加强患者心理护理，实施隔离知识教育</a:t>
            </a:r>
          </a:p>
        </p:txBody>
      </p:sp>
      <p:sp>
        <p:nvSpPr>
          <p:cNvPr id="204811" name="Rectangle 18"/>
          <p:cNvSpPr>
            <a:spLocks noChangeArrowheads="1"/>
          </p:cNvSpPr>
          <p:nvPr/>
        </p:nvSpPr>
        <p:spPr bwMode="auto">
          <a:xfrm>
            <a:off x="2246313" y="3097213"/>
            <a:ext cx="8720137" cy="1906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just" eaLnBrk="0" hangingPunct="0">
              <a:lnSpc>
                <a:spcPct val="9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（七）掌握解除隔离标准，实施终末消毒处理</a:t>
            </a:r>
          </a:p>
          <a:p>
            <a:pPr algn="just" eaLnBrk="0" hangingPunct="0">
              <a:lnSpc>
                <a:spcPct val="90000"/>
              </a:lnSpc>
            </a:pP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algn="just" eaLnBrk="0" hangingPunct="0">
              <a:lnSpc>
                <a:spcPct val="9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◆传染性分泌物需三次培养结果均为阴性或已度过隔离期，</a:t>
            </a:r>
          </a:p>
          <a:p>
            <a:pPr algn="just" eaLnBrk="0" hangingPunct="0">
              <a:lnSpc>
                <a:spcPct val="13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   医生开医嘱后方可解除隔离。</a:t>
            </a:r>
          </a:p>
          <a:p>
            <a:pPr algn="just" eaLnBrk="0" hangingPunct="0"/>
            <a:r>
              <a:rPr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04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04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65" name="组合 2"/>
          <p:cNvGrpSpPr/>
          <p:nvPr/>
        </p:nvGrpSpPr>
        <p:grpSpPr bwMode="auto">
          <a:xfrm>
            <a:off x="892175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27863" y="1390650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2338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3671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三、隔离种类和措施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378200" y="817563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57991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defRPr/>
            </a:pP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827" name="Rectangle 18"/>
          <p:cNvSpPr>
            <a:spLocks noChangeArrowheads="1"/>
          </p:cNvSpPr>
          <p:nvPr/>
        </p:nvSpPr>
        <p:spPr bwMode="auto">
          <a:xfrm>
            <a:off x="1416050" y="2162175"/>
            <a:ext cx="5256213" cy="3286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just" eaLnBrk="0" hangingPunct="0"/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1. </a:t>
            </a:r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接触传播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的隔离与预防 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◆患者的隔离 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◆医务人员的防护 </a:t>
            </a:r>
          </a:p>
          <a:p>
            <a:pPr eaLnBrk="0" hangingPunct="0"/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2. </a:t>
            </a:r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空气传播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的隔离与预防</a:t>
            </a:r>
          </a:p>
          <a:p>
            <a:pPr eaLnBrk="0" hangingPunct="0"/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◆患者的隔离 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◆医务人员的防护</a:t>
            </a:r>
          </a:p>
          <a:p>
            <a:pPr eaLnBrk="0" hangingPunct="0"/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3.</a:t>
            </a:r>
            <a:r>
              <a:rPr lang="zh-CN" altLang="en-US" sz="24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飞沫传播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的隔离与预防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◆患者的隔离 </a:t>
            </a:r>
          </a:p>
          <a:p>
            <a:pPr eaLnBrk="0" hangingPunct="0"/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◆医务人员的防护 </a:t>
            </a:r>
          </a:p>
        </p:txBody>
      </p:sp>
      <p:grpSp>
        <p:nvGrpSpPr>
          <p:cNvPr id="3" name="Group 13"/>
          <p:cNvGrpSpPr/>
          <p:nvPr/>
        </p:nvGrpSpPr>
        <p:grpSpPr bwMode="auto">
          <a:xfrm>
            <a:off x="4714875" y="2382838"/>
            <a:ext cx="2792413" cy="912812"/>
            <a:chOff x="3061" y="1434"/>
            <a:chExt cx="1679" cy="620"/>
          </a:xfrm>
        </p:grpSpPr>
        <p:sp>
          <p:nvSpPr>
            <p:cNvPr id="113692" name="AutoShape 11"/>
            <p:cNvSpPr>
              <a:spLocks noChangeArrowheads="1"/>
            </p:cNvSpPr>
            <p:nvPr/>
          </p:nvSpPr>
          <p:spPr bwMode="auto">
            <a:xfrm>
              <a:off x="3061" y="1480"/>
              <a:ext cx="1588" cy="499"/>
            </a:xfrm>
            <a:prstGeom prst="wedgeRoundRectCallout">
              <a:avLst>
                <a:gd name="adj1" fmla="val -80542"/>
                <a:gd name="adj2" fmla="val -8116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13693" name="Rectangle 3"/>
            <p:cNvSpPr>
              <a:spLocks noRot="1" noChangeArrowheads="1"/>
            </p:cNvSpPr>
            <p:nvPr/>
          </p:nvSpPr>
          <p:spPr bwMode="auto">
            <a:xfrm>
              <a:off x="3197" y="1434"/>
              <a:ext cx="1543" cy="6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◆限制活动范围；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◆减少转运</a:t>
              </a:r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 </a:t>
              </a:r>
            </a:p>
          </p:txBody>
        </p:sp>
      </p:grpSp>
      <p:grpSp>
        <p:nvGrpSpPr>
          <p:cNvPr id="8" name="Group 32"/>
          <p:cNvGrpSpPr/>
          <p:nvPr/>
        </p:nvGrpSpPr>
        <p:grpSpPr bwMode="auto">
          <a:xfrm>
            <a:off x="5092700" y="3467100"/>
            <a:ext cx="3455988" cy="1873250"/>
            <a:chOff x="2971" y="2432"/>
            <a:chExt cx="2177" cy="1180"/>
          </a:xfrm>
        </p:grpSpPr>
        <p:sp>
          <p:nvSpPr>
            <p:cNvPr id="113690" name="AutoShape 30"/>
            <p:cNvSpPr>
              <a:spLocks noChangeArrowheads="1"/>
            </p:cNvSpPr>
            <p:nvPr/>
          </p:nvSpPr>
          <p:spPr bwMode="auto">
            <a:xfrm>
              <a:off x="2971" y="2432"/>
              <a:ext cx="2132" cy="1180"/>
            </a:xfrm>
            <a:prstGeom prst="wedgeRoundRectCallout">
              <a:avLst>
                <a:gd name="adj1" fmla="val -79079"/>
                <a:gd name="adj2" fmla="val 26102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13691" name="Rectangle 3"/>
            <p:cNvSpPr>
              <a:spLocks noRot="1" noChangeArrowheads="1"/>
            </p:cNvSpPr>
            <p:nvPr/>
          </p:nvSpPr>
          <p:spPr bwMode="auto">
            <a:xfrm>
              <a:off x="3056" y="2474"/>
              <a:ext cx="2092" cy="4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◆减少转运 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◆戴外科口罩，定期更换 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◆相隔距离在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1m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以上 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◆通风，或空气的消毒</a:t>
              </a:r>
              <a:r>
                <a:rPr lang="zh-CN" altLang="en-US" sz="2000" b="1">
                  <a:latin typeface="楷体_GB2312"/>
                  <a:ea typeface="微软雅黑" panose="020B0503020204020204" pitchFamily="34" charset="-122"/>
                  <a:cs typeface="楷体_GB2312"/>
                </a:rPr>
                <a:t> </a:t>
              </a:r>
              <a:endParaRPr lang="en-US" altLang="zh-CN" sz="2000" b="1">
                <a:latin typeface="楷体_GB2312"/>
                <a:ea typeface="微软雅黑" panose="020B0503020204020204" pitchFamily="34" charset="-122"/>
                <a:cs typeface="楷体_GB2312"/>
              </a:endParaRPr>
            </a:p>
          </p:txBody>
        </p:sp>
      </p:grpSp>
      <p:sp>
        <p:nvSpPr>
          <p:cNvPr id="113677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53006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（一）切断传播途径的隔离</a:t>
            </a:r>
          </a:p>
        </p:txBody>
      </p:sp>
      <p:grpSp>
        <p:nvGrpSpPr>
          <p:cNvPr id="118823" name="Group 39"/>
          <p:cNvGrpSpPr/>
          <p:nvPr/>
        </p:nvGrpSpPr>
        <p:grpSpPr bwMode="auto">
          <a:xfrm>
            <a:off x="5827713" y="3595688"/>
            <a:ext cx="4121150" cy="1720850"/>
            <a:chOff x="3542" y="2264"/>
            <a:chExt cx="2138" cy="1084"/>
          </a:xfrm>
        </p:grpSpPr>
        <p:sp>
          <p:nvSpPr>
            <p:cNvPr id="113688" name="AutoShape 34"/>
            <p:cNvSpPr>
              <a:spLocks noChangeArrowheads="1"/>
            </p:cNvSpPr>
            <p:nvPr/>
          </p:nvSpPr>
          <p:spPr bwMode="auto">
            <a:xfrm>
              <a:off x="3542" y="2264"/>
              <a:ext cx="2030" cy="1084"/>
            </a:xfrm>
            <a:prstGeom prst="wedgeRoundRectCallout">
              <a:avLst>
                <a:gd name="adj1" fmla="val -92954"/>
                <a:gd name="adj2" fmla="val 45662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205859" name="Rectangle 3"/>
            <p:cNvSpPr>
              <a:spLocks noRot="1" noChangeArrowheads="1"/>
            </p:cNvSpPr>
            <p:nvPr/>
          </p:nvSpPr>
          <p:spPr bwMode="auto">
            <a:xfrm>
              <a:off x="3588" y="2317"/>
              <a:ext cx="2092" cy="45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◆与患者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1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米以内接触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—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戴帽子、医用防护口罩 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◆穿防护服，戴手套  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◆按要求使用防护用品</a:t>
              </a:r>
              <a:r>
                <a:rPr lang="zh-CN" alt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/>
                  <a:ea typeface="微软雅黑" panose="020B0503020204020204" pitchFamily="34" charset="-122"/>
                  <a:cs typeface="楷体_GB2312"/>
                </a:rPr>
                <a:t> </a:t>
              </a:r>
              <a:endParaRPr lang="en-US" altLang="zh-CN" sz="2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/>
                <a:ea typeface="微软雅黑" panose="020B0503020204020204" pitchFamily="34" charset="-122"/>
                <a:cs typeface="楷体_GB2312"/>
              </a:endParaRPr>
            </a:p>
          </p:txBody>
        </p:sp>
      </p:grpSp>
      <p:grpSp>
        <p:nvGrpSpPr>
          <p:cNvPr id="118828" name="Group 44"/>
          <p:cNvGrpSpPr/>
          <p:nvPr/>
        </p:nvGrpSpPr>
        <p:grpSpPr bwMode="auto">
          <a:xfrm>
            <a:off x="5073650" y="3106738"/>
            <a:ext cx="3384550" cy="2160587"/>
            <a:chOff x="3185" y="1968"/>
            <a:chExt cx="2132" cy="1361"/>
          </a:xfrm>
        </p:grpSpPr>
        <p:sp>
          <p:nvSpPr>
            <p:cNvPr id="113686" name="AutoShape 26"/>
            <p:cNvSpPr>
              <a:spLocks noChangeArrowheads="1"/>
            </p:cNvSpPr>
            <p:nvPr/>
          </p:nvSpPr>
          <p:spPr bwMode="auto">
            <a:xfrm>
              <a:off x="3185" y="1968"/>
              <a:ext cx="2132" cy="1361"/>
            </a:xfrm>
            <a:prstGeom prst="wedgeRoundRectCallout">
              <a:avLst>
                <a:gd name="adj1" fmla="val -74810"/>
                <a:gd name="adj2" fmla="val -3343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205851" name="Rectangle 3"/>
            <p:cNvSpPr>
              <a:spLocks noRot="1" noChangeArrowheads="1"/>
            </p:cNvSpPr>
            <p:nvPr/>
          </p:nvSpPr>
          <p:spPr bwMode="auto">
            <a:xfrm>
              <a:off x="3209" y="2058"/>
              <a:ext cx="2092" cy="45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◆不同的区域，穿戴不同的防护用品 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◆戴帽子、医用防护口罩 、穿防护服、戴手套  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◆按要求使用防护用品。</a:t>
              </a:r>
              <a:r>
                <a:rPr lang="zh-CN" alt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/>
                  <a:ea typeface="微软雅黑" panose="020B0503020204020204" pitchFamily="34" charset="-122"/>
                  <a:cs typeface="楷体_GB2312"/>
                </a:rPr>
                <a:t> </a:t>
              </a:r>
              <a:endParaRPr lang="en-US" altLang="zh-CN" sz="2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/>
                <a:ea typeface="微软雅黑" panose="020B0503020204020204" pitchFamily="34" charset="-122"/>
                <a:cs typeface="楷体_GB2312"/>
              </a:endParaRPr>
            </a:p>
          </p:txBody>
        </p:sp>
      </p:grpSp>
      <p:grpSp>
        <p:nvGrpSpPr>
          <p:cNvPr id="118831" name="Group 47"/>
          <p:cNvGrpSpPr/>
          <p:nvPr/>
        </p:nvGrpSpPr>
        <p:grpSpPr bwMode="auto">
          <a:xfrm>
            <a:off x="5057775" y="3368675"/>
            <a:ext cx="3502025" cy="1441450"/>
            <a:chOff x="3197" y="2103"/>
            <a:chExt cx="2206" cy="908"/>
          </a:xfrm>
        </p:grpSpPr>
        <p:sp>
          <p:nvSpPr>
            <p:cNvPr id="113684" name="AutoShape 19"/>
            <p:cNvSpPr>
              <a:spLocks noChangeArrowheads="1"/>
            </p:cNvSpPr>
            <p:nvPr/>
          </p:nvSpPr>
          <p:spPr bwMode="auto">
            <a:xfrm>
              <a:off x="3197" y="2103"/>
              <a:ext cx="1990" cy="908"/>
            </a:xfrm>
            <a:prstGeom prst="wedgeRoundRectCallout">
              <a:avLst>
                <a:gd name="adj1" fmla="val -80301"/>
                <a:gd name="adj2" fmla="val -16958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13685" name="Rectangle 3"/>
            <p:cNvSpPr>
              <a:spLocks noRot="1" noChangeArrowheads="1"/>
            </p:cNvSpPr>
            <p:nvPr/>
          </p:nvSpPr>
          <p:spPr bwMode="auto">
            <a:xfrm>
              <a:off x="3311" y="2156"/>
              <a:ext cx="2092" cy="4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◆尽快转送</a:t>
              </a:r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 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。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◆戴外科口罩，定期更换</a:t>
              </a:r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 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◆严格空气消毒</a:t>
              </a:r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 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endParaRPr>
            </a:p>
          </p:txBody>
        </p:sp>
      </p:grpSp>
      <p:grpSp>
        <p:nvGrpSpPr>
          <p:cNvPr id="118835" name="Group 51"/>
          <p:cNvGrpSpPr/>
          <p:nvPr/>
        </p:nvGrpSpPr>
        <p:grpSpPr bwMode="auto">
          <a:xfrm>
            <a:off x="5976938" y="2166938"/>
            <a:ext cx="4676775" cy="2730500"/>
            <a:chOff x="3685" y="1320"/>
            <a:chExt cx="2946" cy="1720"/>
          </a:xfrm>
        </p:grpSpPr>
        <p:sp>
          <p:nvSpPr>
            <p:cNvPr id="113682" name="AutoShape 15"/>
            <p:cNvSpPr>
              <a:spLocks noChangeArrowheads="1"/>
            </p:cNvSpPr>
            <p:nvPr/>
          </p:nvSpPr>
          <p:spPr bwMode="auto">
            <a:xfrm>
              <a:off x="3685" y="1320"/>
              <a:ext cx="2858" cy="1720"/>
            </a:xfrm>
            <a:prstGeom prst="wedgeRoundRectCallout">
              <a:avLst>
                <a:gd name="adj1" fmla="val -86181"/>
                <a:gd name="adj2" fmla="val -16745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205840" name="Rectangle 3"/>
            <p:cNvSpPr>
              <a:spLocks noRot="1" noChangeArrowheads="1"/>
            </p:cNvSpPr>
            <p:nvPr/>
          </p:nvSpPr>
          <p:spPr bwMode="auto">
            <a:xfrm>
              <a:off x="3718" y="1409"/>
              <a:ext cx="2913" cy="86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◆接触传染物质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——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戴手套；离开隔离病室前，接触污染物品后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——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脱手套；手上有伤口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——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戴双层手套。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◆进入隔离病室 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——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穿隔离衣；离开病室前</a:t>
              </a: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——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脱下隔离衣；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◆隔离衣每天更换清洗与消毒</a:t>
              </a:r>
              <a:r>
                <a:rPr lang="zh-CN" alt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/>
                  <a:ea typeface="微软雅黑" panose="020B0503020204020204" pitchFamily="34" charset="-122"/>
                  <a:cs typeface="楷体_GB2312"/>
                </a:rPr>
                <a:t>  </a:t>
              </a:r>
              <a:endParaRPr lang="en-US" altLang="zh-CN" sz="2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/>
                <a:ea typeface="微软雅黑" panose="020B0503020204020204" pitchFamily="34" charset="-122"/>
                <a:cs typeface="楷体_GB231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188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18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188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20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5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5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205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05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5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205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8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8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689" name="组合 2"/>
          <p:cNvGrpSpPr/>
          <p:nvPr/>
        </p:nvGrpSpPr>
        <p:grpSpPr bwMode="auto">
          <a:xfrm>
            <a:off x="892175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87975" y="1400175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2338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4695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三、隔离种类和措施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378200" y="817563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149725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defRPr/>
            </a:pP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4698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5300662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（二）保护性隔离</a:t>
            </a:r>
          </a:p>
        </p:txBody>
      </p:sp>
      <p:sp>
        <p:nvSpPr>
          <p:cNvPr id="206851" name="Rectangle 18"/>
          <p:cNvSpPr>
            <a:spLocks noChangeArrowheads="1"/>
          </p:cNvSpPr>
          <p:nvPr/>
        </p:nvSpPr>
        <p:spPr bwMode="auto">
          <a:xfrm>
            <a:off x="2071688" y="1806575"/>
            <a:ext cx="8064500" cy="31067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just" eaLnBrk="0" hangingPunct="0">
              <a:defRPr/>
            </a:pPr>
            <a:endParaRPr lang="zh-CN" altLang="en-US" sz="2800" b="1"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楷体_GB2312"/>
              <a:cs typeface="楷体_GB2312"/>
            </a:endParaRPr>
          </a:p>
          <a:p>
            <a:pPr algn="just" eaLnBrk="0" hangingPunct="0">
              <a:defRPr/>
            </a:pPr>
            <a:endParaRPr lang="en-US" altLang="zh-CN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algn="just" eaLnBrk="0" hangingPunct="0">
              <a:defRPr/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1.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设专用隔离室</a:t>
            </a:r>
          </a:p>
          <a:p>
            <a:pPr eaLnBrk="0" hangingPunct="0">
              <a:defRPr/>
            </a:pP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defRPr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2.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进出隔离室要求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  <a:p>
            <a:pPr eaLnBrk="0" hangingPunct="0">
              <a:defRPr/>
            </a:pPr>
            <a:endParaRPr lang="en-US" altLang="zh-CN" sz="24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defRPr/>
            </a:pPr>
            <a:r>
              <a:rPr lang="en-US" altLang="zh-CN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3.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探视要求</a:t>
            </a:r>
            <a:r>
              <a:rPr lang="zh-CN" altLang="en-US" sz="2800">
                <a:latin typeface="Verdana" panose="020B0604030504040204" pitchFamily="34" charset="0"/>
                <a:ea typeface="楷体_GB2312"/>
                <a:cs typeface="楷体_GB2312"/>
              </a:rPr>
              <a:t> </a:t>
            </a:r>
            <a:endParaRPr lang="zh-CN" altLang="en-US" sz="2800" b="1">
              <a:effectLst>
                <a:outerShdw blurRad="38100" dist="38100" dir="2700000" algn="tl">
                  <a:srgbClr val="C0C0C0"/>
                </a:outerShdw>
              </a:effectLst>
              <a:latin typeface="楷体_GB2312"/>
              <a:ea typeface="楷体_GB2312"/>
              <a:cs typeface="楷体_GB2312"/>
            </a:endParaRPr>
          </a:p>
          <a:p>
            <a:pPr eaLnBrk="0" hangingPunct="0"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/>
                <a:ea typeface="楷体_GB2312"/>
                <a:cs typeface="楷体_GB2312"/>
              </a:rPr>
              <a:t>     </a:t>
            </a:r>
          </a:p>
        </p:txBody>
      </p:sp>
      <p:grpSp>
        <p:nvGrpSpPr>
          <p:cNvPr id="3" name="Group 10"/>
          <p:cNvGrpSpPr/>
          <p:nvPr/>
        </p:nvGrpSpPr>
        <p:grpSpPr bwMode="auto">
          <a:xfrm>
            <a:off x="5611813" y="2384425"/>
            <a:ext cx="2422525" cy="947738"/>
            <a:chOff x="3061" y="1434"/>
            <a:chExt cx="1679" cy="620"/>
          </a:xfrm>
        </p:grpSpPr>
        <p:sp>
          <p:nvSpPr>
            <p:cNvPr id="114707" name="AutoShape 11"/>
            <p:cNvSpPr>
              <a:spLocks noChangeArrowheads="1"/>
            </p:cNvSpPr>
            <p:nvPr/>
          </p:nvSpPr>
          <p:spPr bwMode="auto">
            <a:xfrm>
              <a:off x="3061" y="1480"/>
              <a:ext cx="1588" cy="499"/>
            </a:xfrm>
            <a:prstGeom prst="wedgeRoundRectCallout">
              <a:avLst>
                <a:gd name="adj1" fmla="val -80542"/>
                <a:gd name="adj2" fmla="val -8116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14708" name="Rectangle 3"/>
            <p:cNvSpPr>
              <a:spLocks noRot="1" noChangeArrowheads="1"/>
            </p:cNvSpPr>
            <p:nvPr/>
          </p:nvSpPr>
          <p:spPr bwMode="auto">
            <a:xfrm>
              <a:off x="3197" y="1434"/>
              <a:ext cx="1543" cy="6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楷体_GB2312"/>
                  <a:ea typeface="微软雅黑" panose="020B0503020204020204" pitchFamily="34" charset="-122"/>
                  <a:cs typeface="楷体_GB2312"/>
                </a:rPr>
                <a:t>◆</a:t>
              </a:r>
              <a:r>
                <a:rPr lang="zh-CN" altLang="en-US" sz="2000" b="1">
                  <a:solidFill>
                    <a:schemeClr val="bg1"/>
                  </a:solidFill>
                  <a:latin typeface="Verdana" panose="020B0604030504040204" pitchFamily="34" charset="0"/>
                  <a:ea typeface="微软雅黑" panose="020B0503020204020204" pitchFamily="34" charset="-122"/>
                  <a:cs typeface="楷体_GB2312"/>
                </a:rPr>
                <a:t>单间隔离，明显隔离标志</a:t>
              </a:r>
              <a:r>
                <a:rPr lang="zh-CN" altLang="en-US" sz="2400">
                  <a:latin typeface="Verdana" panose="020B0604030504040204" pitchFamily="34" charset="0"/>
                  <a:ea typeface="微软雅黑" panose="020B0503020204020204" pitchFamily="34" charset="-122"/>
                  <a:cs typeface="楷体_GB2312"/>
                </a:rPr>
                <a:t> </a:t>
              </a:r>
              <a:endParaRPr lang="zh-CN" altLang="en-US" sz="2000">
                <a:latin typeface="楷体_GB2312"/>
                <a:ea typeface="微软雅黑" panose="020B0503020204020204" pitchFamily="34" charset="-122"/>
                <a:cs typeface="楷体_GB231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endParaRPr lang="zh-CN" altLang="en-US" sz="2000">
                <a:latin typeface="楷体_GB2312"/>
                <a:ea typeface="微软雅黑" panose="020B0503020204020204" pitchFamily="34" charset="-122"/>
                <a:cs typeface="楷体_GB2312"/>
              </a:endParaRPr>
            </a:p>
          </p:txBody>
        </p:sp>
      </p:grpSp>
      <p:grpSp>
        <p:nvGrpSpPr>
          <p:cNvPr id="5" name="Group 28"/>
          <p:cNvGrpSpPr/>
          <p:nvPr/>
        </p:nvGrpSpPr>
        <p:grpSpPr bwMode="auto">
          <a:xfrm>
            <a:off x="5611813" y="2805113"/>
            <a:ext cx="3760787" cy="2087562"/>
            <a:chOff x="2835" y="2115"/>
            <a:chExt cx="2177" cy="1315"/>
          </a:xfrm>
        </p:grpSpPr>
        <p:sp>
          <p:nvSpPr>
            <p:cNvPr id="114705" name="AutoShape 17"/>
            <p:cNvSpPr>
              <a:spLocks noChangeArrowheads="1"/>
            </p:cNvSpPr>
            <p:nvPr/>
          </p:nvSpPr>
          <p:spPr bwMode="auto">
            <a:xfrm>
              <a:off x="2835" y="2115"/>
              <a:ext cx="2132" cy="1315"/>
            </a:xfrm>
            <a:prstGeom prst="wedgeRoundRectCallout">
              <a:avLst>
                <a:gd name="adj1" fmla="val -65384"/>
                <a:gd name="adj2" fmla="val -15097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14706" name="Rectangle 3"/>
            <p:cNvSpPr>
              <a:spLocks noRot="1" noChangeArrowheads="1"/>
            </p:cNvSpPr>
            <p:nvPr/>
          </p:nvSpPr>
          <p:spPr bwMode="auto">
            <a:xfrm>
              <a:off x="2877" y="2183"/>
              <a:ext cx="2135" cy="6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◆穿无菌衣、帽子、口罩、手套及拖鞋</a:t>
              </a:r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 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。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◆物品经消毒处理后才能带入隔离区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endParaRP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◆严格洗手</a:t>
              </a:r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 </a:t>
              </a:r>
              <a:endPara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endParaRPr>
            </a:p>
          </p:txBody>
        </p:sp>
      </p:grpSp>
      <p:grpSp>
        <p:nvGrpSpPr>
          <p:cNvPr id="6" name="Group 29"/>
          <p:cNvGrpSpPr/>
          <p:nvPr/>
        </p:nvGrpSpPr>
        <p:grpSpPr bwMode="auto">
          <a:xfrm>
            <a:off x="5681663" y="3652838"/>
            <a:ext cx="3457575" cy="1368425"/>
            <a:chOff x="2789" y="2432"/>
            <a:chExt cx="2178" cy="862"/>
          </a:xfrm>
        </p:grpSpPr>
        <p:sp>
          <p:nvSpPr>
            <p:cNvPr id="114703" name="AutoShape 20"/>
            <p:cNvSpPr>
              <a:spLocks noChangeArrowheads="1"/>
            </p:cNvSpPr>
            <p:nvPr/>
          </p:nvSpPr>
          <p:spPr bwMode="auto">
            <a:xfrm>
              <a:off x="2789" y="2432"/>
              <a:ext cx="2178" cy="862"/>
            </a:xfrm>
            <a:prstGeom prst="wedgeRoundRectCallout">
              <a:avLst>
                <a:gd name="adj1" fmla="val -82417"/>
                <a:gd name="adj2" fmla="val -4755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 algn="ctr" eaLnBrk="0" hangingPunct="0"/>
              <a:endParaRPr lang="zh-CN" altLang="en-US" sz="2800">
                <a:latin typeface="Verdana" panose="020B0604030504040204" pitchFamily="34" charset="0"/>
                <a:ea typeface="楷体_GB2312"/>
                <a:cs typeface="楷体_GB2312"/>
              </a:endParaRPr>
            </a:p>
          </p:txBody>
        </p:sp>
        <p:sp>
          <p:nvSpPr>
            <p:cNvPr id="114704" name="Rectangle 3"/>
            <p:cNvSpPr>
              <a:spLocks noRot="1" noChangeArrowheads="1"/>
            </p:cNvSpPr>
            <p:nvPr/>
          </p:nvSpPr>
          <p:spPr bwMode="auto">
            <a:xfrm>
              <a:off x="2835" y="2474"/>
              <a:ext cx="2092" cy="3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◆患呼吸道疾病者或咽部带菌者，避免接触患者 </a:t>
              </a:r>
            </a:p>
            <a:p>
              <a:pPr marL="342900" indent="-342900" eaLnBrk="0" hangingPunct="0">
                <a:lnSpc>
                  <a:spcPct val="110000"/>
                </a:lnSpc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楷体_GB2312"/>
                </a:rPr>
                <a:t>◆不予探视 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3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571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571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5720" name="文本框 21"/>
          <p:cNvSpPr txBox="1">
            <a:spLocks noChangeArrowheads="1"/>
          </p:cNvSpPr>
          <p:nvPr/>
        </p:nvSpPr>
        <p:spPr bwMode="auto">
          <a:xfrm>
            <a:off x="3525838" y="1306513"/>
            <a:ext cx="503078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（一）口罩、帽子的使用技术</a:t>
            </a:r>
          </a:p>
        </p:txBody>
      </p:sp>
      <p:pic>
        <p:nvPicPr>
          <p:cNvPr id="209931" name="Picture 11" descr="IMG_5356-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4713" y="2071688"/>
            <a:ext cx="2571750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932" name="Picture 12" descr="IMG_5358-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0613" y="2071688"/>
            <a:ext cx="25463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933" name="Text Box 13"/>
          <p:cNvSpPr txBox="1">
            <a:spLocks noChangeArrowheads="1"/>
          </p:cNvSpPr>
          <p:nvPr/>
        </p:nvSpPr>
        <p:spPr bwMode="auto">
          <a:xfrm>
            <a:off x="2479675" y="2312988"/>
            <a:ext cx="611188" cy="1870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帽子的使用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4448175" y="4811713"/>
            <a:ext cx="4537075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</a:t>
            </a:r>
            <a:r>
              <a:rPr lang="zh-CN" altLang="en-US" sz="2400" b="1">
                <a:solidFill>
                  <a:srgbClr val="FF0000"/>
                </a:solidFill>
                <a:latin typeface="仿宋_GB2312"/>
                <a:ea typeface="微软雅黑" panose="020B0503020204020204" pitchFamily="34" charset="-122"/>
                <a:cs typeface="楷体_GB2312"/>
              </a:rPr>
              <a:t>帽子应遮住全部头发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9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09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09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3" grpId="0"/>
      <p:bldP spid="64527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737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673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674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6744" name="文本框 21"/>
          <p:cNvSpPr txBox="1">
            <a:spLocks noChangeArrowheads="1"/>
          </p:cNvSpPr>
          <p:nvPr/>
        </p:nvSpPr>
        <p:spPr bwMode="auto">
          <a:xfrm>
            <a:off x="3560763" y="1306513"/>
            <a:ext cx="496728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（一）口罩、帽子的使用技术</a:t>
            </a:r>
          </a:p>
        </p:txBody>
      </p:sp>
      <p:pic>
        <p:nvPicPr>
          <p:cNvPr id="20890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0588" y="2039938"/>
            <a:ext cx="5338762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9" name="Text Box 13"/>
          <p:cNvSpPr txBox="1">
            <a:spLocks noChangeArrowheads="1"/>
          </p:cNvSpPr>
          <p:nvPr/>
        </p:nvSpPr>
        <p:spPr bwMode="auto">
          <a:xfrm>
            <a:off x="2219325" y="2278063"/>
            <a:ext cx="611188" cy="1870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口罩的使用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4241800" y="4700588"/>
            <a:ext cx="4537075" cy="519112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◆口罩罩住鼻、口及下巴</a:t>
            </a:r>
            <a:r>
              <a:rPr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08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9" grpId="0"/>
      <p:bldP spid="64527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1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776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776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7768" name="文本框 21"/>
          <p:cNvSpPr txBox="1">
            <a:spLocks noChangeArrowheads="1"/>
          </p:cNvSpPr>
          <p:nvPr/>
        </p:nvSpPr>
        <p:spPr bwMode="auto">
          <a:xfrm>
            <a:off x="3516313" y="1306513"/>
            <a:ext cx="506571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（一）口罩、帽子的使用技术</a:t>
            </a:r>
          </a:p>
        </p:txBody>
      </p:sp>
      <p:sp>
        <p:nvSpPr>
          <p:cNvPr id="211979" name="Text Box 11"/>
          <p:cNvSpPr txBox="1">
            <a:spLocks noChangeArrowheads="1"/>
          </p:cNvSpPr>
          <p:nvPr/>
        </p:nvSpPr>
        <p:spPr bwMode="auto">
          <a:xfrm>
            <a:off x="2586038" y="2303463"/>
            <a:ext cx="611187" cy="1870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口罩的使用</a:t>
            </a:r>
          </a:p>
        </p:txBody>
      </p:sp>
      <p:pic>
        <p:nvPicPr>
          <p:cNvPr id="211981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7950" y="2051050"/>
            <a:ext cx="19812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82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3313" y="2062163"/>
            <a:ext cx="1989137" cy="149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83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6363" y="3595688"/>
            <a:ext cx="1989137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84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86488" y="3616325"/>
            <a:ext cx="197802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1985" name="Text Box 17"/>
          <p:cNvSpPr txBox="1">
            <a:spLocks noChangeArrowheads="1"/>
          </p:cNvSpPr>
          <p:nvPr/>
        </p:nvSpPr>
        <p:spPr bwMode="auto">
          <a:xfrm>
            <a:off x="9080500" y="1935163"/>
            <a:ext cx="611188" cy="34178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333333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医用防护口罩佩戴法</a:t>
            </a:r>
            <a:r>
              <a:rPr lang="zh-CN" altLang="en-US" sz="2800">
                <a:solidFill>
                  <a:srgbClr val="333333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1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1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1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1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9" grpId="0"/>
      <p:bldP spid="211985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785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78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879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8792" name="文本框 21"/>
          <p:cNvSpPr txBox="1">
            <a:spLocks noChangeArrowheads="1"/>
          </p:cNvSpPr>
          <p:nvPr/>
        </p:nvSpPr>
        <p:spPr bwMode="auto">
          <a:xfrm>
            <a:off x="3678238" y="1341438"/>
            <a:ext cx="484981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（一）口罩、帽子的使用技术</a:t>
            </a:r>
          </a:p>
        </p:txBody>
      </p:sp>
      <p:sp>
        <p:nvSpPr>
          <p:cNvPr id="210955" name="Text Box 11"/>
          <p:cNvSpPr txBox="1">
            <a:spLocks noChangeArrowheads="1"/>
          </p:cNvSpPr>
          <p:nvPr/>
        </p:nvSpPr>
        <p:spPr bwMode="auto">
          <a:xfrm>
            <a:off x="2435225" y="2257425"/>
            <a:ext cx="611188" cy="1870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口罩的使用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7065963" y="2195513"/>
            <a:ext cx="4333875" cy="2647950"/>
          </a:xfrm>
          <a:prstGeom prst="rect">
            <a:avLst/>
          </a:prstGeom>
          <a:noFill/>
          <a:ln w="76200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◆脱口罩前后都必须洗手。</a:t>
            </a:r>
          </a:p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◆先解下面的系带，再解上面</a:t>
            </a:r>
          </a:p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 的系带。</a:t>
            </a:r>
          </a:p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◆捏住系带丢入垃圾医疗袋内。</a:t>
            </a:r>
          </a:p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◆不接触口罩外面。</a:t>
            </a:r>
          </a:p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</a:t>
            </a:r>
            <a:r>
              <a:rPr lang="zh-CN" altLang="en-US" sz="2400" b="1">
                <a:solidFill>
                  <a:srgbClr val="0066FF"/>
                </a:solidFill>
                <a:latin typeface="楷体_GB2312"/>
                <a:ea typeface="微软雅黑" panose="020B0503020204020204" pitchFamily="34" charset="-122"/>
                <a:cs typeface="楷体_GB2312"/>
              </a:rPr>
              <a:t>纱布口罩应每天更换，医用</a:t>
            </a:r>
          </a:p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0066FF"/>
                </a:solidFill>
                <a:latin typeface="楷体_GB2312"/>
                <a:ea typeface="微软雅黑" panose="020B0503020204020204" pitchFamily="34" charset="-122"/>
                <a:cs typeface="楷体_GB2312"/>
              </a:rPr>
              <a:t> 外科口罩只能一次性使用。</a:t>
            </a: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/>
                <a:ea typeface="微软雅黑" panose="020B0503020204020204" pitchFamily="34" charset="-122"/>
                <a:cs typeface="楷体_GB2312"/>
              </a:rPr>
              <a:t>   </a:t>
            </a:r>
          </a:p>
        </p:txBody>
      </p:sp>
      <p:pic>
        <p:nvPicPr>
          <p:cNvPr id="81924" name="Picture 4" descr="9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1575" y="2141538"/>
            <a:ext cx="296227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55" grpId="0"/>
      <p:bldP spid="64527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809" name="组合 5"/>
          <p:cNvGrpSpPr/>
          <p:nvPr/>
        </p:nvGrpSpPr>
        <p:grpSpPr bwMode="auto">
          <a:xfrm>
            <a:off x="565150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81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981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9816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（二）避污纸的使用</a:t>
            </a:r>
          </a:p>
        </p:txBody>
      </p:sp>
      <p:grpSp>
        <p:nvGrpSpPr>
          <p:cNvPr id="3" name="Group 13"/>
          <p:cNvGrpSpPr/>
          <p:nvPr/>
        </p:nvGrpSpPr>
        <p:grpSpPr bwMode="auto">
          <a:xfrm>
            <a:off x="3252788" y="2044700"/>
            <a:ext cx="5697537" cy="2765425"/>
            <a:chOff x="0" y="0"/>
            <a:chExt cx="3600" cy="2278"/>
          </a:xfrm>
        </p:grpSpPr>
        <p:pic>
          <p:nvPicPr>
            <p:cNvPr id="119819" name="Picture 14" descr="1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600" cy="2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9820" name="Group 15"/>
            <p:cNvGrpSpPr/>
            <p:nvPr/>
          </p:nvGrpSpPr>
          <p:grpSpPr bwMode="auto">
            <a:xfrm>
              <a:off x="1080" y="468"/>
              <a:ext cx="1620" cy="936"/>
              <a:chOff x="0" y="0"/>
              <a:chExt cx="1378" cy="815"/>
            </a:xfrm>
          </p:grpSpPr>
          <p:sp>
            <p:nvSpPr>
              <p:cNvPr id="119821" name="AutoShape 16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1378" cy="81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pPr eaLnBrk="0" hangingPunct="0"/>
                <a:endParaRPr lang="zh-CN" altLang="en-US" sz="2400">
                  <a:latin typeface="Verdana" panose="020B0604030504040204" pitchFamily="34" charset="0"/>
                  <a:ea typeface="楷体_GB2312"/>
                  <a:cs typeface="楷体_GB2312"/>
                </a:endParaRPr>
              </a:p>
            </p:txBody>
          </p:sp>
          <p:grpSp>
            <p:nvGrpSpPr>
              <p:cNvPr id="119822" name="Group 17"/>
              <p:cNvGrpSpPr/>
              <p:nvPr/>
            </p:nvGrpSpPr>
            <p:grpSpPr bwMode="auto">
              <a:xfrm>
                <a:off x="398" y="272"/>
                <a:ext cx="521" cy="294"/>
                <a:chOff x="0" y="0"/>
                <a:chExt cx="822" cy="565"/>
              </a:xfrm>
            </p:grpSpPr>
            <p:sp>
              <p:nvSpPr>
                <p:cNvPr id="119823" name="Line 18"/>
                <p:cNvSpPr>
                  <a:spLocks noChangeShapeType="1"/>
                </p:cNvSpPr>
                <p:nvPr/>
              </p:nvSpPr>
              <p:spPr bwMode="auto">
                <a:xfrm>
                  <a:off x="0" y="288"/>
                  <a:ext cx="215" cy="254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982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00" y="0"/>
                  <a:ext cx="622" cy="565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3873500" y="4838700"/>
            <a:ext cx="4378325" cy="457200"/>
          </a:xfrm>
          <a:prstGeom prst="rect">
            <a:avLst/>
          </a:prstGeom>
          <a:noFill/>
          <a:ln w="76200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342900" indent="-342900" algn="ctr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◆页面抓取</a:t>
            </a:r>
            <a:endParaRPr lang="zh-CN" altLang="en-US" sz="240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pitchFamily="34" charset="-12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5"/>
          <p:cNvGrpSpPr/>
          <p:nvPr/>
        </p:nvGrpSpPr>
        <p:grpSpPr bwMode="auto">
          <a:xfrm>
            <a:off x="584200" y="15636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0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二、医院感染的分类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9704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9705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1</a:t>
            </a:r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、按照感染途径分类</a:t>
            </a:r>
          </a:p>
        </p:txBody>
      </p:sp>
      <p:sp>
        <p:nvSpPr>
          <p:cNvPr id="29706" name="Rectangle 6"/>
          <p:cNvSpPr>
            <a:spLocks noRot="1" noChangeArrowheads="1"/>
          </p:cNvSpPr>
          <p:nvPr/>
        </p:nvSpPr>
        <p:spPr bwMode="auto">
          <a:xfrm>
            <a:off x="2238375" y="1931988"/>
            <a:ext cx="7921625" cy="649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（二） 按照病原体的种类分类</a:t>
            </a:r>
          </a:p>
        </p:txBody>
      </p:sp>
      <p:sp>
        <p:nvSpPr>
          <p:cNvPr id="199683" name="Rectangle 3"/>
          <p:cNvSpPr>
            <a:spLocks noRot="1" noChangeArrowheads="1"/>
          </p:cNvSpPr>
          <p:nvPr/>
        </p:nvSpPr>
        <p:spPr bwMode="auto">
          <a:xfrm>
            <a:off x="2670175" y="2628900"/>
            <a:ext cx="8418513" cy="855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105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◆细菌感染、真菌感染、病毒感染、支原体感染、衣原体感染等，其中以</a:t>
            </a:r>
            <a:r>
              <a:rPr lang="zh-CN" altLang="en-US" sz="2800" b="1" u="sng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细菌感染</a:t>
            </a: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最常见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。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29708" name="Rectangle 6"/>
          <p:cNvSpPr>
            <a:spLocks noRot="1" noChangeArrowheads="1"/>
          </p:cNvSpPr>
          <p:nvPr/>
        </p:nvSpPr>
        <p:spPr bwMode="auto">
          <a:xfrm>
            <a:off x="2278063" y="3557588"/>
            <a:ext cx="7921625" cy="649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（三） 按照感染部位不同分类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3200" b="1">
              <a:solidFill>
                <a:srgbClr val="FF66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49171" name="Rectangle 3"/>
          <p:cNvSpPr>
            <a:spLocks noRot="1" noChangeArrowheads="1"/>
          </p:cNvSpPr>
          <p:nvPr/>
        </p:nvSpPr>
        <p:spPr bwMode="auto">
          <a:xfrm>
            <a:off x="2670175" y="4198938"/>
            <a:ext cx="7969250" cy="927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105000"/>
              </a:lnSpc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◆呼吸系统、泌尿系统、手术部位创口、外伤性创口、传染性疾病、皮肤及其他部位感染</a:t>
            </a:r>
            <a:r>
              <a:rPr lang="zh-CN" altLang="en-US" sz="28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/>
      <p:bldP spid="199683" grpId="0"/>
      <p:bldP spid="29708" grpId="0"/>
      <p:bldP spid="49171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833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83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083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0840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14034" name="Text Box 18"/>
          <p:cNvSpPr txBox="1">
            <a:spLocks noChangeArrowheads="1"/>
          </p:cNvSpPr>
          <p:nvPr/>
        </p:nvSpPr>
        <p:spPr bwMode="auto">
          <a:xfrm>
            <a:off x="2119313" y="2251075"/>
            <a:ext cx="611187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穿隔离衣</a:t>
            </a:r>
          </a:p>
        </p:txBody>
      </p:sp>
      <p:pic>
        <p:nvPicPr>
          <p:cNvPr id="214035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4575" y="2035175"/>
            <a:ext cx="2133600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4037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2035175"/>
            <a:ext cx="2073275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3781425" y="4794250"/>
            <a:ext cx="1830388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◆取隔离衣</a:t>
            </a:r>
            <a:endParaRPr lang="zh-CN" altLang="en-US" sz="2400">
              <a:solidFill>
                <a:srgbClr val="0066FF"/>
              </a:solidFill>
              <a:latin typeface="Verdana" panose="020B0604030504040204" pitchFamily="34" charset="0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6508750" y="4781550"/>
            <a:ext cx="2135188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◆清洁面向外</a:t>
            </a:r>
            <a:endParaRPr lang="zh-CN" altLang="en-US" sz="2400">
              <a:solidFill>
                <a:srgbClr val="0066FF"/>
              </a:solidFill>
              <a:latin typeface="Verdana" panose="020B0604030504040204" pitchFamily="34" charset="0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214041" name="Text Box 25"/>
          <p:cNvSpPr txBox="1">
            <a:spLocks noChangeArrowheads="1"/>
          </p:cNvSpPr>
          <p:nvPr/>
        </p:nvSpPr>
        <p:spPr bwMode="auto">
          <a:xfrm>
            <a:off x="9475788" y="1828800"/>
            <a:ext cx="792162" cy="3378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衣领、内面为清洁面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1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34" grpId="0"/>
      <p:bldP spid="64527" grpId="0"/>
      <p:bldP spid="3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857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85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186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1864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14034" name="Text Box 18"/>
          <p:cNvSpPr txBox="1">
            <a:spLocks noChangeArrowheads="1"/>
          </p:cNvSpPr>
          <p:nvPr/>
        </p:nvSpPr>
        <p:spPr bwMode="auto">
          <a:xfrm>
            <a:off x="2119313" y="2251075"/>
            <a:ext cx="611187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穿隔离衣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3522663" y="4840288"/>
            <a:ext cx="2165350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◆穿一只袖子</a:t>
            </a:r>
            <a:endParaRPr lang="zh-CN" altLang="en-US" sz="2400">
              <a:solidFill>
                <a:srgbClr val="0066FF"/>
              </a:solidFill>
              <a:latin typeface="Verdana" panose="020B0604030504040204" pitchFamily="34" charset="0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6421438" y="4840288"/>
            <a:ext cx="2492375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◆穿另一只袖子</a:t>
            </a:r>
            <a:endParaRPr lang="zh-CN" altLang="en-US" sz="2400">
              <a:solidFill>
                <a:srgbClr val="0066FF"/>
              </a:solidFill>
              <a:latin typeface="Verdana" panose="020B0604030504040204" pitchFamily="34" charset="0"/>
              <a:ea typeface="微软雅黑" panose="020B0503020204020204" pitchFamily="34" charset="-122"/>
              <a:cs typeface="楷体_GB2312"/>
            </a:endParaRPr>
          </a:p>
        </p:txBody>
      </p:sp>
      <p:pic>
        <p:nvPicPr>
          <p:cNvPr id="215056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2175" y="2036763"/>
            <a:ext cx="2390775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57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4925" y="2036763"/>
            <a:ext cx="23241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15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34" grpId="0"/>
      <p:bldP spid="64527" grpId="0"/>
      <p:bldP spid="3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81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8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288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888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14034" name="Text Box 18"/>
          <p:cNvSpPr txBox="1">
            <a:spLocks noChangeArrowheads="1"/>
          </p:cNvSpPr>
          <p:nvPr/>
        </p:nvSpPr>
        <p:spPr bwMode="auto">
          <a:xfrm>
            <a:off x="2119313" y="2251075"/>
            <a:ext cx="611187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穿隔离衣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3927475" y="4829175"/>
            <a:ext cx="2130425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◆系领口</a:t>
            </a:r>
            <a:endParaRPr lang="zh-CN" altLang="en-US" sz="2400">
              <a:solidFill>
                <a:srgbClr val="0066FF"/>
              </a:solidFill>
              <a:latin typeface="Verdana" panose="020B0604030504040204" pitchFamily="34" charset="0"/>
              <a:ea typeface="微软雅黑" panose="020B0503020204020204" pitchFamily="34" charset="-122"/>
              <a:cs typeface="楷体_GB2312"/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6853238" y="4811713"/>
            <a:ext cx="1808162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◆系袖口</a:t>
            </a:r>
            <a:endParaRPr lang="zh-CN" altLang="en-US" sz="2400">
              <a:solidFill>
                <a:srgbClr val="0066FF"/>
              </a:solidFill>
              <a:latin typeface="Verdana" panose="020B0604030504040204" pitchFamily="34" charset="0"/>
              <a:ea typeface="微软雅黑" panose="020B0503020204020204" pitchFamily="34" charset="-122"/>
              <a:cs typeface="楷体_GB2312"/>
            </a:endParaRPr>
          </a:p>
        </p:txBody>
      </p:sp>
      <p:pic>
        <p:nvPicPr>
          <p:cNvPr id="217101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0275" y="2016125"/>
            <a:ext cx="22939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7102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1438" y="2016125"/>
            <a:ext cx="22955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7103" name="Text Box 15"/>
          <p:cNvSpPr txBox="1">
            <a:spLocks noChangeArrowheads="1"/>
          </p:cNvSpPr>
          <p:nvPr/>
        </p:nvSpPr>
        <p:spPr bwMode="auto">
          <a:xfrm>
            <a:off x="9202738" y="2752725"/>
            <a:ext cx="1717675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系袖口，手已被污染。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17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7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7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34" grpId="0"/>
      <p:bldP spid="64527" grpId="0"/>
      <p:bldP spid="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05" name="组合 5"/>
          <p:cNvGrpSpPr/>
          <p:nvPr/>
        </p:nvGrpSpPr>
        <p:grpSpPr bwMode="auto">
          <a:xfrm>
            <a:off x="574675" y="1528763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9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391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912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14034" name="Text Box 18"/>
          <p:cNvSpPr txBox="1">
            <a:spLocks noChangeArrowheads="1"/>
          </p:cNvSpPr>
          <p:nvPr/>
        </p:nvSpPr>
        <p:spPr bwMode="auto">
          <a:xfrm>
            <a:off x="2119313" y="2251075"/>
            <a:ext cx="611187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穿隔离衣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2778125" y="4764088"/>
            <a:ext cx="3460750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◆将一侧衣边拉到前面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5876925" y="4783138"/>
            <a:ext cx="3611563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</a:t>
            </a:r>
            <a:r>
              <a:rPr kumimoji="1"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将另一侧衣边拉到前面</a:t>
            </a:r>
            <a:endParaRPr lang="zh-CN" altLang="en-US" sz="2400" b="1">
              <a:solidFill>
                <a:srgbClr val="0066FF"/>
              </a:solidFill>
              <a:latin typeface="Verdana" panose="020B0604030504040204" pitchFamily="34" charset="0"/>
              <a:ea typeface="微软雅黑" panose="020B0503020204020204" pitchFamily="34" charset="-122"/>
              <a:cs typeface="楷体_GB2312"/>
            </a:endParaRPr>
          </a:p>
        </p:txBody>
      </p:sp>
      <p:pic>
        <p:nvPicPr>
          <p:cNvPr id="216082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875" y="2038350"/>
            <a:ext cx="21844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83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2030413"/>
            <a:ext cx="2103438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1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34" grpId="0"/>
      <p:bldP spid="64527" grpId="0"/>
      <p:bldP spid="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929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93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93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4936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14034" name="Text Box 18"/>
          <p:cNvSpPr txBox="1">
            <a:spLocks noChangeArrowheads="1"/>
          </p:cNvSpPr>
          <p:nvPr/>
        </p:nvSpPr>
        <p:spPr bwMode="auto">
          <a:xfrm>
            <a:off x="2119313" y="2251075"/>
            <a:ext cx="611187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穿隔离衣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2724150" y="4808538"/>
            <a:ext cx="3836988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◆将两侧衣边在背后对齐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7085013" y="4757738"/>
            <a:ext cx="2078037" cy="519112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</a:t>
            </a:r>
            <a:r>
              <a:rPr kumimoji="1"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系腰带</a:t>
            </a:r>
            <a:r>
              <a:rPr kumimoji="1"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pic>
        <p:nvPicPr>
          <p:cNvPr id="218128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2175" y="2027238"/>
            <a:ext cx="22796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129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6700" y="2017713"/>
            <a:ext cx="2306638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18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34" grpId="0"/>
      <p:bldP spid="64527" grpId="0"/>
      <p:bldP spid="3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53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595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595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5960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1928813" y="2160588"/>
            <a:ext cx="611187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脱隔离衣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2479675" y="4735513"/>
            <a:ext cx="4022725" cy="519112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◆解开系带在前面打一活结</a:t>
            </a:r>
            <a:r>
              <a:rPr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6080125" y="4737100"/>
            <a:ext cx="4418013" cy="519113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</a:t>
            </a:r>
            <a:r>
              <a:rPr kumimoji="1"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翻起袖口，将衣袖向上拉</a:t>
            </a:r>
            <a:r>
              <a:rPr kumimoji="1"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pic>
        <p:nvPicPr>
          <p:cNvPr id="219151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5800" y="2033588"/>
            <a:ext cx="2408238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9152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4175" y="2051050"/>
            <a:ext cx="2395538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53" name="Text Box 17"/>
          <p:cNvSpPr txBox="1">
            <a:spLocks noChangeArrowheads="1"/>
          </p:cNvSpPr>
          <p:nvPr/>
        </p:nvSpPr>
        <p:spPr bwMode="auto">
          <a:xfrm>
            <a:off x="9453563" y="2554288"/>
            <a:ext cx="1931987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袖口翻起，刷手消毒。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9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9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6" grpId="0"/>
      <p:bldP spid="64527" grpId="0"/>
      <p:bldP spid="3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977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97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698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6984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1928813" y="2160588"/>
            <a:ext cx="611187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脱隔离衣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3684588" y="4800600"/>
            <a:ext cx="1703387" cy="519113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◆解衣领</a:t>
            </a:r>
            <a:r>
              <a:rPr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 </a:t>
            </a: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6616700" y="4845050"/>
            <a:ext cx="2586038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</a:t>
            </a:r>
            <a:r>
              <a:rPr kumimoji="1"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拉下衣袖</a:t>
            </a:r>
          </a:p>
        </p:txBody>
      </p:sp>
      <p:pic>
        <p:nvPicPr>
          <p:cNvPr id="220175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9638" y="2046288"/>
            <a:ext cx="21590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017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4925" y="2035175"/>
            <a:ext cx="2247900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177" name="Text Box 17"/>
          <p:cNvSpPr txBox="1">
            <a:spLocks noChangeArrowheads="1"/>
          </p:cNvSpPr>
          <p:nvPr/>
        </p:nvSpPr>
        <p:spPr bwMode="auto">
          <a:xfrm>
            <a:off x="9147175" y="2509838"/>
            <a:ext cx="2238375" cy="884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双手不可触及隔离衣外面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20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0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20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6" grpId="0"/>
      <p:bldP spid="64527" grpId="0"/>
      <p:bldP spid="3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001" name="组合 5"/>
          <p:cNvGrpSpPr/>
          <p:nvPr/>
        </p:nvGrpSpPr>
        <p:grpSpPr bwMode="auto">
          <a:xfrm>
            <a:off x="582613" y="1547813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8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800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800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8008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1928813" y="2160588"/>
            <a:ext cx="611187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脱隔离衣</a:t>
            </a:r>
          </a:p>
        </p:txBody>
      </p:sp>
      <p:pic>
        <p:nvPicPr>
          <p:cNvPr id="22120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9150" y="2016125"/>
            <a:ext cx="2071688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1201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30975" y="2017713"/>
            <a:ext cx="20764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2998788" y="4464050"/>
            <a:ext cx="2705100" cy="823913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0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◆一手在袖口内拉另一衣袖的污染面</a:t>
            </a:r>
            <a:r>
              <a:rPr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6230938" y="4522788"/>
            <a:ext cx="2708275" cy="701675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0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</a:t>
            </a:r>
            <a:r>
              <a:rPr kumimoji="1" lang="zh-CN" altLang="en-US" sz="20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双袖对齐，双臂逐渐退出隔离衣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21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6" grpId="0"/>
      <p:bldP spid="64527" grpId="0"/>
      <p:bldP spid="3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025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902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903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9032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1928813" y="2160588"/>
            <a:ext cx="611187" cy="151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脱隔离衣</a:t>
            </a:r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3851275" y="4754563"/>
            <a:ext cx="2130425" cy="519112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◆挂衣钩</a:t>
            </a:r>
            <a:r>
              <a:rPr lang="zh-CN" altLang="en-US" sz="2800">
                <a:latin typeface="Verdana" panose="020B0604030504040204" pitchFamily="34" charset="0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5745163" y="4818063"/>
            <a:ext cx="4056062" cy="457200"/>
          </a:xfrm>
          <a:prstGeom prst="rect">
            <a:avLst/>
          </a:prstGeom>
          <a:noFill/>
          <a:ln w="76200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buClr>
                <a:schemeClr val="fol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◆</a:t>
            </a:r>
            <a:r>
              <a:rPr kumimoji="1"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污染面向内，放入回收袋</a:t>
            </a:r>
            <a:r>
              <a:rPr kumimoji="1"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</p:txBody>
      </p:sp>
      <p:pic>
        <p:nvPicPr>
          <p:cNvPr id="222223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7088" y="2025650"/>
            <a:ext cx="23241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2224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2713" y="2025650"/>
            <a:ext cx="2389187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22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2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6" grpId="0"/>
      <p:bldP spid="64527" grpId="0"/>
      <p:bldP spid="3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49" name="组合 5"/>
          <p:cNvGrpSpPr/>
          <p:nvPr/>
        </p:nvGrpSpPr>
        <p:grpSpPr bwMode="auto">
          <a:xfrm>
            <a:off x="574675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0292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005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875212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四、隔离技术基本操作法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162425" y="82550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005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0056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（三）穿脱隔离衣技术</a:t>
            </a:r>
          </a:p>
        </p:txBody>
      </p:sp>
      <p:sp>
        <p:nvSpPr>
          <p:cNvPr id="223247" name="Rectangle 18"/>
          <p:cNvSpPr>
            <a:spLocks noChangeArrowheads="1"/>
          </p:cNvSpPr>
          <p:nvPr/>
        </p:nvSpPr>
        <p:spPr bwMode="auto">
          <a:xfrm>
            <a:off x="2090738" y="2185988"/>
            <a:ext cx="8618537" cy="33585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注意事项</a:t>
            </a:r>
          </a:p>
          <a:p>
            <a:pPr algn="just" eaLnBrk="0" hangingPunct="0">
              <a:lnSpc>
                <a:spcPct val="135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1.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隔离衣须全部遮盖工作服，有破损不可使用。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zh-CN" altLang="en-US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lnSpc>
                <a:spcPct val="135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2.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隔离衣每日更换；若有潮湿或污染，立即更换。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en-US" altLang="zh-CN" sz="24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lnSpc>
                <a:spcPct val="135000"/>
              </a:lnSpc>
            </a:pPr>
            <a:r>
              <a:rPr lang="en-US" altLang="zh-CN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3.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避免污染衣领、面部、帽子及清洁面。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</a:p>
          <a:p>
            <a:pPr eaLnBrk="0" hangingPunct="0">
              <a:lnSpc>
                <a:spcPct val="135000"/>
              </a:lnSpc>
            </a:pP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4.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穿好隔离衣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双臂在腰部以上；不得进入清洁区。</a:t>
            </a:r>
          </a:p>
          <a:p>
            <a:pPr eaLnBrk="0" hangingPunct="0">
              <a:lnSpc>
                <a:spcPct val="135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  5.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半污染区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清洁面向外，污染区</a:t>
            </a: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——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污染面向外。</a:t>
            </a:r>
            <a:r>
              <a:rPr lang="zh-CN" altLang="en-US" sz="24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</a:t>
            </a:r>
            <a:endParaRPr lang="en-US" altLang="zh-CN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/>
            </a:endParaRPr>
          </a:p>
          <a:p>
            <a:pPr eaLnBrk="0" hangingPunct="0">
              <a:lnSpc>
                <a:spcPct val="135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3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3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3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3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3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23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3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3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23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3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3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23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3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3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23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3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3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23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e3ef5cd-bfa3-4357-8251-f523ab9a198e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019c9b1-141c-4816-9ceb-3e3446f231bc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08757e3-e6d7-405a-becc-2713df4c7ddc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165d3b8-0b5e-4452-b789-bc9220f31dc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e40b08b-625d-4f89-894b-f23f4a9f6ee9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10b8c44-de36-40e5-a408-08c039f88d42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7328</Words>
  <Application>Microsoft Office PowerPoint</Application>
  <PresentationFormat>宽屏</PresentationFormat>
  <Paragraphs>969</Paragraphs>
  <Slides>110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110</vt:i4>
      </vt:variant>
    </vt:vector>
  </HeadingPairs>
  <TitlesOfParts>
    <vt:vector size="124" baseType="lpstr">
      <vt:lpstr>仿宋_GB2312</vt:lpstr>
      <vt:lpstr>黑体</vt:lpstr>
      <vt:lpstr>华文新魏</vt:lpstr>
      <vt:lpstr>楷体_GB2312</vt:lpstr>
      <vt:lpstr>宋体</vt:lpstr>
      <vt:lpstr>微软雅黑</vt:lpstr>
      <vt:lpstr>Arial</vt:lpstr>
      <vt:lpstr>Calibri</vt:lpstr>
      <vt:lpstr>Calibri Light</vt:lpstr>
      <vt:lpstr>Tahoma</vt:lpstr>
      <vt:lpstr>Times New Roman</vt:lpstr>
      <vt:lpstr>Verdana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90</cp:revision>
  <dcterms:created xsi:type="dcterms:W3CDTF">2015-02-25T02:36:00Z</dcterms:created>
  <dcterms:modified xsi:type="dcterms:W3CDTF">2019-12-31T04:56:37Z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