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sldIdLst>
    <p:sldId id="496" r:id="rId2"/>
    <p:sldId id="388" r:id="rId3"/>
    <p:sldId id="416" r:id="rId4"/>
    <p:sldId id="417" r:id="rId5"/>
    <p:sldId id="272" r:id="rId6"/>
    <p:sldId id="497" r:id="rId7"/>
    <p:sldId id="499" r:id="rId8"/>
    <p:sldId id="418" r:id="rId9"/>
    <p:sldId id="500" r:id="rId10"/>
    <p:sldId id="502" r:id="rId11"/>
    <p:sldId id="508" r:id="rId12"/>
    <p:sldId id="503" r:id="rId13"/>
    <p:sldId id="390" r:id="rId14"/>
    <p:sldId id="509" r:id="rId15"/>
    <p:sldId id="510" r:id="rId16"/>
    <p:sldId id="512" r:id="rId17"/>
    <p:sldId id="511" r:id="rId18"/>
    <p:sldId id="428" r:id="rId19"/>
    <p:sldId id="429" r:id="rId20"/>
    <p:sldId id="430" r:id="rId21"/>
    <p:sldId id="436" r:id="rId22"/>
    <p:sldId id="431" r:id="rId23"/>
    <p:sldId id="570" r:id="rId24"/>
    <p:sldId id="571" r:id="rId25"/>
    <p:sldId id="573" r:id="rId26"/>
    <p:sldId id="572" r:id="rId27"/>
    <p:sldId id="432" r:id="rId28"/>
    <p:sldId id="627" r:id="rId29"/>
    <p:sldId id="624" r:id="rId30"/>
    <p:sldId id="626" r:id="rId31"/>
    <p:sldId id="628" r:id="rId32"/>
    <p:sldId id="629" r:id="rId33"/>
    <p:sldId id="630" r:id="rId34"/>
    <p:sldId id="631" r:id="rId35"/>
    <p:sldId id="632" r:id="rId36"/>
    <p:sldId id="633" r:id="rId37"/>
    <p:sldId id="634" r:id="rId38"/>
    <p:sldId id="635" r:id="rId39"/>
    <p:sldId id="685" r:id="rId40"/>
    <p:sldId id="686" r:id="rId41"/>
    <p:sldId id="688" r:id="rId42"/>
    <p:sldId id="687" r:id="rId43"/>
    <p:sldId id="690" r:id="rId44"/>
    <p:sldId id="691" r:id="rId45"/>
    <p:sldId id="702" r:id="rId46"/>
    <p:sldId id="697" r:id="rId47"/>
    <p:sldId id="760" r:id="rId48"/>
    <p:sldId id="761" r:id="rId49"/>
    <p:sldId id="698" r:id="rId50"/>
    <p:sldId id="699" r:id="rId51"/>
    <p:sldId id="700" r:id="rId52"/>
    <p:sldId id="701" r:id="rId53"/>
    <p:sldId id="692" r:id="rId54"/>
    <p:sldId id="762" r:id="rId55"/>
    <p:sldId id="693" r:id="rId56"/>
    <p:sldId id="763" r:id="rId57"/>
    <p:sldId id="764" r:id="rId58"/>
    <p:sldId id="765" r:id="rId59"/>
    <p:sldId id="822" r:id="rId60"/>
    <p:sldId id="823" r:id="rId61"/>
    <p:sldId id="827" r:id="rId62"/>
    <p:sldId id="824" r:id="rId63"/>
    <p:sldId id="825" r:id="rId64"/>
    <p:sldId id="828" r:id="rId65"/>
    <p:sldId id="829" r:id="rId66"/>
    <p:sldId id="843" r:id="rId67"/>
    <p:sldId id="830" r:id="rId68"/>
    <p:sldId id="831" r:id="rId69"/>
    <p:sldId id="832" r:id="rId70"/>
    <p:sldId id="833" r:id="rId71"/>
    <p:sldId id="834" r:id="rId72"/>
    <p:sldId id="844" r:id="rId73"/>
    <p:sldId id="845" r:id="rId74"/>
    <p:sldId id="848" r:id="rId75"/>
    <p:sldId id="849" r:id="rId76"/>
    <p:sldId id="846" r:id="rId77"/>
    <p:sldId id="847" r:id="rId78"/>
    <p:sldId id="836" r:id="rId79"/>
    <p:sldId id="837" r:id="rId80"/>
    <p:sldId id="838" r:id="rId81"/>
    <p:sldId id="839" r:id="rId82"/>
    <p:sldId id="850" r:id="rId83"/>
    <p:sldId id="851" r:id="rId84"/>
    <p:sldId id="840" r:id="rId85"/>
    <p:sldId id="852" r:id="rId86"/>
    <p:sldId id="841" r:id="rId87"/>
    <p:sldId id="842" r:id="rId88"/>
    <p:sldId id="853" r:id="rId89"/>
    <p:sldId id="854" r:id="rId90"/>
    <p:sldId id="378" r:id="rId91"/>
    <p:sldId id="382" r:id="rId92"/>
    <p:sldId id="855" r:id="rId93"/>
    <p:sldId id="379" r:id="rId94"/>
    <p:sldId id="856" r:id="rId95"/>
    <p:sldId id="493" r:id="rId96"/>
    <p:sldId id="387" r:id="rId9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96A"/>
    <a:srgbClr val="5799D5"/>
    <a:srgbClr val="FFFFFF"/>
    <a:srgbClr val="AAABB3"/>
    <a:srgbClr val="C41402"/>
    <a:srgbClr val="3786CD"/>
    <a:srgbClr val="F0BBA8"/>
    <a:srgbClr val="5B9BD5"/>
    <a:srgbClr val="0563C1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5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520" y="36"/>
      </p:cViewPr>
      <p:guideLst>
        <p:guide orient="horz" pos="22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408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8FB401-787C-47D3-96E9-1B0D8A83AB3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4FBBF98-8BEE-470A-A213-F5F641EBE11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428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92D6E-319B-44FB-BC58-C2C3834627B5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56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92D6E-319B-44FB-BC58-C2C3834627B5}" type="slidenum">
              <a:rPr lang="zh-CN" altLang="en-US"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0587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92D6E-319B-44FB-BC58-C2C3834627B5}" type="slidenum">
              <a:rPr lang="zh-CN" altLang="en-US"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7937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192D6E-319B-44FB-BC58-C2C3834627B5}" type="slidenum">
              <a:rPr lang="zh-CN" altLang="en-US"/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010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0512-48A5-4A2B-ABE4-B3FACD19D75C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D27AF-CE5F-413A-9DC7-41BF3261691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5372C-9A11-4328-A84B-C2DEEBD324D9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2E2D1-59A7-441F-ACA8-27694646C53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E4738-0E51-4573-AD43-BB5B93951265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A63DF-7FB4-4625-9536-27998A5EE29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9915A-9E8B-4D0D-8268-850CC62D8450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7FF6-C858-4760-89D4-CAB1EC5298E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DE0CF-096A-4B17-8F18-AA3BF87F74D5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A5801-FCFB-4674-B4A0-76C880573A6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8C12D-DDBF-40B9-A24B-72C339EB83EA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D492A-DC3B-4F96-BAD4-B5B6A122597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55FEF-B0E3-4802-86BD-48E3F60A2AF9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1498D-ECB7-4541-A091-F8DE11981D0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B6D8D-9203-4778-AB97-15FA5736B39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D6958-C64C-4D0C-B950-63F1E08A88D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E6183-8506-4370-BF79-97C85E438A7B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67F12-60DB-496D-87A7-C36CE8AE39E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86407-42C6-4B45-A871-7A08A1A5FB26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A8B5D-864A-4C39-8A71-F4FE39F3413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0EE16-73FE-4429-ACDE-246CAF158BC5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DBEB6-8371-42C6-AB87-C5C470456D7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25A98B-87F8-474C-95D2-3F032022A524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1C5A6B-A570-48E8-B59A-A8447E65800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&#21521;&#26149;&#26611;&#35838;&#20214;\&#31532;9&#31456;%20%20&#33647;&#29289;&#30103;&#27861;\5&#65293;&#28040;&#27602;.AVI" TargetMode="External"/><Relationship Id="rId1" Type="http://schemas.microsoft.com/office/2007/relationships/media" Target="file:///F:\&#21521;&#26149;&#26611;&#35838;&#20214;\&#31532;9&#31456;%20%20&#33647;&#29289;&#30103;&#27861;\5&#65293;&#28040;&#27602;.AVI" TargetMode="Externa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&#21521;&#26149;&#26611;&#35838;&#20214;\&#31532;9&#31456;%20%20&#33647;&#29289;&#30103;&#27861;\&#25490;&#27668;.MPG" TargetMode="External"/><Relationship Id="rId1" Type="http://schemas.microsoft.com/office/2007/relationships/media" Target="file:///F:\&#21521;&#26149;&#26611;&#35838;&#20214;\&#31532;9&#31456;%20%20&#33647;&#29289;&#30103;&#27861;\&#25490;&#27668;.MPG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&#21521;&#26149;&#26611;&#35838;&#20214;\&#31532;9&#31456;%20%20&#33647;&#29289;&#30103;&#27861;\&#25490;&#27668;2.MPG" TargetMode="External"/><Relationship Id="rId1" Type="http://schemas.microsoft.com/office/2007/relationships/media" Target="file:///F:\&#21521;&#26149;&#26611;&#35838;&#20214;\&#31532;9&#31456;%20%20&#33647;&#29289;&#30103;&#27861;\&#25490;&#27668;2.MPG" TargetMode="External"/><Relationship Id="rId4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F:\&#21521;&#26149;&#26611;&#35838;&#20214;\&#31532;9&#31456;%20%20&#33647;&#29289;&#30103;&#27861;\&#22823;&#23433;&#29951;&#21560;&#33647;.MPG" TargetMode="External"/><Relationship Id="rId1" Type="http://schemas.microsoft.com/office/2007/relationships/media" Target="file:///F:\&#21521;&#26149;&#26611;&#35838;&#20214;\&#31532;9&#31456;%20%20&#33647;&#29289;&#30103;&#27861;\&#22823;&#23433;&#29951;&#21560;&#33647;.MPG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F:\&#21521;&#26149;&#26611;&#35838;&#20214;\&#31532;9&#31456;%20%20&#33647;&#29289;&#30103;&#27861;\&#23567;&#23433;&#29951;&#21560;&#33647;.MPG" TargetMode="External"/><Relationship Id="rId1" Type="http://schemas.microsoft.com/office/2007/relationships/media" Target="file:///F:\&#21521;&#26149;&#26611;&#35838;&#20214;\&#31532;9&#31456;%20%20&#33647;&#29289;&#30103;&#27861;\&#23567;&#23433;&#29951;&#21560;&#33647;.MPG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png"/><Relationship Id="rId2" Type="http://schemas.openxmlformats.org/officeDocument/2006/relationships/video" Target="file:///F:\&#21521;&#26149;&#26611;&#35838;&#20214;\&#31532;9&#31456;%20%20&#33647;&#29289;&#30103;&#27861;\ID&#25300;&#38024;.MPG" TargetMode="External"/><Relationship Id="rId1" Type="http://schemas.microsoft.com/office/2007/relationships/media" Target="file:///F:\&#21521;&#26149;&#26611;&#35838;&#20214;\&#31532;9&#31456;%20%20&#33647;&#29289;&#30103;&#27861;\ID&#25300;&#38024;.MPG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1.bin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给药的基本知识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口服给药法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雾化吸入疗法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注射法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7850" y="2512695"/>
            <a:ext cx="2199640" cy="97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a typeface="微软雅黑" pitchFamily="34" charset="-122"/>
              </a:rPr>
              <a:t>第十四单元</a:t>
            </a:r>
            <a:endParaRPr lang="en-US" altLang="zh-CN" sz="2800" b="1" dirty="0">
              <a:solidFill>
                <a:schemeClr val="bg1"/>
              </a:solidFill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ea typeface="微软雅黑" pitchFamily="34" charset="-122"/>
                <a:sym typeface="+mn-ea"/>
              </a:rPr>
              <a:t>药  物  疗  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bldLvl="0" animBg="1"/>
      <p:bldP spid="7" grpId="0" bldLvl="0" animBg="1"/>
      <p:bldP spid="8" grpId="0"/>
      <p:bldP spid="8" grpId="1"/>
      <p:bldP spid="9" grpId="0"/>
      <p:bldP spid="11" grpId="0"/>
      <p:bldP spid="12" grpId="0" bldLvl="0" animBg="1"/>
      <p:bldP spid="13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01371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163128" y="817563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二、药疗原则</a:t>
            </a: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106170" y="23031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（一）准确执行给药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109345" y="2858770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（二）安全用药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22070" y="3373755"/>
            <a:ext cx="4306570" cy="18465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严格执行“三查七对”制度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严格检查药物质量</a:t>
            </a:r>
            <a:r>
              <a:rPr lang="zh-CN" altLang="en-US" sz="240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询问有无过敏史 ，注意配伍禁忌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367020" y="3105150"/>
            <a:ext cx="2540000" cy="2194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marR="0" lvl="0" indent="-4572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ea1ChsPlain" startAt="3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查</a:t>
            </a:r>
            <a:r>
              <a:rPr lang="zh-CN" altLang="en-US" sz="2400" noProof="0">
                <a:ln>
                  <a:noFill/>
                </a:ln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操作前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操作中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457200" marR="0" lvl="0" indent="-4572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操作后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687945" y="3105150"/>
            <a:ext cx="3042285" cy="2194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marR="0" lvl="0" indent="-4572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七 对</a:t>
            </a:r>
            <a:r>
              <a:rPr lang="zh-CN" altLang="en-US"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床号、姓名、药名、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浓度、剂量、方法、</a:t>
            </a:r>
          </a:p>
          <a:p>
            <a:pPr marL="457200" marR="0" lvl="0" indent="-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01371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163128" y="817563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二、药疗原则</a:t>
            </a: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106170" y="23031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（一）准确执行给药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109345" y="2858770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（二）安全用药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102995" y="341439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（三）正确实施给药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58690" y="3404870"/>
            <a:ext cx="4798060" cy="1214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lvl="0" indent="-342900">
              <a:buChar char="•"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charset="0"/>
                <a:ea typeface="微软雅黑" charset="0"/>
                <a:sym typeface="+mn-ea"/>
              </a:rPr>
              <a:t>熟练掌握正确的给药技术</a:t>
            </a:r>
          </a:p>
          <a:p>
            <a:pPr marL="342900" lvl="0" indent="-342900">
              <a:buChar char="•"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charset="0"/>
                <a:ea typeface="微软雅黑" charset="0"/>
                <a:sym typeface="+mn-ea"/>
              </a:rPr>
              <a:t>做到“五准确”， </a:t>
            </a:r>
          </a:p>
          <a:p>
            <a:pPr marL="342900" lvl="0" indent="-342900">
              <a:buChar char="•"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charset="0"/>
                <a:ea typeface="微软雅黑" charset="0"/>
                <a:sym typeface="+mn-ea"/>
              </a:rPr>
              <a:t>指导患者合理用药</a:t>
            </a:r>
            <a:r>
              <a:rPr lang="zh-CN" altLang="en-US" dirty="0"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106170" y="3970020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（四）密切观察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57420" y="3960495"/>
            <a:ext cx="3851275" cy="483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•  用药后的效果及不良反应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5" grpId="1"/>
      <p:bldP spid="10" grpId="0"/>
      <p:bldP spid="10" grpId="1"/>
      <p:bldP spid="11" grpId="0"/>
      <p:bldP spid="11" grpId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01371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163128" y="817563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给药途径</a:t>
            </a:r>
            <a:endParaRPr lang="zh-CN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628140" y="2749550"/>
            <a:ext cx="958024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lvl="0" algn="ctr"/>
            <a:r>
              <a:rPr lang="en-US" altLang="zh-CN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   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常用给药途径中，吸收速度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由快至慢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的顺序为：</a:t>
            </a:r>
          </a:p>
          <a:p>
            <a:pPr lvl="0">
              <a:buNone/>
            </a:pPr>
            <a:endParaRPr lang="zh-CN" altLang="en-US" sz="28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  <a:sym typeface="+mn-ea"/>
            </a:endParaRPr>
          </a:p>
          <a:p>
            <a:pPr lvl="0"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   吸入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舌下含服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直肠给药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肌内注射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皮下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口服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Symbol" pitchFamily="18" charset="2"/>
              </a:rPr>
              <a:t>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皮肤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"/>
          <p:cNvGrpSpPr/>
          <p:nvPr/>
        </p:nvGrpSpPr>
        <p:grpSpPr bwMode="auto">
          <a:xfrm>
            <a:off x="887413" y="167163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88085" y="2482850"/>
            <a:ext cx="2720340" cy="2665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 algn="l">
              <a:lnSpc>
                <a:spcPct val="130000"/>
              </a:lnSpc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SimSun" charset="0"/>
                <a:ea typeface="SimSun" charset="0"/>
                <a:sym typeface="+mn-ea"/>
              </a:rPr>
              <a:t>※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给药的次数与</a:t>
            </a:r>
          </a:p>
          <a:p>
            <a:pPr marL="342900" indent="-342900" algn="l">
              <a:lnSpc>
                <a:spcPct val="130000"/>
              </a:lnSpc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间隔时间是以</a:t>
            </a:r>
          </a:p>
          <a:p>
            <a:pPr marL="342900" indent="-342900" algn="l">
              <a:lnSpc>
                <a:spcPct val="130000"/>
              </a:lnSpc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药物的半衰期</a:t>
            </a:r>
          </a:p>
          <a:p>
            <a:pPr marL="342900" indent="-342900" algn="l">
              <a:lnSpc>
                <a:spcPct val="130000"/>
              </a:lnSpc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而定。</a:t>
            </a:r>
            <a:endParaRPr lang="zh-CN" altLang="en-US" sz="28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  <a:cs typeface="Tahoma" pitchFamily="34" charset="0"/>
              <a:sym typeface="+mn-ea"/>
            </a:endParaRPr>
          </a:p>
          <a:p>
            <a:pPr marL="342900" indent="-342900" algn="l">
              <a:lnSpc>
                <a:spcPct val="130000"/>
              </a:lnSpc>
            </a:pPr>
            <a:endParaRPr lang="zh-CN" altLang="en-US">
              <a:latin typeface="微软雅黑" charset="0"/>
              <a:ea typeface="微软雅黑" charset="0"/>
              <a:cs typeface="Tahoma" pitchFamily="34" charset="0"/>
            </a:endParaRPr>
          </a:p>
        </p:txBody>
      </p:sp>
      <p:sp>
        <p:nvSpPr>
          <p:cNvPr id="2868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给药的次数和时间</a:t>
            </a:r>
            <a:endParaRPr lang="zh-CN"/>
          </a:p>
        </p:txBody>
      </p:sp>
      <p:graphicFrame>
        <p:nvGraphicFramePr>
          <p:cNvPr id="66664" name="Group 104"/>
          <p:cNvGraphicFramePr>
            <a:graphicFrameLocks noGrp="1"/>
          </p:cNvGraphicFramePr>
          <p:nvPr>
            <p:ph sz="half" idx="9"/>
          </p:nvPr>
        </p:nvGraphicFramePr>
        <p:xfrm>
          <a:off x="3999865" y="2397125"/>
          <a:ext cx="6982460" cy="2740025"/>
        </p:xfrm>
        <a:graphic>
          <a:graphicData uri="http://schemas.openxmlformats.org/drawingml/2006/table">
            <a:tbl>
              <a:tblPr/>
              <a:tblGrid>
                <a:gridCol w="1014095"/>
                <a:gridCol w="1694815"/>
                <a:gridCol w="1372870"/>
                <a:gridCol w="2900680"/>
              </a:tblGrid>
              <a:tr h="507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给药时间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安排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给药时间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安排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6am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8am,12n,4pm,8pm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3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q2h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6am,8am,10am,12n,2pm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6am,9am,12n,3pm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bid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8am,4pm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q4h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8am,12n,4pm,8pm,12mn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tid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8am,12n,4pm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q6h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cs typeface="Times New Roman" pitchFamily="18" charset="0"/>
                        </a:rPr>
                        <a:t>8am,2pm,8pm,2am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给药的基本知识</a:t>
            </a:r>
            <a:endParaRPr lang="en-US" alt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868680" y="2411730"/>
            <a:ext cx="3216275" cy="3161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患者，女，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64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岁。因慢性支气管炎并感染肺水肿收入某院呼吸内科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床。住院第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天，护士误将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11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床的青霉素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80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万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U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给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床患者肌内注射。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2~3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分钟后，患者出现呼吸困难，发绀等症状，护士立即呼叫医生抢救，最终抢救无效，患者死亡。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176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请指出护士的错误？应如何预防此类情况的发生？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给药的基本知识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口服给药法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雾化吸入疗法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注射法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7850" y="2512695"/>
            <a:ext cx="2199640" cy="97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第十七章</a:t>
            </a:r>
            <a:endParaRPr lang="en-US" altLang="zh-CN" sz="2800" b="1">
              <a:solidFill>
                <a:schemeClr val="bg1"/>
              </a:solidFill>
              <a:ea typeface="微软雅黑" pitchFamily="34" charset="-122"/>
            </a:endParaRPr>
          </a:p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  <a:sym typeface="+mn-ea"/>
              </a:rPr>
              <a:t>药  物  疗  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口服给药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11555" y="2616200"/>
            <a:ext cx="2898140" cy="2651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47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岁。因急性胃肠炎入院。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T 37.8℃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P 84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次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/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R 22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次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/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分，医嘱：黄连素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0.3g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 err="1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Po,tid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;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吗丁啉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10mg,po,tid;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藿香正气液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5ml,po,bid.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351838" y="2531110"/>
            <a:ext cx="2838450" cy="1386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en-US" altLang="zh-CN" sz="2000" b="1" noProof="0">
                <a:solidFill>
                  <a:srgbClr val="0563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</a:t>
            </a:r>
            <a:r>
              <a:rPr lang="zh-CN" altLang="en-US" sz="2000" b="1" noProof="0">
                <a:solidFill>
                  <a:srgbClr val="0563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护士该如何指导患者正确服药？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0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配药方法</a:t>
            </a:r>
          </a:p>
        </p:txBody>
      </p:sp>
      <p:sp>
        <p:nvSpPr>
          <p:cNvPr id="20491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发药方法</a:t>
            </a:r>
          </a:p>
        </p:txBody>
      </p:sp>
      <p:sp>
        <p:nvSpPr>
          <p:cNvPr id="20492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注意事项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090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09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0546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口服给药法</a:t>
            </a: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74888"/>
            <a:ext cx="5832475" cy="8489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400" b="1">
                <a:solidFill>
                  <a:schemeClr val="hlink"/>
                </a:solidFill>
                <a:effectLst/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>
                <a:solidFill>
                  <a:srgbClr val="0563C1"/>
                </a:solidFill>
                <a:effectLst/>
                <a:latin typeface="微软雅黑" charset="0"/>
                <a:ea typeface="微软雅黑" charset="0"/>
              </a:rPr>
              <a:t>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药物经口服后，被胃肠道吸收、利用，起局部或全身作用。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668713"/>
            <a:ext cx="5832475" cy="969010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协助患者遵医嘱安全、正确地服药。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预防、诊断和治疗疾病。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概念和目的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animBg="1"/>
      <p:bldP spid="104453" grpId="0" animBg="1"/>
      <p:bldP spid="104458" grpId="0" build="p" animBg="1"/>
      <p:bldP spid="10445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1909763" y="207010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251710" y="3594100"/>
            <a:ext cx="522288" cy="96901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备药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3945573" y="2490788"/>
            <a:ext cx="3527425" cy="16370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用物准备：</a:t>
            </a:r>
          </a:p>
          <a:p>
            <a:pPr lvl="0"/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发药盘、医嘱执行单、小药卡、药杯、量杯、药匙、滴管、研钵、包药纸、湿纱布、治疗巾等</a:t>
            </a:r>
          </a:p>
        </p:txBody>
      </p:sp>
      <p:sp>
        <p:nvSpPr>
          <p:cNvPr id="809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0546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口服给药法</a:t>
            </a: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3993515" y="2009775"/>
            <a:ext cx="1651000" cy="3230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护士准备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核对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置卡、置杯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配药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①严格查对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②配固体药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③配水剂药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④配油剂药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⑤再查对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kumimoji="1" lang="zh-CN" altLang="en-US" sz="20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整理</a:t>
            </a: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6558280" y="2344420"/>
            <a:ext cx="4332605" cy="175895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1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配固体药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用药匙取药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口含片、粉剂用纸包好放入药杯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婴幼儿、鼻饲或上消化道出血等患者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—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将药片研碎包好放入药杯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pic>
        <p:nvPicPr>
          <p:cNvPr id="49182" name="Picture 30" descr="10-1"/>
          <p:cNvPicPr>
            <a:picLocks noChangeAspect="1"/>
          </p:cNvPicPr>
          <p:nvPr/>
        </p:nvPicPr>
        <p:blipFill>
          <a:blip r:embed="rId2"/>
          <a:srcRect t="8795" b="19621"/>
          <a:stretch>
            <a:fillRect/>
          </a:stretch>
        </p:blipFill>
        <p:spPr>
          <a:xfrm>
            <a:off x="7196773" y="2344103"/>
            <a:ext cx="2808287" cy="249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6577330" y="3797300"/>
            <a:ext cx="4010660" cy="13322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配水剂药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●药液不足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1ml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，用滴管计量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●滴管尖与药液水平面呈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45°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 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1ml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为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15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滴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9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12645" grpId="0" bldLvl="0" animBg="1"/>
      <p:bldP spid="152582" grpId="0" bldLvl="0" animBg="1"/>
      <p:bldP spid="152582" grpId="1" bldLvl="0" animBg="1"/>
      <p:bldP spid="32" grpId="0" bldLvl="0" animBg="1"/>
      <p:bldP spid="32" grpId="1" bldLvl="0" animBg="1"/>
      <p:bldP spid="3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给药的基本知识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868680" y="2411730"/>
            <a:ext cx="3216275" cy="3161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患者，女，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64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岁。因慢性支气管炎并感染肺水肿收入某院呼吸内科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床。住院第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天，护士误将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11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床的青霉素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80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万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U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给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床患者肌内注射。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2~3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分钟后，患者出现呼吸困难，发绀等症状，护士立即呼叫医生抢救，最终抢救无效，患者死亡。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1767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请指出护士的错误？应如何预防此类情况的发生？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1890713" y="207010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809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0546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口服给药法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42185" y="3594100"/>
            <a:ext cx="522288" cy="96901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发药</a:t>
            </a: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3974465" y="2124075"/>
            <a:ext cx="1651000" cy="33870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●两人查对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●备物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●核对解释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●协助服药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●再核对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●嘱咐与整理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①嘱咐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②清洁消毒</a:t>
            </a:r>
          </a:p>
          <a:p>
            <a:pPr marL="342900" lvl="0" indent="-34290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●观察与记录</a:t>
            </a:r>
            <a:endParaRPr kumimoji="1" lang="zh-CN" altLang="en-US" sz="20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6245860" y="1971675"/>
            <a:ext cx="4717415" cy="79629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所有药物应一次取离药盘，不同患者的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  药物不可同时取出。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6248400" y="2811780"/>
            <a:ext cx="4724400" cy="16370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重症患者应喂服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●鼻饲患者应将药物研碎、溶解后经胃管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  注入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●麻醉药、催眠药、抗肿瘤药，视患者服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  药后方可离开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273165" y="4485640"/>
            <a:ext cx="4707890" cy="79629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●记录发药时间并签名</a:t>
            </a:r>
          </a:p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●观察药物疗效及反应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 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组合 5"/>
          <p:cNvGrpSpPr/>
          <p:nvPr/>
        </p:nvGrpSpPr>
        <p:grpSpPr bwMode="auto">
          <a:xfrm>
            <a:off x="573088" y="14922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909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2616200" y="2292668"/>
            <a:ext cx="7004050" cy="24790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1.告知患者口服给药的方法、配合要点、服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药特殊要求、注意事项。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2.指导慢性病和出院后继续服药的患者按时、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正确、安全服药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809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0546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口服给药法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指导要点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3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2413000" y="3949700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、指导患者正确服药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383155" y="2114550"/>
            <a:ext cx="361632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、患者对药物有疑问</a:t>
            </a: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2393950" y="3044825"/>
            <a:ext cx="411543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、患者因故暂不能服药</a:t>
            </a:r>
          </a:p>
        </p:txBody>
      </p:sp>
      <p:sp>
        <p:nvSpPr>
          <p:cNvPr id="809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0546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口服给药法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6609080" y="2161223"/>
            <a:ext cx="3671888" cy="52324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重新核对 ，耐心解释。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6609080" y="3098800"/>
            <a:ext cx="2519363" cy="52324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做好交接班。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23561" name="Text Box 55"/>
          <p:cNvSpPr txBox="1"/>
          <p:nvPr/>
        </p:nvSpPr>
        <p:spPr>
          <a:xfrm>
            <a:off x="6609080" y="3833495"/>
            <a:ext cx="3672205" cy="13322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●注意服药时间 </a:t>
            </a:r>
          </a:p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●注意服药的方法 </a:t>
            </a:r>
          </a:p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●注意药物的配伍禁忌 </a:t>
            </a:r>
          </a:p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●观察药物的副作用 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注意事项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5" grpId="0" bldLvl="0" animBg="1"/>
      <p:bldP spid="23561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口服给药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11555" y="2616200"/>
            <a:ext cx="2898140" cy="2651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47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岁。因急性胃肠炎入院。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T 37.8℃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P 84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次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/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R 22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次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/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分，医嘱：黄连素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0.3g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 err="1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Po,tid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;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吗丁啉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10mg,po,tid;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藿香正气液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5ml,po,bid.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351838" y="2531110"/>
            <a:ext cx="2838450" cy="1386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en-US" altLang="zh-CN" sz="2000" b="1" noProof="0">
                <a:solidFill>
                  <a:srgbClr val="0563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</a:t>
            </a:r>
            <a:r>
              <a:rPr lang="zh-CN" altLang="en-US" sz="2000" b="1" noProof="0">
                <a:solidFill>
                  <a:srgbClr val="0563C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护士该如何指导患者正确服药？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给药的基本知识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口服给药法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雾化吸入疗法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注射法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7850" y="2512695"/>
            <a:ext cx="2199640" cy="97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第十七章</a:t>
            </a:r>
            <a:endParaRPr lang="en-US" altLang="zh-CN" sz="2800" b="1">
              <a:solidFill>
                <a:schemeClr val="bg1"/>
              </a:solidFill>
              <a:ea typeface="微软雅黑" pitchFamily="34" charset="-122"/>
            </a:endParaRPr>
          </a:p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  <a:sym typeface="+mn-ea"/>
              </a:rPr>
              <a:t>药  物  疗  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11555" y="2616200"/>
            <a:ext cx="289814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effectLst/>
                <a:latin typeface="微软雅黑" charset="0"/>
                <a:ea typeface="微软雅黑" charset="0"/>
              </a:rPr>
              <a:t>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27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岁。因上呼吸道感染入院。医嘱：庆大霉素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16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万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U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α-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糜蛋白酶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5mg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，生理盐水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30ml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，雾化吸入治疗，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bid.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351838" y="2531110"/>
            <a:ext cx="2838450" cy="268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  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雾化吸入疗法有哪些作用？如果选择超声波雾化吸入法应注意什么？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 b="1" noProof="0">
              <a:solidFill>
                <a:srgbClr val="0563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8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0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超声波雾化吸入疗法</a:t>
            </a:r>
          </a:p>
        </p:txBody>
      </p:sp>
      <p:sp>
        <p:nvSpPr>
          <p:cNvPr id="20491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氧气雾化吸入疗法</a:t>
            </a:r>
          </a:p>
        </p:txBody>
      </p:sp>
      <p:sp>
        <p:nvSpPr>
          <p:cNvPr id="20492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压缩气体雾化吸入法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超声波雾化吸入法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8489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chemeClr val="hlink"/>
                </a:solidFill>
                <a:effectLst/>
                <a:ea typeface="微软雅黑" pitchFamily="34" charset="-122"/>
              </a:rPr>
              <a:t> 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是应用超声波声能，使药液成为微小雾滴，由呼吸道吸入的方法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。</a:t>
            </a:r>
            <a:endParaRPr lang="zh-CN" altLang="en-US" sz="24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06763"/>
            <a:ext cx="5832475" cy="1846580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0">
              <a:lnSpc>
                <a:spcPct val="120000"/>
              </a:lnSpc>
              <a:buChar char="•"/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预防和治疗呼吸道感染。</a:t>
            </a:r>
          </a:p>
          <a:p>
            <a:pPr lvl="0">
              <a:lnSpc>
                <a:spcPct val="120000"/>
              </a:lnSpc>
              <a:buChar char="•"/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解除支气管痉挛。</a:t>
            </a:r>
          </a:p>
          <a:p>
            <a:pPr lvl="0">
              <a:lnSpc>
                <a:spcPct val="120000"/>
              </a:lnSpc>
              <a:buChar char="•"/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湿化呼吸道、稀释痰液。</a:t>
            </a:r>
          </a:p>
          <a:p>
            <a:pPr lvl="0">
              <a:lnSpc>
                <a:spcPct val="120000"/>
              </a:lnSpc>
              <a:buChar char="•"/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减轻呼吸道黏膜水肿。</a:t>
            </a: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animBg="1"/>
      <p:bldP spid="104453" grpId="0" animBg="1"/>
      <p:bldP spid="104458" grpId="0" uiExpand="1" build="p" animBg="1"/>
      <p:bldP spid="104456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587433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5153343" y="2481263"/>
            <a:ext cx="3527425" cy="10274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超声波雾化器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套、水温计、治疗巾、药液、冷蒸馏水等。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067300" y="1962150"/>
            <a:ext cx="1651000" cy="3230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准备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核对解释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安置患者 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开机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吸入药液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关机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整理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观察记录</a:t>
            </a:r>
            <a:endParaRPr kumimoji="1"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7044055" y="2070100"/>
            <a:ext cx="4332605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●水槽内按要求加冷蒸馏水。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●药杯内注入药液（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30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50ml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7044055" y="2849880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坐位、半坐位或侧卧位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6" name="Text Box 55"/>
          <p:cNvSpPr txBox="1">
            <a:spLocks noChangeArrowheads="1"/>
          </p:cNvSpPr>
          <p:nvPr/>
        </p:nvSpPr>
        <p:spPr bwMode="auto">
          <a:xfrm>
            <a:off x="7044055" y="3324860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电源开关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雾化开关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调节雾量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044055" y="379285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指导患者闭口深呼吸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8" name="Text Box 55"/>
          <p:cNvSpPr txBox="1">
            <a:spLocks noChangeArrowheads="1"/>
          </p:cNvSpPr>
          <p:nvPr/>
        </p:nvSpPr>
        <p:spPr bwMode="auto">
          <a:xfrm>
            <a:off x="7044055" y="4265295"/>
            <a:ext cx="4332605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●药杯、药杯罐、口含嘴、面罩及螺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纹管浸泡消毒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1h</a:t>
            </a:r>
            <a:r>
              <a:rPr lang="en-US" altLang="zh-CN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超声波雾化吸入法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9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9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32" grpId="0" bldLvl="0" animBg="1"/>
      <p:bldP spid="33" grpId="0" bldLvl="0" animBg="1"/>
      <p:bldP spid="6" grpId="0" bldLvl="0" animBg="1"/>
      <p:bldP spid="7" grpId="0" bldLvl="0" animBg="1"/>
      <p:bldP spid="8" grpId="0" bldLvl="0" animBg="1"/>
      <p:bldP spid="10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超声波雾化吸入法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1994218"/>
            <a:ext cx="7004050" cy="30759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1.告知患者超声雾化吸入法的目的、方法、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注意事项。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2.教会患者深呼吸方法、深呼吸配合雾化的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方法及有效咳嗽排痰的方法；告知患者出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现不适及时通知医护人员。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0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给药的途径</a:t>
            </a:r>
          </a:p>
        </p:txBody>
      </p:sp>
      <p:sp>
        <p:nvSpPr>
          <p:cNvPr id="20491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848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给药原则、药物的领取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  <a:sym typeface="+mn-ea"/>
              </a:rPr>
              <a:t>方法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和保管要求</a:t>
            </a:r>
          </a:p>
        </p:txBody>
      </p:sp>
      <p:sp>
        <p:nvSpPr>
          <p:cNvPr id="20492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848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护理常用外文缩写及中文译意、给药的次数和时间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3939540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、观察及协助排痰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2114550"/>
            <a:ext cx="3616325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、正确使用雾化器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574415" y="3044825"/>
            <a:ext cx="465582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、注意保护药杯及换能器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7656830" y="2165033"/>
            <a:ext cx="3671888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水槽内保持有足够的水，水温不宜超过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50℃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8609965" y="3167380"/>
            <a:ext cx="2718435" cy="52324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动作轻。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23561" name="Text Box 55"/>
          <p:cNvSpPr txBox="1"/>
          <p:nvPr/>
        </p:nvSpPr>
        <p:spPr>
          <a:xfrm>
            <a:off x="7656830" y="3994150"/>
            <a:ext cx="3672205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</a:t>
            </a: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叩击，助痰排出，必要时吸痰</a:t>
            </a:r>
            <a:r>
              <a:rPr lang="zh-CN" altLang="en-US" sz="200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超声波雾化吸入法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5" grpId="0" bldLvl="0" animBg="1"/>
      <p:bldP spid="23561" grpId="0" bldLvl="0" animBg="1"/>
      <p:bldP spid="10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氧气雾化吸入法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8489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</a:t>
            </a:r>
            <a:r>
              <a:rPr lang="zh-CN" altLang="en-US" sz="2400" b="1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  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是利用高速氧气气流，使药液形成雾状，随吸气进入呼吸道，达到治疗目的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  <a:endParaRPr lang="zh-CN" altLang="en-US" sz="2400" b="1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06763"/>
            <a:ext cx="5832475" cy="1699260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治疗呼吸道感染；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解除支气管痉挛；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稀释痰液；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减轻呼吸道黏膜水肿。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44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587433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5191443" y="2481263"/>
            <a:ext cx="3527425" cy="13322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氧气雾化吸入器、氧气装置一套（湿化瓶内不放水）、药液、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注射器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067300" y="1962150"/>
            <a:ext cx="1651000" cy="3230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准备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核对解释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安置患者 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连接氧气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吸入治疗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关闭氧气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整理</a:t>
            </a: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观察记录</a:t>
            </a:r>
            <a:endParaRPr kumimoji="1"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7044055" y="2070100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药杯内注入药液（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7044055" y="2830830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坐位或半坐位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6" name="Text Box 55"/>
          <p:cNvSpPr txBox="1">
            <a:spLocks noChangeArrowheads="1"/>
          </p:cNvSpPr>
          <p:nvPr/>
        </p:nvSpPr>
        <p:spPr bwMode="auto">
          <a:xfrm>
            <a:off x="7044055" y="327723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调节氧流量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6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8L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／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min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044055" y="373570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嘱患者紧闭口唇深吸气，用鼻呼气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8" name="Text Box 55"/>
          <p:cNvSpPr txBox="1">
            <a:spLocks noChangeArrowheads="1"/>
          </p:cNvSpPr>
          <p:nvPr/>
        </p:nvSpPr>
        <p:spPr bwMode="auto">
          <a:xfrm>
            <a:off x="7044055" y="439864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●雾化器浸泡消毒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1h</a:t>
            </a:r>
            <a:r>
              <a:rPr lang="en-US" altLang="zh-CN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氧气雾化吸入法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Text Box 55"/>
          <p:cNvSpPr txBox="1">
            <a:spLocks noChangeArrowheads="1"/>
          </p:cNvSpPr>
          <p:nvPr/>
        </p:nvSpPr>
        <p:spPr bwMode="auto">
          <a:xfrm>
            <a:off x="7044055" y="485076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●记录时间，观察疗效及反应</a:t>
            </a:r>
            <a:r>
              <a:rPr lang="en-US" altLang="zh-CN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9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9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32" grpId="0" bldLvl="0" animBg="1"/>
      <p:bldP spid="33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3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氧气雾化吸入法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578225" y="2008505"/>
            <a:ext cx="7717790" cy="3162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1.告知患者氧气雾化吸入法的目的、方法、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注意事项，勿动氧气装置。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2.指导患者深吸气，使药液充分达到支气管和肺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泡内，屏气1～2s，再轻松呼气，治疗效果更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佳。教会患者有效咳嗽排痰的方法；告知患者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出现不适及时通知医护人员。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3939540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、观察及协助排痰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2114550"/>
            <a:ext cx="3616325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、正确使用雾化器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574415" y="3044825"/>
            <a:ext cx="465582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、注意保护药杯及换能器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7656830" y="2165033"/>
            <a:ext cx="3671888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水槽内保持有足够的水，水温不宜超过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50℃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8609965" y="3167380"/>
            <a:ext cx="2718435" cy="52324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动作轻。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23561" name="Text Box 55"/>
          <p:cNvSpPr txBox="1"/>
          <p:nvPr/>
        </p:nvSpPr>
        <p:spPr>
          <a:xfrm>
            <a:off x="7656830" y="3994150"/>
            <a:ext cx="3672205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</a:t>
            </a: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叩击，助痰排出，必要时吸痰</a:t>
            </a:r>
            <a:r>
              <a:rPr lang="zh-CN" altLang="en-US" sz="200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氧气雾化吸入法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5" grpId="0" bldLvl="0" animBg="1"/>
      <p:bldP spid="23561" grpId="0" bldLvl="0" animBg="1"/>
      <p:bldP spid="10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压缩气体雾化吸入法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121475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  </a:t>
            </a:r>
            <a:r>
              <a:rPr lang="zh-CN" altLang="en-US" sz="2400" b="1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  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应用压缩雾化吸入机产生的压缩气体，使药液形成雾状，随吸气进入呼吸道达到治疗目的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。</a:t>
            </a:r>
            <a:endParaRPr lang="zh-CN" altLang="en-US" sz="2400" b="1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925888"/>
            <a:ext cx="5832475" cy="543560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buChar char="•"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同氧气雾化吸入法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587433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5207318" y="2544763"/>
            <a:ext cx="3527425" cy="10274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/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压缩雾化吸入机、药液、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注射器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067300" y="1962150"/>
            <a:ext cx="1651000" cy="3230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准备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核对解释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安置患者 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吸入治疗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关机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整理</a:t>
            </a: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观察记录</a:t>
            </a:r>
            <a:endParaRPr kumimoji="1"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7044055" y="2070100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注入药液（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8ml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7044055" y="291655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舒适体位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6" name="Text Box 55"/>
          <p:cNvSpPr txBox="1">
            <a:spLocks noChangeArrowheads="1"/>
          </p:cNvSpPr>
          <p:nvPr/>
        </p:nvSpPr>
        <p:spPr bwMode="auto">
          <a:xfrm>
            <a:off x="7044055" y="3382010"/>
            <a:ext cx="4332605" cy="13322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嘱患者双唇含住口含器，平静自如地呼吸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喷雾器冒出的气雾变得不规则时立即停止治疗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55"/>
          <p:cNvSpPr txBox="1">
            <a:spLocks noChangeArrowheads="1"/>
          </p:cNvSpPr>
          <p:nvPr/>
        </p:nvSpPr>
        <p:spPr bwMode="auto">
          <a:xfrm>
            <a:off x="7044055" y="4774565"/>
            <a:ext cx="433260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记录时间，观察疗效及反应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压缩气体雾化吸入法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9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32" grpId="0" bldLvl="0" animBg="1"/>
      <p:bldP spid="33" grpId="0" bldLvl="0" animBg="1"/>
      <p:bldP spid="6" grpId="0" bldLvl="0" animBg="1"/>
      <p:bldP spid="7" grpId="0" bldLvl="0" animBg="1"/>
      <p:bldP spid="10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2136140"/>
            <a:ext cx="7370445" cy="2907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1.告知患者压缩气体雾化吸入法的目的、方</a:t>
            </a:r>
          </a:p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法及注意事项。</a:t>
            </a:r>
          </a:p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2.指导患者深吸气，使药液充分达到支气管和</a:t>
            </a:r>
          </a:p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肺泡内，屏气1～2s，再轻松呼气，治疗效</a:t>
            </a:r>
          </a:p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果更佳。教会患者有效咳嗽排痰的方法；告</a:t>
            </a:r>
          </a:p>
          <a:p>
            <a:pPr>
              <a:lnSpc>
                <a:spcPct val="11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知患者出现不适及时通知医护人员。</a:t>
            </a:r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压缩气体雾化吸入法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56086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4752975" y="827088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3851275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、干燥喷雾器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2520950"/>
            <a:ext cx="361632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、妥善放置压缩机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7030085" y="2393315"/>
            <a:ext cx="4009390" cy="10274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放在平坦、光滑且稳定的平面上，防止粗糙的表面堵塞压缩机底部的通风口。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23561" name="Text Box 55"/>
          <p:cNvSpPr txBox="1"/>
          <p:nvPr/>
        </p:nvSpPr>
        <p:spPr>
          <a:xfrm>
            <a:off x="7030085" y="4058285"/>
            <a:ext cx="4009390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lvl="0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●</a:t>
            </a: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使用后必须完全干燥后组装备用。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压缩气体雾化吸入法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114710" grpId="0" bldLvl="0" animBg="1"/>
      <p:bldP spid="23561" grpId="0" bldLvl="0" animBg="1"/>
      <p:bldP spid="10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7145" y="257175"/>
            <a:ext cx="45199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雾化吸入疗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11555" y="2616200"/>
            <a:ext cx="2898140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effectLst/>
                <a:latin typeface="微软雅黑" charset="0"/>
                <a:ea typeface="微软雅黑" charset="0"/>
              </a:rPr>
              <a:t>  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27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岁。因上呼吸道感染入院。医嘱：庆大霉素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16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万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U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α-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糜蛋白酶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5mg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，生理盐水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30ml</a:t>
            </a:r>
            <a:r>
              <a:rPr lang="zh-CN" altLang="en-US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，雾化吸入治疗，</a:t>
            </a:r>
            <a:r>
              <a:rPr lang="en-US" altLang="zh-CN" sz="2000" b="1" noProof="0" dirty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bid.</a:t>
            </a:r>
            <a:endParaRPr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351838" y="2531110"/>
            <a:ext cx="2838450" cy="268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  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雾化吸入疗法有哪些作用？如果选择超声波雾化吸入法应注意什么？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 b="1" noProof="0">
              <a:solidFill>
                <a:srgbClr val="0563C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39775" y="2054225"/>
            <a:ext cx="3749675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</a:t>
            </a:r>
            <a:r>
              <a:rPr lang="zh-CN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药物的种类、领取和保管</a:t>
            </a:r>
            <a:endParaRPr lang="zh-CN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二、药疗原则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6195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zh-CN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给药的次数和时间</a:t>
            </a:r>
            <a:endParaRPr lang="zh-CN"/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570038" y="40290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</a:t>
            </a:r>
            <a:r>
              <a:rPr lang="zh-CN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给药途径</a:t>
            </a:r>
            <a:endParaRPr lang="zh-CN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给药的基本知识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22" grpId="0"/>
      <p:bldP spid="2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给药的基本知识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口服给药法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雾化吸入疗法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sz="2400" b="1">
                <a:latin typeface="微软雅黑" charset="0"/>
                <a:ea typeface="微软雅黑" charset="0"/>
              </a:rPr>
              <a:t>注射法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77850" y="2512695"/>
            <a:ext cx="2199640" cy="97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第十七章</a:t>
            </a:r>
            <a:endParaRPr lang="en-US" altLang="zh-CN" sz="2800" b="1">
              <a:solidFill>
                <a:schemeClr val="bg1"/>
              </a:solidFill>
              <a:ea typeface="微软雅黑" pitchFamily="34" charset="-122"/>
            </a:endParaRPr>
          </a:p>
          <a:p>
            <a:pPr algn="l"/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  <a:sym typeface="+mn-ea"/>
              </a:rPr>
              <a:t>药  物  疗  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681355" y="257175"/>
            <a:ext cx="375158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注射法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43305" y="2641600"/>
            <a:ext cx="321627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29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岁。发热</a:t>
            </a:r>
            <a:r>
              <a:rPr lang="en-US" altLang="zh-CN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,T 39.8℃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，咳嗽，有黄色脓痰，诊断为上呼吸道感染。医生建议行注射治疗，患者取药后来到门诊注射室。</a:t>
            </a:r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2301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◆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护士为患者注射时应遵守哪些原则？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◆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护士选择臀大肌注射，应如何准确定位？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 b="1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楷体_GB2312" pitchFamily="49" charset="-122"/>
              <a:sym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8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0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注射原则</a:t>
            </a:r>
            <a:endParaRPr lang="en-US" altLang="zh-CN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0491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抽吸药液法</a:t>
            </a:r>
          </a:p>
        </p:txBody>
      </p:sp>
      <p:sp>
        <p:nvSpPr>
          <p:cNvPr id="20492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各种注射法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49396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一、注射原则</a:t>
            </a:r>
            <a:endParaRPr lang="en-US" altLang="zh-CN" sz="2000">
              <a:solidFill>
                <a:srgbClr val="F2F2F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二、注射前准备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278438" y="5141913"/>
            <a:ext cx="321310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4" name="文本框 12"/>
          <p:cNvSpPr txBox="1">
            <a:spLocks noChangeArrowheads="1"/>
          </p:cNvSpPr>
          <p:nvPr/>
        </p:nvSpPr>
        <p:spPr bwMode="auto">
          <a:xfrm>
            <a:off x="681355" y="257175"/>
            <a:ext cx="375158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注射法</a:t>
            </a:r>
            <a:endParaRPr 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1881505" y="2534285"/>
            <a:ext cx="2819400" cy="162687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“ 三查七对”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  查药液质量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just" defTabSz="914400" rtl="0" eaLnBrk="0" fontAlgn="base" latinLnBrk="0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  查配伍禁忌 </a:t>
            </a:r>
            <a:r>
              <a:rPr lang="zh-CN" altLang="en-US" sz="2000" b="1" noProof="0">
                <a:ln>
                  <a:noFill/>
                </a:ln>
                <a:effectLst/>
                <a:uLnTx/>
                <a:uFillTx/>
                <a:latin typeface="华文行楷" pitchFamily="2" charset="-122"/>
                <a:ea typeface="宋体" pitchFamily="2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1881505" y="3019425"/>
            <a:ext cx="3992880" cy="121475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注射前：洗手，戴口罩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注射部位皮肤作常规消毒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防止污染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6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6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6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6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10" grpId="0" bldLvl="0" animBg="1"/>
      <p:bldP spid="114710" grpId="1" bldLvl="0" animBg="1"/>
      <p:bldP spid="3" grpId="0" bldLvl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7" name="5－消毒.AVI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36970" y="2198370"/>
            <a:ext cx="3460115" cy="2856865"/>
          </a:xfrm>
          <a:prstGeom prst="rect">
            <a:avLst/>
          </a:prstGeom>
        </p:spPr>
      </p:pic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9917113" y="1946275"/>
            <a:ext cx="574675" cy="417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常规消毒皮肤的正确方法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881505" y="3019425"/>
            <a:ext cx="3992880" cy="121475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注射前：洗手，戴口罩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注射部位皮肤作常规消毒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防止污染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8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0121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1859280" y="3297555"/>
            <a:ext cx="5450205" cy="121475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一人一物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用后物品：消毒</a:t>
            </a:r>
            <a:r>
              <a:rPr lang="en-US" altLang="zh-CN" sz="2400" b="1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处理</a:t>
            </a:r>
          </a:p>
          <a:p>
            <a:pPr lvl="0"/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一次性物品：消毒</a:t>
            </a:r>
            <a:r>
              <a:rPr lang="en-US" altLang="zh-CN" sz="2400" b="1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分类</a:t>
            </a:r>
            <a:r>
              <a:rPr lang="en-US" altLang="zh-CN" sz="2400" b="1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集中处理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6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6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6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7790180" y="2816860"/>
            <a:ext cx="1295400" cy="530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根据：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8797608" y="2296795"/>
            <a:ext cx="1265555" cy="15709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lvl="0" eaLnBrk="1" hangingPunct="1">
              <a:lnSpc>
                <a:spcPct val="120000"/>
              </a:lnSpc>
              <a:spcBef>
                <a:spcPct val="20000"/>
              </a:spcBef>
              <a:buChar char="•"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注射途径</a:t>
            </a:r>
          </a:p>
          <a:p>
            <a:pPr lvl="0" eaLnBrk="1" hangingPunct="1">
              <a:lnSpc>
                <a:spcPct val="120000"/>
              </a:lnSpc>
              <a:spcBef>
                <a:spcPct val="20000"/>
              </a:spcBef>
              <a:buChar char="•"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药液量</a:t>
            </a:r>
          </a:p>
          <a:p>
            <a:pPr lvl="0" eaLnBrk="1" hangingPunct="1">
              <a:lnSpc>
                <a:spcPct val="120000"/>
              </a:lnSpc>
              <a:spcBef>
                <a:spcPct val="20000"/>
              </a:spcBef>
              <a:buChar char="•"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药物性质</a:t>
            </a:r>
          </a:p>
          <a:p>
            <a:pPr lvl="0" eaLnBrk="1" hangingPunct="1">
              <a:lnSpc>
                <a:spcPct val="120000"/>
              </a:lnSpc>
              <a:spcBef>
                <a:spcPct val="20000"/>
              </a:spcBef>
              <a:buChar char="•"/>
            </a:pP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注射对象</a:t>
            </a:r>
          </a:p>
        </p:txBody>
      </p:sp>
      <p:pic>
        <p:nvPicPr>
          <p:cNvPr id="92166" name="Picture 6" descr="HM00163_"/>
          <p:cNvPicPr>
            <a:picLocks noChangeAspect="1"/>
          </p:cNvPicPr>
          <p:nvPr/>
        </p:nvPicPr>
        <p:blipFill>
          <a:blip r:embed="rId2"/>
          <a:srcRect t="9572" r="9538"/>
          <a:stretch>
            <a:fillRect/>
          </a:stretch>
        </p:blipFill>
        <p:spPr>
          <a:xfrm>
            <a:off x="5133340" y="3804285"/>
            <a:ext cx="1847215" cy="13423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7" name="AutoShape 7"/>
          <p:cNvSpPr>
            <a:spLocks noChangeArrowheads="1"/>
          </p:cNvSpPr>
          <p:nvPr/>
        </p:nvSpPr>
        <p:spPr bwMode="auto">
          <a:xfrm>
            <a:off x="4842510" y="2195195"/>
            <a:ext cx="2848610" cy="1380490"/>
          </a:xfrm>
          <a:prstGeom prst="wedgeRoundRectCallout">
            <a:avLst>
              <a:gd name="adj1" fmla="val -4546"/>
              <a:gd name="adj2" fmla="val 79907"/>
              <a:gd name="adj3" fmla="val 16667"/>
            </a:avLst>
          </a:prstGeom>
          <a:solidFill>
            <a:schemeClr val="bg1">
              <a:alpha val="41000"/>
            </a:schemeClr>
          </a:solidFill>
          <a:ln w="9525">
            <a:solidFill>
              <a:srgbClr val="009999"/>
            </a:solidFill>
            <a:miter lim="800000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针头要锐利，无钩、无锈、无弯曲。针头和注射器的衔接必须紧密</a:t>
            </a:r>
          </a:p>
        </p:txBody>
      </p:sp>
      <p:sp>
        <p:nvSpPr>
          <p:cNvPr id="92168" name="AutoShape 8"/>
          <p:cNvSpPr>
            <a:spLocks noChangeArrowheads="1"/>
          </p:cNvSpPr>
          <p:nvPr/>
        </p:nvSpPr>
        <p:spPr bwMode="auto">
          <a:xfrm>
            <a:off x="7421880" y="4040505"/>
            <a:ext cx="3437890" cy="1280160"/>
          </a:xfrm>
          <a:prstGeom prst="wedgeRoundRectCallout">
            <a:avLst>
              <a:gd name="adj1" fmla="val -77111"/>
              <a:gd name="adj2" fmla="val -10296"/>
              <a:gd name="adj3" fmla="val 16667"/>
            </a:avLst>
          </a:prstGeom>
          <a:solidFill>
            <a:schemeClr val="bg1">
              <a:alpha val="28000"/>
            </a:schemeClr>
          </a:solidFill>
          <a:ln w="9525">
            <a:solidFill>
              <a:srgbClr val="009999"/>
            </a:solidFill>
            <a:miter lim="800000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注射器应完整、无裂缝、不漏气。一次性注射器的包装应密封，在有效期范围内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03630" y="3157855"/>
            <a:ext cx="3738880" cy="4178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（四）选择合适的注射器和针头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uiExpand="1" build="p"/>
      <p:bldP spid="92165" grpId="0" uiExpand="1" build="p"/>
      <p:bldP spid="92167" grpId="0" bldLvl="0" animBg="1"/>
      <p:bldP spid="92168" grpId="0" bldLvl="0" animBg="1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（四）选择合适的注射器和针头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（五）选择合适的注射部位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（六）注射药液现配现用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6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6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6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6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6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6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（四）选择合适的注射器和针头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（五）选择合适的注射部位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（六）注射药液现配现用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（七）进针前排尽空气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pic>
        <p:nvPicPr>
          <p:cNvPr id="3" name="排气.MPG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85510" y="2180590"/>
            <a:ext cx="3962400" cy="2891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6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6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6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6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2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药物的种类、领取和保管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药物的种类</a:t>
            </a:r>
            <a:endParaRPr lang="zh-CN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450340" y="2025650"/>
            <a:ext cx="8170545" cy="21609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内服药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片剂、胶囊、溶剂、丸剂等。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注射药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溶剂、混悬剂、油剂、结晶等。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外用药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溶剂、软膏、酊剂、洗剂、搽剂、栓剂、滴剂及膜剂等。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其他类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植入慢释药片、胰岛素泵、气雾剂等。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 b="1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9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9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9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9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（四）选择合适的注射器和针头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（五）选择合适的注射部位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（六）注射药液现配现用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（七）进针前排尽空气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93188" name="AutoShape 4"/>
          <p:cNvSpPr/>
          <p:nvPr/>
        </p:nvSpPr>
        <p:spPr>
          <a:xfrm flipH="1">
            <a:off x="5255895" y="2405380"/>
            <a:ext cx="1107440" cy="2438400"/>
          </a:xfrm>
          <a:prstGeom prst="leftArrowCallout">
            <a:avLst>
              <a:gd name="adj1" fmla="val 56470"/>
              <a:gd name="adj2" fmla="val 56470"/>
              <a:gd name="adj3" fmla="val 16666"/>
              <a:gd name="adj4" fmla="val 6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pPr lvl="0" algn="ctr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 charset="0"/>
                <a:ea typeface="微软雅黑" charset="0"/>
              </a:rPr>
              <a:t>防止浪费药液</a:t>
            </a:r>
          </a:p>
        </p:txBody>
      </p:sp>
      <p:pic>
        <p:nvPicPr>
          <p:cNvPr id="3" name="排气2.MPG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569075" y="2143760"/>
            <a:ext cx="4075430" cy="296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93188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（四）选择合适的注射器和针头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（五）选择合适的注射部位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（六）注射药液现配现用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（七）进针前排尽空气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（八）进针后检查回血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 dirty="0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5021580" y="2307590"/>
            <a:ext cx="1482725" cy="2638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lvl="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zh-CN" altLang="en-US" sz="4000" dirty="0">
                <a:solidFill>
                  <a:srgbClr val="CC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itchFamily="49" charset="-122"/>
                <a:ea typeface="隶书" pitchFamily="49" charset="-122"/>
              </a:rPr>
              <a:t>  </a:t>
            </a:r>
            <a:r>
              <a:rPr lang="zh-CN" altLang="en-US" sz="2400" dirty="0">
                <a:solidFill>
                  <a:srgbClr val="C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</a:t>
            </a:r>
            <a:r>
              <a:rPr lang="zh-CN" altLang="en-US" sz="2400" b="1" dirty="0">
                <a:solidFill>
                  <a:srgbClr val="C00000"/>
                </a:solidFill>
                <a:latin typeface="微软雅黑" charset="0"/>
                <a:ea typeface="微软雅黑" charset="0"/>
              </a:rPr>
              <a:t>静脉注射必须见有回血方可注入药液</a:t>
            </a:r>
          </a:p>
        </p:txBody>
      </p:sp>
      <p:pic>
        <p:nvPicPr>
          <p:cNvPr id="94211" name="Picture 3" descr="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5725" y="2363470"/>
            <a:ext cx="4311650" cy="25266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6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6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6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注射原则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6339" name="Rectangle 3"/>
          <p:cNvSpPr>
            <a:spLocks noChangeArrowheads="1"/>
          </p:cNvSpPr>
          <p:nvPr/>
        </p:nvSpPr>
        <p:spPr bwMode="auto">
          <a:xfrm>
            <a:off x="1103313" y="2080895"/>
            <a:ext cx="5400675" cy="439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（一）严格执行查对制度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（二）严格遵守无菌操作原则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（三）严格执行消毒隔离制度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（四）选择合适的注射器和针头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（五）选择合适的注射部位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（六）注射药液现配现用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（七）进针前排尽空气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（八）进针后检查回血</a:t>
            </a:r>
          </a:p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（九）减轻患者的不适与疼痛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4987608" y="2080578"/>
            <a:ext cx="5181600" cy="29984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致痛的原因及处理方法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心理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 药液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 针头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6370955" y="3158173"/>
            <a:ext cx="5435600" cy="23920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0" eaLnBrk="1" hangingPunct="1">
              <a:lnSpc>
                <a:spcPct val="4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交谈、解释、鼓励</a:t>
            </a:r>
          </a:p>
          <a:p>
            <a:pPr lvl="0" eaLnBrk="1" hangingPunct="1">
              <a:lnSpc>
                <a:spcPct val="40000"/>
              </a:lnSpc>
              <a:spcBef>
                <a:spcPct val="50000"/>
              </a:spcBef>
              <a:buChar char="•"/>
            </a:pPr>
            <a:endParaRPr lang="zh-CN" altLang="en-US" sz="2400" b="1" dirty="0">
              <a:solidFill>
                <a:srgbClr val="FF0066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  <a:p>
            <a:pPr lvl="0" eaLnBrk="1" hangingPunct="1">
              <a:lnSpc>
                <a:spcPct val="40000"/>
              </a:lnSpc>
              <a:spcBef>
                <a:spcPct val="50000"/>
              </a:spcBef>
              <a:buChar char="•"/>
            </a:pPr>
            <a:r>
              <a:rPr lang="zh-CN" altLang="en-US" sz="2400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推药时“慢”</a:t>
            </a:r>
          </a:p>
          <a:p>
            <a:pPr lvl="0" eaLnBrk="1" hangingPunct="1">
              <a:lnSpc>
                <a:spcPct val="40000"/>
              </a:lnSpc>
              <a:spcBef>
                <a:spcPct val="50000"/>
              </a:spcBef>
              <a:buChar char="•"/>
            </a:pPr>
            <a:r>
              <a:rPr lang="zh-CN" altLang="en-US" sz="2400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刺激性强的药：针头粗长；</a:t>
            </a:r>
          </a:p>
          <a:p>
            <a:pPr lvl="0" eaLnBrk="1" hangingPunct="1">
              <a:lnSpc>
                <a:spcPct val="40000"/>
              </a:lnSpc>
              <a:spcBef>
                <a:spcPct val="50000"/>
              </a:spcBef>
            </a:pPr>
            <a:r>
              <a:rPr lang="zh-CN" altLang="en-US" sz="2400" b="1" dirty="0"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                       后注射：更慢</a:t>
            </a:r>
          </a:p>
          <a:p>
            <a:pPr lvl="0" eaLnBrk="1" hangingPunct="1">
              <a:lnSpc>
                <a:spcPct val="40000"/>
              </a:lnSpc>
              <a:spcBef>
                <a:spcPct val="50000"/>
              </a:spcBef>
              <a:buChar char="•"/>
            </a:pP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正确选择针头</a:t>
            </a:r>
            <a:r>
              <a:rPr lang="en-US" altLang="zh-CN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; 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注射时“二快”</a:t>
            </a:r>
          </a:p>
          <a:p>
            <a:pPr lvl="0" eaLnBrk="1" hangingPunct="1">
              <a:lnSpc>
                <a:spcPct val="60000"/>
              </a:lnSpc>
              <a:spcBef>
                <a:spcPct val="50000"/>
              </a:spcBef>
            </a:pPr>
            <a:endParaRPr lang="zh-CN" altLang="en-US" b="1" dirty="0">
              <a:solidFill>
                <a:srgbClr val="FF0066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6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6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6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5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5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uiExpand="1" build="p"/>
      <p:bldP spid="95237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用物准备</a:t>
            </a:r>
            <a:endParaRPr lang="zh-CN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1246505" y="2392680"/>
            <a:ext cx="5024120" cy="26841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基础注射盘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Times New Roman" pitchFamily="18" charset="0"/>
              </a:rPr>
              <a:t> 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无菌持物镊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皮肤消毒液及无菌棉签、无菌纱布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25273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砂轮、弯盘、启瓶器，静脉注射时加止血带、小垫枕及治疗巾 </a:t>
            </a:r>
          </a:p>
        </p:txBody>
      </p:sp>
      <p:pic>
        <p:nvPicPr>
          <p:cNvPr id="96261" name="Picture 5" descr="用物"/>
          <p:cNvPicPr>
            <a:picLocks noGrp="1" noChangeAspect="1"/>
          </p:cNvPicPr>
          <p:nvPr>
            <p:ph idx="1"/>
          </p:nvPr>
        </p:nvPicPr>
        <p:blipFill>
          <a:blip r:embed="rId2"/>
          <a:srcRect t="21558"/>
          <a:stretch>
            <a:fillRect/>
          </a:stretch>
        </p:blipFill>
        <p:spPr>
          <a:xfrm>
            <a:off x="6501765" y="2173605"/>
            <a:ext cx="3990340" cy="3035935"/>
          </a:xfrm>
          <a:prstGeom prst="rect">
            <a:avLst/>
          </a:prstGeom>
          <a:noFill/>
          <a:ln w="9525" cap="flat" cmpd="sng">
            <a:solidFill>
              <a:srgbClr val="660033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用物准备</a:t>
            </a:r>
            <a:endParaRPr lang="zh-CN"/>
          </a:p>
        </p:txBody>
      </p:sp>
      <p:pic>
        <p:nvPicPr>
          <p:cNvPr id="97293" name="Picture 13" descr="注射器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2388235"/>
            <a:ext cx="6737350" cy="28346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7294" name="Picture 14" descr="注射器1"/>
          <p:cNvPicPr>
            <a:picLocks noChangeAspect="1"/>
          </p:cNvPicPr>
          <p:nvPr/>
        </p:nvPicPr>
        <p:blipFill>
          <a:blip r:embed="rId3">
            <a:clrChange>
              <a:clrFrom>
                <a:srgbClr val="8E93AD"/>
              </a:clrFrom>
              <a:clrTo>
                <a:srgbClr val="8E93AD">
                  <a:alpha val="0"/>
                </a:srgbClr>
              </a:clrTo>
            </a:clrChange>
            <a:lum bright="-6000" contrast="42000"/>
          </a:blip>
          <a:srcRect l="10294" t="22696" r="4411" b="13252"/>
          <a:stretch>
            <a:fillRect/>
          </a:stretch>
        </p:blipFill>
        <p:spPr>
          <a:xfrm>
            <a:off x="4387215" y="2188845"/>
            <a:ext cx="6104890" cy="3115945"/>
          </a:xfrm>
          <a:prstGeom prst="rect">
            <a:avLst/>
          </a:prstGeom>
          <a:noFill/>
          <a:ln w="9525" cap="flat" cmpd="sng">
            <a:solidFill>
              <a:srgbClr val="0099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1246505" y="2392680"/>
            <a:ext cx="5024120" cy="28301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2.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注射器和针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 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）构造</a:t>
            </a: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  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）规格</a:t>
            </a:r>
          </a:p>
          <a:p>
            <a:pPr marL="0" marR="0" lvl="0" indent="252730" algn="just" defTabSz="914400" rtl="0" eaLnBrk="0" fontAlgn="base" latinLnBrk="0" hangingPunc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3.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注射药液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按医嘱准备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97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6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6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62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560830" y="24936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大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安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瓿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吸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抽吸药液</a:t>
            </a:r>
            <a:endParaRPr lang="zh-CN"/>
          </a:p>
        </p:txBody>
      </p:sp>
      <p:pic>
        <p:nvPicPr>
          <p:cNvPr id="99340" name="Picture 12" descr="吸药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5705" y="2265680"/>
            <a:ext cx="3372485" cy="2989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大安瓿吸药.MPG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419850" y="2265680"/>
            <a:ext cx="3876675" cy="29895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2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9933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560830" y="24936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小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安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瓿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吸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抽吸药液</a:t>
            </a:r>
            <a:endParaRPr lang="zh-CN"/>
          </a:p>
        </p:txBody>
      </p:sp>
      <p:pic>
        <p:nvPicPr>
          <p:cNvPr id="101390" name="Picture 14" descr="吸药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466340" y="2312670"/>
            <a:ext cx="3381375" cy="29616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小安瓿吸药.MPG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05575" y="2312035"/>
            <a:ext cx="3805555" cy="29622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2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9933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551305" y="231203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自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密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封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瓶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抽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吸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药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液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抽吸药液</a:t>
            </a:r>
            <a:endParaRPr lang="zh-CN"/>
          </a:p>
        </p:txBody>
      </p:sp>
      <p:grpSp>
        <p:nvGrpSpPr>
          <p:cNvPr id="5" name="Group 19"/>
          <p:cNvGrpSpPr/>
          <p:nvPr/>
        </p:nvGrpSpPr>
        <p:grpSpPr>
          <a:xfrm>
            <a:off x="2857500" y="2153920"/>
            <a:ext cx="7300595" cy="3161030"/>
            <a:chOff x="476" y="1525"/>
            <a:chExt cx="4899" cy="2495"/>
          </a:xfrm>
        </p:grpSpPr>
        <p:sp>
          <p:nvSpPr>
            <p:cNvPr id="49158" name="Text Box 13"/>
            <p:cNvSpPr txBox="1"/>
            <p:nvPr/>
          </p:nvSpPr>
          <p:spPr>
            <a:xfrm>
              <a:off x="476" y="1525"/>
              <a:ext cx="4899" cy="2495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lstStyle/>
            <a:p>
              <a:pPr lvl="0" algn="just"/>
              <a:r>
                <a:rPr lang="zh-CN" altLang="en-US" sz="900" dirty="0">
                  <a:latin typeface="宋体" pitchFamily="2" charset="-122"/>
                  <a:ea typeface="宋体" pitchFamily="2" charset="-122"/>
                </a:rPr>
                <a:t>　　　　　　　</a:t>
              </a:r>
            </a:p>
          </p:txBody>
        </p:sp>
        <p:pic>
          <p:nvPicPr>
            <p:cNvPr id="49159" name="Picture 16" descr="1003"/>
            <p:cNvPicPr>
              <a:picLocks noChangeAspect="1"/>
            </p:cNvPicPr>
            <p:nvPr/>
          </p:nvPicPr>
          <p:blipFill>
            <a:blip r:embed="rId2"/>
            <a:srcRect l="65700" b="21622"/>
            <a:stretch>
              <a:fillRect/>
            </a:stretch>
          </p:blipFill>
          <p:spPr>
            <a:xfrm>
              <a:off x="657" y="1661"/>
              <a:ext cx="1238" cy="17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9160" name="Picture 17" descr="1003"/>
            <p:cNvPicPr>
              <a:picLocks noChangeAspect="1"/>
            </p:cNvPicPr>
            <p:nvPr/>
          </p:nvPicPr>
          <p:blipFill>
            <a:blip r:embed="rId2"/>
            <a:srcRect l="-1300" b="21622"/>
            <a:stretch>
              <a:fillRect/>
            </a:stretch>
          </p:blipFill>
          <p:spPr>
            <a:xfrm>
              <a:off x="1746" y="1661"/>
              <a:ext cx="3493" cy="17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466" name="Rectangle 18"/>
            <p:cNvSpPr>
              <a:spLocks noChangeArrowheads="1"/>
            </p:cNvSpPr>
            <p:nvPr/>
          </p:nvSpPr>
          <p:spPr bwMode="auto">
            <a:xfrm>
              <a:off x="612" y="3535"/>
              <a:ext cx="4517" cy="31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A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插入针头     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B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注入空气　   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C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抽吸药液　   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D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拔出针头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551305" y="231203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自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密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封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瓶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抽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吸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药</a:t>
            </a: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液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6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抽吸药液</a:t>
            </a:r>
            <a:endParaRPr lang="zh-CN"/>
          </a:p>
        </p:txBody>
      </p:sp>
      <p:pic>
        <p:nvPicPr>
          <p:cNvPr id="105487" name="Picture 15" descr="吸药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87625" y="2198688"/>
            <a:ext cx="3744913" cy="3135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488" name="Picture 16" descr="吸药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675438" y="2198688"/>
            <a:ext cx="3816350" cy="3121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二、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注射前准备</a:t>
            </a:r>
            <a:endParaRPr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皮内注射法</a:t>
            </a: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8489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rgbClr val="3786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2400" b="1">
                <a:solidFill>
                  <a:srgbClr val="0563C1"/>
                </a:solidFill>
                <a:effectLst/>
                <a:latin typeface="微软雅黑" charset="0"/>
                <a:ea typeface="微软雅黑" charset="0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将小量无菌药液注入表皮与真皮之间的方法。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54388"/>
            <a:ext cx="5832475" cy="129730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用于药物过敏试验。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预防接种。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局部麻醉的先驱步骤。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药物的种类、领取和保管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药物的领取</a:t>
            </a:r>
            <a:endParaRPr lang="zh-CN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450340" y="2292985"/>
            <a:ext cx="9067800" cy="21609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常用药物，专人负责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口服药由中心药房专人负责配药，由病区护士领回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贵重药物或特殊药物凭医生的处方领取。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剧毒药、麻醉药及抢救药品，固定基数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uLnTx/>
                <a:uFillTx/>
                <a:latin typeface="微软雅黑" charset="0"/>
                <a:ea typeface="微软雅黑" charset="0"/>
                <a:sym typeface="+mn-ea"/>
              </a:rPr>
              <a:t> ，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凭处方领取。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计算机联网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 b="1" noProof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53585" y="2143125"/>
            <a:ext cx="5364480" cy="11493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基础注射盘、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1mL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注射器、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4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4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号针头、医嘱执行单、药液 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0.1%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盐酸肾上腺素等。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553585" y="3532505"/>
            <a:ext cx="5364480" cy="151511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注射部位：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过敏试验：前臂掌侧中下段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预防接种：上臂三角肌下缘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局麻先驱步骤：麻醉部位局部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9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10" grpId="0" bldLvl="0" animBg="1"/>
      <p:bldP spid="11" grpId="0" bldLvl="0" animBg="1"/>
      <p:bldP spid="11" grpId="1" bldLvl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4223385" y="1962150"/>
            <a:ext cx="509270" cy="15163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进针：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5°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角</a:t>
            </a:r>
          </a:p>
        </p:txBody>
      </p:sp>
      <p:pic>
        <p:nvPicPr>
          <p:cNvPr id="106504" name="Picture 8" descr="皮内进针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350" y="1975485"/>
            <a:ext cx="2606675" cy="16554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505" name="Picture 9" descr="皮内固定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9230" y="1967230"/>
            <a:ext cx="2510155" cy="1663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10734040" y="1961833"/>
            <a:ext cx="509270" cy="1655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固定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4223068" y="3649663"/>
            <a:ext cx="509270" cy="2159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推药：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0.1ml</a:t>
            </a:r>
          </a:p>
        </p:txBody>
      </p:sp>
      <p:pic>
        <p:nvPicPr>
          <p:cNvPr id="106506" name="Picture 10" descr="皮内推药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2350" y="3648710"/>
            <a:ext cx="2606675" cy="16497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10787380" y="3677285"/>
            <a:ext cx="509270" cy="1655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拔针</a:t>
            </a:r>
          </a:p>
        </p:txBody>
      </p:sp>
      <p:pic>
        <p:nvPicPr>
          <p:cNvPr id="6" name="ID拔针.MPG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09230" y="3630930"/>
            <a:ext cx="2510155" cy="166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1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4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06507" grpId="0" bldLvl="0" animBg="1"/>
      <p:bldP spid="106508" grpId="0" bldLvl="0" animBg="1"/>
      <p:bldP spid="106509" grpId="0" bldLvl="0" animBg="1"/>
      <p:bldP spid="106512" grpId="0" bldLvl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2292668"/>
            <a:ext cx="7004050" cy="24790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</a:t>
            </a:r>
            <a:r>
              <a:rPr 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皮内注射</a:t>
            </a: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法的目的、方法、注意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事项。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2.告知患者不能按揉，出现任何不适，立即通知医护人员。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4320540"/>
            <a:ext cx="735520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、药物过敏试验，忌用碘酊、碘伏消毒。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2114550"/>
            <a:ext cx="3616325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进针勿深。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574415" y="3282950"/>
            <a:ext cx="78676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、询问患者用药史、过敏史及家族史。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6090285" y="2028825"/>
            <a:ext cx="2386965" cy="13322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角度：</a:t>
            </a:r>
            <a:r>
              <a:rPr lang="en-US" altLang="zh-CN" sz="20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5℃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深度：</a:t>
            </a:r>
            <a:r>
              <a:rPr lang="zh-CN" altLang="en-US" sz="20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针尖斜面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药液：</a:t>
            </a:r>
            <a:r>
              <a:rPr lang="en-US" altLang="zh-CN" sz="20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0.1ml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●拔针勿按揉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10" grpId="0" bldLvl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455863"/>
            <a:ext cx="5832475" cy="48323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rgbClr val="3786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2400" b="1">
                <a:solidFill>
                  <a:srgbClr val="0563C1"/>
                </a:solidFill>
                <a:effectLst/>
                <a:latin typeface="微软雅黑" charset="0"/>
                <a:ea typeface="微软雅黑" charset="0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将少量无菌药液注入皮下的方法。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54388"/>
            <a:ext cx="5832475" cy="158051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用于不宜口服而需在一定时间内发挥药效的药物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预防接种。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局部给药</a:t>
            </a:r>
            <a:r>
              <a:rPr lang="zh-CN" altLang="en-US" sz="24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044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53585" y="2143125"/>
            <a:ext cx="5364480" cy="11493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基础注射盘、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2mL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注射器、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5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6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号针头、医嘱执行单等。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553585" y="3532505"/>
            <a:ext cx="5364480" cy="13322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注射部位：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上臂三角肌下缘等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大腿前侧、外侧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两侧腹壁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9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10" grpId="0" bldLvl="0" animBg="1"/>
      <p:bldP spid="11" grpId="0" bldLvl="0" animBg="1"/>
      <p:bldP spid="11" grpId="1" bldLvl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pic>
        <p:nvPicPr>
          <p:cNvPr id="58371" name="Picture 6" descr="16-8皮下注射部位"/>
          <p:cNvPicPr>
            <a:picLocks noChangeAspect="1"/>
          </p:cNvPicPr>
          <p:nvPr/>
        </p:nvPicPr>
        <p:blipFill>
          <a:blip r:embed="rId2"/>
          <a:srcRect b="8452"/>
          <a:stretch>
            <a:fillRect/>
          </a:stretch>
        </p:blipFill>
        <p:spPr>
          <a:xfrm>
            <a:off x="4695190" y="2042160"/>
            <a:ext cx="4226560" cy="31540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pic>
        <p:nvPicPr>
          <p:cNvPr id="110606" name="Picture 14" descr="皮下消毒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375" y="1962150"/>
            <a:ext cx="1931670" cy="1585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07" name="Picture 15" descr="皮下崩皮肤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365" y="1962150"/>
            <a:ext cx="1977390" cy="15862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08" name="Picture 16" descr="皮下 进针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3615" y="1962150"/>
            <a:ext cx="1953895" cy="1585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09" name="Picture 17" descr="皮下抽回血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7375" y="3576320"/>
            <a:ext cx="1931670" cy="16617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10" name="Picture 18" descr="皮下推药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6365" y="3578860"/>
            <a:ext cx="1977390" cy="16592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611" name="Picture 19" descr="皮下拔针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03615" y="3587750"/>
            <a:ext cx="1953260" cy="16503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0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0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1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0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10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1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2292668"/>
            <a:ext cx="7004050" cy="24790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</a:t>
            </a:r>
            <a:r>
              <a:rPr 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皮下注射</a:t>
            </a: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法的目的、方法、注意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事项。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2.告知患者出现任何不适，立即通知医护人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员。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3602355"/>
            <a:ext cx="397192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计划使用注射部位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2114550"/>
            <a:ext cx="3616325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药量准确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。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574415" y="2861310"/>
            <a:ext cx="243459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角度正确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6138545" y="2214880"/>
            <a:ext cx="4969510" cy="48323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药液少于</a:t>
            </a:r>
            <a:r>
              <a:rPr lang="en-US" altLang="zh-CN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1mL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时，用</a:t>
            </a:r>
            <a:r>
              <a:rPr lang="en-US" altLang="zh-CN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1mL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注射器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皮下注射法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6138545" y="3002915"/>
            <a:ext cx="4969510" cy="48323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不宜超过</a:t>
            </a:r>
            <a:r>
              <a:rPr lang="en-US" altLang="zh-CN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45°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7618730" y="3634740"/>
            <a:ext cx="3489325" cy="84899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长期皮下注射的患者，</a:t>
            </a:r>
          </a:p>
          <a:p>
            <a:pPr lvl="0" eaLnBrk="0" hangingPunct="0"/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  应有计划更换注射部位</a:t>
            </a:r>
            <a:r>
              <a:rPr lang="zh-CN" altLang="en-US" sz="2400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74415" y="4417060"/>
            <a:ext cx="397192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正确拔针</a:t>
            </a:r>
            <a:r>
              <a:rPr lang="zh-CN" altLang="en-US" sz="280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6138545" y="4558665"/>
            <a:ext cx="4969510" cy="48323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●</a:t>
            </a:r>
            <a:r>
              <a:rPr lang="zh-CN" altLang="en-US" sz="24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先拔针后按压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10" grpId="0" bldLvl="0" animBg="1"/>
      <p:bldP spid="5" grpId="0" bldLvl="0" animBg="1"/>
      <p:bldP spid="7" grpId="0" bldLvl="0" animBg="1"/>
      <p:bldP spid="8" grpId="0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lvl="0">
              <a:lnSpc>
                <a:spcPct val="70000"/>
              </a:lnSpc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易挥发、潮解、风化或氧化的药物</a:t>
            </a:r>
          </a:p>
          <a:p>
            <a:pPr lvl="0">
              <a:lnSpc>
                <a:spcPct val="70000"/>
              </a:lnSpc>
              <a:buNone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 应装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密封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瓶内盖紧。</a:t>
            </a:r>
          </a:p>
          <a:p>
            <a:pPr lvl="0">
              <a:lnSpc>
                <a:spcPct val="70000"/>
              </a:lnSpc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易遇光变质的药物，</a:t>
            </a:r>
          </a:p>
          <a:p>
            <a:pPr lvl="0">
              <a:lnSpc>
                <a:spcPct val="70000"/>
              </a:lnSpc>
              <a:buNone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避光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置于阴凉处</a:t>
            </a:r>
          </a:p>
          <a:p>
            <a:pPr lvl="0">
              <a:lnSpc>
                <a:spcPct val="70000"/>
              </a:lnSpc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易被热破坏的生物、生化制品</a:t>
            </a:r>
          </a:p>
          <a:p>
            <a:pPr lvl="0">
              <a:lnSpc>
                <a:spcPct val="70000"/>
              </a:lnSpc>
              <a:buNone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 应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冷藏（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～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10℃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）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保存。</a:t>
            </a:r>
          </a:p>
          <a:p>
            <a:pPr lvl="0">
              <a:lnSpc>
                <a:spcPct val="70000"/>
              </a:lnSpc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易燃、易爆的药物</a:t>
            </a:r>
          </a:p>
          <a:p>
            <a:pPr lvl="0">
              <a:lnSpc>
                <a:spcPct val="70000"/>
              </a:lnSpc>
              <a:buNone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   单独存放，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远离火源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</a:rPr>
              <a:t>。</a:t>
            </a:r>
          </a:p>
        </p:txBody>
      </p:sp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Group 16"/>
          <p:cNvGrpSpPr/>
          <p:nvPr/>
        </p:nvGrpSpPr>
        <p:grpSpPr>
          <a:xfrm>
            <a:off x="8059103" y="3590290"/>
            <a:ext cx="3024187" cy="1527175"/>
            <a:chOff x="1791" y="2151"/>
            <a:chExt cx="2178" cy="1360"/>
          </a:xfrm>
        </p:grpSpPr>
        <p:sp>
          <p:nvSpPr>
            <p:cNvPr id="26" name="AutoShape 12"/>
            <p:cNvSpPr/>
            <p:nvPr/>
          </p:nvSpPr>
          <p:spPr>
            <a:xfrm>
              <a:off x="1791" y="2151"/>
              <a:ext cx="2178" cy="1360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27" name="AutoShape 13"/>
            <p:cNvSpPr/>
            <p:nvPr/>
          </p:nvSpPr>
          <p:spPr>
            <a:xfrm>
              <a:off x="1836" y="2197"/>
              <a:ext cx="2094" cy="1283"/>
            </a:xfrm>
            <a:prstGeom prst="plaque">
              <a:avLst>
                <a:gd name="adj" fmla="val 16667"/>
              </a:avLst>
            </a:pr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29" name="AutoShape 14"/>
            <p:cNvSpPr/>
            <p:nvPr/>
          </p:nvSpPr>
          <p:spPr>
            <a:xfrm>
              <a:off x="1927" y="2296"/>
              <a:ext cx="1927" cy="1127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26565" y="3607435"/>
            <a:ext cx="6119495" cy="1517650"/>
            <a:chOff x="8968" y="252"/>
            <a:chExt cx="9637" cy="2390"/>
          </a:xfrm>
        </p:grpSpPr>
        <p:sp>
          <p:nvSpPr>
            <p:cNvPr id="12" name="直角三角形 11"/>
            <p:cNvSpPr/>
            <p:nvPr/>
          </p:nvSpPr>
          <p:spPr>
            <a:xfrm rot="10800000" flipH="1" flipV="1">
              <a:off x="11125" y="2200"/>
              <a:ext cx="563" cy="44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AutoShape 6"/>
            <p:cNvSpPr/>
            <p:nvPr/>
          </p:nvSpPr>
          <p:spPr>
            <a:xfrm>
              <a:off x="8968" y="252"/>
              <a:ext cx="4641" cy="2383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14" name="AutoShape 4"/>
            <p:cNvSpPr/>
            <p:nvPr/>
          </p:nvSpPr>
          <p:spPr>
            <a:xfrm>
              <a:off x="9057" y="320"/>
              <a:ext cx="4462" cy="2247"/>
            </a:xfrm>
            <a:prstGeom prst="plaque">
              <a:avLst>
                <a:gd name="adj" fmla="val 16667"/>
              </a:avLst>
            </a:prstGeom>
            <a:solidFill>
              <a:srgbClr val="FF3300"/>
            </a:solidFill>
            <a:ln w="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16" name="AutoShape 5"/>
            <p:cNvSpPr/>
            <p:nvPr/>
          </p:nvSpPr>
          <p:spPr>
            <a:xfrm>
              <a:off x="9236" y="456"/>
              <a:ext cx="4106" cy="1974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19" name="AutoShape 8"/>
            <p:cNvSpPr/>
            <p:nvPr/>
          </p:nvSpPr>
          <p:spPr>
            <a:xfrm>
              <a:off x="14232" y="456"/>
              <a:ext cx="4106" cy="1974"/>
            </a:xfrm>
            <a:prstGeom prst="plaque">
              <a:avLst>
                <a:gd name="adj" fmla="val 16667"/>
              </a:avLst>
            </a:prstGeom>
            <a:solidFill>
              <a:schemeClr val="tx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22" name="AutoShape 9"/>
            <p:cNvSpPr/>
            <p:nvPr/>
          </p:nvSpPr>
          <p:spPr>
            <a:xfrm>
              <a:off x="13965" y="252"/>
              <a:ext cx="4641" cy="2383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23" name="AutoShape 10"/>
            <p:cNvSpPr/>
            <p:nvPr/>
          </p:nvSpPr>
          <p:spPr>
            <a:xfrm>
              <a:off x="14053" y="320"/>
              <a:ext cx="4462" cy="2247"/>
            </a:xfrm>
            <a:prstGeom prst="plaque">
              <a:avLst>
                <a:gd name="adj" fmla="val 16667"/>
              </a:avLst>
            </a:prstGeom>
            <a:solidFill>
              <a:srgbClr val="000099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  <p:sp>
          <p:nvSpPr>
            <p:cNvPr id="24" name="AutoShape 11"/>
            <p:cNvSpPr/>
            <p:nvPr/>
          </p:nvSpPr>
          <p:spPr>
            <a:xfrm>
              <a:off x="14232" y="456"/>
              <a:ext cx="4106" cy="1974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eaLnBrk="1" hangingPunct="1"/>
              <a:endParaRPr lang="zh-CN" altLang="en-US" b="1" dirty="0">
                <a:latin typeface="Times New Roman" pitchFamily="18" charset="0"/>
                <a:ea typeface="幼圆" pitchFamily="49" charset="-122"/>
              </a:endParaRPr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8991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0" name="直角三角形 18"/>
          <p:cNvSpPr>
            <a:spLocks noChangeArrowheads="1"/>
          </p:cNvSpPr>
          <p:nvPr/>
        </p:nvSpPr>
        <p:spPr bwMode="auto">
          <a:xfrm flipV="1">
            <a:off x="504983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一、</a:t>
            </a:r>
            <a:r>
              <a:rPr lang="zh-CN" sz="3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药物的种类、领取和保管</a:t>
            </a:r>
            <a:endParaRPr b="1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4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文本框 21"/>
          <p:cNvSpPr txBox="1">
            <a:spLocks noChangeArrowheads="1"/>
          </p:cNvSpPr>
          <p:nvPr/>
        </p:nvSpPr>
        <p:spPr bwMode="auto">
          <a:xfrm>
            <a:off x="1303338" y="1409700"/>
            <a:ext cx="56975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（三）</a:t>
            </a:r>
            <a:r>
              <a:rPr lang="zh-CN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药物的保管</a:t>
            </a:r>
            <a:endParaRPr lang="zh-CN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450975" y="2026285"/>
            <a:ext cx="8170545" cy="1050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药柜管理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80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lang="zh-CN" altLang="en-US" sz="2400" b="1" noProof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2400" b="1" noProof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sym typeface="+mn-ea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32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0045" y="2512695"/>
            <a:ext cx="5850890" cy="483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干燥、通风，避免阳光直射，由专人保管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1434465" y="2637790"/>
            <a:ext cx="19735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•  分类放置</a:t>
            </a:r>
            <a:endParaRPr lang="zh-CN" altLang="en-US" sz="2800"/>
          </a:p>
        </p:txBody>
      </p:sp>
      <p:sp>
        <p:nvSpPr>
          <p:cNvPr id="7" name="文本框 6"/>
          <p:cNvSpPr txBox="1"/>
          <p:nvPr/>
        </p:nvSpPr>
        <p:spPr>
          <a:xfrm>
            <a:off x="1776730" y="3101340"/>
            <a:ext cx="8021955" cy="848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按内服药、注射药、外用药等分类放置</a:t>
            </a:r>
            <a:r>
              <a:rPr lang="zh-CN" altLang="en-US" sz="240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微软雅黑" charset="0"/>
                <a:ea typeface="微软雅黑" charset="0"/>
                <a:sym typeface="+mn-ea"/>
              </a:rPr>
              <a:t>；</a:t>
            </a:r>
            <a:r>
              <a:rPr lang="zh-CN" altLang="en-US" sz="24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麻醉药、剧毒药、精神药加锁保管；</a:t>
            </a: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个人专用药物单独存放 。</a:t>
            </a:r>
            <a:endParaRPr lang="zh-CN" altLang="en-US" sz="2400"/>
          </a:p>
        </p:txBody>
      </p:sp>
      <p:sp>
        <p:nvSpPr>
          <p:cNvPr id="9" name="文本框 8"/>
          <p:cNvSpPr txBox="1"/>
          <p:nvPr/>
        </p:nvSpPr>
        <p:spPr>
          <a:xfrm>
            <a:off x="1437640" y="3145790"/>
            <a:ext cx="19735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•  标签明确</a:t>
            </a:r>
            <a:endParaRPr lang="zh-CN" altLang="en-US" sz="2800"/>
          </a:p>
        </p:txBody>
      </p:sp>
      <p:sp>
        <p:nvSpPr>
          <p:cNvPr id="298000" name="Text Box 16"/>
          <p:cNvSpPr txBox="1"/>
          <p:nvPr/>
        </p:nvSpPr>
        <p:spPr>
          <a:xfrm>
            <a:off x="2413635" y="5060633"/>
            <a:ext cx="1400175" cy="417830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外用药</a:t>
            </a:r>
          </a:p>
        </p:txBody>
      </p:sp>
      <p:sp>
        <p:nvSpPr>
          <p:cNvPr id="298001" name="Text Box 17"/>
          <p:cNvSpPr txBox="1"/>
          <p:nvPr/>
        </p:nvSpPr>
        <p:spPr>
          <a:xfrm>
            <a:off x="5681980" y="5050473"/>
            <a:ext cx="1400175" cy="417830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内服药</a:t>
            </a:r>
          </a:p>
        </p:txBody>
      </p:sp>
      <p:sp>
        <p:nvSpPr>
          <p:cNvPr id="298002" name="Text Box 18"/>
          <p:cNvSpPr txBox="1"/>
          <p:nvPr/>
        </p:nvSpPr>
        <p:spPr>
          <a:xfrm>
            <a:off x="8861425" y="5059045"/>
            <a:ext cx="1471613" cy="417830"/>
          </a:xfrm>
          <a:prstGeom prst="rect">
            <a:avLst/>
          </a:prstGeom>
          <a:noFill/>
          <a:ln w="38100">
            <a:noFill/>
            <a:miter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剧毒药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432560" y="3653790"/>
            <a:ext cx="2100580" cy="548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•  定期检查</a:t>
            </a:r>
            <a:endParaRPr lang="zh-CN" altLang="en-US" sz="2800"/>
          </a:p>
        </p:txBody>
      </p:sp>
      <p:sp>
        <p:nvSpPr>
          <p:cNvPr id="34" name="文本框 33"/>
          <p:cNvSpPr txBox="1"/>
          <p:nvPr/>
        </p:nvSpPr>
        <p:spPr>
          <a:xfrm>
            <a:off x="1435735" y="4142740"/>
            <a:ext cx="6202045" cy="548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•  按性质保存</a:t>
            </a:r>
            <a:endParaRPr lang="zh-CN" altLang="en-US" sz="2800"/>
          </a:p>
        </p:txBody>
      </p:sp>
      <p:sp>
        <p:nvSpPr>
          <p:cNvPr id="35" name="文本框 34"/>
          <p:cNvSpPr txBox="1"/>
          <p:nvPr/>
        </p:nvSpPr>
        <p:spPr>
          <a:xfrm>
            <a:off x="1817370" y="4115435"/>
            <a:ext cx="2621280" cy="483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药品质量、有效期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93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298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98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9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6" dur="500"/>
                                        <p:tgtEl>
                                          <p:spTgt spid="298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298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298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5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P spid="3" grpId="0"/>
      <p:bldP spid="3" grpId="1"/>
      <p:bldP spid="5" grpId="0"/>
      <p:bldP spid="7" grpId="0"/>
      <p:bldP spid="7" grpId="1"/>
      <p:bldP spid="9" grpId="0"/>
      <p:bldP spid="298000" grpId="0"/>
      <p:bldP spid="298000" grpId="1"/>
      <p:bldP spid="298001" grpId="0"/>
      <p:bldP spid="298001" grpId="1"/>
      <p:bldP spid="298002" grpId="0"/>
      <p:bldP spid="298002" grpId="1"/>
      <p:bldP spid="31" grpId="0"/>
      <p:bldP spid="34" grpId="0"/>
      <p:bldP spid="35" grpId="0"/>
      <p:bldP spid="35" grpId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8489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rgbClr val="3786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2400" b="1">
                <a:solidFill>
                  <a:srgbClr val="0563C1"/>
                </a:solidFill>
                <a:effectLst/>
                <a:latin typeface="微软雅黑" charset="0"/>
                <a:ea typeface="微软雅黑" charset="0"/>
              </a:rPr>
              <a:t>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将少量无菌药液注入肌肉组织内的方法。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54388"/>
            <a:ext cx="5832475" cy="1699260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用于需较短时间内发挥疗效，又不宜采用口服或静脉注射的药物。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用于注射刺激性较强或药量较大，且不宜作静脉注射的药物。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408805" y="2160270"/>
            <a:ext cx="6781800" cy="10274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注射部位：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臀大肌、臀中肌、臀小肌、股外侧肌、上臂三角肌等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定位</a:t>
            </a: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：“十字法”、“联线法”“二指法”</a:t>
            </a:r>
            <a:r>
              <a:rPr lang="zh-CN" altLang="en-US" sz="200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zh-CN" altLang="en-US" sz="20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、“三指法 ”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9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52582" grpId="1" bldLvl="0" animBg="1"/>
      <p:bldP spid="10" grpId="0" bldLvl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pic>
        <p:nvPicPr>
          <p:cNvPr id="572422" name="Picture 6"/>
          <p:cNvPicPr>
            <a:picLocks noChangeAspect="1" noChangeArrowheads="1"/>
          </p:cNvPicPr>
          <p:nvPr/>
        </p:nvPicPr>
        <p:blipFill>
          <a:blip r:embed="rId3"/>
          <a:srcRect l="21716" r="2100"/>
          <a:stretch>
            <a:fillRect/>
          </a:stretch>
        </p:blipFill>
        <p:spPr bwMode="auto">
          <a:xfrm>
            <a:off x="4362450" y="2007870"/>
            <a:ext cx="3086735" cy="303974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1">
                <a:lumMod val="95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2433" name="Line 17"/>
          <p:cNvSpPr/>
          <p:nvPr/>
        </p:nvSpPr>
        <p:spPr>
          <a:xfrm flipV="1">
            <a:off x="5727700" y="3744595"/>
            <a:ext cx="1439545" cy="6096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2432" name="Line 16"/>
          <p:cNvSpPr/>
          <p:nvPr/>
        </p:nvSpPr>
        <p:spPr>
          <a:xfrm>
            <a:off x="6175375" y="2642870"/>
            <a:ext cx="62865" cy="1763395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2434" name="Line 18"/>
          <p:cNvSpPr/>
          <p:nvPr/>
        </p:nvSpPr>
        <p:spPr>
          <a:xfrm>
            <a:off x="5612765" y="2703195"/>
            <a:ext cx="1188085" cy="164211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2423" name="AutoShape 7"/>
          <p:cNvSpPr/>
          <p:nvPr/>
        </p:nvSpPr>
        <p:spPr>
          <a:xfrm>
            <a:off x="6540500" y="3267710"/>
            <a:ext cx="375285" cy="245110"/>
          </a:xfrm>
          <a:prstGeom prst="leftArrow">
            <a:avLst>
              <a:gd name="adj1" fmla="val 50000"/>
              <a:gd name="adj2" fmla="val 27978"/>
            </a:avLst>
          </a:prstGeom>
          <a:solidFill>
            <a:srgbClr val="CC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b="1" dirty="0">
              <a:latin typeface="Times New Roman" pitchFamily="18" charset="0"/>
              <a:ea typeface="幼圆" pitchFamily="49" charset="-122"/>
            </a:endParaRPr>
          </a:p>
        </p:txBody>
      </p:sp>
      <p:graphicFrame>
        <p:nvGraphicFramePr>
          <p:cNvPr id="572425" name="Object 9"/>
          <p:cNvGraphicFramePr/>
          <p:nvPr/>
        </p:nvGraphicFramePr>
        <p:xfrm>
          <a:off x="7728585" y="2007870"/>
          <a:ext cx="2886710" cy="3039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r:id="rId4" imgW="1695450" imgH="1914525" progId="Paint.Picture">
                  <p:embed/>
                </p:oleObj>
              </mc:Choice>
              <mc:Fallback>
                <p:oleObj r:id="rId4" imgW="1695450" imgH="191452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>
                        <a:grayscl/>
                        <a:lum contrast="23999"/>
                      </a:blip>
                      <a:stretch>
                        <a:fillRect/>
                      </a:stretch>
                    </p:blipFill>
                    <p:spPr>
                      <a:xfrm>
                        <a:off x="7728585" y="2007870"/>
                        <a:ext cx="2886710" cy="30397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2427" name="Line 11"/>
          <p:cNvSpPr/>
          <p:nvPr/>
        </p:nvSpPr>
        <p:spPr>
          <a:xfrm>
            <a:off x="9223375" y="3721735"/>
            <a:ext cx="1503045" cy="635"/>
          </a:xfrm>
          <a:prstGeom prst="line">
            <a:avLst/>
          </a:prstGeom>
          <a:ln w="5715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2426" name="Line 10"/>
          <p:cNvSpPr/>
          <p:nvPr/>
        </p:nvSpPr>
        <p:spPr>
          <a:xfrm>
            <a:off x="10061575" y="2791460"/>
            <a:ext cx="653415" cy="1270"/>
          </a:xfrm>
          <a:prstGeom prst="line">
            <a:avLst/>
          </a:prstGeom>
          <a:ln w="5715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2429" name="Rectangle 13"/>
          <p:cNvSpPr/>
          <p:nvPr/>
        </p:nvSpPr>
        <p:spPr>
          <a:xfrm>
            <a:off x="10714990" y="3267710"/>
            <a:ext cx="687070" cy="184785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 eaLnBrk="1" hangingPunct="1"/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髂前</a:t>
            </a:r>
          </a:p>
          <a:p>
            <a:pPr lvl="0" algn="ctr" eaLnBrk="1" hangingPunct="1"/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上棘</a:t>
            </a: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Rectangle 13"/>
          <p:cNvSpPr/>
          <p:nvPr/>
        </p:nvSpPr>
        <p:spPr>
          <a:xfrm>
            <a:off x="10714990" y="2927350"/>
            <a:ext cx="788670" cy="34036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lvl="0" algn="ctr" eaLnBrk="1" hangingPunct="1"/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尾骨</a:t>
            </a:r>
          </a:p>
        </p:txBody>
      </p:sp>
      <p:sp>
        <p:nvSpPr>
          <p:cNvPr id="572430" name="Oval 14"/>
          <p:cNvSpPr/>
          <p:nvPr/>
        </p:nvSpPr>
        <p:spPr>
          <a:xfrm>
            <a:off x="9704070" y="3085465"/>
            <a:ext cx="187960" cy="182245"/>
          </a:xfrm>
          <a:prstGeom prst="ellipse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endParaRPr lang="zh-CN" altLang="en-US" sz="3200" dirty="0">
              <a:solidFill>
                <a:srgbClr val="CC3300"/>
              </a:solidFill>
              <a:latin typeface="Times New Roman" pitchFamily="18" charset="0"/>
              <a:ea typeface="幼圆" pitchFamily="49" charset="-122"/>
            </a:endParaRPr>
          </a:p>
        </p:txBody>
      </p:sp>
      <p:sp>
        <p:nvSpPr>
          <p:cNvPr id="572431" name="AutoShape 15"/>
          <p:cNvSpPr/>
          <p:nvPr/>
        </p:nvSpPr>
        <p:spPr>
          <a:xfrm flipH="1">
            <a:off x="9149080" y="3023870"/>
            <a:ext cx="375285" cy="243840"/>
          </a:xfrm>
          <a:prstGeom prst="leftArrow">
            <a:avLst>
              <a:gd name="adj1" fmla="val 50000"/>
              <a:gd name="adj2" fmla="val 28093"/>
            </a:avLst>
          </a:prstGeom>
          <a:solidFill>
            <a:srgbClr val="CC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b="1" dirty="0">
              <a:latin typeface="Times New Roman" pitchFamily="18" charset="0"/>
              <a:ea typeface="幼圆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75025" y="2972435"/>
            <a:ext cx="522288" cy="178435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臀大肌定位法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2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2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2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2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7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7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2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2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2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572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72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72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2423" grpId="0" bldLvl="0" animBg="1"/>
      <p:bldP spid="572429" grpId="0"/>
      <p:bldP spid="6" grpId="0"/>
      <p:bldP spid="572430" grpId="0" bldLvl="0" animBg="1"/>
      <p:bldP spid="572431" grpId="0" bldLvl="0" animBg="1"/>
      <p:bldP spid="7" grpId="0" bldLvl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75025" y="3001010"/>
            <a:ext cx="522288" cy="205867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臀中、小肌定位法</a:t>
            </a:r>
          </a:p>
        </p:txBody>
      </p:sp>
      <p:grpSp>
        <p:nvGrpSpPr>
          <p:cNvPr id="64516" name="组合 17"/>
          <p:cNvGrpSpPr/>
          <p:nvPr/>
        </p:nvGrpSpPr>
        <p:grpSpPr>
          <a:xfrm>
            <a:off x="5774690" y="1981199"/>
            <a:ext cx="3048000" cy="3251834"/>
            <a:chOff x="2627313" y="1627908"/>
            <a:chExt cx="3744912" cy="4729883"/>
          </a:xfrm>
        </p:grpSpPr>
        <p:pic>
          <p:nvPicPr>
            <p:cNvPr id="574466" name="Picture 2" descr="Image27’"/>
            <p:cNvPicPr>
              <a:picLocks noChangeAspect="1" noChangeArrowheads="1"/>
            </p:cNvPicPr>
            <p:nvPr/>
          </p:nvPicPr>
          <p:blipFill>
            <a:blip r:embed="rId2">
              <a:grayscl/>
              <a:lum contrast="6000"/>
            </a:blip>
            <a:srcRect b="8766"/>
            <a:stretch>
              <a:fillRect/>
            </a:stretch>
          </p:blipFill>
          <p:spPr bwMode="auto">
            <a:xfrm>
              <a:off x="2627313" y="1655616"/>
              <a:ext cx="3744912" cy="47021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2700" cap="sq">
              <a:solidFill>
                <a:schemeClr val="bg1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4518" name="Rectangle 7"/>
            <p:cNvSpPr/>
            <p:nvPr/>
          </p:nvSpPr>
          <p:spPr>
            <a:xfrm rot="5400000">
              <a:off x="3590126" y="3546407"/>
              <a:ext cx="4686322" cy="849324"/>
            </a:xfrm>
            <a:prstGeom prst="rect">
              <a:avLst/>
            </a:prstGeom>
            <a:solidFill>
              <a:schemeClr val="bg1"/>
            </a:solidFill>
            <a:ln w="127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 vert="eaVert" wrap="none" anchor="ctr"/>
            <a:lstStyle/>
            <a:p>
              <a:pPr lvl="0" eaLnBrk="0" hangingPunct="0"/>
              <a:endParaRPr lang="zh-CN" altLang="en-US" sz="1800" dirty="0">
                <a:latin typeface="Verdana" pitchFamily="34" charset="0"/>
                <a:ea typeface="宋体" pitchFamily="2" charset="-122"/>
              </a:endParaRPr>
            </a:p>
          </p:txBody>
        </p:sp>
      </p:grpSp>
      <p:sp>
        <p:nvSpPr>
          <p:cNvPr id="572433" name="Line 17"/>
          <p:cNvSpPr/>
          <p:nvPr/>
        </p:nvSpPr>
        <p:spPr>
          <a:xfrm>
            <a:off x="7479665" y="2806065"/>
            <a:ext cx="1562100" cy="106426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17418" name="Text Box 5"/>
          <p:cNvSpPr txBox="1"/>
          <p:nvPr/>
        </p:nvSpPr>
        <p:spPr>
          <a:xfrm>
            <a:off x="9086215" y="3658870"/>
            <a:ext cx="1230630" cy="472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lvl="0" indent="-34290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髂前上棘</a:t>
            </a:r>
          </a:p>
        </p:txBody>
      </p:sp>
      <p:sp>
        <p:nvSpPr>
          <p:cNvPr id="572434" name="Line 18"/>
          <p:cNvSpPr/>
          <p:nvPr/>
        </p:nvSpPr>
        <p:spPr>
          <a:xfrm flipH="1">
            <a:off x="7113270" y="2397760"/>
            <a:ext cx="1817370" cy="19812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60425" name="Rectangle 12"/>
          <p:cNvSpPr/>
          <p:nvPr/>
        </p:nvSpPr>
        <p:spPr>
          <a:xfrm rot="-8691914">
            <a:off x="7015480" y="4051935"/>
            <a:ext cx="1172845" cy="13144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rot="10800000" wrap="none" anchor="ctr"/>
          <a:lstStyle/>
          <a:p>
            <a:pPr lvl="0" eaLnBrk="0" hangingPunct="0"/>
            <a:endParaRPr lang="zh-CN" altLang="en-US" sz="1800" dirty="0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6" name="Line 18"/>
          <p:cNvSpPr/>
          <p:nvPr/>
        </p:nvSpPr>
        <p:spPr>
          <a:xfrm flipH="1">
            <a:off x="5396230" y="2900680"/>
            <a:ext cx="1783715" cy="198882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17423" name="Text Box 5"/>
          <p:cNvSpPr txBox="1"/>
          <p:nvPr/>
        </p:nvSpPr>
        <p:spPr>
          <a:xfrm>
            <a:off x="4230370" y="4614545"/>
            <a:ext cx="1300480" cy="472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lvl="0" indent="-34290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注射部位</a:t>
            </a:r>
          </a:p>
        </p:txBody>
      </p:sp>
      <p:sp>
        <p:nvSpPr>
          <p:cNvPr id="17424" name="AutoShape 16"/>
          <p:cNvSpPr/>
          <p:nvPr/>
        </p:nvSpPr>
        <p:spPr>
          <a:xfrm rot="-9142699">
            <a:off x="6984365" y="2656205"/>
            <a:ext cx="351790" cy="541655"/>
          </a:xfrm>
          <a:prstGeom prst="triangle">
            <a:avLst>
              <a:gd name="adj" fmla="val 50000"/>
            </a:avLst>
          </a:prstGeom>
          <a:solidFill>
            <a:srgbClr val="FF0000">
              <a:alpha val="78036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0" hangingPunct="0"/>
            <a:endParaRPr lang="zh-CN" altLang="en-US" sz="1800" dirty="0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17414" name="Rectangle 6"/>
          <p:cNvSpPr/>
          <p:nvPr/>
        </p:nvSpPr>
        <p:spPr>
          <a:xfrm rot="5400000">
            <a:off x="5743575" y="4585970"/>
            <a:ext cx="725805" cy="276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/>
          <a:lstStyle/>
          <a:p>
            <a:pPr lvl="0" eaLnBrk="0" hangingPunct="0"/>
            <a:endParaRPr lang="zh-CN" altLang="en-US" sz="1800" dirty="0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17421" name="Text Box 5"/>
          <p:cNvSpPr txBox="1"/>
          <p:nvPr/>
        </p:nvSpPr>
        <p:spPr>
          <a:xfrm>
            <a:off x="9003348" y="2080260"/>
            <a:ext cx="2232025" cy="4724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lvl="0" indent="-34290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髂嵴下缘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2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4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7418" grpId="0"/>
      <p:bldP spid="60425" grpId="0" bldLvl="0" animBg="1"/>
      <p:bldP spid="17423" grpId="0"/>
      <p:bldP spid="17424" grpId="0" bldLvl="0" animBg="1"/>
      <p:bldP spid="17424" grpId="1" bldLvl="0" animBg="1"/>
      <p:bldP spid="17414" grpId="0" bldLvl="0" animBg="1"/>
      <p:bldP spid="17421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75025" y="3001010"/>
            <a:ext cx="522288" cy="205867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股外侧肌定位法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590415" y="4826635"/>
            <a:ext cx="1160780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髋关节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9779000" y="4826000"/>
            <a:ext cx="968375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膝关节</a:t>
            </a:r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7649845" y="4826000"/>
            <a:ext cx="1271905" cy="472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注射部位</a:t>
            </a:r>
          </a:p>
        </p:txBody>
      </p:sp>
      <p:pic>
        <p:nvPicPr>
          <p:cNvPr id="11271" name="Picture 2" descr="Image24‘"/>
          <p:cNvPicPr>
            <a:picLocks noChangeAspect="1" noChangeArrowheads="1"/>
          </p:cNvPicPr>
          <p:nvPr/>
        </p:nvPicPr>
        <p:blipFill>
          <a:blip r:embed="rId2">
            <a:grayscl/>
            <a:lum contrast="12000"/>
          </a:blip>
          <a:srcRect/>
          <a:stretch>
            <a:fillRect/>
          </a:stretch>
        </p:blipFill>
        <p:spPr bwMode="auto">
          <a:xfrm>
            <a:off x="4874895" y="2080260"/>
            <a:ext cx="5307965" cy="259397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1">
                <a:lumMod val="85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934585" y="4346575"/>
            <a:ext cx="1111885" cy="1911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 pitchFamily="34" charset="0"/>
              <a:ea typeface="宋体" pitchFamily="2" charset="-122"/>
              <a:cs typeface="+mn-cs"/>
            </a:endParaRPr>
          </a:p>
        </p:txBody>
      </p:sp>
      <p:sp>
        <p:nvSpPr>
          <p:cNvPr id="65543" name="Rectangle 9"/>
          <p:cNvSpPr/>
          <p:nvPr/>
        </p:nvSpPr>
        <p:spPr>
          <a:xfrm rot="-3132149">
            <a:off x="5314950" y="4003040"/>
            <a:ext cx="715010" cy="76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vert="eaVert" wrap="none" anchor="ctr"/>
          <a:lstStyle/>
          <a:p>
            <a:pPr lvl="0" eaLnBrk="0" hangingPunct="0"/>
            <a:endParaRPr lang="zh-CN" altLang="en-US" sz="1800" dirty="0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8" name="Line 17"/>
          <p:cNvSpPr/>
          <p:nvPr/>
        </p:nvSpPr>
        <p:spPr>
          <a:xfrm>
            <a:off x="9488805" y="3637915"/>
            <a:ext cx="508635" cy="1188085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9171940" y="3935095"/>
            <a:ext cx="470535" cy="2578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 flipH="1">
            <a:off x="5297170" y="3989705"/>
            <a:ext cx="386715" cy="90424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725920" y="4346575"/>
            <a:ext cx="608965" cy="2844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Verdan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H="1" flipV="1">
            <a:off x="7802880" y="3735070"/>
            <a:ext cx="471170" cy="109093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8436" grpId="0"/>
      <p:bldP spid="18437" grpId="0"/>
      <p:bldP spid="1843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75025" y="2966085"/>
            <a:ext cx="522288" cy="2332990"/>
          </a:xfrm>
          <a:prstGeom prst="rect">
            <a:avLst/>
          </a:prstGeom>
          <a:solidFill>
            <a:srgbClr val="000080">
              <a:alpha val="0"/>
            </a:srgbClr>
          </a:solidFill>
          <a:ln w="57150" cmpd="thinThick" algn="ctr">
            <a:solidFill>
              <a:schemeClr val="bg1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上臂三角肌定位法</a:t>
            </a:r>
          </a:p>
        </p:txBody>
      </p:sp>
      <p:pic>
        <p:nvPicPr>
          <p:cNvPr id="576514" name="Picture 2" descr="Image31’"/>
          <p:cNvPicPr>
            <a:picLocks noChangeAspect="1" noChangeArrowheads="1"/>
          </p:cNvPicPr>
          <p:nvPr/>
        </p:nvPicPr>
        <p:blipFill>
          <a:blip r:embed="rId2">
            <a:grayscl/>
            <a:lum contrast="12000"/>
          </a:blip>
          <a:srcRect/>
          <a:stretch>
            <a:fillRect/>
          </a:stretch>
        </p:blipFill>
        <p:spPr bwMode="auto">
          <a:xfrm>
            <a:off x="4608830" y="2028825"/>
            <a:ext cx="3517265" cy="318643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6516" name="Oval 4"/>
          <p:cNvSpPr/>
          <p:nvPr/>
        </p:nvSpPr>
        <p:spPr>
          <a:xfrm>
            <a:off x="5850890" y="3138805"/>
            <a:ext cx="645160" cy="680085"/>
          </a:xfrm>
          <a:prstGeom prst="ellipse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endParaRPr lang="zh-CN" altLang="en-US" sz="3200" dirty="0">
              <a:solidFill>
                <a:srgbClr val="CC3300"/>
              </a:solidFill>
              <a:latin typeface="Times New Roman" pitchFamily="18" charset="0"/>
              <a:ea typeface="幼圆" pitchFamily="49" charset="-122"/>
            </a:endParaRPr>
          </a:p>
        </p:txBody>
      </p:sp>
      <p:sp>
        <p:nvSpPr>
          <p:cNvPr id="576517" name="Line 5"/>
          <p:cNvSpPr/>
          <p:nvPr/>
        </p:nvSpPr>
        <p:spPr>
          <a:xfrm flipH="1" flipV="1">
            <a:off x="6241415" y="3522980"/>
            <a:ext cx="2266315" cy="8890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6518" name="Rectangle 6"/>
          <p:cNvSpPr/>
          <p:nvPr/>
        </p:nvSpPr>
        <p:spPr>
          <a:xfrm>
            <a:off x="8341995" y="3047365"/>
            <a:ext cx="2014220" cy="80391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/>
          <a:p>
            <a:pPr lvl="0" algn="r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上臂外侧，</a:t>
            </a:r>
          </a:p>
          <a:p>
            <a:pPr lvl="0" algn="r" eaLnBrk="1" hangingPunct="1">
              <a:buFont typeface="Wingdings" pitchFamily="2" charset="2"/>
              <a:buNone/>
            </a:pP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肩峰下</a:t>
            </a:r>
            <a:r>
              <a:rPr lang="en-US" altLang="zh-CN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2-3</a:t>
            </a:r>
            <a:r>
              <a:rPr lang="zh-CN" altLang="en-US" sz="2000" b="1" dirty="0">
                <a:solidFill>
                  <a:srgbClr val="002060"/>
                </a:solidFill>
                <a:latin typeface="微软雅黑" charset="0"/>
                <a:ea typeface="微软雅黑" charset="0"/>
              </a:rPr>
              <a:t>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6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6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6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6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7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76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576516" grpId="0" bldLvl="0" animBg="1"/>
      <p:bldP spid="576518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653915" y="2080260"/>
            <a:ext cx="5364480" cy="7226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lvl="0" fontAlgn="base">
              <a:lnSpc>
                <a:spcPct val="100000"/>
              </a:lnSpc>
            </a:pP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体位：</a:t>
            </a:r>
            <a:endParaRPr lang="zh-CN" altLang="en-US" sz="2000" b="1" strike="noStrike" noProof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  <a:p>
            <a:pPr lvl="0" fontAlgn="base">
              <a:lnSpc>
                <a:spcPct val="100000"/>
              </a:lnSpc>
              <a:buChar char="•"/>
            </a:pPr>
            <a:r>
              <a:rPr lang="zh-CN" altLang="en-US" sz="20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侧卧位 、俯卧位 、仰卧位 、坐位</a:t>
            </a:r>
            <a:r>
              <a:rPr lang="zh-CN" altLang="en-US" sz="2000" b="1" dirty="0">
                <a:effectLst>
                  <a:outerShdw blurRad="38100" dist="38100" dir="2700000">
                    <a:srgbClr val="C0C0C0"/>
                  </a:outerShdw>
                </a:effectLst>
                <a:latin typeface="Verdana" pitchFamily="34" charset="0"/>
                <a:ea typeface="楷体_GB2312" pitchFamily="49" charset="-122"/>
                <a:cs typeface="+mn-ea"/>
                <a:sym typeface="+mn-ea"/>
              </a:rPr>
              <a:t> 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</a:endParaRPr>
          </a:p>
        </p:txBody>
      </p:sp>
      <p:pic>
        <p:nvPicPr>
          <p:cNvPr id="21511" name="Picture 7" descr="IMG_0163_副本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6810" y="2890520"/>
            <a:ext cx="2589530" cy="231267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2" name="Picture 8" descr="IMG_0157_副本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3585" y="2890520"/>
            <a:ext cx="2644140" cy="231267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prstDash val="dash"/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3449" name="Line 9"/>
          <p:cNvSpPr/>
          <p:nvPr/>
        </p:nvSpPr>
        <p:spPr>
          <a:xfrm flipH="1">
            <a:off x="5094605" y="3850640"/>
            <a:ext cx="876935" cy="635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3451" name="Line 11"/>
          <p:cNvSpPr/>
          <p:nvPr/>
        </p:nvSpPr>
        <p:spPr>
          <a:xfrm flipH="1">
            <a:off x="4384040" y="4304030"/>
            <a:ext cx="1320165" cy="19685"/>
          </a:xfrm>
          <a:prstGeom prst="line">
            <a:avLst/>
          </a:prstGeom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573450" name="Rectangle 10"/>
          <p:cNvSpPr>
            <a:spLocks noChangeArrowheads="1"/>
          </p:cNvSpPr>
          <p:nvPr/>
        </p:nvSpPr>
        <p:spPr bwMode="auto">
          <a:xfrm>
            <a:off x="3270885" y="3638550"/>
            <a:ext cx="1811020" cy="309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上腿伸直</a:t>
            </a:r>
          </a:p>
        </p:txBody>
      </p:sp>
      <p:sp>
        <p:nvSpPr>
          <p:cNvPr id="573452" name="Rectangle 12"/>
          <p:cNvSpPr>
            <a:spLocks noChangeArrowheads="1"/>
          </p:cNvSpPr>
          <p:nvPr/>
        </p:nvSpPr>
        <p:spPr bwMode="auto">
          <a:xfrm>
            <a:off x="2130425" y="4157345"/>
            <a:ext cx="2340610" cy="2927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下腿弯曲</a:t>
            </a:r>
          </a:p>
        </p:txBody>
      </p:sp>
      <p:sp>
        <p:nvSpPr>
          <p:cNvPr id="573453" name="Oval 13"/>
          <p:cNvSpPr/>
          <p:nvPr/>
        </p:nvSpPr>
        <p:spPr>
          <a:xfrm>
            <a:off x="8536305" y="3176905"/>
            <a:ext cx="510540" cy="372745"/>
          </a:xfrm>
          <a:prstGeom prst="ellipse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algn="ctr" eaLnBrk="1" hangingPunct="1"/>
            <a:endParaRPr lang="zh-CN" altLang="en-US" sz="3200" dirty="0">
              <a:solidFill>
                <a:srgbClr val="CC3300"/>
              </a:solidFill>
              <a:latin typeface="Times New Roman" pitchFamily="18" charset="0"/>
              <a:ea typeface="幼圆" pitchFamily="49" charset="-122"/>
            </a:endParaRPr>
          </a:p>
        </p:txBody>
      </p:sp>
      <p:sp>
        <p:nvSpPr>
          <p:cNvPr id="573454" name="AutoShape 14"/>
          <p:cNvSpPr/>
          <p:nvPr/>
        </p:nvSpPr>
        <p:spPr>
          <a:xfrm>
            <a:off x="9144635" y="3176905"/>
            <a:ext cx="274320" cy="187325"/>
          </a:xfrm>
          <a:prstGeom prst="leftArrow">
            <a:avLst>
              <a:gd name="adj1" fmla="val 50000"/>
              <a:gd name="adj2" fmla="val 43298"/>
            </a:avLst>
          </a:prstGeom>
          <a:solidFill>
            <a:srgbClr val="CC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en-US" b="1" dirty="0">
              <a:latin typeface="Times New Roman" pitchFamily="18" charset="0"/>
              <a:ea typeface="幼圆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3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3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7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7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3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3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7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3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3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57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573450" grpId="0" bldLvl="0" animBg="1"/>
      <p:bldP spid="573452" grpId="0" bldLvl="0" animBg="1"/>
      <p:bldP spid="573453" grpId="0" bldLvl="0" animBg="1"/>
      <p:bldP spid="573454" grpId="0" bldLvl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20859" name="Text Box 27"/>
          <p:cNvSpPr txBox="1">
            <a:spLocks noChangeArrowheads="1"/>
          </p:cNvSpPr>
          <p:nvPr/>
        </p:nvSpPr>
        <p:spPr bwMode="auto">
          <a:xfrm>
            <a:off x="4135438" y="1961833"/>
            <a:ext cx="509270" cy="21605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进针：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90°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角</a:t>
            </a:r>
          </a:p>
        </p:txBody>
      </p:sp>
      <p:pic>
        <p:nvPicPr>
          <p:cNvPr id="23562" name="Picture 10" descr="IMG_0173-------------------1_副本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5195" y="1962150"/>
            <a:ext cx="2444750" cy="167576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0860" name="Text Box 28"/>
          <p:cNvSpPr txBox="1">
            <a:spLocks noChangeArrowheads="1"/>
          </p:cNvSpPr>
          <p:nvPr/>
        </p:nvSpPr>
        <p:spPr bwMode="auto">
          <a:xfrm>
            <a:off x="10238105" y="1962150"/>
            <a:ext cx="509270" cy="1944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抽回血</a:t>
            </a:r>
          </a:p>
        </p:txBody>
      </p:sp>
      <p:pic>
        <p:nvPicPr>
          <p:cNvPr id="23563" name="Picture 11" descr="IMG_0195--------------------2_副本"/>
          <p:cNvPicPr>
            <a:picLocks noChangeAspect="1" noChangeArrowheads="1"/>
          </p:cNvPicPr>
          <p:nvPr/>
        </p:nvPicPr>
        <p:blipFill>
          <a:blip r:embed="rId3">
            <a:lum bright="8000" contrast="10000"/>
          </a:blip>
          <a:srcRect/>
          <a:stretch>
            <a:fillRect/>
          </a:stretch>
        </p:blipFill>
        <p:spPr bwMode="auto">
          <a:xfrm>
            <a:off x="7653655" y="1962785"/>
            <a:ext cx="2345055" cy="167513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0861" name="Text Box 29"/>
          <p:cNvSpPr txBox="1">
            <a:spLocks noChangeArrowheads="1"/>
          </p:cNvSpPr>
          <p:nvPr/>
        </p:nvSpPr>
        <p:spPr bwMode="auto">
          <a:xfrm>
            <a:off x="4135438" y="3728720"/>
            <a:ext cx="509270" cy="1944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推药</a:t>
            </a:r>
          </a:p>
        </p:txBody>
      </p:sp>
      <p:pic>
        <p:nvPicPr>
          <p:cNvPr id="23564" name="Picture 12" descr="IMG_0183----------------------3_副本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5195" y="3671570"/>
            <a:ext cx="2444750" cy="156908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0862" name="Text Box 30"/>
          <p:cNvSpPr txBox="1">
            <a:spLocks noChangeArrowheads="1"/>
          </p:cNvSpPr>
          <p:nvPr/>
        </p:nvSpPr>
        <p:spPr bwMode="auto">
          <a:xfrm>
            <a:off x="10278110" y="3637598"/>
            <a:ext cx="509270" cy="1944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拔针</a:t>
            </a:r>
          </a:p>
        </p:txBody>
      </p:sp>
      <p:pic>
        <p:nvPicPr>
          <p:cNvPr id="23565" name="Picture 13" descr="IMG_0256---1_副本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53655" y="3671570"/>
            <a:ext cx="2345690" cy="1569085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20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20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2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20859" grpId="0" bldLvl="0" animBg="1"/>
      <p:bldP spid="120860" grpId="0" bldLvl="0" animBg="1"/>
      <p:bldP spid="120861" grpId="0" bldLvl="0" animBg="1"/>
      <p:bldP spid="120862" grpId="0" bldLvl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1899920"/>
            <a:ext cx="7453630" cy="3162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</a:t>
            </a:r>
            <a:r>
              <a:rPr 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肌内注射</a:t>
            </a: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法的目的、方法、注意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事项。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2.对臀部肌肉注射的患者，指导正确采用放松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肌肉、减轻疼痛的体位；出现局部硬结的患</a:t>
            </a:r>
          </a:p>
          <a:p>
            <a:pPr>
              <a:lnSpc>
                <a:spcPct val="12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者，指导采用局部热敷方法。</a:t>
            </a:r>
          </a:p>
          <a:p>
            <a:pPr>
              <a:lnSpc>
                <a:spcPct val="120000"/>
              </a:lnSpc>
            </a:pPr>
            <a:r>
              <a:rPr 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3.告知患者出现任何不适，立即通知医护人员。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肌内注射法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728720" y="2116138"/>
            <a:ext cx="215900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、油剂</a:t>
            </a:r>
          </a:p>
        </p:txBody>
      </p:sp>
      <p:sp>
        <p:nvSpPr>
          <p:cNvPr id="573449" name="Line 9"/>
          <p:cNvSpPr/>
          <p:nvPr/>
        </p:nvSpPr>
        <p:spPr>
          <a:xfrm>
            <a:off x="5168583" y="2436813"/>
            <a:ext cx="503237" cy="0"/>
          </a:xfrm>
          <a:prstGeom prst="line">
            <a:avLst/>
          </a:prstGeom>
          <a:ln w="57150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25608" name="Text Box 5"/>
          <p:cNvSpPr txBox="1">
            <a:spLocks noChangeArrowheads="1"/>
          </p:cNvSpPr>
          <p:nvPr/>
        </p:nvSpPr>
        <p:spPr bwMode="auto">
          <a:xfrm>
            <a:off x="5600383" y="2116138"/>
            <a:ext cx="215900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粗针头</a:t>
            </a:r>
          </a:p>
        </p:txBody>
      </p:sp>
      <p:sp>
        <p:nvSpPr>
          <p:cNvPr id="25609" name="Text Box 5"/>
          <p:cNvSpPr txBox="1">
            <a:spLocks noChangeArrowheads="1"/>
          </p:cNvSpPr>
          <p:nvPr/>
        </p:nvSpPr>
        <p:spPr bwMode="auto">
          <a:xfrm>
            <a:off x="6968808" y="2138363"/>
            <a:ext cx="1368425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混悬液</a:t>
            </a:r>
          </a:p>
        </p:txBody>
      </p:sp>
      <p:sp>
        <p:nvSpPr>
          <p:cNvPr id="7" name="Line 9"/>
          <p:cNvSpPr/>
          <p:nvPr/>
        </p:nvSpPr>
        <p:spPr>
          <a:xfrm>
            <a:off x="8192770" y="2436813"/>
            <a:ext cx="503238" cy="0"/>
          </a:xfrm>
          <a:prstGeom prst="line">
            <a:avLst/>
          </a:prstGeom>
          <a:ln w="57150" cap="flat" cmpd="sng">
            <a:solidFill>
              <a:srgbClr val="CC33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lvl="0" eaLnBrk="0" hangingPunct="0"/>
            <a:endParaRPr lang="zh-CN" altLang="en-US">
              <a:latin typeface="Verdana" pitchFamily="34" charset="0"/>
              <a:ea typeface="楷体_GB2312" pitchFamily="49" charset="-122"/>
            </a:endParaRPr>
          </a:p>
        </p:txBody>
      </p:sp>
      <p:sp>
        <p:nvSpPr>
          <p:cNvPr id="25611" name="Text Box 5"/>
          <p:cNvSpPr txBox="1">
            <a:spLocks noChangeArrowheads="1"/>
          </p:cNvSpPr>
          <p:nvPr/>
        </p:nvSpPr>
        <p:spPr bwMode="auto">
          <a:xfrm>
            <a:off x="8626158" y="2116138"/>
            <a:ext cx="172720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立即注射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728720" y="2884488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、针梗勿全部刺入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728720" y="3652838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、常更换注射部位</a:t>
            </a:r>
          </a:p>
        </p:txBody>
      </p:sp>
      <p:sp>
        <p:nvSpPr>
          <p:cNvPr id="25614" name="Text Box 5"/>
          <p:cNvSpPr txBox="1">
            <a:spLocks noChangeArrowheads="1"/>
          </p:cNvSpPr>
          <p:nvPr/>
        </p:nvSpPr>
        <p:spPr bwMode="auto">
          <a:xfrm>
            <a:off x="3728720" y="4322763"/>
            <a:ext cx="3816350" cy="624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4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、防损伤坐骨神经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7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5" grpId="0"/>
      <p:bldP spid="25608" grpId="0"/>
      <p:bldP spid="25609" grpId="0"/>
      <p:bldP spid="25611" grpId="0"/>
      <p:bldP spid="8" grpId="0"/>
      <p:bldP spid="11" grpId="0"/>
      <p:bldP spid="256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01371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163128" y="817563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二、药疗原则</a:t>
            </a: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106170" y="23031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（一）准确执行给药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3815" y="2783205"/>
            <a:ext cx="3630295" cy="18465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必须遵医嘱给药，但应避免盲目执行医嘱。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对有疑问的医嘱，应了解清楚后方可执行</a:t>
            </a:r>
          </a:p>
        </p:txBody>
      </p:sp>
      <p:graphicFrame>
        <p:nvGraphicFramePr>
          <p:cNvPr id="62588" name="Group 124"/>
          <p:cNvGraphicFramePr>
            <a:graphicFrameLocks noGrp="1"/>
          </p:cNvGraphicFramePr>
          <p:nvPr>
            <p:ph idx="1"/>
          </p:nvPr>
        </p:nvGraphicFramePr>
        <p:xfrm>
          <a:off x="4877435" y="2125345"/>
          <a:ext cx="6120130" cy="3151505"/>
        </p:xfrm>
        <a:graphic>
          <a:graphicData uri="http://schemas.openxmlformats.org/drawingml/2006/table">
            <a:tbl>
              <a:tblPr/>
              <a:tblGrid>
                <a:gridCol w="1080135"/>
                <a:gridCol w="1504950"/>
                <a:gridCol w="1303020"/>
                <a:gridCol w="2232025"/>
              </a:tblGrid>
              <a:tr h="424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外文缩写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中文译意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外文缩写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中文译意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每小时一次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gtt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滴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q2 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2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小时一次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PO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口服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q4 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4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小时一次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皮内注射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q6 h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6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小时一次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皮下注射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每晚一次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IM</a:t>
                      </a:r>
                      <a:r>
                        <a:rPr kumimoji="0" lang="zh-CN" alt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或</a:t>
                      </a: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肌内注射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tid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每日三次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IV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或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静脉注射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qid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每日四次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iv gtt</a:t>
                      </a:r>
                      <a:r>
                        <a:rPr kumimoji="0" lang="zh-CN" alt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或</a:t>
                      </a:r>
                      <a:r>
                        <a:rPr kumimoji="0" lang="pt-BR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VD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静脉滴注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/>
      <p:bldP spid="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组合 5"/>
          <p:cNvGrpSpPr/>
          <p:nvPr/>
        </p:nvGrpSpPr>
        <p:grpSpPr bwMode="auto">
          <a:xfrm>
            <a:off x="574675" y="153828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2"/>
              <a:ext cx="10669609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49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00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4455" name="AutoShape 7" descr="5%"/>
          <p:cNvSpPr>
            <a:spLocks noChangeArrowheads="1"/>
          </p:cNvSpPr>
          <p:nvPr/>
        </p:nvSpPr>
        <p:spPr bwMode="auto">
          <a:xfrm>
            <a:off x="1284288" y="2386013"/>
            <a:ext cx="1944687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2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概  念</a:t>
            </a:r>
          </a:p>
        </p:txBody>
      </p:sp>
      <p:sp>
        <p:nvSpPr>
          <p:cNvPr id="104453" name="AutoShape 5" descr="5%"/>
          <p:cNvSpPr>
            <a:spLocks noChangeArrowheads="1"/>
          </p:cNvSpPr>
          <p:nvPr/>
        </p:nvSpPr>
        <p:spPr bwMode="auto">
          <a:xfrm>
            <a:off x="1330325" y="3822700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altLang="en-US" sz="32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目  的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4133850" y="2255838"/>
            <a:ext cx="5832475" cy="48323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400" b="1">
                <a:solidFill>
                  <a:srgbClr val="0563C1"/>
                </a:solidFill>
                <a:ea typeface="微软雅黑" pitchFamily="34" charset="-122"/>
              </a:rPr>
              <a:t>    </a:t>
            </a:r>
            <a:r>
              <a:rPr lang="zh-CN" altLang="en-US" sz="2400" b="1"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 </a:t>
            </a:r>
            <a:r>
              <a:rPr lang="zh-CN" altLang="en-US" sz="2400" b="1">
                <a:solidFill>
                  <a:srgbClr val="0563C1"/>
                </a:solidFill>
                <a:effectLst/>
                <a:latin typeface="微软雅黑" charset="0"/>
                <a:ea typeface="微软雅黑" charset="0"/>
              </a:rPr>
              <a:t>  自静脉注入药液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的方法。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152900" y="3354388"/>
            <a:ext cx="5832475" cy="1407795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用于药物不宜口服、皮下和肌内注射，或需迅速发挥药效时。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注入造影剂作诊断检查或试验。</a:t>
            </a:r>
            <a:endParaRPr lang="zh-CN" altLang="en-US" sz="24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445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9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4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44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5" grpId="0" bldLvl="0" animBg="1"/>
      <p:bldP spid="104453" grpId="0" bldLvl="0" animBg="1"/>
      <p:bldP spid="104458" grpId="0" uiExpand="1" build="p" animBg="1"/>
      <p:bldP spid="104456" grpId="0" uiExpand="1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152582" name="Text Box 6"/>
          <p:cNvSpPr txBox="1">
            <a:spLocks noChangeArrowheads="1"/>
          </p:cNvSpPr>
          <p:nvPr/>
        </p:nvSpPr>
        <p:spPr bwMode="auto">
          <a:xfrm>
            <a:off x="4553585" y="2143125"/>
            <a:ext cx="5479415" cy="11493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用物准备：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基础注射盘、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6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9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号针头或头皮针、止血带、小垫枕及垫巾、无菌纱布、医嘱执行单等</a:t>
            </a:r>
            <a:r>
              <a:rPr lang="zh-CN" altLang="en-US" sz="200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。</a:t>
            </a:r>
            <a:endParaRPr lang="zh-CN" altLang="en-US" sz="2000" b="1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553585" y="3532505"/>
            <a:ext cx="5364480" cy="102743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注射部位：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四肢浅静脉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股静脉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9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 uiExpand="1" build="p"/>
      <p:bldP spid="152582" grpId="0" bldLvl="0" animBg="1"/>
      <p:bldP spid="10" grpId="0" bldLvl="0" animBg="1"/>
      <p:bldP spid="11" grpId="0" bldLvl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pic>
        <p:nvPicPr>
          <p:cNvPr id="71683" name="Picture 6" descr="10-16"/>
          <p:cNvPicPr>
            <a:picLocks noChangeAspect="1"/>
          </p:cNvPicPr>
          <p:nvPr/>
        </p:nvPicPr>
        <p:blipFill>
          <a:blip r:embed="rId2"/>
          <a:srcRect t="5119" b="10811"/>
          <a:stretch>
            <a:fillRect/>
          </a:stretch>
        </p:blipFill>
        <p:spPr>
          <a:xfrm>
            <a:off x="4507865" y="2022475"/>
            <a:ext cx="5722620" cy="3200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273425" y="3020060"/>
            <a:ext cx="640080" cy="29140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四肢浅静脉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bldLvl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214755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ea typeface="微软雅黑" pitchFamily="34" charset="-122"/>
              <a:sym typeface="Wingdings" pitchFamily="2" charset="2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273425" y="3020060"/>
            <a:ext cx="640080" cy="29140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股静脉</a:t>
            </a:r>
          </a:p>
        </p:txBody>
      </p:sp>
      <p:pic>
        <p:nvPicPr>
          <p:cNvPr id="72709" name="Picture 7" descr="1002"/>
          <p:cNvPicPr>
            <a:picLocks noChangeAspect="1"/>
          </p:cNvPicPr>
          <p:nvPr/>
        </p:nvPicPr>
        <p:blipFill>
          <a:blip r:embed="rId2"/>
          <a:srcRect b="16174"/>
          <a:stretch>
            <a:fillRect/>
          </a:stretch>
        </p:blipFill>
        <p:spPr>
          <a:xfrm>
            <a:off x="4534535" y="2080260"/>
            <a:ext cx="5429250" cy="3089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bldLvl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pic>
        <p:nvPicPr>
          <p:cNvPr id="126983" name="Picture 7" descr="静脉消毒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620" y="1962150"/>
            <a:ext cx="2139950" cy="16617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84" name="Picture 8" descr="静脉进针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175" y="1961515"/>
            <a:ext cx="2181860" cy="16624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85" name="Picture 9" descr="静脉抽回血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3640" y="1961515"/>
            <a:ext cx="2068830" cy="16624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86" name="Picture 10" descr="静脉送止血带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8620" y="3634105"/>
            <a:ext cx="2140585" cy="1675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87" name="Picture 11" descr="静脉推药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0175" y="3634105"/>
            <a:ext cx="2181860" cy="16649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6988" name="Picture 12" descr="静脉拔针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3640" y="3634105"/>
            <a:ext cx="2068195" cy="1664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413760" y="3202940"/>
            <a:ext cx="509270" cy="2731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四肢浅静脉注射法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9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bldLvl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006408" y="2080260"/>
            <a:ext cx="1089025" cy="1187450"/>
          </a:xfrm>
          <a:prstGeom prst="rect">
            <a:avLst/>
          </a:prstGeom>
          <a:noFill/>
          <a:ln w="38100">
            <a:noFill/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评估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计划</a:t>
            </a:r>
          </a:p>
          <a:p>
            <a:pP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  <a:sym typeface="Wingdings" pitchFamily="2" charset="2"/>
              </a:rPr>
              <a:t>实施</a:t>
            </a: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073150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操作程序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3413760" y="3202940"/>
            <a:ext cx="509270" cy="2731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股浅静脉注射法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204018" y="1969453"/>
            <a:ext cx="4032250" cy="32092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吸药、查对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安置体位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消毒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定位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穿刺静脉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推药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拔针与按压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查对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整理与嘱咐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cs typeface="+mn-cs"/>
              </a:rPr>
              <a:t>观察记录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114710" name="Text Box 22"/>
          <p:cNvSpPr txBox="1"/>
          <p:nvPr/>
        </p:nvSpPr>
        <p:spPr>
          <a:xfrm>
            <a:off x="6582093" y="2229485"/>
            <a:ext cx="4608512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●仰卧，下肢伸直，略外展外旋</a:t>
            </a:r>
            <a:r>
              <a:rPr lang="zh-CN" altLang="en-US" dirty="0">
                <a:latin typeface="Verdana" pitchFamily="34" charset="0"/>
                <a:ea typeface="楷体_GB2312" pitchFamily="49" charset="-122"/>
              </a:rPr>
              <a:t> </a:t>
            </a:r>
          </a:p>
        </p:txBody>
      </p:sp>
      <p:sp>
        <p:nvSpPr>
          <p:cNvPr id="6" name="Text Box 22"/>
          <p:cNvSpPr txBox="1"/>
          <p:nvPr/>
        </p:nvSpPr>
        <p:spPr>
          <a:xfrm>
            <a:off x="6582093" y="2646998"/>
            <a:ext cx="4608512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消毒局部皮肤及操作者左手示指和中指</a:t>
            </a:r>
          </a:p>
        </p:txBody>
      </p:sp>
      <p:sp>
        <p:nvSpPr>
          <p:cNvPr id="7" name="Text Box 22"/>
          <p:cNvSpPr txBox="1"/>
          <p:nvPr/>
        </p:nvSpPr>
        <p:spPr>
          <a:xfrm>
            <a:off x="6582093" y="2883218"/>
            <a:ext cx="4608512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股静脉在</a:t>
            </a:r>
            <a:r>
              <a:rPr lang="zh-CN" altLang="en-US" sz="2000" b="1" dirty="0">
                <a:solidFill>
                  <a:srgbClr val="FF0000"/>
                </a:solidFill>
                <a:latin typeface="微软雅黑" charset="0"/>
                <a:ea typeface="微软雅黑" charset="0"/>
              </a:rPr>
              <a:t>股动脉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（其走向和髂前上棘与耻骨结节联线中点相交）</a:t>
            </a:r>
            <a:r>
              <a:rPr lang="zh-CN" altLang="en-US" sz="2000" b="1" dirty="0">
                <a:solidFill>
                  <a:srgbClr val="FF0000"/>
                </a:solidFill>
                <a:latin typeface="微软雅黑" charset="0"/>
                <a:ea typeface="微软雅黑" charset="0"/>
              </a:rPr>
              <a:t>内侧</a:t>
            </a:r>
            <a:r>
              <a:rPr lang="en-US" altLang="zh-CN" sz="2000" b="1" dirty="0">
                <a:solidFill>
                  <a:srgbClr val="FF0000"/>
                </a:solidFill>
                <a:latin typeface="微软雅黑" charset="0"/>
                <a:ea typeface="微软雅黑" charset="0"/>
              </a:rPr>
              <a:t>0.5cm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处 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582093" y="2963545"/>
            <a:ext cx="4608513" cy="84455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股动脉内侧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0.5cm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处进针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角度：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90°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或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cs typeface="+mn-cs"/>
              </a:rPr>
              <a:t>45°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楷体_GB2312" pitchFamily="49" charset="-122"/>
                <a:cs typeface="+mn-cs"/>
              </a:rPr>
              <a:t> </a:t>
            </a:r>
          </a:p>
        </p:txBody>
      </p:sp>
      <p:sp>
        <p:nvSpPr>
          <p:cNvPr id="11" name="Text Box 22"/>
          <p:cNvSpPr txBox="1"/>
          <p:nvPr/>
        </p:nvSpPr>
        <p:spPr>
          <a:xfrm>
            <a:off x="6582728" y="3180715"/>
            <a:ext cx="4608512" cy="43878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eaLnBrk="0" hangingPunct="0">
              <a:buChar char="•"/>
            </a:pP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暗红色血液，即表示已达股静脉 </a:t>
            </a:r>
          </a:p>
        </p:txBody>
      </p:sp>
      <p:sp>
        <p:nvSpPr>
          <p:cNvPr id="12" name="Text Box 22"/>
          <p:cNvSpPr txBox="1"/>
          <p:nvPr/>
        </p:nvSpPr>
        <p:spPr>
          <a:xfrm>
            <a:off x="6582728" y="3807778"/>
            <a:ext cx="4608512" cy="438785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ap="flat" cmpd="dbl">
            <a:solidFill>
              <a:schemeClr val="accent1">
                <a:shade val="50000"/>
              </a:schemeClr>
            </a:solidFill>
            <a:prstDash val="sys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 lvl="0" eaLnBrk="0" hangingPunct="0">
              <a:buChar char="•"/>
            </a:pP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加压止血</a:t>
            </a:r>
            <a:r>
              <a:rPr lang="en-US" altLang="zh-CN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3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～</a:t>
            </a:r>
            <a:r>
              <a:rPr lang="en-US" altLang="zh-CN" sz="2000" b="1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5min</a:t>
            </a:r>
            <a:r>
              <a:rPr lang="en-US" altLang="zh-CN" sz="2000" dirty="0">
                <a:solidFill>
                  <a:srgbClr val="0563C1"/>
                </a:solidFill>
                <a:latin typeface="微软雅黑" charset="0"/>
                <a:ea typeface="微软雅黑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9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bldLvl="0" animBg="1"/>
      <p:bldP spid="25606" grpId="0"/>
      <p:bldP spid="114710" grpId="0" bldLvl="0" animBg="1"/>
      <p:bldP spid="114710" grpId="1" bldLvl="0" animBg="1"/>
      <p:bldP spid="6" grpId="0" bldLvl="0" animBg="1"/>
      <p:bldP spid="6" grpId="1" bldLvl="0" animBg="1"/>
      <p:bldP spid="7" grpId="0" bldLvl="0" animBg="1"/>
      <p:bldP spid="7" grpId="1" bldLvl="0" animBg="1"/>
      <p:bldP spid="8" grpId="0" bldLvl="0" animBg="1"/>
      <p:bldP spid="8" grpId="1" bldLvl="0" animBg="1"/>
      <p:bldP spid="11" grpId="0" bldLvl="0" animBg="1"/>
      <p:bldP spid="11" grpId="1" bldLvl="0" animBg="1"/>
      <p:bldP spid="12" grpId="0" bldLvl="0" animBg="1"/>
      <p:bldP spid="12" grpId="1" bldLvl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/>
          <p:nvPr/>
        </p:nvGrpSpPr>
        <p:grpSpPr bwMode="auto">
          <a:xfrm>
            <a:off x="574675" y="15303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指导要点</a:t>
            </a:r>
          </a:p>
        </p:txBody>
      </p:sp>
      <p:sp>
        <p:nvSpPr>
          <p:cNvPr id="89138" name="Rectangle 50"/>
          <p:cNvSpPr>
            <a:spLocks noChangeArrowheads="1"/>
          </p:cNvSpPr>
          <p:nvPr/>
        </p:nvSpPr>
        <p:spPr bwMode="auto">
          <a:xfrm>
            <a:off x="3654425" y="2292668"/>
            <a:ext cx="7004050" cy="24790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1.告知患者</a:t>
            </a:r>
            <a:r>
              <a:rPr 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静脉注射</a:t>
            </a: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法的目的、方法、注意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事项。</a:t>
            </a:r>
          </a:p>
          <a:p>
            <a:pPr>
              <a:lnSpc>
                <a:spcPct val="140000"/>
              </a:lnSpc>
            </a:pP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2.告知患者</a:t>
            </a:r>
            <a:r>
              <a:rPr 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静脉注射过程中或过程后</a:t>
            </a:r>
            <a:r>
              <a:rPr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，出现任何不适，立即通知医护人员。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9138" grpId="0" bldLvl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3574415" y="2901315"/>
            <a:ext cx="735520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、正确使用对组织有强烈刺激的药物。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3574415" y="1819275"/>
            <a:ext cx="3616325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、合理选择静脉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。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3573780" y="2409825"/>
            <a:ext cx="7867650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、严格掌握注射速度。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4188460" y="2375535"/>
            <a:ext cx="7092950" cy="10274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●粗、直、弹性好、易于固定的静脉，并避开关节和静脉瓣</a:t>
            </a:r>
            <a:r>
              <a:rPr lang="zh-CN" altLang="en-US" sz="2000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。</a:t>
            </a:r>
          </a:p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●远心端到近心端。</a:t>
            </a:r>
          </a:p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●刺激性强、浓度高的药物选大的静脉注射。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静脉注射法</a:t>
            </a:r>
          </a:p>
        </p:txBody>
      </p:sp>
      <p:sp>
        <p:nvSpPr>
          <p:cNvPr id="10" name="AutoShape 5" descr="5%"/>
          <p:cNvSpPr>
            <a:spLocks noChangeArrowheads="1"/>
          </p:cNvSpPr>
          <p:nvPr/>
        </p:nvSpPr>
        <p:spPr bwMode="auto">
          <a:xfrm>
            <a:off x="1463675" y="3203575"/>
            <a:ext cx="1836738" cy="647700"/>
          </a:xfrm>
          <a:prstGeom prst="roundRect">
            <a:avLst>
              <a:gd name="adj" fmla="val 16667"/>
            </a:avLst>
          </a:prstGeom>
          <a:pattFill prst="pct90">
            <a:fgClr>
              <a:schemeClr val="bg1"/>
            </a:fgClr>
            <a:bgClr>
              <a:schemeClr val="hlink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</a:pPr>
            <a:r>
              <a:rPr lang="zh-CN" sz="32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注意事项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4203700" y="2939415"/>
            <a:ext cx="7077710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●根据患者年龄、病情及药物性质而定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4207510" y="3402965"/>
            <a:ext cx="7073900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●先注入少量生理盐水，再次确认在血管后，再调换抽有药液的注射器进行注射</a:t>
            </a:r>
            <a:r>
              <a:rPr lang="zh-CN" altLang="en-US" sz="2000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 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87115" y="3404235"/>
            <a:ext cx="569277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、观察有无药液外溢。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203700" y="3904615"/>
            <a:ext cx="707707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●间断回抽血液，确保药液安全注入血管内。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574415" y="3924300"/>
            <a:ext cx="514159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、防止血肿发生。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4203700" y="4436110"/>
            <a:ext cx="7076440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●凝血功能不良者延长按压时间 </a:t>
            </a:r>
          </a:p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●抽出鲜红色血液</a:t>
            </a:r>
            <a:r>
              <a:rPr lang="en-US" altLang="zh-CN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—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刺入动脉，立即拔针，加压</a:t>
            </a:r>
            <a:r>
              <a:rPr lang="en-US" altLang="zh-CN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5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10min</a:t>
            </a:r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114710" grpId="1" bldLvl="0" animBg="1"/>
      <p:bldP spid="10" grpId="0" bldLvl="0" animBg="1"/>
      <p:bldP spid="5" grpId="0" bldLvl="0" animBg="1"/>
      <p:bldP spid="5" grpId="1" bldLvl="0" animBg="1"/>
      <p:bldP spid="7" grpId="0" bldLvl="0" animBg="1"/>
      <p:bldP spid="7" grpId="1" bldLvl="0" animBg="1"/>
      <p:bldP spid="8" grpId="0"/>
      <p:bldP spid="11" grpId="0" bldLvl="0" animBg="1"/>
      <p:bldP spid="11" grpId="1" bldLvl="0" animBg="1"/>
      <p:bldP spid="12" grpId="0"/>
      <p:bldP spid="13" grpId="0" bldLvl="0" animBg="1"/>
      <p:bldP spid="13" grpId="1" bldLvl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13" name="Text Box 5"/>
          <p:cNvSpPr txBox="1">
            <a:spLocks noChangeArrowheads="1"/>
          </p:cNvSpPr>
          <p:nvPr/>
        </p:nvSpPr>
        <p:spPr bwMode="auto">
          <a:xfrm>
            <a:off x="2298065" y="3462655"/>
            <a:ext cx="735520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、针头刺入过深。</a:t>
            </a:r>
          </a:p>
        </p:txBody>
      </p:sp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2298065" y="1819275"/>
            <a:ext cx="4583430" cy="1371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、针尖斜面一半在血管外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。</a:t>
            </a:r>
            <a:r>
              <a:rPr lang="zh-CN" altLang="en-US" sz="2800" noProof="0">
                <a:ln>
                  <a:noFill/>
                </a:ln>
                <a:effectLst/>
                <a:uLnTx/>
                <a:uFillTx/>
                <a:latin typeface="Verdana" pitchFamily="34" charset="0"/>
                <a:ea typeface="楷体_GB2312" pitchFamily="49" charset="-122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楷体_GB2312" pitchFamily="49" charset="-122"/>
              <a:cs typeface="+mn-cs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5612" name="Text Box 5"/>
          <p:cNvSpPr txBox="1">
            <a:spLocks noChangeArrowheads="1"/>
          </p:cNvSpPr>
          <p:nvPr/>
        </p:nvSpPr>
        <p:spPr bwMode="auto">
          <a:xfrm>
            <a:off x="2297430" y="2693035"/>
            <a:ext cx="7867650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、针头刺入较深。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2821305" y="2409825"/>
            <a:ext cx="7092950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●可有回血，局部隆起并有痛感。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静脉穿刺失败的常见原因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257175"/>
            <a:ext cx="372872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87305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405" y="257175"/>
            <a:ext cx="30060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三、常用注射法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2836545" y="3205480"/>
            <a:ext cx="7077710" cy="7226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●斜面一半穿破对侧血管壁，可有回血，局部不一定隆起，有痛感。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929890" y="3994150"/>
            <a:ext cx="7073900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●穿破对侧血管壁，没有回血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298065" y="4302760"/>
            <a:ext cx="569277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、观察有无药液外溢。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2926715" y="4805045"/>
            <a:ext cx="7077075" cy="417830"/>
          </a:xfrm>
          <a:prstGeom prst="rect">
            <a:avLst/>
          </a:prstGeom>
          <a:solidFill>
            <a:schemeClr val="bg1">
              <a:alpha val="39000"/>
            </a:schemeClr>
          </a:solidFill>
          <a:ln w="28575" cmpd="dbl" algn="ctr">
            <a:solidFill>
              <a:schemeClr val="accent1">
                <a:shade val="50000"/>
              </a:schemeClr>
            </a:solidFill>
            <a:prstDash val="sysDot"/>
            <a:miter lim="800000"/>
          </a:ln>
        </p:spPr>
        <p:txBody>
          <a:bodyPr wrap="square">
            <a:spAutoFit/>
          </a:bodyPr>
          <a:lstStyle/>
          <a:p>
            <a:pPr lvl="0" eaLnBrk="0" hangingPunct="0"/>
            <a:r>
              <a:rPr lang="zh-CN" altLang="en-US" sz="2000" b="1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●针头未刺入血管内，无回血</a:t>
            </a:r>
            <a:r>
              <a:rPr lang="zh-CN" altLang="en-US" sz="2000" dirty="0">
                <a:solidFill>
                  <a:srgbClr val="0563C1"/>
                </a:solidFill>
                <a:latin typeface="微软雅黑" charset="0"/>
                <a:ea typeface="微软雅黑" charset="0"/>
                <a:sym typeface="+mn-ea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06" grpId="0"/>
      <p:bldP spid="25612" grpId="0"/>
      <p:bldP spid="114710" grpId="0" bldLvl="0" animBg="1"/>
      <p:bldP spid="114710" grpId="1" bldLvl="0" animBg="1"/>
      <p:bldP spid="5" grpId="0" bldLvl="0" animBg="1"/>
      <p:bldP spid="5" grpId="1" bldLvl="0" animBg="1"/>
      <p:bldP spid="7" grpId="0" bldLvl="0" animBg="1"/>
      <p:bldP spid="7" grpId="1" bldLvl="0" animBg="1"/>
      <p:bldP spid="8" grpId="0"/>
      <p:bldP spid="11" grpId="0" bldLvl="0" animBg="1"/>
      <p:bldP spid="11" grpId="1" bldLvl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681355" y="257175"/>
            <a:ext cx="375158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注射法</a:t>
            </a:r>
            <a:endParaRPr lang="zh-CN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43305" y="2641600"/>
            <a:ext cx="3216275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charset="0"/>
                <a:ea typeface="微软雅黑" charset="0"/>
              </a:rPr>
              <a:t>       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患者，男，</a:t>
            </a:r>
            <a:r>
              <a:rPr lang="en-US" altLang="zh-CN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29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岁。发热</a:t>
            </a:r>
            <a:r>
              <a:rPr lang="en-US" altLang="zh-CN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,T 39.8℃</a:t>
            </a:r>
            <a:r>
              <a:rPr lang="zh-CN" altLang="en-US" sz="20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，咳嗽，有黄色脓痰，诊断为上呼吸道感染。医生建议行注射治疗，患者取药后来到门诊注射室。</a:t>
            </a:r>
            <a:endParaRPr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</a:endParaRP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2301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◆ 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护士为患者注射时应遵守哪些原则？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◆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护士选择臀大肌注射，应如何准确定位？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000" b="1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charset="0"/>
              <a:ea typeface="楷体_GB2312" pitchFamily="49" charset="-122"/>
              <a:sym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6437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013710" cy="5702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直角三角形 18"/>
          <p:cNvSpPr>
            <a:spLocks noChangeArrowheads="1"/>
          </p:cNvSpPr>
          <p:nvPr/>
        </p:nvSpPr>
        <p:spPr bwMode="auto">
          <a:xfrm flipV="1">
            <a:off x="2163128" y="817563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549910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二、药疗原则</a:t>
            </a:r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582771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Line 143"/>
          <p:cNvSpPr>
            <a:spLocks noChangeShapeType="1"/>
          </p:cNvSpPr>
          <p:nvPr/>
        </p:nvSpPr>
        <p:spPr bwMode="auto">
          <a:xfrm>
            <a:off x="693738" y="618807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1106170" y="2303145"/>
            <a:ext cx="363283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（一）准确执行给药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>
              <a:latin typeface="楷体_GB2312" pitchFamily="49" charset="-122"/>
              <a:ea typeface="楷体_GB2312" pitchFamily="49" charset="-122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endParaRPr lang="zh-CN" altLang="en-US" sz="3200" b="1">
              <a:solidFill>
                <a:srgbClr val="33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3815" y="2783205"/>
            <a:ext cx="3630295" cy="18465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必须遵医嘱给药，但应避免盲目执行医嘱。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lang="zh-CN" altLang="en-US" sz="2400" b="1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对有疑问的医嘱，应了解清楚后方可执行</a:t>
            </a:r>
          </a:p>
        </p:txBody>
      </p:sp>
      <p:graphicFrame>
        <p:nvGraphicFramePr>
          <p:cNvPr id="64675" name="Group 163"/>
          <p:cNvGraphicFramePr>
            <a:graphicFrameLocks noGrp="1"/>
          </p:cNvGraphicFramePr>
          <p:nvPr>
            <p:ph idx="1"/>
          </p:nvPr>
        </p:nvGraphicFramePr>
        <p:xfrm>
          <a:off x="4858385" y="2119630"/>
          <a:ext cx="6149340" cy="2520315"/>
        </p:xfrm>
        <a:graphic>
          <a:graphicData uri="http://schemas.openxmlformats.org/drawingml/2006/table">
            <a:tbl>
              <a:tblPr/>
              <a:tblGrid>
                <a:gridCol w="1050290"/>
                <a:gridCol w="1320165"/>
                <a:gridCol w="1046480"/>
                <a:gridCol w="2732405"/>
              </a:tblGrid>
              <a:tr h="394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外文缩写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中文译意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外文缩写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中文译意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am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上午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12n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中午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12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pm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下午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12 mn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午夜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12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ac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饭前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DC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停止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pc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饭后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prn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需要时（长期）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97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qm</a:t>
                      </a: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每晨一次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sos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必要时（限用一次，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12h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内有效）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124"/>
          <p:cNvGraphicFramePr>
            <a:graphicFrameLocks noGrp="1"/>
          </p:cNvGraphicFramePr>
          <p:nvPr/>
        </p:nvGraphicFramePr>
        <p:xfrm>
          <a:off x="4858385" y="4639945"/>
          <a:ext cx="6141720" cy="1122045"/>
        </p:xfrm>
        <a:graphic>
          <a:graphicData uri="http://schemas.openxmlformats.org/drawingml/2006/table">
            <a:tbl>
              <a:tblPr/>
              <a:tblGrid>
                <a:gridCol w="1043305"/>
                <a:gridCol w="1341120"/>
                <a:gridCol w="1038860"/>
                <a:gridCol w="2718435"/>
              </a:tblGrid>
              <a:tr h="353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qod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隔日一次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en-US" altLang="zh-CN" sz="1600" b="1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sym typeface="+mn-ea"/>
                        </a:rPr>
                        <a:t>hs 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zh-CN" altLang="en-US" sz="1600" b="1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sym typeface="+mn-ea"/>
                        </a:rPr>
                        <a:t>临睡前一次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biw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</a:rPr>
                        <a:t>每周两次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en-US" altLang="zh-CN" sz="1600" b="1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sym typeface="+mn-ea"/>
                        </a:rPr>
                        <a:t>EXP.</a:t>
                      </a:r>
                      <a:r>
                        <a:rPr lang="en-US" altLang="zh-CN" sz="1600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latin typeface="微软雅黑" charset="0"/>
                          <a:ea typeface="微软雅黑" charset="0"/>
                          <a:sym typeface="+mn-ea"/>
                        </a:rPr>
                        <a:t> 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zh-CN" altLang="en-US" sz="1600" b="1" smtClean="0">
                          <a:ln>
                            <a:noFill/>
                          </a:ln>
                          <a:solidFill>
                            <a:srgbClr val="0563C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微软雅黑" charset="0"/>
                          <a:ea typeface="微软雅黑" charset="0"/>
                          <a:sym typeface="+mn-ea"/>
                        </a:rPr>
                        <a:t>有效期至 </a:t>
                      </a:r>
                      <a:endParaRPr kumimoji="0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563C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微软雅黑" charset="0"/>
                        <a:ea typeface="微软雅黑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课堂小结</a:t>
            </a:r>
          </a:p>
        </p:txBody>
      </p:sp>
      <p:sp>
        <p:nvSpPr>
          <p:cNvPr id="70668" name="Text Box 5"/>
          <p:cNvSpPr txBox="1">
            <a:spLocks noChangeArrowheads="1"/>
          </p:cNvSpPr>
          <p:nvPr/>
        </p:nvSpPr>
        <p:spPr bwMode="auto">
          <a:xfrm>
            <a:off x="1557338" y="2135188"/>
            <a:ext cx="9147175" cy="3444240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●“三查七对”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●注射原则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●肌内注射最常用的部位是臀大肌，定位方法有“十字法”“联线法”。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●皮内注射：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5°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；深度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-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针尖斜面；推药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-0.1ml.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●皮下注射：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30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-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40°;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深度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-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针梗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2/3.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●肌内注射：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90°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；深度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-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针梗的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2/3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●静脉注射：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15-30°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；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岁以下选择臀中、小肌，注意配伍禁忌</a:t>
            </a:r>
            <a:r>
              <a:rPr lang="en-US" altLang="zh-CN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.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●静脉注射失败常见原因。</a:t>
            </a:r>
          </a:p>
          <a:p>
            <a:pPr marL="0" marR="0" lvl="0" indent="0" algn="l" rtl="0" eaLnBrk="0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0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楷体_GB2312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75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76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76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205486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A2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1.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患者王某，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38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岁。，因心功能不全，服用洋地黄，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0.2g,bid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。在患者的服药过程中，护士应重点观察（   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胃肠道反应  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尿液的性状    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C.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心率        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D.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有无皮疹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endParaRPr lang="zh-CN" altLang="en-US" sz="2400" b="1">
              <a:solidFill>
                <a:schemeClr val="tx2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6337618" y="260889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443038" y="3600133"/>
            <a:ext cx="8167687" cy="136080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2.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“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tid”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译成中文的正确含义是（   ）</a:t>
            </a:r>
            <a:endParaRPr lang="zh-CN" altLang="en-US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charset="0"/>
              <a:ea typeface="微软雅黑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长期使用接尿装置      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鼓励患者睡前多饮水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留置导尿管引流          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限制饮水量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105843" y="343820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75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76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76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25527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3.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患者张某，患慢性支气管炎，痰液粘稠，不易咳出，为使痰液易于排出，遵医嘱给予氧气雾化吸入治疗，下列操作错误的是（   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吸入前患者先漱口                   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药液稀释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5ml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以内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C.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湿化瓶内装蒸馏水                      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D.</a:t>
            </a:r>
            <a:r>
              <a:rPr lang="zh-CN" altLang="en-US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氧流量</a:t>
            </a:r>
            <a:r>
              <a:rPr lang="en-US" altLang="zh-CN" sz="2400" b="1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6—8L/min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4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E8CA18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endParaRPr lang="zh-CN" altLang="en-US" sz="2400" b="1">
              <a:solidFill>
                <a:schemeClr val="tx2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9402128" y="2231708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443038" y="3600133"/>
            <a:ext cx="8167687" cy="140779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4.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患儿，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岁，需采血做血培养，股静脉穿刺后，局部按压时间至少为（   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sym typeface="+mn-ea"/>
              </a:rPr>
              <a:t>  </a:t>
            </a:r>
            <a:r>
              <a:rPr lang="en-US" altLang="zh-CN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A.3min</a:t>
            </a:r>
            <a:r>
              <a:rPr lang="zh-CN" altLang="en-US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 </a:t>
            </a:r>
            <a:r>
              <a:rPr lang="en-US" altLang="zh-CN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B.</a:t>
            </a:r>
            <a:r>
              <a:rPr lang="zh-CN" altLang="en-US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en-US" altLang="zh-CN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1min       C.10min  </a:t>
            </a:r>
            <a:r>
              <a:rPr lang="zh-CN" altLang="en-US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 </a:t>
            </a:r>
            <a:r>
              <a:rPr lang="en-US" altLang="zh-CN" sz="2400" b="1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D. 6min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270568" y="3953193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3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68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68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71697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158051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A3/A4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型题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（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～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题共用题干）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 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患者女性，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32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岁。颅脑损伤后昏迷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周，现体温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39.8℃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。医嘱复方氨基比林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2ml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肌内注射</a:t>
            </a:r>
            <a:r>
              <a:rPr lang="en-US" altLang="zh-CN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St</a:t>
            </a:r>
            <a:r>
              <a:rPr lang="zh-CN" altLang="en-US" sz="2400" b="1" noProof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。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443038" y="3612833"/>
            <a:ext cx="9640887" cy="18954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1.</a:t>
            </a:r>
            <a:r>
              <a:rPr lang="zh-CN" altLang="en-US" sz="2400" b="1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护士进行臀大肌注射时，指导患者侧卧的正确姿势是（   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 </a:t>
            </a:r>
            <a:r>
              <a:rPr lang="en-US" altLang="zh-CN" sz="2400" b="1" noProof="0" dirty="0">
                <a:ln>
                  <a:noFill/>
                </a:ln>
                <a:solidFill>
                  <a:srgbClr val="4454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A.</a:t>
            </a:r>
            <a:r>
              <a:rPr lang="zh-CN" altLang="en-US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两腿弯曲              </a:t>
            </a:r>
            <a:r>
              <a:rPr lang="en-US" altLang="zh-CN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B.</a:t>
            </a:r>
            <a:r>
              <a:rPr lang="zh-CN" altLang="en-US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上腿伸直，下腿稍弯曲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C.</a:t>
            </a:r>
            <a:r>
              <a:rPr lang="zh-CN" altLang="en-US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两腿伸直              </a:t>
            </a:r>
            <a:r>
              <a:rPr lang="en-US" altLang="zh-CN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D.</a:t>
            </a:r>
            <a:r>
              <a:rPr lang="zh-CN" altLang="en-US" sz="2400" b="1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下腿伸直，上腿稍弯曲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ts val="24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sz="2400" b="1">
              <a:solidFill>
                <a:srgbClr val="E8CA18"/>
              </a:solidFill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9067483" y="3493770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68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68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71697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140779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lvl="0" eaLnBrk="1" fontAlgn="base" hangingPunct="1">
              <a:lnSpc>
                <a:spcPct val="120000"/>
              </a:lnSpc>
            </a:pPr>
            <a:r>
              <a:rPr lang="en-US" altLang="zh-CN" sz="2400" b="1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2.</a:t>
            </a:r>
            <a:r>
              <a:rPr lang="zh-CN" altLang="en-US" sz="24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肌内注射时，进针角度和深度为（   ）</a:t>
            </a:r>
            <a:r>
              <a:rPr lang="en-US" altLang="zh-CN" sz="2400" b="1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?</a:t>
            </a:r>
            <a:endParaRPr lang="en-US" altLang="zh-CN" sz="2400" b="1" strike="noStrike" noProof="1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  <a:cs typeface="+mn-ea"/>
              <a:sym typeface="+mn-ea"/>
            </a:endParaRPr>
          </a:p>
          <a:p>
            <a:pPr lvl="0" eaLnBrk="1" fontAlgn="base" hangingPunct="1">
              <a:lnSpc>
                <a:spcPct val="120000"/>
              </a:lnSpc>
            </a:pPr>
            <a:r>
              <a:rPr lang="en-US" altLang="zh-CN" sz="2400" b="1">
                <a:solidFill>
                  <a:srgbClr val="E8CA18"/>
                </a:solidFill>
                <a:latin typeface="微软雅黑" charset="0"/>
                <a:ea typeface="微软雅黑" charset="0"/>
                <a:cs typeface="+mn-ea"/>
                <a:sym typeface="+mn-ea"/>
              </a:rPr>
              <a:t>  </a:t>
            </a: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A.5°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、针梗</a:t>
            </a: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1/3                              B.30°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、针梗</a:t>
            </a: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1/2</a:t>
            </a:r>
            <a:endParaRPr lang="en-US" altLang="zh-CN" sz="2400" b="1" strike="noStrike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</a:endParaRPr>
          </a:p>
          <a:p>
            <a:pPr lvl="0" eaLnBrk="1" fontAlgn="base" hangingPunct="1"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  C.90°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、针梗</a:t>
            </a: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2/3                            D.45°</a:t>
            </a:r>
            <a:r>
              <a:rPr lang="zh-CN" altLang="en-US" sz="24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cs typeface="+mn-ea"/>
                <a:sym typeface="+mn-ea"/>
              </a:rPr>
              <a:t>、全部针梗</a:t>
            </a:r>
            <a:endParaRPr lang="zh-CN" altLang="en-US" sz="2400" b="1" noProof="0">
              <a:ln>
                <a:noFill/>
              </a:ln>
              <a:solidFill>
                <a:srgbClr val="0563C1"/>
              </a:solidFill>
              <a:effectLst/>
              <a:uLnTx/>
              <a:uFillTx/>
              <a:latin typeface="微软雅黑" charset="0"/>
              <a:ea typeface="微软雅黑" charset="0"/>
              <a:sym typeface="+mn-ea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443038" y="3342958"/>
            <a:ext cx="9640887" cy="19462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3.</a:t>
            </a:r>
            <a:r>
              <a:rPr lang="zh-CN" altLang="en-US" sz="2400" b="1" noProof="0" dirty="0">
                <a:ln>
                  <a:noFill/>
                </a:ln>
                <a:solidFill>
                  <a:srgbClr val="0563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charset="0"/>
                <a:ea typeface="微软雅黑" charset="0"/>
                <a:sym typeface="+mn-ea"/>
              </a:rPr>
              <a:t>如护士选择股外侧肌作为注射部位，正确的注射范围是（   ）？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563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charset="0"/>
              <a:ea typeface="微软雅黑" charset="0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rgbClr val="E8CA18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</a:t>
            </a: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A.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大腿外侧，膝关节以上  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B.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髋关节以下，膝关节以上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C.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大腿内侧，膝关节以上</a:t>
            </a: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10cm  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charset="0"/>
              <a:ea typeface="微软雅黑" charset="0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   D.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髋关节一下</a:t>
            </a: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10cm,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膝关节以上</a:t>
            </a: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10cm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charset="0"/>
                <a:ea typeface="微软雅黑" charset="0"/>
                <a:sym typeface="+mn-ea"/>
              </a:rPr>
              <a:t>大腿外侧</a:t>
            </a:r>
            <a:endParaRPr lang="zh-CN" altLang="en-US" sz="2400" b="1">
              <a:solidFill>
                <a:srgbClr val="E8CA18"/>
              </a:solidFill>
              <a:effectLst/>
              <a:latin typeface="微软雅黑" charset="0"/>
              <a:ea typeface="微软雅黑" charset="0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6283008" y="1898650"/>
            <a:ext cx="431800" cy="701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sp>
        <p:nvSpPr>
          <p:cNvPr id="29708" name="Text Box 5"/>
          <p:cNvSpPr txBox="1"/>
          <p:nvPr/>
        </p:nvSpPr>
        <p:spPr>
          <a:xfrm>
            <a:off x="9359583" y="3192463"/>
            <a:ext cx="431800" cy="935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42900" lvl="0" indent="-342900" eaLnBrk="1" hangingPunct="1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9708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5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角色扮演活动</a:t>
            </a:r>
          </a:p>
        </p:txBody>
      </p:sp>
      <p:sp>
        <p:nvSpPr>
          <p:cNvPr id="67596" name="Rectangle 3"/>
          <p:cNvSpPr>
            <a:spLocks noChangeArrowheads="1"/>
          </p:cNvSpPr>
          <p:nvPr/>
        </p:nvSpPr>
        <p:spPr bwMode="auto">
          <a:xfrm>
            <a:off x="1238250" y="2214563"/>
            <a:ext cx="9555163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lvl="0" algn="just" eaLnBrk="1" fontAlgn="base" hangingPunct="1">
              <a:buNone/>
            </a:pPr>
            <a:r>
              <a:rPr lang="zh-CN" altLang="en-US" sz="2800" b="1">
                <a:solidFill>
                  <a:srgbClr val="0563C1"/>
                </a:solidFill>
                <a:latin typeface="微软雅黑" charset="0"/>
                <a:ea typeface="微软雅黑" charset="0"/>
              </a:rPr>
              <a:t>     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   </a:t>
            </a:r>
            <a:r>
              <a:rPr lang="zh-CN" altLang="zh-CN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住院患者张某，女，</a:t>
            </a:r>
            <a:r>
              <a:rPr lang="en-US" altLang="zh-CN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66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岁，诊断为非胰岛素依赖型糖尿病，需长期注射胰岛素；责任护士小李遵医嘱为患者皮下注射胰岛素</a:t>
            </a:r>
            <a:r>
              <a:rPr lang="en-US" altLang="zh-CN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8U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。</a:t>
            </a:r>
            <a:endParaRPr lang="zh-CN" altLang="en-US" sz="2800" b="1" strike="noStrike" noProof="1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  <a:sym typeface="+mn-ea"/>
            </a:endParaRPr>
          </a:p>
          <a:p>
            <a:pPr lvl="0" eaLnBrk="1" fontAlgn="base" hangingPunct="1">
              <a:buNone/>
            </a:pPr>
            <a:r>
              <a:rPr lang="zh-CN" altLang="en-US" sz="2800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        </a:t>
            </a:r>
            <a:endParaRPr lang="zh-CN" altLang="en-US" sz="2800" strike="noStrike" noProof="1">
              <a:solidFill>
                <a:srgbClr val="0563C1"/>
              </a:solidFill>
              <a:effectLst>
                <a:outerShdw blurRad="38100" dist="38100" dir="2700000">
                  <a:srgbClr val="C0C0C0"/>
                </a:outerShdw>
              </a:effectLst>
              <a:latin typeface="微软雅黑" charset="0"/>
              <a:ea typeface="微软雅黑" charset="0"/>
              <a:sym typeface="+mn-ea"/>
            </a:endParaRPr>
          </a:p>
          <a:p>
            <a:pPr lvl="0" eaLnBrk="1" fontAlgn="base" hangingPunct="1">
              <a:buNone/>
            </a:pPr>
            <a:r>
              <a:rPr lang="zh-CN" altLang="en-US" sz="2800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     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学生分组进行角色扮演，每</a:t>
            </a:r>
            <a:r>
              <a:rPr lang="en-US" altLang="zh-CN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2</a:t>
            </a:r>
            <a:r>
              <a:rPr lang="zh-CN" altLang="en-US" sz="2800" b="1" dirty="0">
                <a:solidFill>
                  <a:srgbClr val="0563C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charset="0"/>
                <a:ea typeface="微软雅黑" charset="0"/>
                <a:sym typeface="+mn-ea"/>
              </a:rPr>
              <a:t>人一组，分别轮流扮演护士和患者。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药物疗法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5226</Words>
  <Application>Microsoft Office PowerPoint</Application>
  <PresentationFormat>宽屏</PresentationFormat>
  <Paragraphs>980</Paragraphs>
  <Slides>96</Slides>
  <Notes>4</Notes>
  <HiddenSlides>0</HiddenSlides>
  <MMClips>6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96</vt:i4>
      </vt:variant>
    </vt:vector>
  </HeadingPairs>
  <TitlesOfParts>
    <vt:vector size="114" baseType="lpstr">
      <vt:lpstr>Batang</vt:lpstr>
      <vt:lpstr>华文行楷</vt:lpstr>
      <vt:lpstr>楷体_GB2312</vt:lpstr>
      <vt:lpstr>隶书</vt:lpstr>
      <vt:lpstr>宋体</vt:lpstr>
      <vt:lpstr>宋体</vt:lpstr>
      <vt:lpstr>微软雅黑</vt:lpstr>
      <vt:lpstr>幼圆</vt:lpstr>
      <vt:lpstr>Arial</vt:lpstr>
      <vt:lpstr>Calibri</vt:lpstr>
      <vt:lpstr>Calibri Light</vt:lpstr>
      <vt:lpstr>Symbol</vt:lpstr>
      <vt:lpstr>Tahoma</vt:lpstr>
      <vt:lpstr>Times New Roman</vt:lpstr>
      <vt:lpstr>Verdana</vt:lpstr>
      <vt:lpstr>Wingdings</vt:lpstr>
      <vt:lpstr>Office 主题</vt:lpstr>
      <vt:lpstr>Bitmap Image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102</cp:revision>
  <dcterms:created xsi:type="dcterms:W3CDTF">2015-02-25T02:36:00Z</dcterms:created>
  <dcterms:modified xsi:type="dcterms:W3CDTF">2019-12-31T05:08:18Z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