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9" r:id="rId2"/>
    <p:sldId id="264" r:id="rId3"/>
    <p:sldId id="265" r:id="rId4"/>
    <p:sldId id="310" r:id="rId5"/>
    <p:sldId id="272" r:id="rId6"/>
    <p:sldId id="276" r:id="rId7"/>
    <p:sldId id="277" r:id="rId8"/>
    <p:sldId id="278" r:id="rId9"/>
    <p:sldId id="279" r:id="rId10"/>
    <p:sldId id="280" r:id="rId11"/>
    <p:sldId id="282" r:id="rId12"/>
    <p:sldId id="311" r:id="rId13"/>
    <p:sldId id="283" r:id="rId14"/>
    <p:sldId id="281"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274" r:id="rId33"/>
    <p:sldId id="303" r:id="rId34"/>
    <p:sldId id="304" r:id="rId35"/>
    <p:sldId id="305" r:id="rId36"/>
    <p:sldId id="302"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5B9BD5"/>
    <a:srgbClr val="3786CD"/>
    <a:srgbClr val="5799D5"/>
    <a:srgbClr val="A6366E"/>
    <a:srgbClr val="C8568F"/>
    <a:srgbClr val="C14382"/>
    <a:srgbClr val="D274A3"/>
    <a:srgbClr val="307BC0"/>
    <a:srgbClr val="2052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89" autoAdjust="0"/>
  </p:normalViewPr>
  <p:slideViewPr>
    <p:cSldViewPr snapToGrid="0" showGuides="1">
      <p:cViewPr varScale="1">
        <p:scale>
          <a:sx n="76" d="100"/>
          <a:sy n="76" d="100"/>
        </p:scale>
        <p:origin x="272" y="52"/>
      </p:cViewPr>
      <p:guideLst>
        <p:guide orient="horz" pos="2160"/>
        <p:guide pos="3840"/>
      </p:guideLst>
    </p:cSldViewPr>
  </p:slideViewPr>
  <p:notesTextViewPr>
    <p:cViewPr>
      <p:scale>
        <a:sx n="1" d="1"/>
        <a:sy n="1" d="1"/>
      </p:scale>
      <p:origin x="0" y="0"/>
    </p:cViewPr>
  </p:notesTextViewPr>
  <p:notesViewPr>
    <p:cSldViewPr snapToGrid="0">
      <p:cViewPr varScale="1">
        <p:scale>
          <a:sx n="83" d="100"/>
          <a:sy n="83" d="100"/>
        </p:scale>
        <p:origin x="297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2DC72-6F14-46B5-BBD2-5B3EA071D42F}" type="datetimeFigureOut">
              <a:rPr lang="zh-CN" altLang="en-US" smtClean="0"/>
              <a:pPr/>
              <a:t>2019/12/31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235678-DCF8-49FE-9525-04D26F4567F3}" type="slidenum">
              <a:rPr lang="zh-CN" altLang="en-US" smtClean="0"/>
              <a:pPr/>
              <a:t>‹#›</a:t>
            </a:fld>
            <a:endParaRPr lang="zh-CN" altLang="en-US"/>
          </a:p>
        </p:txBody>
      </p:sp>
    </p:spTree>
    <p:extLst>
      <p:ext uri="{BB962C8B-B14F-4D97-AF65-F5344CB8AC3E}">
        <p14:creationId xmlns:p14="http://schemas.microsoft.com/office/powerpoint/2010/main" val="2942615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pPr/>
              <a:t>1</a:t>
            </a:fld>
            <a:endParaRPr lang="zh-CN" altLang="en-US"/>
          </a:p>
        </p:txBody>
      </p:sp>
    </p:spTree>
    <p:extLst>
      <p:ext uri="{BB962C8B-B14F-4D97-AF65-F5344CB8AC3E}">
        <p14:creationId xmlns:p14="http://schemas.microsoft.com/office/powerpoint/2010/main" val="101183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pPr/>
              <a:t>12</a:t>
            </a:fld>
            <a:endParaRPr lang="zh-CN" altLang="en-US"/>
          </a:p>
        </p:txBody>
      </p:sp>
    </p:spTree>
    <p:extLst>
      <p:ext uri="{BB962C8B-B14F-4D97-AF65-F5344CB8AC3E}">
        <p14:creationId xmlns:p14="http://schemas.microsoft.com/office/powerpoint/2010/main" val="3118572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pPr/>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824567-AF14-4788-8E98-93CC7635A8DD}" type="datetimeFigureOut">
              <a:rPr lang="zh-CN" altLang="en-US" smtClean="0"/>
              <a:pPr/>
              <a:t>2019/12/31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986A9-BA33-477F-8808-DF38291D927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slide" Target="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3.wdp"/></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88303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a:hlinkClick r:id="rId4" action="ppaction://hlinksldjump"/>
          </p:cNvPr>
          <p:cNvSpPr/>
          <p:nvPr/>
        </p:nvSpPr>
        <p:spPr>
          <a:xfrm>
            <a:off x="388303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5" name="文本框 4"/>
          <p:cNvSpPr txBox="1"/>
          <p:nvPr/>
        </p:nvSpPr>
        <p:spPr>
          <a:xfrm>
            <a:off x="4991866" y="1928276"/>
            <a:ext cx="5431780" cy="461665"/>
          </a:xfrm>
          <a:prstGeom prst="rect">
            <a:avLst/>
          </a:prstGeom>
          <a:noFill/>
        </p:spPr>
        <p:txBody>
          <a:bodyPr wrap="square" rtlCol="0">
            <a:spAutoFit/>
          </a:bodyPr>
          <a:lstStyle/>
          <a:p>
            <a:r>
              <a:rPr lang="zh-CN" altLang="en-US" sz="2400" b="1" dirty="0" smtClean="0">
                <a:latin typeface="微软雅黑" pitchFamily="34" charset="-122"/>
                <a:ea typeface="微软雅黑" pitchFamily="34" charset="-122"/>
              </a:rPr>
              <a:t>医疗护理文件的管理</a:t>
            </a:r>
            <a:endParaRPr lang="zh-CN" altLang="en-US" sz="2400" b="1" dirty="0">
              <a:latin typeface="微软雅黑" pitchFamily="34" charset="-122"/>
              <a:ea typeface="微软雅黑" pitchFamily="34" charset="-122"/>
            </a:endParaRPr>
          </a:p>
        </p:txBody>
      </p:sp>
      <p:sp>
        <p:nvSpPr>
          <p:cNvPr id="8" name="文本框 7"/>
          <p:cNvSpPr txBox="1"/>
          <p:nvPr/>
        </p:nvSpPr>
        <p:spPr>
          <a:xfrm>
            <a:off x="4991866" y="4468058"/>
            <a:ext cx="5431780" cy="461665"/>
          </a:xfrm>
          <a:prstGeom prst="rect">
            <a:avLst/>
          </a:prstGeom>
          <a:noFill/>
        </p:spPr>
        <p:txBody>
          <a:bodyPr wrap="square" rtlCol="0">
            <a:spAutoFit/>
          </a:bodyPr>
          <a:lstStyle/>
          <a:p>
            <a:r>
              <a:rPr lang="zh-CN" altLang="en-US" sz="2400" b="1" dirty="0" smtClean="0">
                <a:latin typeface="微软雅黑" pitchFamily="34" charset="-122"/>
                <a:ea typeface="微软雅黑" pitchFamily="34" charset="-122"/>
              </a:rPr>
              <a:t>护理文件书写</a:t>
            </a:r>
            <a:endParaRPr lang="zh-CN" altLang="en-US" sz="2400" b="1" dirty="0">
              <a:latin typeface="微软雅黑" pitchFamily="34" charset="-122"/>
              <a:ea typeface="微软雅黑" pitchFamily="34" charset="-122"/>
            </a:endParaRPr>
          </a:p>
        </p:txBody>
      </p:sp>
      <p:sp>
        <p:nvSpPr>
          <p:cNvPr id="11" name="文本框 10"/>
          <p:cNvSpPr txBox="1"/>
          <p:nvPr/>
        </p:nvSpPr>
        <p:spPr>
          <a:xfrm>
            <a:off x="306312" y="2951946"/>
            <a:ext cx="3775393" cy="954107"/>
          </a:xfrm>
          <a:prstGeom prst="rect">
            <a:avLst/>
          </a:prstGeom>
          <a:noFill/>
        </p:spPr>
        <p:txBody>
          <a:bodyPr wrap="none" rtlCol="0">
            <a:spAutoFit/>
          </a:bodyPr>
          <a:lstStyle/>
          <a:p>
            <a:r>
              <a:rPr lang="zh-CN" altLang="en-US" sz="2800" b="1" smtClean="0">
                <a:solidFill>
                  <a:schemeClr val="bg1"/>
                </a:solidFill>
                <a:latin typeface="微软雅黑" pitchFamily="34" charset="-122"/>
                <a:ea typeface="微软雅黑" pitchFamily="34" charset="-122"/>
              </a:rPr>
              <a:t>第二十单元</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医疗与护理文件的书写</a:t>
            </a:r>
            <a:endParaRPr lang="zh-CN" altLang="en-US" sz="2800" b="1"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23968" y="1736642"/>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461665"/>
          </a:xfrm>
          <a:prstGeom prst="rect">
            <a:avLst/>
          </a:prstGeom>
          <a:noFill/>
        </p:spPr>
        <p:txBody>
          <a:bodyPr wrap="square" rtlCol="0">
            <a:spAutoFit/>
          </a:bodyPr>
          <a:lstStyle/>
          <a:p>
            <a:r>
              <a:rPr lang="zh-CN" altLang="en-US" sz="2400" dirty="0" smtClean="0">
                <a:solidFill>
                  <a:schemeClr val="bg1"/>
                </a:solidFill>
                <a:latin typeface="微软雅黑" pitchFamily="34" charset="-122"/>
                <a:ea typeface="微软雅黑" pitchFamily="34" charset="-122"/>
                <a:cs typeface="Tahoma" pitchFamily="34" charset="0"/>
              </a:rPr>
              <a:t>五、病历排列顺序</a:t>
            </a:r>
            <a:endParaRPr lang="zh-CN" altLang="en-US" sz="2400" dirty="0">
              <a:solidFill>
                <a:schemeClr val="bg1"/>
              </a:solidFill>
              <a:latin typeface="微软雅黑" pitchFamily="34" charset="-122"/>
              <a:ea typeface="微软雅黑" pitchFamily="34" charset="-122"/>
              <a:cs typeface="Tahoma" pitchFamily="34" charset="0"/>
            </a:endParaRPr>
          </a:p>
        </p:txBody>
      </p:sp>
      <p:sp>
        <p:nvSpPr>
          <p:cNvPr id="5" name="矩形 4"/>
          <p:cNvSpPr/>
          <p:nvPr/>
        </p:nvSpPr>
        <p:spPr>
          <a:xfrm>
            <a:off x="1498811" y="2339964"/>
            <a:ext cx="9249179" cy="2677795"/>
          </a:xfrm>
          <a:prstGeom prst="rect">
            <a:avLst/>
          </a:prstGeom>
        </p:spPr>
        <p:txBody>
          <a:bodyPr wrap="square">
            <a:spAutoFit/>
          </a:bodyPr>
          <a:lstStyle/>
          <a:p>
            <a:r>
              <a:rPr lang="zh-CN" altLang="en-US" sz="2400" b="1" dirty="0">
                <a:solidFill>
                  <a:srgbClr val="FF0000"/>
                </a:solidFill>
                <a:latin typeface="微软雅黑" pitchFamily="34" charset="-122"/>
                <a:ea typeface="微软雅黑" pitchFamily="34" charset="-122"/>
                <a:sym typeface="微软雅黑" pitchFamily="34" charset="-122"/>
              </a:rPr>
              <a:t>住院病历：</a:t>
            </a:r>
          </a:p>
          <a:p>
            <a:pPr>
              <a:lnSpc>
                <a:spcPct val="150000"/>
              </a:lnSpc>
            </a:pPr>
            <a:r>
              <a:rPr lang="zh-CN" altLang="en-US" sz="2400" b="1" dirty="0">
                <a:solidFill>
                  <a:srgbClr val="0066FF"/>
                </a:solidFill>
                <a:latin typeface="微软雅黑" pitchFamily="34" charset="-122"/>
                <a:ea typeface="微软雅黑" pitchFamily="34" charset="-122"/>
                <a:sym typeface="微软雅黑" pitchFamily="34" charset="-122"/>
              </a:rPr>
              <a:t>体温单▶▶医嘱单▶▶入院记录▶▶病程记录▶▶与手术相关记录▶▶病重（危）患者护理记录▶▶输血治疗知情同意书▶▶特殊检查（治疗）同意书▶▶会诊记录▶▶病危（重）通知书</a:t>
            </a:r>
            <a:r>
              <a:rPr lang="zh-CN" altLang="en-US" sz="2400" b="1" dirty="0" smtClean="0">
                <a:solidFill>
                  <a:srgbClr val="0066FF"/>
                </a:solidFill>
                <a:latin typeface="微软雅黑" pitchFamily="34" charset="-122"/>
                <a:ea typeface="微软雅黑" pitchFamily="34" charset="-122"/>
                <a:sym typeface="微软雅黑" pitchFamily="34" charset="-122"/>
              </a:rPr>
              <a:t>▶▶病理资料▶▶ 实验辅助检查报告单▶▶住院影像检查资料▶▶住院</a:t>
            </a:r>
            <a:r>
              <a:rPr lang="zh-CN" altLang="en-US" sz="2400" b="1" dirty="0">
                <a:solidFill>
                  <a:srgbClr val="0066FF"/>
                </a:solidFill>
                <a:latin typeface="微软雅黑" pitchFamily="34" charset="-122"/>
                <a:ea typeface="微软雅黑" pitchFamily="34" charset="-122"/>
                <a:sym typeface="微软雅黑" pitchFamily="34" charset="-122"/>
              </a:rPr>
              <a:t>病历首页 ▶▶门急诊病案</a:t>
            </a:r>
          </a:p>
        </p:txBody>
      </p:sp>
      <p:sp>
        <p:nvSpPr>
          <p:cNvPr id="6" name="矩形 5"/>
          <p:cNvSpPr/>
          <p:nvPr/>
        </p:nvSpPr>
        <p:spPr>
          <a:xfrm>
            <a:off x="1378857" y="2216875"/>
            <a:ext cx="9321660" cy="3416320"/>
          </a:xfrm>
          <a:prstGeom prst="rect">
            <a:avLst/>
          </a:prstGeom>
        </p:spPr>
        <p:txBody>
          <a:bodyPr wrap="square">
            <a:spAutoFit/>
          </a:bodyPr>
          <a:lstStyle/>
          <a:p>
            <a:pPr>
              <a:spcBef>
                <a:spcPct val="50000"/>
              </a:spcBef>
            </a:pPr>
            <a:r>
              <a:rPr lang="zh-CN" altLang="en-US" sz="2400" b="1" dirty="0">
                <a:solidFill>
                  <a:srgbClr val="FF0000"/>
                </a:solidFill>
                <a:latin typeface="微软雅黑" pitchFamily="34" charset="-122"/>
                <a:ea typeface="微软雅黑" pitchFamily="34" charset="-122"/>
                <a:sym typeface="微软雅黑" pitchFamily="34" charset="-122"/>
              </a:rPr>
              <a:t>出院病历：</a:t>
            </a:r>
          </a:p>
          <a:p>
            <a:pPr>
              <a:lnSpc>
                <a:spcPct val="160000"/>
              </a:lnSpc>
            </a:pPr>
            <a:r>
              <a:rPr lang="zh-CN" altLang="en-US" sz="2400" b="1" dirty="0">
                <a:solidFill>
                  <a:srgbClr val="0066FF"/>
                </a:solidFill>
                <a:latin typeface="微软雅黑" pitchFamily="34" charset="-122"/>
                <a:ea typeface="微软雅黑" pitchFamily="34" charset="-122"/>
                <a:sym typeface="微软雅黑" pitchFamily="34" charset="-122"/>
              </a:rPr>
              <a:t>住院病历首页▶▶入院记录▶▶病程记录▶▶与手术相关记录▶▶出院或死亡记录▶▶死亡病例讨论记录▶▶输血治疗知情同意书▶▶特殊检查（治疗）同意书▶▶会诊记录▶▶病危（重）通知书</a:t>
            </a:r>
            <a:r>
              <a:rPr lang="zh-CN" altLang="en-US" sz="2400" b="1" dirty="0" smtClean="0">
                <a:solidFill>
                  <a:srgbClr val="0066FF"/>
                </a:solidFill>
                <a:latin typeface="微软雅黑" pitchFamily="34" charset="-122"/>
                <a:ea typeface="微软雅黑" pitchFamily="34" charset="-122"/>
                <a:sym typeface="微软雅黑" pitchFamily="34" charset="-122"/>
              </a:rPr>
              <a:t>▶▶病理资料▶▶ 试验辅助检查报告单▶▶ 医学影像检查资料▶▶ 体温单▶▶</a:t>
            </a:r>
            <a:r>
              <a:rPr lang="zh-CN" altLang="en-US" sz="2400" b="1" dirty="0">
                <a:solidFill>
                  <a:srgbClr val="0066FF"/>
                </a:solidFill>
                <a:latin typeface="微软雅黑" pitchFamily="34" charset="-122"/>
                <a:ea typeface="微软雅黑" pitchFamily="34" charset="-122"/>
                <a:sym typeface="微软雅黑" pitchFamily="34" charset="-122"/>
              </a:rPr>
              <a:t>医嘱单</a:t>
            </a:r>
            <a:r>
              <a:rPr lang="zh-CN" altLang="en-US" sz="2400" b="1" dirty="0" smtClean="0">
                <a:solidFill>
                  <a:srgbClr val="0066FF"/>
                </a:solidFill>
                <a:latin typeface="微软雅黑" pitchFamily="34" charset="-122"/>
                <a:ea typeface="微软雅黑" pitchFamily="34" charset="-122"/>
                <a:sym typeface="微软雅黑" pitchFamily="34" charset="-122"/>
              </a:rPr>
              <a:t>▶▶病危（重）患者护理记录</a:t>
            </a:r>
            <a:endParaRPr lang="zh-CN" altLang="en-US" sz="2400" b="1" dirty="0">
              <a:solidFill>
                <a:srgbClr val="0066FF"/>
              </a:solidFill>
              <a:latin typeface="微软雅黑" pitchFamily="34" charset="-122"/>
              <a:ea typeface="微软雅黑" pitchFamily="34" charset="-122"/>
              <a:sym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itchFamily="34" charset="-122"/>
                <a:ea typeface="微软雅黑" pitchFamily="34" charset="-122"/>
                <a:cs typeface="Tahoma" pitchFamily="34" charset="0"/>
              </a:rPr>
              <a:t>课前思考</a:t>
            </a:r>
            <a:endParaRPr lang="zh-CN" altLang="en-US" sz="3200" dirty="0">
              <a:solidFill>
                <a:schemeClr val="bg1"/>
              </a:solidFill>
              <a:latin typeface="微软雅黑" pitchFamily="34" charset="-122"/>
              <a:ea typeface="微软雅黑" pitchFamily="34" charset="-122"/>
              <a:cs typeface="Tahoma"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itchFamily="34" charset="-122"/>
                <a:ea typeface="微软雅黑" pitchFamily="34" charset="-122"/>
                <a:cs typeface="Tahoma" pitchFamily="34" charset="0"/>
              </a:rPr>
              <a:t>想一想</a:t>
            </a:r>
            <a:endParaRPr lang="zh-CN" altLang="en-US" sz="3200" dirty="0">
              <a:solidFill>
                <a:schemeClr val="bg1"/>
              </a:solidFill>
              <a:latin typeface="微软雅黑" pitchFamily="34" charset="-122"/>
              <a:ea typeface="微软雅黑" pitchFamily="34" charset="-122"/>
              <a:cs typeface="Tahoma"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83788" y="2926019"/>
            <a:ext cx="2838450" cy="1938992"/>
          </a:xfrm>
          <a:prstGeom prst="rect">
            <a:avLst/>
          </a:prstGeom>
          <a:noFill/>
        </p:spPr>
        <p:txBody>
          <a:bodyPr wrap="square" rtlCol="0">
            <a:spAutoFit/>
          </a:bodyPr>
          <a:lstStyle/>
          <a:p>
            <a:r>
              <a:rPr lang="zh-CN" altLang="en-US" sz="2000" dirty="0">
                <a:solidFill>
                  <a:srgbClr val="000000"/>
                </a:solidFill>
                <a:latin typeface="微软雅黑" pitchFamily="34" charset="-122"/>
                <a:ea typeface="微软雅黑" pitchFamily="34" charset="-122"/>
                <a:sym typeface="微软雅黑" pitchFamily="34" charset="-122"/>
              </a:rPr>
              <a:t> </a:t>
            </a:r>
            <a:r>
              <a:rPr lang="zh-CN" altLang="en-US" sz="2000" b="1" dirty="0">
                <a:solidFill>
                  <a:srgbClr val="000000"/>
                </a:solidFill>
                <a:latin typeface="微软雅黑" pitchFamily="34" charset="-122"/>
                <a:ea typeface="微软雅黑" pitchFamily="34" charset="-122"/>
                <a:sym typeface="微软雅黑" pitchFamily="34" charset="-122"/>
              </a:rPr>
              <a:t>患者，25岁，因发热，咳嗽、咳铁锈色痰、胸痛来医院就诊，诊断为</a:t>
            </a:r>
            <a:r>
              <a:rPr lang="zh-CN" altLang="en-US" sz="2000" b="1" dirty="0">
                <a:solidFill>
                  <a:srgbClr val="000000"/>
                </a:solidFill>
                <a:ea typeface="微软雅黑" pitchFamily="34" charset="-122"/>
                <a:sym typeface="微软雅黑" pitchFamily="34" charset="-122"/>
              </a:rPr>
              <a:t>“</a:t>
            </a:r>
            <a:r>
              <a:rPr lang="zh-CN" altLang="en-US" sz="2000" b="1" dirty="0">
                <a:solidFill>
                  <a:srgbClr val="000000"/>
                </a:solidFill>
                <a:latin typeface="微软雅黑" pitchFamily="34" charset="-122"/>
                <a:ea typeface="微软雅黑" pitchFamily="34" charset="-122"/>
                <a:sym typeface="微软雅黑" pitchFamily="34" charset="-122"/>
              </a:rPr>
              <a:t>肺炎球菌肺炎</a:t>
            </a:r>
            <a:r>
              <a:rPr lang="zh-CN" altLang="en-US" sz="2000" b="1" dirty="0">
                <a:solidFill>
                  <a:srgbClr val="000000"/>
                </a:solidFill>
                <a:ea typeface="微软雅黑" pitchFamily="34" charset="-122"/>
                <a:sym typeface="微软雅黑" pitchFamily="34" charset="-122"/>
              </a:rPr>
              <a:t>”</a:t>
            </a:r>
            <a:r>
              <a:rPr lang="zh-CN" altLang="en-US" sz="2000" b="1" dirty="0">
                <a:solidFill>
                  <a:srgbClr val="000000"/>
                </a:solidFill>
                <a:latin typeface="微软雅黑" pitchFamily="34" charset="-122"/>
                <a:ea typeface="微软雅黑" pitchFamily="34" charset="-122"/>
                <a:sym typeface="微软雅黑" pitchFamily="34" charset="-122"/>
              </a:rPr>
              <a:t>。住院经抗炎袪痰等治疗后，痊愈出院</a:t>
            </a:r>
            <a:endParaRPr lang="zh-CN" altLang="en-US" sz="2000" dirty="0">
              <a:latin typeface="微软雅黑" pitchFamily="34" charset="-122"/>
              <a:ea typeface="微软雅黑"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6"/>
          <p:cNvSpPr>
            <a:spLocks noChangeArrowheads="1"/>
          </p:cNvSpPr>
          <p:nvPr/>
        </p:nvSpPr>
        <p:spPr bwMode="auto">
          <a:xfrm>
            <a:off x="8318046" y="2837581"/>
            <a:ext cx="28384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dirty="0">
                <a:solidFill>
                  <a:srgbClr val="0066FF"/>
                </a:solidFill>
                <a:latin typeface="微软雅黑" pitchFamily="34" charset="-122"/>
                <a:ea typeface="微软雅黑" pitchFamily="34" charset="-122"/>
                <a:sym typeface="微软雅黑" pitchFamily="34" charset="-122"/>
              </a:rPr>
              <a:t> ◆如何整理患者的病案？</a:t>
            </a:r>
            <a:r>
              <a:rPr lang="zh-CN" altLang="en-US" sz="2400" b="1" dirty="0">
                <a:solidFill>
                  <a:schemeClr val="accent1"/>
                </a:solidFill>
                <a:cs typeface="Tahoma" pitchFamily="34" charset="0"/>
                <a:sym typeface="Tahoma" pitchFamily="34" charset="0"/>
              </a:rPr>
              <a:t> </a:t>
            </a:r>
            <a:endParaRPr lang="zh-CN" altLang="en-US" b="1" dirty="0">
              <a:solidFill>
                <a:schemeClr val="accent1"/>
              </a:solidFill>
              <a:latin typeface="Calibri" pitchFamily="34" charset="0"/>
              <a:sym typeface="宋体" pitchFamily="2" charset="-122"/>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883030" y="1797159"/>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a:hlinkClick r:id="rId4" action="ppaction://hlinksldjump"/>
          </p:cNvPr>
          <p:cNvSpPr/>
          <p:nvPr/>
        </p:nvSpPr>
        <p:spPr>
          <a:xfrm>
            <a:off x="3883030" y="4336941"/>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5" name="文本框 4"/>
          <p:cNvSpPr txBox="1"/>
          <p:nvPr/>
        </p:nvSpPr>
        <p:spPr>
          <a:xfrm>
            <a:off x="4991866" y="1928276"/>
            <a:ext cx="5431780" cy="461665"/>
          </a:xfrm>
          <a:prstGeom prst="rect">
            <a:avLst/>
          </a:prstGeom>
          <a:noFill/>
        </p:spPr>
        <p:txBody>
          <a:bodyPr wrap="square" rtlCol="0">
            <a:spAutoFit/>
          </a:bodyPr>
          <a:lstStyle/>
          <a:p>
            <a:r>
              <a:rPr lang="zh-CN" altLang="en-US" sz="2400" b="1" dirty="0" smtClean="0">
                <a:latin typeface="微软雅黑" pitchFamily="34" charset="-122"/>
                <a:ea typeface="微软雅黑" pitchFamily="34" charset="-122"/>
              </a:rPr>
              <a:t>医疗护理文件的管理</a:t>
            </a:r>
            <a:endParaRPr lang="zh-CN" altLang="en-US" sz="2400" b="1" dirty="0">
              <a:latin typeface="微软雅黑" pitchFamily="34" charset="-122"/>
              <a:ea typeface="微软雅黑" pitchFamily="34" charset="-122"/>
            </a:endParaRPr>
          </a:p>
        </p:txBody>
      </p:sp>
      <p:sp>
        <p:nvSpPr>
          <p:cNvPr id="8" name="文本框 7"/>
          <p:cNvSpPr txBox="1"/>
          <p:nvPr/>
        </p:nvSpPr>
        <p:spPr>
          <a:xfrm>
            <a:off x="4991866" y="4468058"/>
            <a:ext cx="5431780" cy="461665"/>
          </a:xfrm>
          <a:prstGeom prst="rect">
            <a:avLst/>
          </a:prstGeom>
          <a:noFill/>
        </p:spPr>
        <p:txBody>
          <a:bodyPr wrap="square" rtlCol="0">
            <a:spAutoFit/>
          </a:bodyPr>
          <a:lstStyle/>
          <a:p>
            <a:r>
              <a:rPr lang="zh-CN" altLang="en-US" sz="2400" b="1" dirty="0" smtClean="0">
                <a:latin typeface="微软雅黑" pitchFamily="34" charset="-122"/>
                <a:ea typeface="微软雅黑" pitchFamily="34" charset="-122"/>
              </a:rPr>
              <a:t>护理文件书写</a:t>
            </a:r>
            <a:endParaRPr lang="zh-CN" altLang="en-US" sz="2400" b="1" dirty="0">
              <a:latin typeface="微软雅黑" pitchFamily="34" charset="-122"/>
              <a:ea typeface="微软雅黑" pitchFamily="34" charset="-122"/>
            </a:endParaRPr>
          </a:p>
        </p:txBody>
      </p:sp>
      <p:sp>
        <p:nvSpPr>
          <p:cNvPr id="11" name="文本框 10"/>
          <p:cNvSpPr txBox="1"/>
          <p:nvPr/>
        </p:nvSpPr>
        <p:spPr>
          <a:xfrm>
            <a:off x="306312" y="2951946"/>
            <a:ext cx="3775393"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第</a:t>
            </a:r>
            <a:r>
              <a:rPr lang="zh-CN" altLang="en-US" sz="2800" b="1" dirty="0">
                <a:solidFill>
                  <a:schemeClr val="bg1"/>
                </a:solidFill>
                <a:latin typeface="微软雅黑" pitchFamily="34" charset="-122"/>
                <a:ea typeface="微软雅黑" pitchFamily="34" charset="-122"/>
              </a:rPr>
              <a:t>二十三</a:t>
            </a:r>
            <a:r>
              <a:rPr lang="zh-CN" altLang="en-US" sz="2800" b="1" dirty="0" smtClean="0">
                <a:solidFill>
                  <a:schemeClr val="bg1"/>
                </a:solidFill>
                <a:latin typeface="微软雅黑" pitchFamily="34" charset="-122"/>
                <a:ea typeface="微软雅黑" pitchFamily="34" charset="-122"/>
              </a:rPr>
              <a:t>章</a:t>
            </a:r>
            <a:endParaRPr lang="en-US" altLang="zh-CN" sz="2800" b="1" dirty="0" smtClean="0">
              <a:solidFill>
                <a:schemeClr val="bg1"/>
              </a:solidFill>
              <a:latin typeface="微软雅黑" pitchFamily="34" charset="-122"/>
              <a:ea typeface="微软雅黑" pitchFamily="34" charset="-122"/>
            </a:endParaRPr>
          </a:p>
          <a:p>
            <a:r>
              <a:rPr lang="zh-CN" altLang="en-US" sz="2800" b="1" dirty="0" smtClean="0">
                <a:solidFill>
                  <a:schemeClr val="bg1"/>
                </a:solidFill>
                <a:latin typeface="微软雅黑" pitchFamily="34" charset="-122"/>
                <a:ea typeface="微软雅黑" pitchFamily="34" charset="-122"/>
              </a:rPr>
              <a:t>医疗与护理文件的书写</a:t>
            </a:r>
            <a:endParaRPr lang="zh-CN" altLang="en-US" sz="2800" b="1"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8"/>
                                        </p:tgtEl>
                                        <p:attrNameLst>
                                          <p:attrName>ppt_x</p:attrName>
                                          <p:attrName>ppt_y</p:attrName>
                                        </p:attrNameLst>
                                      </p:cBhvr>
                                    </p:animMotion>
                                    <p:animRot by="1500000">
                                      <p:cBhvr>
                                        <p:cTn id="7" dur="125" fill="hold">
                                          <p:stCondLst>
                                            <p:cond delay="0"/>
                                          </p:stCondLst>
                                        </p:cTn>
                                        <p:tgtEl>
                                          <p:spTgt spid="8"/>
                                        </p:tgtEl>
                                        <p:attrNameLst>
                                          <p:attrName>r</p:attrName>
                                        </p:attrNameLst>
                                      </p:cBhvr>
                                    </p:animRot>
                                    <p:animRot by="-1500000">
                                      <p:cBhvr>
                                        <p:cTn id="8" dur="125" fill="hold">
                                          <p:stCondLst>
                                            <p:cond delay="125"/>
                                          </p:stCondLst>
                                        </p:cTn>
                                        <p:tgtEl>
                                          <p:spTgt spid="8"/>
                                        </p:tgtEl>
                                        <p:attrNameLst>
                                          <p:attrName>r</p:attrName>
                                        </p:attrNameLst>
                                      </p:cBhvr>
                                    </p:animRot>
                                    <p:animRot by="-1500000">
                                      <p:cBhvr>
                                        <p:cTn id="9" dur="125" fill="hold">
                                          <p:stCondLst>
                                            <p:cond delay="250"/>
                                          </p:stCondLst>
                                        </p:cTn>
                                        <p:tgtEl>
                                          <p:spTgt spid="8"/>
                                        </p:tgtEl>
                                        <p:attrNameLst>
                                          <p:attrName>r</p:attrName>
                                        </p:attrNameLst>
                                      </p:cBhvr>
                                    </p:animRot>
                                    <p:animRot by="1500000">
                                      <p:cBhvr>
                                        <p:cTn id="10"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2222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1776038"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学习目标</a:t>
            </a:r>
            <a:endParaRPr lang="zh-CN" altLang="en-US" sz="3100" b="1" dirty="0">
              <a:solidFill>
                <a:schemeClr val="bg1"/>
              </a:solidFill>
              <a:latin typeface="微软雅黑" pitchFamily="34" charset="-122"/>
              <a:ea typeface="微软雅黑" pitchFamily="34" charset="-122"/>
            </a:endParaRPr>
          </a:p>
        </p:txBody>
      </p:sp>
      <p:sp>
        <p:nvSpPr>
          <p:cNvPr id="14" name="直角三角形 13"/>
          <p:cNvSpPr/>
          <p:nvPr/>
        </p:nvSpPr>
        <p:spPr>
          <a:xfrm flipV="1">
            <a:off x="1365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921208" y="1586918"/>
            <a:ext cx="5235328" cy="523220"/>
          </a:xfrm>
          <a:prstGeom prst="rect">
            <a:avLst/>
          </a:prstGeom>
          <a:noFill/>
        </p:spPr>
        <p:txBody>
          <a:bodyPr wrap="square" rtlCol="0">
            <a:spAutoFit/>
          </a:bodyPr>
          <a:lstStyle/>
          <a:p>
            <a:r>
              <a:rPr lang="zh-CN" altLang="en-US" sz="2800" b="1" dirty="0" smtClean="0">
                <a:solidFill>
                  <a:srgbClr val="FF0000"/>
                </a:solidFill>
                <a:latin typeface="微软雅黑" pitchFamily="34" charset="-122"/>
                <a:ea typeface="微软雅黑" pitchFamily="34" charset="-122"/>
                <a:cs typeface="Tahoma" pitchFamily="34" charset="0"/>
              </a:rPr>
              <a:t>掌握</a:t>
            </a:r>
            <a:r>
              <a:rPr lang="zh-CN" altLang="en-US" sz="2800" b="1" dirty="0">
                <a:solidFill>
                  <a:schemeClr val="bg1"/>
                </a:solidFill>
                <a:latin typeface="微软雅黑" pitchFamily="34" charset="-122"/>
                <a:ea typeface="微软雅黑" pitchFamily="34" charset="-122"/>
                <a:sym typeface="Tahoma" pitchFamily="34" charset="0"/>
              </a:rPr>
              <a:t>体温单书写内容及方法</a:t>
            </a:r>
          </a:p>
        </p:txBody>
      </p:sp>
      <p:sp>
        <p:nvSpPr>
          <p:cNvPr id="39" name="文本框 38"/>
          <p:cNvSpPr txBox="1"/>
          <p:nvPr/>
        </p:nvSpPr>
        <p:spPr>
          <a:xfrm>
            <a:off x="4032415" y="3444999"/>
            <a:ext cx="5266243" cy="523220"/>
          </a:xfrm>
          <a:prstGeom prst="rect">
            <a:avLst/>
          </a:prstGeom>
          <a:noFill/>
        </p:spPr>
        <p:txBody>
          <a:bodyPr wrap="square" rtlCol="0">
            <a:spAutoFit/>
          </a:bodyPr>
          <a:lstStyle/>
          <a:p>
            <a:r>
              <a:rPr lang="zh-CN" altLang="en-US" sz="2800" b="1" dirty="0" smtClean="0">
                <a:solidFill>
                  <a:srgbClr val="FF0000"/>
                </a:solidFill>
                <a:latin typeface="微软雅黑" pitchFamily="34" charset="-122"/>
                <a:ea typeface="微软雅黑" pitchFamily="34" charset="-122"/>
                <a:cs typeface="Tahoma" pitchFamily="34" charset="0"/>
              </a:rPr>
              <a:t>掌握</a:t>
            </a:r>
            <a:r>
              <a:rPr lang="zh-CN" altLang="en-US" sz="2800" b="1" dirty="0">
                <a:solidFill>
                  <a:schemeClr val="bg1"/>
                </a:solidFill>
                <a:latin typeface="微软雅黑" pitchFamily="34" charset="-122"/>
                <a:ea typeface="微软雅黑" pitchFamily="34" charset="-122"/>
                <a:sym typeface="Tahoma" pitchFamily="34" charset="0"/>
              </a:rPr>
              <a:t>医嘱处理及书写方法</a:t>
            </a:r>
          </a:p>
        </p:txBody>
      </p:sp>
      <p:sp>
        <p:nvSpPr>
          <p:cNvPr id="40" name="文本框 39"/>
          <p:cNvSpPr txBox="1"/>
          <p:nvPr/>
        </p:nvSpPr>
        <p:spPr>
          <a:xfrm>
            <a:off x="3523846" y="5060520"/>
            <a:ext cx="5249780" cy="954107"/>
          </a:xfrm>
          <a:prstGeom prst="rect">
            <a:avLst/>
          </a:prstGeom>
          <a:noFill/>
        </p:spPr>
        <p:txBody>
          <a:bodyPr wrap="square" rtlCol="0">
            <a:spAutoFit/>
          </a:bodyPr>
          <a:lstStyle/>
          <a:p>
            <a:pPr algn="ctr"/>
            <a:r>
              <a:rPr lang="zh-CN" altLang="en-US" sz="2800" b="1" dirty="0">
                <a:solidFill>
                  <a:srgbClr val="FF0000"/>
                </a:solidFill>
                <a:latin typeface="微软雅黑" pitchFamily="34" charset="-122"/>
                <a:ea typeface="微软雅黑" pitchFamily="34" charset="-122"/>
                <a:sym typeface="Tahoma" pitchFamily="34" charset="0"/>
              </a:rPr>
              <a:t>掌握</a:t>
            </a:r>
            <a:r>
              <a:rPr lang="zh-CN" altLang="en-US" sz="2800" b="1" dirty="0">
                <a:solidFill>
                  <a:schemeClr val="bg1"/>
                </a:solidFill>
                <a:latin typeface="微软雅黑" pitchFamily="34" charset="-122"/>
                <a:ea typeface="微软雅黑" pitchFamily="34" charset="-122"/>
                <a:sym typeface="Tahoma" pitchFamily="34" charset="0"/>
              </a:rPr>
              <a:t>护理记录单书写</a:t>
            </a:r>
            <a:r>
              <a:rPr lang="zh-CN" altLang="en-US" sz="2800" b="1" dirty="0" smtClean="0">
                <a:solidFill>
                  <a:schemeClr val="bg1"/>
                </a:solidFill>
                <a:latin typeface="微软雅黑" pitchFamily="34" charset="-122"/>
                <a:ea typeface="微软雅黑" pitchFamily="34" charset="-122"/>
                <a:sym typeface="Tahoma" pitchFamily="34" charset="0"/>
              </a:rPr>
              <a:t>方法</a:t>
            </a:r>
            <a:endParaRPr lang="en-US" altLang="zh-CN" sz="2800" b="1" dirty="0" smtClean="0">
              <a:solidFill>
                <a:schemeClr val="bg1"/>
              </a:solidFill>
              <a:latin typeface="微软雅黑" pitchFamily="34" charset="-122"/>
              <a:ea typeface="微软雅黑" pitchFamily="34" charset="-122"/>
              <a:sym typeface="Tahoma" pitchFamily="34" charset="0"/>
            </a:endParaRPr>
          </a:p>
          <a:p>
            <a:pPr algn="ctr"/>
            <a:r>
              <a:rPr lang="zh-CN" altLang="en-US" sz="2800" b="1" dirty="0" smtClean="0">
                <a:solidFill>
                  <a:schemeClr val="bg1"/>
                </a:solidFill>
                <a:latin typeface="微软雅黑" pitchFamily="34" charset="-122"/>
                <a:ea typeface="微软雅黑" pitchFamily="34" charset="-122"/>
                <a:sym typeface="Tahoma" pitchFamily="34" charset="0"/>
              </a:rPr>
              <a:t>和病室</a:t>
            </a:r>
            <a:r>
              <a:rPr lang="zh-CN" altLang="en-US" sz="2800" b="1" dirty="0">
                <a:solidFill>
                  <a:schemeClr val="bg1"/>
                </a:solidFill>
                <a:latin typeface="微软雅黑" pitchFamily="34" charset="-122"/>
                <a:ea typeface="微软雅黑" pitchFamily="34" charset="-122"/>
                <a:sym typeface="Tahoma" pitchFamily="34" charset="0"/>
              </a:rPr>
              <a:t>报告书写方法 </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78890" y="1510030"/>
            <a:ext cx="4654550"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一、体温单书写内容及方法</a:t>
            </a:r>
            <a:endParaRPr lang="zh-CN" altLang="en-US" sz="2800" b="1" dirty="0">
              <a:solidFill>
                <a:schemeClr val="bg1"/>
              </a:solidFill>
              <a:latin typeface="微软雅黑" pitchFamily="34" charset="-122"/>
              <a:ea typeface="微软雅黑" pitchFamily="34" charset="-122"/>
              <a:cs typeface="Tahoma" pitchFamily="34" charset="0"/>
            </a:endParaRPr>
          </a:p>
        </p:txBody>
      </p:sp>
      <p:sp>
        <p:nvSpPr>
          <p:cNvPr id="23" name="AutoShape 7" descr="5%"/>
          <p:cNvSpPr>
            <a:spLocks noChangeArrowheads="1"/>
          </p:cNvSpPr>
          <p:nvPr/>
        </p:nvSpPr>
        <p:spPr bwMode="auto">
          <a:xfrm>
            <a:off x="1307064" y="2123149"/>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rPr>
              <a:t>书写内容</a:t>
            </a:r>
          </a:p>
        </p:txBody>
      </p:sp>
      <p:sp>
        <p:nvSpPr>
          <p:cNvPr id="25" name="Text Box 10"/>
          <p:cNvSpPr txBox="1">
            <a:spLocks noChangeArrowheads="1"/>
          </p:cNvSpPr>
          <p:nvPr/>
        </p:nvSpPr>
        <p:spPr bwMode="auto">
          <a:xfrm>
            <a:off x="3248025" y="2110261"/>
            <a:ext cx="7314321" cy="523220"/>
          </a:xfrm>
          <a:prstGeom prst="rect">
            <a:avLst/>
          </a:prstGeom>
          <a:noFill/>
          <a:ln w="3175" cap="sq" cmpd="sng">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800" b="1" dirty="0">
                <a:solidFill>
                  <a:srgbClr val="0066FF"/>
                </a:solidFill>
                <a:latin typeface="微软雅黑" pitchFamily="34" charset="-122"/>
                <a:ea typeface="微软雅黑" pitchFamily="34" charset="-122"/>
                <a:sym typeface="微软雅黑" pitchFamily="34" charset="-122"/>
              </a:rPr>
              <a:t>记录生命体征及其他病情资料 </a:t>
            </a:r>
            <a:r>
              <a:rPr lang="en-US" sz="2800" b="1" dirty="0">
                <a:solidFill>
                  <a:srgbClr val="0066FF"/>
                </a:solidFill>
                <a:latin typeface="微软雅黑" pitchFamily="34" charset="-122"/>
                <a:ea typeface="微软雅黑" pitchFamily="34" charset="-122"/>
                <a:sym typeface="微软雅黑" pitchFamily="34" charset="-122"/>
              </a:rPr>
              <a:t>,</a:t>
            </a:r>
            <a:r>
              <a:rPr lang="zh-CN" altLang="en-US" sz="2800" b="1" dirty="0">
                <a:solidFill>
                  <a:srgbClr val="0066FF"/>
                </a:solidFill>
                <a:latin typeface="微软雅黑" pitchFamily="34" charset="-122"/>
                <a:ea typeface="微软雅黑" pitchFamily="34" charset="-122"/>
                <a:sym typeface="微软雅黑" pitchFamily="34" charset="-122"/>
              </a:rPr>
              <a:t>放在病历首页。</a:t>
            </a:r>
          </a:p>
        </p:txBody>
      </p:sp>
      <p:sp>
        <p:nvSpPr>
          <p:cNvPr id="27" name="AutoShape 7" descr="5%"/>
          <p:cNvSpPr>
            <a:spLocks noChangeArrowheads="1"/>
          </p:cNvSpPr>
          <p:nvPr/>
        </p:nvSpPr>
        <p:spPr bwMode="auto">
          <a:xfrm>
            <a:off x="1307064" y="2730501"/>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sym typeface="Arial" pitchFamily="34" charset="0"/>
              </a:rPr>
              <a:t>填写方法</a:t>
            </a:r>
          </a:p>
        </p:txBody>
      </p:sp>
      <p:sp>
        <p:nvSpPr>
          <p:cNvPr id="29" name="Text Box 10"/>
          <p:cNvSpPr txBox="1">
            <a:spLocks noChangeArrowheads="1"/>
          </p:cNvSpPr>
          <p:nvPr/>
        </p:nvSpPr>
        <p:spPr bwMode="auto">
          <a:xfrm>
            <a:off x="1316589" y="335438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1.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眉栏</a:t>
            </a:r>
          </a:p>
        </p:txBody>
      </p:sp>
      <p:sp>
        <p:nvSpPr>
          <p:cNvPr id="30" name="Text Box 10"/>
          <p:cNvSpPr txBox="1">
            <a:spLocks noChangeArrowheads="1"/>
          </p:cNvSpPr>
          <p:nvPr/>
        </p:nvSpPr>
        <p:spPr bwMode="auto">
          <a:xfrm>
            <a:off x="1316589" y="3795713"/>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2.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时间栏</a:t>
            </a:r>
          </a:p>
        </p:txBody>
      </p:sp>
      <p:sp>
        <p:nvSpPr>
          <p:cNvPr id="31" name="Text Box 10"/>
          <p:cNvSpPr txBox="1">
            <a:spLocks noChangeArrowheads="1"/>
          </p:cNvSpPr>
          <p:nvPr/>
        </p:nvSpPr>
        <p:spPr bwMode="auto">
          <a:xfrm>
            <a:off x="1316589" y="42116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3.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曲线栏</a:t>
            </a:r>
          </a:p>
        </p:txBody>
      </p:sp>
      <p:sp>
        <p:nvSpPr>
          <p:cNvPr id="32" name="Text Box 10"/>
          <p:cNvSpPr txBox="1">
            <a:spLocks noChangeArrowheads="1"/>
          </p:cNvSpPr>
          <p:nvPr/>
        </p:nvSpPr>
        <p:spPr bwMode="auto">
          <a:xfrm>
            <a:off x="1316589" y="4651375"/>
            <a:ext cx="1695450" cy="33813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4.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底栏</a:t>
            </a:r>
          </a:p>
        </p:txBody>
      </p:sp>
      <p:sp>
        <p:nvSpPr>
          <p:cNvPr id="33" name="Text Box 10"/>
          <p:cNvSpPr txBox="1">
            <a:spLocks noChangeArrowheads="1"/>
          </p:cNvSpPr>
          <p:nvPr/>
        </p:nvSpPr>
        <p:spPr bwMode="auto">
          <a:xfrm>
            <a:off x="1316589" y="51133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5.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周数</a:t>
            </a:r>
          </a:p>
        </p:txBody>
      </p:sp>
      <p:sp>
        <p:nvSpPr>
          <p:cNvPr id="34" name="Text Box 10"/>
          <p:cNvSpPr txBox="1">
            <a:spLocks noChangeArrowheads="1"/>
          </p:cNvSpPr>
          <p:nvPr/>
        </p:nvSpPr>
        <p:spPr bwMode="auto">
          <a:xfrm>
            <a:off x="5933196" y="2688264"/>
            <a:ext cx="4999037" cy="646331"/>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dirty="0">
                <a:solidFill>
                  <a:srgbClr val="F2F2F2"/>
                </a:solidFill>
                <a:latin typeface="微软雅黑" pitchFamily="34" charset="-122"/>
                <a:ea typeface="微软雅黑" pitchFamily="34" charset="-122"/>
                <a:sym typeface="微软雅黑" pitchFamily="34" charset="-122"/>
              </a:rPr>
              <a:t>蓝黑墨水或碳素墨水笔填写，用阿拉伯数字记数</a:t>
            </a:r>
            <a:endParaRPr lang="en-US" sz="2000" dirty="0">
              <a:solidFill>
                <a:srgbClr val="F2F2F2"/>
              </a:solidFill>
              <a:latin typeface="微软雅黑" pitchFamily="34" charset="-122"/>
              <a:ea typeface="微软雅黑" pitchFamily="34" charset="-122"/>
              <a:sym typeface="微软雅黑" pitchFamily="34" charset="-122"/>
            </a:endParaRPr>
          </a:p>
        </p:txBody>
      </p:sp>
      <p:sp>
        <p:nvSpPr>
          <p:cNvPr id="35" name="左大括号 31"/>
          <p:cNvSpPr/>
          <p:nvPr/>
        </p:nvSpPr>
        <p:spPr bwMode="auto">
          <a:xfrm>
            <a:off x="3105150" y="2879725"/>
            <a:ext cx="142875" cy="1285875"/>
          </a:xfrm>
          <a:prstGeom prst="leftBrace">
            <a:avLst>
              <a:gd name="adj1" fmla="val 8333"/>
              <a:gd name="adj2" fmla="val 50000"/>
            </a:avLst>
          </a:prstGeom>
          <a:noFill/>
          <a:ln w="9525" cap="flat" cmpd="sng">
            <a:solidFill>
              <a:schemeClr val="tx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endParaRPr lang="zh-CN" altLang="en-US"/>
          </a:p>
        </p:txBody>
      </p:sp>
      <p:sp>
        <p:nvSpPr>
          <p:cNvPr id="36" name="Text Box 10"/>
          <p:cNvSpPr txBox="1">
            <a:spLocks noChangeArrowheads="1"/>
          </p:cNvSpPr>
          <p:nvPr/>
        </p:nvSpPr>
        <p:spPr bwMode="auto">
          <a:xfrm>
            <a:off x="3233738" y="2816225"/>
            <a:ext cx="2500313" cy="33813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lnSpc>
                <a:spcPct val="8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一般资料</a:t>
            </a:r>
          </a:p>
        </p:txBody>
      </p:sp>
      <p:sp>
        <p:nvSpPr>
          <p:cNvPr id="37" name="Text Box 10"/>
          <p:cNvSpPr txBox="1">
            <a:spLocks noChangeArrowheads="1"/>
          </p:cNvSpPr>
          <p:nvPr/>
        </p:nvSpPr>
        <p:spPr bwMode="auto">
          <a:xfrm>
            <a:off x="3233739" y="3233738"/>
            <a:ext cx="24955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lnSpc>
                <a:spcPct val="8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“日期”栏</a:t>
            </a:r>
          </a:p>
        </p:txBody>
      </p:sp>
      <p:sp>
        <p:nvSpPr>
          <p:cNvPr id="38" name="Text Box 10"/>
          <p:cNvSpPr txBox="1">
            <a:spLocks noChangeArrowheads="1"/>
          </p:cNvSpPr>
          <p:nvPr/>
        </p:nvSpPr>
        <p:spPr bwMode="auto">
          <a:xfrm>
            <a:off x="5931608" y="2916707"/>
            <a:ext cx="5000625" cy="923925"/>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dirty="0">
                <a:solidFill>
                  <a:schemeClr val="bg1"/>
                </a:solidFill>
                <a:latin typeface="微软雅黑" pitchFamily="34" charset="-122"/>
                <a:ea typeface="微软雅黑" pitchFamily="34" charset="-122"/>
              </a:rPr>
              <a:t>每页第一日填写年、月、日，其余</a:t>
            </a:r>
            <a:r>
              <a:rPr lang="en-US" sz="2000" dirty="0">
                <a:solidFill>
                  <a:schemeClr val="bg1"/>
                </a:solidFill>
                <a:latin typeface="微软雅黑" pitchFamily="34" charset="-122"/>
                <a:ea typeface="微软雅黑" pitchFamily="34" charset="-122"/>
              </a:rPr>
              <a:t>6</a:t>
            </a:r>
            <a:r>
              <a:rPr lang="zh-CN" altLang="en-US" sz="2000" dirty="0">
                <a:solidFill>
                  <a:schemeClr val="bg1"/>
                </a:solidFill>
                <a:latin typeface="微软雅黑" pitchFamily="34" charset="-122"/>
                <a:ea typeface="微软雅黑" pitchFamily="34" charset="-122"/>
              </a:rPr>
              <a:t>日只填日。如在</a:t>
            </a:r>
            <a:r>
              <a:rPr lang="en-US" sz="2000" dirty="0">
                <a:solidFill>
                  <a:schemeClr val="bg1"/>
                </a:solidFill>
                <a:latin typeface="微软雅黑" pitchFamily="34" charset="-122"/>
                <a:ea typeface="微软雅黑" pitchFamily="34" charset="-122"/>
              </a:rPr>
              <a:t>6</a:t>
            </a:r>
            <a:r>
              <a:rPr lang="zh-CN" altLang="en-US" sz="2000" dirty="0">
                <a:solidFill>
                  <a:schemeClr val="bg1"/>
                </a:solidFill>
                <a:latin typeface="微软雅黑" pitchFamily="34" charset="-122"/>
                <a:ea typeface="微软雅黑" pitchFamily="34" charset="-122"/>
              </a:rPr>
              <a:t>日中遇有新的年度或月份开始时，则应填写年、月、日或月、日。</a:t>
            </a:r>
            <a:endParaRPr lang="en-US" sz="2000" dirty="0">
              <a:solidFill>
                <a:schemeClr val="bg1"/>
              </a:solidFill>
              <a:latin typeface="微软雅黑" pitchFamily="34" charset="-122"/>
              <a:ea typeface="微软雅黑" pitchFamily="34" charset="-122"/>
            </a:endParaRPr>
          </a:p>
        </p:txBody>
      </p:sp>
      <p:sp>
        <p:nvSpPr>
          <p:cNvPr id="39" name="Text Box 10"/>
          <p:cNvSpPr txBox="1">
            <a:spLocks noChangeArrowheads="1"/>
          </p:cNvSpPr>
          <p:nvPr/>
        </p:nvSpPr>
        <p:spPr bwMode="auto">
          <a:xfrm>
            <a:off x="3233738" y="3640138"/>
            <a:ext cx="2500313"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lnSpc>
                <a:spcPct val="8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“住院日数”栏</a:t>
            </a:r>
          </a:p>
        </p:txBody>
      </p:sp>
      <p:sp>
        <p:nvSpPr>
          <p:cNvPr id="40" name="Text Box 10"/>
          <p:cNvSpPr txBox="1">
            <a:spLocks noChangeArrowheads="1"/>
          </p:cNvSpPr>
          <p:nvPr/>
        </p:nvSpPr>
        <p:spPr bwMode="auto">
          <a:xfrm>
            <a:off x="5931608" y="3510912"/>
            <a:ext cx="5000625" cy="646113"/>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chemeClr val="bg1"/>
                </a:solidFill>
                <a:latin typeface="微软雅黑" pitchFamily="34" charset="-122"/>
                <a:ea typeface="微软雅黑" pitchFamily="34" charset="-122"/>
              </a:rPr>
              <a:t>由住院日以阿拉伯数“</a:t>
            </a:r>
            <a:r>
              <a:rPr lang="en-US" sz="2000">
                <a:solidFill>
                  <a:schemeClr val="bg1"/>
                </a:solidFill>
                <a:latin typeface="微软雅黑" pitchFamily="34" charset="-122"/>
                <a:ea typeface="微软雅黑" pitchFamily="34" charset="-122"/>
              </a:rPr>
              <a:t>1</a:t>
            </a:r>
            <a:r>
              <a:rPr lang="zh-CN" altLang="en-US" sz="2000">
                <a:solidFill>
                  <a:schemeClr val="bg1"/>
                </a:solidFill>
                <a:latin typeface="微软雅黑" pitchFamily="34" charset="-122"/>
                <a:ea typeface="微软雅黑" pitchFamily="34" charset="-122"/>
              </a:rPr>
              <a:t>、</a:t>
            </a:r>
            <a:r>
              <a:rPr lang="en-US" sz="2000">
                <a:solidFill>
                  <a:schemeClr val="bg1"/>
                </a:solidFill>
                <a:latin typeface="微软雅黑" pitchFamily="34" charset="-122"/>
                <a:ea typeface="微软雅黑" pitchFamily="34" charset="-122"/>
              </a:rPr>
              <a:t>2</a:t>
            </a:r>
            <a:r>
              <a:rPr lang="zh-CN" altLang="en-US" sz="2000">
                <a:solidFill>
                  <a:schemeClr val="bg1"/>
                </a:solidFill>
                <a:latin typeface="微软雅黑" pitchFamily="34" charset="-122"/>
                <a:ea typeface="微软雅黑" pitchFamily="34" charset="-122"/>
              </a:rPr>
              <a:t>、</a:t>
            </a:r>
            <a:r>
              <a:rPr lang="en-US" sz="2000">
                <a:solidFill>
                  <a:schemeClr val="bg1"/>
                </a:solidFill>
                <a:latin typeface="微软雅黑" pitchFamily="34" charset="-122"/>
                <a:ea typeface="微软雅黑" pitchFamily="34" charset="-122"/>
              </a:rPr>
              <a:t>3……”</a:t>
            </a:r>
            <a:r>
              <a:rPr lang="zh-CN" altLang="en-US" sz="2000">
                <a:solidFill>
                  <a:schemeClr val="bg1"/>
                </a:solidFill>
                <a:latin typeface="微软雅黑" pitchFamily="34" charset="-122"/>
                <a:ea typeface="微软雅黑" pitchFamily="34" charset="-122"/>
              </a:rPr>
              <a:t>连续写至出院日。</a:t>
            </a:r>
            <a:endParaRPr lang="en-US" sz="2000">
              <a:solidFill>
                <a:schemeClr val="bg1"/>
              </a:solidFill>
              <a:latin typeface="微软雅黑" pitchFamily="34" charset="-122"/>
              <a:ea typeface="微软雅黑" pitchFamily="34" charset="-122"/>
            </a:endParaRPr>
          </a:p>
        </p:txBody>
      </p:sp>
      <p:sp>
        <p:nvSpPr>
          <p:cNvPr id="41" name="Text Box 10"/>
          <p:cNvSpPr txBox="1">
            <a:spLocks noChangeArrowheads="1"/>
          </p:cNvSpPr>
          <p:nvPr/>
        </p:nvSpPr>
        <p:spPr bwMode="auto">
          <a:xfrm>
            <a:off x="3233738" y="4024313"/>
            <a:ext cx="2500312"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lnSpc>
                <a:spcPct val="8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“手术后日数”栏</a:t>
            </a:r>
          </a:p>
        </p:txBody>
      </p:sp>
      <p:sp>
        <p:nvSpPr>
          <p:cNvPr id="42" name="Text Box 10"/>
          <p:cNvSpPr txBox="1">
            <a:spLocks noChangeArrowheads="1"/>
          </p:cNvSpPr>
          <p:nvPr/>
        </p:nvSpPr>
        <p:spPr bwMode="auto">
          <a:xfrm>
            <a:off x="5931608" y="3562156"/>
            <a:ext cx="5000625" cy="1189037"/>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dirty="0">
                <a:solidFill>
                  <a:srgbClr val="F2F2F2"/>
                </a:solidFill>
                <a:latin typeface="微软雅黑" pitchFamily="34" charset="-122"/>
                <a:ea typeface="微软雅黑" pitchFamily="34" charset="-122"/>
                <a:sym typeface="微软雅黑" pitchFamily="34" charset="-122"/>
              </a:rPr>
              <a:t>以手术（分娩）后次日为第一日，连续填写至</a:t>
            </a:r>
            <a:r>
              <a:rPr lang="en-US" sz="2000" dirty="0">
                <a:solidFill>
                  <a:srgbClr val="F2F2F2"/>
                </a:solidFill>
                <a:latin typeface="微软雅黑" pitchFamily="34" charset="-122"/>
                <a:ea typeface="微软雅黑" pitchFamily="34" charset="-122"/>
                <a:sym typeface="微软雅黑" pitchFamily="34" charset="-122"/>
              </a:rPr>
              <a:t>14</a:t>
            </a:r>
            <a:r>
              <a:rPr lang="zh-CN" altLang="en-US" sz="2000" dirty="0">
                <a:solidFill>
                  <a:srgbClr val="F2F2F2"/>
                </a:solidFill>
                <a:latin typeface="微软雅黑" pitchFamily="34" charset="-122"/>
                <a:ea typeface="微软雅黑" pitchFamily="34" charset="-122"/>
                <a:sym typeface="微软雅黑" pitchFamily="34" charset="-122"/>
              </a:rPr>
              <a:t>日止。若在</a:t>
            </a:r>
            <a:r>
              <a:rPr lang="en-US" sz="2000" dirty="0">
                <a:solidFill>
                  <a:srgbClr val="F2F2F2"/>
                </a:solidFill>
                <a:latin typeface="微软雅黑" pitchFamily="34" charset="-122"/>
                <a:ea typeface="微软雅黑" pitchFamily="34" charset="-122"/>
                <a:sym typeface="微软雅黑" pitchFamily="34" charset="-122"/>
              </a:rPr>
              <a:t>14</a:t>
            </a:r>
            <a:r>
              <a:rPr lang="zh-CN" altLang="en-US" sz="2000" dirty="0">
                <a:solidFill>
                  <a:srgbClr val="F2F2F2"/>
                </a:solidFill>
                <a:latin typeface="微软雅黑" pitchFamily="34" charset="-122"/>
                <a:ea typeface="微软雅黑" pitchFamily="34" charset="-122"/>
                <a:sym typeface="微软雅黑" pitchFamily="34" charset="-122"/>
              </a:rPr>
              <a:t>日内进行第二次手术，则第一次手术日数作为分母，第二次手术日数作为分子填写。</a:t>
            </a:r>
            <a:endParaRPr lang="en-US" sz="2000" dirty="0">
              <a:solidFill>
                <a:srgbClr val="F2F2F2"/>
              </a:solidFill>
              <a:latin typeface="微软雅黑" pitchFamily="34" charset="-122"/>
              <a:ea typeface="微软雅黑" pitchFamily="34" charset="-122"/>
              <a:sym typeface="微软雅黑" pitchFamily="34" charset="-122"/>
            </a:endParaRPr>
          </a:p>
        </p:txBody>
      </p:sp>
      <p:pic>
        <p:nvPicPr>
          <p:cNvPr id="26" name="Picture 8" descr="8447AF~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6257290" y="1194435"/>
            <a:ext cx="4349115" cy="5110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1" nodeType="clickEffect">
                                  <p:stCondLst>
                                    <p:cond delay="0"/>
                                  </p:stCondLst>
                                  <p:childTnLst>
                                    <p:animEffect transition="out" filter="fade">
                                      <p:cBhvr>
                                        <p:cTn id="26" dur="500"/>
                                        <p:tgtEl>
                                          <p:spTgt spid="25"/>
                                        </p:tgtEl>
                                      </p:cBhvr>
                                    </p:animEffect>
                                    <p:set>
                                      <p:cBhvr>
                                        <p:cTn id="27" dur="1" fill="hold">
                                          <p:stCondLst>
                                            <p:cond delay="499"/>
                                          </p:stCondLst>
                                        </p:cTn>
                                        <p:tgtEl>
                                          <p:spTgt spid="2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1500"/>
                            </p:stCondLst>
                            <p:childTnLst>
                              <p:par>
                                <p:cTn id="42" presetID="10" presetClass="entr" presetSubtype="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par>
                                <p:cTn id="62" presetID="2" presetClass="entr" presetSubtype="2"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1+#ppt_w/2"/>
                                          </p:val>
                                        </p:tav>
                                        <p:tav tm="100000">
                                          <p:val>
                                            <p:strVal val="#ppt_x"/>
                                          </p:val>
                                        </p:tav>
                                      </p:tavLst>
                                    </p:anim>
                                    <p:anim calcmode="lin" valueType="num">
                                      <p:cBhvr additive="base">
                                        <p:cTn id="65"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xit" presetSubtype="2" fill="hold" grpId="1" nodeType="clickEffect">
                                  <p:stCondLst>
                                    <p:cond delay="0"/>
                                  </p:stCondLst>
                                  <p:childTnLst>
                                    <p:anim calcmode="lin" valueType="num">
                                      <p:cBhvr additive="base">
                                        <p:cTn id="69" dur="500"/>
                                        <p:tgtEl>
                                          <p:spTgt spid="34"/>
                                        </p:tgtEl>
                                        <p:attrNameLst>
                                          <p:attrName>ppt_x</p:attrName>
                                        </p:attrNameLst>
                                      </p:cBhvr>
                                      <p:tavLst>
                                        <p:tav tm="0">
                                          <p:val>
                                            <p:strVal val="ppt_x"/>
                                          </p:val>
                                        </p:tav>
                                        <p:tav tm="100000">
                                          <p:val>
                                            <p:strVal val="1+ppt_w/2"/>
                                          </p:val>
                                        </p:tav>
                                      </p:tavLst>
                                    </p:anim>
                                    <p:anim calcmode="lin" valueType="num">
                                      <p:cBhvr additive="base">
                                        <p:cTn id="70" dur="500"/>
                                        <p:tgtEl>
                                          <p:spTgt spid="34"/>
                                        </p:tgtEl>
                                        <p:attrNameLst>
                                          <p:attrName>ppt_y</p:attrName>
                                        </p:attrNameLst>
                                      </p:cBhvr>
                                      <p:tavLst>
                                        <p:tav tm="0">
                                          <p:val>
                                            <p:strVal val="ppt_y"/>
                                          </p:val>
                                        </p:tav>
                                        <p:tav tm="100000">
                                          <p:val>
                                            <p:strVal val="ppt_y"/>
                                          </p:val>
                                        </p:tav>
                                      </p:tavLst>
                                    </p:anim>
                                    <p:set>
                                      <p:cBhvr>
                                        <p:cTn id="71" dur="1" fill="hold">
                                          <p:stCondLst>
                                            <p:cond delay="499"/>
                                          </p:stCondLst>
                                        </p:cTn>
                                        <p:tgtEl>
                                          <p:spTgt spid="34"/>
                                        </p:tgtEl>
                                        <p:attrNameLst>
                                          <p:attrName>style.visibility</p:attrName>
                                        </p:attrNameLst>
                                      </p:cBhvr>
                                      <p:to>
                                        <p:strVal val="hidden"/>
                                      </p:to>
                                    </p:se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par>
                                <p:cTn id="76" presetID="2" presetClass="entr" presetSubtype="2"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fill="hold"/>
                                        <p:tgtEl>
                                          <p:spTgt spid="38"/>
                                        </p:tgtEl>
                                        <p:attrNameLst>
                                          <p:attrName>ppt_x</p:attrName>
                                        </p:attrNameLst>
                                      </p:cBhvr>
                                      <p:tavLst>
                                        <p:tav tm="0">
                                          <p:val>
                                            <p:strVal val="1+#ppt_w/2"/>
                                          </p:val>
                                        </p:tav>
                                        <p:tav tm="100000">
                                          <p:val>
                                            <p:strVal val="#ppt_x"/>
                                          </p:val>
                                        </p:tav>
                                      </p:tavLst>
                                    </p:anim>
                                    <p:anim calcmode="lin" valueType="num">
                                      <p:cBhvr additive="base">
                                        <p:cTn id="79"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xit" presetSubtype="2" fill="hold" grpId="1" nodeType="clickEffect">
                                  <p:stCondLst>
                                    <p:cond delay="0"/>
                                  </p:stCondLst>
                                  <p:childTnLst>
                                    <p:anim calcmode="lin" valueType="num">
                                      <p:cBhvr additive="base">
                                        <p:cTn id="83" dur="500"/>
                                        <p:tgtEl>
                                          <p:spTgt spid="38"/>
                                        </p:tgtEl>
                                        <p:attrNameLst>
                                          <p:attrName>ppt_x</p:attrName>
                                        </p:attrNameLst>
                                      </p:cBhvr>
                                      <p:tavLst>
                                        <p:tav tm="0">
                                          <p:val>
                                            <p:strVal val="ppt_x"/>
                                          </p:val>
                                        </p:tav>
                                        <p:tav tm="100000">
                                          <p:val>
                                            <p:strVal val="1+ppt_w/2"/>
                                          </p:val>
                                        </p:tav>
                                      </p:tavLst>
                                    </p:anim>
                                    <p:anim calcmode="lin" valueType="num">
                                      <p:cBhvr additive="base">
                                        <p:cTn id="84" dur="500"/>
                                        <p:tgtEl>
                                          <p:spTgt spid="38"/>
                                        </p:tgtEl>
                                        <p:attrNameLst>
                                          <p:attrName>ppt_y</p:attrName>
                                        </p:attrNameLst>
                                      </p:cBhvr>
                                      <p:tavLst>
                                        <p:tav tm="0">
                                          <p:val>
                                            <p:strVal val="ppt_y"/>
                                          </p:val>
                                        </p:tav>
                                        <p:tav tm="100000">
                                          <p:val>
                                            <p:strVal val="ppt_y"/>
                                          </p:val>
                                        </p:tav>
                                      </p:tavLst>
                                    </p:anim>
                                    <p:set>
                                      <p:cBhvr>
                                        <p:cTn id="85" dur="1" fill="hold">
                                          <p:stCondLst>
                                            <p:cond delay="499"/>
                                          </p:stCondLst>
                                        </p:cTn>
                                        <p:tgtEl>
                                          <p:spTgt spid="38"/>
                                        </p:tgtEl>
                                        <p:attrNameLst>
                                          <p:attrName>style.visibility</p:attrName>
                                        </p:attrNameLst>
                                      </p:cBhvr>
                                      <p:to>
                                        <p:strVal val="hidden"/>
                                      </p:to>
                                    </p:set>
                                  </p:childTnLst>
                                </p:cTn>
                              </p:par>
                            </p:childTnLst>
                          </p:cTn>
                        </p:par>
                        <p:par>
                          <p:cTn id="86" fill="hold">
                            <p:stCondLst>
                              <p:cond delay="500"/>
                            </p:stCondLst>
                            <p:childTnLst>
                              <p:par>
                                <p:cTn id="87" presetID="22" presetClass="entr" presetSubtype="8"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left)">
                                      <p:cBhvr>
                                        <p:cTn id="89" dur="500"/>
                                        <p:tgtEl>
                                          <p:spTgt spid="39"/>
                                        </p:tgtEl>
                                      </p:cBhvr>
                                    </p:animEffect>
                                  </p:childTnLst>
                                </p:cTn>
                              </p:par>
                              <p:par>
                                <p:cTn id="90" presetID="2" presetClass="entr" presetSubtype="2"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 calcmode="lin" valueType="num">
                                      <p:cBhvr additive="base">
                                        <p:cTn id="92" dur="500" fill="hold"/>
                                        <p:tgtEl>
                                          <p:spTgt spid="40"/>
                                        </p:tgtEl>
                                        <p:attrNameLst>
                                          <p:attrName>ppt_x</p:attrName>
                                        </p:attrNameLst>
                                      </p:cBhvr>
                                      <p:tavLst>
                                        <p:tav tm="0">
                                          <p:val>
                                            <p:strVal val="1+#ppt_w/2"/>
                                          </p:val>
                                        </p:tav>
                                        <p:tav tm="100000">
                                          <p:val>
                                            <p:strVal val="#ppt_x"/>
                                          </p:val>
                                        </p:tav>
                                      </p:tavLst>
                                    </p:anim>
                                    <p:anim calcmode="lin" valueType="num">
                                      <p:cBhvr additive="base">
                                        <p:cTn id="93"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xit" presetSubtype="2" fill="hold" grpId="1" nodeType="clickEffect">
                                  <p:stCondLst>
                                    <p:cond delay="0"/>
                                  </p:stCondLst>
                                  <p:childTnLst>
                                    <p:anim calcmode="lin" valueType="num">
                                      <p:cBhvr additive="base">
                                        <p:cTn id="97" dur="500"/>
                                        <p:tgtEl>
                                          <p:spTgt spid="40"/>
                                        </p:tgtEl>
                                        <p:attrNameLst>
                                          <p:attrName>ppt_x</p:attrName>
                                        </p:attrNameLst>
                                      </p:cBhvr>
                                      <p:tavLst>
                                        <p:tav tm="0">
                                          <p:val>
                                            <p:strVal val="ppt_x"/>
                                          </p:val>
                                        </p:tav>
                                        <p:tav tm="100000">
                                          <p:val>
                                            <p:strVal val="1+ppt_w/2"/>
                                          </p:val>
                                        </p:tav>
                                      </p:tavLst>
                                    </p:anim>
                                    <p:anim calcmode="lin" valueType="num">
                                      <p:cBhvr additive="base">
                                        <p:cTn id="98" dur="500"/>
                                        <p:tgtEl>
                                          <p:spTgt spid="40"/>
                                        </p:tgtEl>
                                        <p:attrNameLst>
                                          <p:attrName>ppt_y</p:attrName>
                                        </p:attrNameLst>
                                      </p:cBhvr>
                                      <p:tavLst>
                                        <p:tav tm="0">
                                          <p:val>
                                            <p:strVal val="ppt_y"/>
                                          </p:val>
                                        </p:tav>
                                        <p:tav tm="100000">
                                          <p:val>
                                            <p:strVal val="ppt_y"/>
                                          </p:val>
                                        </p:tav>
                                      </p:tavLst>
                                    </p:anim>
                                    <p:set>
                                      <p:cBhvr>
                                        <p:cTn id="99" dur="1" fill="hold">
                                          <p:stCondLst>
                                            <p:cond delay="499"/>
                                          </p:stCondLst>
                                        </p:cTn>
                                        <p:tgtEl>
                                          <p:spTgt spid="40"/>
                                        </p:tgtEl>
                                        <p:attrNameLst>
                                          <p:attrName>style.visibility</p:attrName>
                                        </p:attrNameLst>
                                      </p:cBhvr>
                                      <p:to>
                                        <p:strVal val="hidden"/>
                                      </p:to>
                                    </p:set>
                                  </p:childTnLst>
                                </p:cTn>
                              </p:par>
                            </p:childTnLst>
                          </p:cTn>
                        </p:par>
                        <p:par>
                          <p:cTn id="100" fill="hold">
                            <p:stCondLst>
                              <p:cond delay="500"/>
                            </p:stCondLst>
                            <p:childTnLst>
                              <p:par>
                                <p:cTn id="101" presetID="22" presetClass="entr" presetSubtype="8" fill="hold" grpId="0" nodeType="after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wipe(left)">
                                      <p:cBhvr>
                                        <p:cTn id="103" dur="500"/>
                                        <p:tgtEl>
                                          <p:spTgt spid="41"/>
                                        </p:tgtEl>
                                      </p:cBhvr>
                                    </p:animEffect>
                                  </p:childTnLst>
                                </p:cTn>
                              </p:par>
                              <p:par>
                                <p:cTn id="104" presetID="2" presetClass="entr" presetSubtype="2"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anim calcmode="lin" valueType="num">
                                      <p:cBhvr additive="base">
                                        <p:cTn id="106" dur="500" fill="hold"/>
                                        <p:tgtEl>
                                          <p:spTgt spid="42"/>
                                        </p:tgtEl>
                                        <p:attrNameLst>
                                          <p:attrName>ppt_x</p:attrName>
                                        </p:attrNameLst>
                                      </p:cBhvr>
                                      <p:tavLst>
                                        <p:tav tm="0">
                                          <p:val>
                                            <p:strVal val="1+#ppt_w/2"/>
                                          </p:val>
                                        </p:tav>
                                        <p:tav tm="100000">
                                          <p:val>
                                            <p:strVal val="#ppt_x"/>
                                          </p:val>
                                        </p:tav>
                                      </p:tavLst>
                                    </p:anim>
                                    <p:anim calcmode="lin" valueType="num">
                                      <p:cBhvr additive="base">
                                        <p:cTn id="107"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2" presetClass="exit" presetSubtype="2" fill="hold" grpId="1" nodeType="clickEffect">
                                  <p:stCondLst>
                                    <p:cond delay="0"/>
                                  </p:stCondLst>
                                  <p:childTnLst>
                                    <p:anim calcmode="lin" valueType="num">
                                      <p:cBhvr additive="base">
                                        <p:cTn id="111" dur="500"/>
                                        <p:tgtEl>
                                          <p:spTgt spid="42"/>
                                        </p:tgtEl>
                                        <p:attrNameLst>
                                          <p:attrName>ppt_x</p:attrName>
                                        </p:attrNameLst>
                                      </p:cBhvr>
                                      <p:tavLst>
                                        <p:tav tm="0">
                                          <p:val>
                                            <p:strVal val="ppt_x"/>
                                          </p:val>
                                        </p:tav>
                                        <p:tav tm="100000">
                                          <p:val>
                                            <p:strVal val="1+ppt_w/2"/>
                                          </p:val>
                                        </p:tav>
                                      </p:tavLst>
                                    </p:anim>
                                    <p:anim calcmode="lin" valueType="num">
                                      <p:cBhvr additive="base">
                                        <p:cTn id="112" dur="500"/>
                                        <p:tgtEl>
                                          <p:spTgt spid="42"/>
                                        </p:tgtEl>
                                        <p:attrNameLst>
                                          <p:attrName>ppt_y</p:attrName>
                                        </p:attrNameLst>
                                      </p:cBhvr>
                                      <p:tavLst>
                                        <p:tav tm="0">
                                          <p:val>
                                            <p:strVal val="ppt_y"/>
                                          </p:val>
                                        </p:tav>
                                        <p:tav tm="100000">
                                          <p:val>
                                            <p:strVal val="ppt_y"/>
                                          </p:val>
                                        </p:tav>
                                      </p:tavLst>
                                    </p:anim>
                                    <p:set>
                                      <p:cBhvr>
                                        <p:cTn id="113" dur="1" fill="hold">
                                          <p:stCondLst>
                                            <p:cond delay="499"/>
                                          </p:stCondLst>
                                        </p:cTn>
                                        <p:tgtEl>
                                          <p:spTgt spid="42"/>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22" presetClass="exit" presetSubtype="2" fill="hold" grpId="1" nodeType="clickEffect">
                                  <p:stCondLst>
                                    <p:cond delay="0"/>
                                  </p:stCondLst>
                                  <p:childTnLst>
                                    <p:animEffect transition="out" filter="wipe(right)">
                                      <p:cBhvr>
                                        <p:cTn id="117" dur="500"/>
                                        <p:tgtEl>
                                          <p:spTgt spid="36"/>
                                        </p:tgtEl>
                                      </p:cBhvr>
                                    </p:animEffect>
                                    <p:set>
                                      <p:cBhvr>
                                        <p:cTn id="118" dur="1" fill="hold">
                                          <p:stCondLst>
                                            <p:cond delay="499"/>
                                          </p:stCondLst>
                                        </p:cTn>
                                        <p:tgtEl>
                                          <p:spTgt spid="36"/>
                                        </p:tgtEl>
                                        <p:attrNameLst>
                                          <p:attrName>style.visibility</p:attrName>
                                        </p:attrNameLst>
                                      </p:cBhvr>
                                      <p:to>
                                        <p:strVal val="hidden"/>
                                      </p:to>
                                    </p:set>
                                  </p:childTnLst>
                                </p:cTn>
                              </p:par>
                              <p:par>
                                <p:cTn id="119" presetID="22" presetClass="exit" presetSubtype="2" fill="hold" grpId="1" nodeType="withEffect">
                                  <p:stCondLst>
                                    <p:cond delay="0"/>
                                  </p:stCondLst>
                                  <p:childTnLst>
                                    <p:animEffect transition="out" filter="wipe(right)">
                                      <p:cBhvr>
                                        <p:cTn id="120" dur="500"/>
                                        <p:tgtEl>
                                          <p:spTgt spid="37"/>
                                        </p:tgtEl>
                                      </p:cBhvr>
                                    </p:animEffect>
                                    <p:set>
                                      <p:cBhvr>
                                        <p:cTn id="121" dur="1" fill="hold">
                                          <p:stCondLst>
                                            <p:cond delay="499"/>
                                          </p:stCondLst>
                                        </p:cTn>
                                        <p:tgtEl>
                                          <p:spTgt spid="37"/>
                                        </p:tgtEl>
                                        <p:attrNameLst>
                                          <p:attrName>style.visibility</p:attrName>
                                        </p:attrNameLst>
                                      </p:cBhvr>
                                      <p:to>
                                        <p:strVal val="hidden"/>
                                      </p:to>
                                    </p:set>
                                  </p:childTnLst>
                                </p:cTn>
                              </p:par>
                              <p:par>
                                <p:cTn id="122" presetID="22" presetClass="exit" presetSubtype="2" fill="hold" grpId="1" nodeType="withEffect">
                                  <p:stCondLst>
                                    <p:cond delay="0"/>
                                  </p:stCondLst>
                                  <p:childTnLst>
                                    <p:animEffect transition="out" filter="wipe(right)">
                                      <p:cBhvr>
                                        <p:cTn id="123" dur="500"/>
                                        <p:tgtEl>
                                          <p:spTgt spid="39"/>
                                        </p:tgtEl>
                                      </p:cBhvr>
                                    </p:animEffect>
                                    <p:set>
                                      <p:cBhvr>
                                        <p:cTn id="124" dur="1" fill="hold">
                                          <p:stCondLst>
                                            <p:cond delay="499"/>
                                          </p:stCondLst>
                                        </p:cTn>
                                        <p:tgtEl>
                                          <p:spTgt spid="39"/>
                                        </p:tgtEl>
                                        <p:attrNameLst>
                                          <p:attrName>style.visibility</p:attrName>
                                        </p:attrNameLst>
                                      </p:cBhvr>
                                      <p:to>
                                        <p:strVal val="hidden"/>
                                      </p:to>
                                    </p:set>
                                  </p:childTnLst>
                                </p:cTn>
                              </p:par>
                              <p:par>
                                <p:cTn id="125" presetID="22" presetClass="exit" presetSubtype="2" fill="hold" grpId="1" nodeType="withEffect">
                                  <p:stCondLst>
                                    <p:cond delay="0"/>
                                  </p:stCondLst>
                                  <p:childTnLst>
                                    <p:animEffect transition="out" filter="wipe(right)">
                                      <p:cBhvr>
                                        <p:cTn id="126" dur="500"/>
                                        <p:tgtEl>
                                          <p:spTgt spid="41"/>
                                        </p:tgtEl>
                                      </p:cBhvr>
                                    </p:animEffect>
                                    <p:set>
                                      <p:cBhvr>
                                        <p:cTn id="127" dur="1" fill="hold">
                                          <p:stCondLst>
                                            <p:cond delay="499"/>
                                          </p:stCondLst>
                                        </p:cTn>
                                        <p:tgtEl>
                                          <p:spTgt spid="41"/>
                                        </p:tgtEl>
                                        <p:attrNameLst>
                                          <p:attrName>style.visibility</p:attrName>
                                        </p:attrNameLst>
                                      </p:cBhvr>
                                      <p:to>
                                        <p:strVal val="hidden"/>
                                      </p:to>
                                    </p:set>
                                  </p:childTnLst>
                                </p:cTn>
                              </p:par>
                              <p:par>
                                <p:cTn id="128" presetID="22" presetClass="exit" presetSubtype="2" fill="hold" grpId="1" nodeType="withEffect">
                                  <p:stCondLst>
                                    <p:cond delay="0"/>
                                  </p:stCondLst>
                                  <p:childTnLst>
                                    <p:animEffect transition="out" filter="wipe(right)">
                                      <p:cBhvr>
                                        <p:cTn id="129" dur="500"/>
                                        <p:tgtEl>
                                          <p:spTgt spid="35"/>
                                        </p:tgtEl>
                                      </p:cBhvr>
                                    </p:animEffect>
                                    <p:set>
                                      <p:cBhvr>
                                        <p:cTn id="130" dur="1" fill="hold">
                                          <p:stCondLst>
                                            <p:cond delay="4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5" grpId="1"/>
      <p:bldP spid="27" grpId="0" animBg="1"/>
      <p:bldP spid="29" grpId="0" animBg="1"/>
      <p:bldP spid="30" grpId="0" animBg="1"/>
      <p:bldP spid="31" grpId="0" animBg="1"/>
      <p:bldP spid="32" grpId="0" animBg="1"/>
      <p:bldP spid="33" grpId="0"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45235" y="1453515"/>
            <a:ext cx="4663440"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一、体温单书写内容及方法</a:t>
            </a:r>
            <a:endParaRPr lang="zh-CN" altLang="en-US" sz="2800" b="1" dirty="0">
              <a:solidFill>
                <a:schemeClr val="bg1"/>
              </a:solidFill>
              <a:latin typeface="微软雅黑" pitchFamily="34" charset="-122"/>
              <a:ea typeface="微软雅黑" pitchFamily="34" charset="-122"/>
              <a:cs typeface="Tahoma" pitchFamily="34" charset="0"/>
            </a:endParaRPr>
          </a:p>
        </p:txBody>
      </p:sp>
      <p:sp>
        <p:nvSpPr>
          <p:cNvPr id="23" name="AutoShape 7" descr="5%"/>
          <p:cNvSpPr>
            <a:spLocks noChangeArrowheads="1"/>
          </p:cNvSpPr>
          <p:nvPr/>
        </p:nvSpPr>
        <p:spPr bwMode="auto">
          <a:xfrm>
            <a:off x="1307064" y="2123149"/>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rPr>
              <a:t>书写内容</a:t>
            </a:r>
          </a:p>
        </p:txBody>
      </p:sp>
      <p:sp>
        <p:nvSpPr>
          <p:cNvPr id="27" name="AutoShape 7" descr="5%"/>
          <p:cNvSpPr>
            <a:spLocks noChangeArrowheads="1"/>
          </p:cNvSpPr>
          <p:nvPr/>
        </p:nvSpPr>
        <p:spPr bwMode="auto">
          <a:xfrm>
            <a:off x="1307064" y="2730501"/>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sym typeface="Arial" pitchFamily="34" charset="0"/>
              </a:rPr>
              <a:t>填写方法</a:t>
            </a:r>
          </a:p>
        </p:txBody>
      </p:sp>
      <p:sp>
        <p:nvSpPr>
          <p:cNvPr id="29" name="Text Box 10"/>
          <p:cNvSpPr txBox="1">
            <a:spLocks noChangeArrowheads="1"/>
          </p:cNvSpPr>
          <p:nvPr/>
        </p:nvSpPr>
        <p:spPr bwMode="auto">
          <a:xfrm>
            <a:off x="1316589" y="335438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1.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眉栏</a:t>
            </a:r>
          </a:p>
        </p:txBody>
      </p:sp>
      <p:sp>
        <p:nvSpPr>
          <p:cNvPr id="30" name="Text Box 10"/>
          <p:cNvSpPr txBox="1">
            <a:spLocks noChangeArrowheads="1"/>
          </p:cNvSpPr>
          <p:nvPr/>
        </p:nvSpPr>
        <p:spPr bwMode="auto">
          <a:xfrm>
            <a:off x="1316589" y="3795713"/>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2.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时间栏</a:t>
            </a:r>
          </a:p>
        </p:txBody>
      </p:sp>
      <p:sp>
        <p:nvSpPr>
          <p:cNvPr id="31" name="Text Box 10"/>
          <p:cNvSpPr txBox="1">
            <a:spLocks noChangeArrowheads="1"/>
          </p:cNvSpPr>
          <p:nvPr/>
        </p:nvSpPr>
        <p:spPr bwMode="auto">
          <a:xfrm>
            <a:off x="1316589" y="42116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3.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曲线栏</a:t>
            </a:r>
          </a:p>
        </p:txBody>
      </p:sp>
      <p:sp>
        <p:nvSpPr>
          <p:cNvPr id="32" name="Text Box 10"/>
          <p:cNvSpPr txBox="1">
            <a:spLocks noChangeArrowheads="1"/>
          </p:cNvSpPr>
          <p:nvPr/>
        </p:nvSpPr>
        <p:spPr bwMode="auto">
          <a:xfrm>
            <a:off x="1316589" y="4651375"/>
            <a:ext cx="1695450" cy="33813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4.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底栏</a:t>
            </a:r>
          </a:p>
        </p:txBody>
      </p:sp>
      <p:sp>
        <p:nvSpPr>
          <p:cNvPr id="33" name="Text Box 10"/>
          <p:cNvSpPr txBox="1">
            <a:spLocks noChangeArrowheads="1"/>
          </p:cNvSpPr>
          <p:nvPr/>
        </p:nvSpPr>
        <p:spPr bwMode="auto">
          <a:xfrm>
            <a:off x="1316589" y="51133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5.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周数</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3" name="Text Box 10"/>
          <p:cNvSpPr txBox="1">
            <a:spLocks noChangeArrowheads="1"/>
          </p:cNvSpPr>
          <p:nvPr/>
        </p:nvSpPr>
        <p:spPr bwMode="auto">
          <a:xfrm>
            <a:off x="3332439" y="3239856"/>
            <a:ext cx="5000625" cy="16192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40.0</a:t>
            </a:r>
            <a:r>
              <a:rPr lang="zh-CN" altLang="en-US" sz="2000">
                <a:solidFill>
                  <a:srgbClr val="F2F2F2"/>
                </a:solidFill>
                <a:latin typeface="微软雅黑" pitchFamily="34" charset="-122"/>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42.0℃</a:t>
            </a:r>
            <a:r>
              <a:rPr lang="zh-CN" altLang="en-US" sz="2000">
                <a:solidFill>
                  <a:srgbClr val="F2F2F2"/>
                </a:solidFill>
                <a:latin typeface="微软雅黑" pitchFamily="34" charset="-122"/>
                <a:ea typeface="微软雅黑" pitchFamily="34" charset="-122"/>
                <a:sym typeface="微软雅黑" pitchFamily="34" charset="-122"/>
              </a:rPr>
              <a:t>横线之间）</a:t>
            </a:r>
          </a:p>
          <a:p>
            <a:r>
              <a:rPr lang="zh-CN" altLang="en-US" sz="2000">
                <a:solidFill>
                  <a:srgbClr val="F2F2F2"/>
                </a:solidFill>
                <a:latin typeface="微软雅黑" pitchFamily="34" charset="-122"/>
                <a:ea typeface="微软雅黑" pitchFamily="34" charset="-122"/>
                <a:sym typeface="微软雅黑" pitchFamily="34" charset="-122"/>
              </a:rPr>
              <a:t>用红色水笔纵行填写入院、手术、分娩、转科、出院和死亡的时间，按</a:t>
            </a:r>
            <a:r>
              <a:rPr lang="en-US" sz="2000">
                <a:solidFill>
                  <a:srgbClr val="F2F2F2"/>
                </a:solidFill>
                <a:latin typeface="微软雅黑" pitchFamily="34" charset="-122"/>
                <a:ea typeface="微软雅黑" pitchFamily="34" charset="-122"/>
                <a:sym typeface="微软雅黑" pitchFamily="34" charset="-122"/>
              </a:rPr>
              <a:t>24h</a:t>
            </a:r>
            <a:r>
              <a:rPr lang="zh-CN" altLang="en-US" sz="2000">
                <a:solidFill>
                  <a:srgbClr val="F2F2F2"/>
                </a:solidFill>
                <a:latin typeface="微软雅黑" pitchFamily="34" charset="-122"/>
                <a:ea typeface="微软雅黑" pitchFamily="34" charset="-122"/>
                <a:sym typeface="微软雅黑" pitchFamily="34" charset="-122"/>
              </a:rPr>
              <a:t>制记录，精确到分钟。若时间与体温单上的整点不一致时，应填写在靠近侧的时间栏内。</a:t>
            </a:r>
          </a:p>
        </p:txBody>
      </p:sp>
      <p:pic>
        <p:nvPicPr>
          <p:cNvPr id="44" name="Picture 8" descr="8447AF~1"/>
          <p:cNvPicPr>
            <a:picLocks noChangeAspect="1" noChangeArrowheads="1"/>
          </p:cNvPicPr>
          <p:nvPr/>
        </p:nvPicPr>
        <p:blipFill rotWithShape="1">
          <a:blip r:embed="rId2">
            <a:extLst>
              <a:ext uri="{28A0092B-C50C-407E-A947-70E740481C1C}">
                <a14:useLocalDpi xmlns:a14="http://schemas.microsoft.com/office/drawing/2010/main" val="0"/>
              </a:ext>
            </a:extLst>
          </a:blip>
          <a:srcRect t="8147"/>
          <a:stretch>
            <a:fillRect/>
          </a:stretch>
        </p:blipFill>
        <p:spPr bwMode="auto">
          <a:xfrm>
            <a:off x="3614420" y="158750"/>
            <a:ext cx="5565775" cy="6540500"/>
          </a:xfrm>
          <a:prstGeom prst="rect">
            <a:avLst/>
          </a:prstGeom>
          <a:noFill/>
          <a:ln w="9525" cap="flat" cmpd="sng">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5" name="椭圆 32"/>
          <p:cNvSpPr>
            <a:spLocks noChangeArrowheads="1"/>
          </p:cNvSpPr>
          <p:nvPr/>
        </p:nvSpPr>
        <p:spPr bwMode="auto">
          <a:xfrm>
            <a:off x="8443709" y="1541410"/>
            <a:ext cx="480811" cy="1663539"/>
          </a:xfrm>
          <a:prstGeom prst="ellipse">
            <a:avLst/>
          </a:prstGeom>
          <a:noFill/>
          <a:ln w="38100" cap="flat" cmpd="sng">
            <a:solidFill>
              <a:srgbClr val="FF0000"/>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endParaRPr lang="zh-CN" altLang="en-US"/>
          </a:p>
        </p:txBody>
      </p:sp>
      <p:cxnSp>
        <p:nvCxnSpPr>
          <p:cNvPr id="6" name="直接连接符 5"/>
          <p:cNvCxnSpPr/>
          <p:nvPr/>
        </p:nvCxnSpPr>
        <p:spPr>
          <a:xfrm>
            <a:off x="3012039" y="3964781"/>
            <a:ext cx="320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iterate type="lt">
                                    <p:tmPct val="0"/>
                                  </p:iterate>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500"/>
                            </p:stCondLst>
                            <p:childTnLst>
                              <p:par>
                                <p:cTn id="29" presetID="1" presetClass="entr" presetSubtype="0" fill="hold" grpId="1" nodeType="after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par>
                          <p:cTn id="31" fill="hold">
                            <p:stCondLst>
                              <p:cond delay="500"/>
                            </p:stCondLst>
                            <p:childTnLst>
                              <p:par>
                                <p:cTn id="32" presetID="35" presetClass="emph" presetSubtype="0" repeatCount="3000" fill="hold" grpId="0" nodeType="afterEffect">
                                  <p:stCondLst>
                                    <p:cond delay="0"/>
                                  </p:stCondLst>
                                  <p:childTnLst>
                                    <p:anim calcmode="discrete" valueType="str">
                                      <p:cBhvr>
                                        <p:cTn id="33" dur="1000" fill="hold"/>
                                        <p:tgtEl>
                                          <p:spTgt spid="45"/>
                                        </p:tgtEl>
                                        <p:attrNameLst>
                                          <p:attrName>style.visibility</p:attrName>
                                        </p:attrNameLst>
                                      </p:cBhvr>
                                      <p:tavLst>
                                        <p:tav tm="0">
                                          <p:val>
                                            <p:strVal val="hidden"/>
                                          </p:val>
                                        </p:tav>
                                        <p:tav tm="50000">
                                          <p:val>
                                            <p:strVal val="visible"/>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2" nodeType="clickEffect">
                                  <p:stCondLst>
                                    <p:cond delay="0"/>
                                  </p:stCondLst>
                                  <p:childTnLst>
                                    <p:animEffect transition="out" filter="fade">
                                      <p:cBhvr>
                                        <p:cTn id="37" dur="500"/>
                                        <p:tgtEl>
                                          <p:spTgt spid="45"/>
                                        </p:tgtEl>
                                      </p:cBhvr>
                                    </p:animEffect>
                                    <p:set>
                                      <p:cBhvr>
                                        <p:cTn id="38" dur="1" fill="hold">
                                          <p:stCondLst>
                                            <p:cond delay="499"/>
                                          </p:stCondLst>
                                        </p:cTn>
                                        <p:tgtEl>
                                          <p:spTgt spid="45"/>
                                        </p:tgtEl>
                                        <p:attrNameLst>
                                          <p:attrName>style.visibility</p:attrName>
                                        </p:attrNameLst>
                                      </p:cBhvr>
                                      <p:to>
                                        <p:strVal val="hidden"/>
                                      </p:to>
                                    </p:set>
                                  </p:childTnLst>
                                </p:cTn>
                              </p:par>
                              <p:par>
                                <p:cTn id="39" presetID="10" presetClass="exit" presetSubtype="0" fill="hold" nodeType="withEffect">
                                  <p:stCondLst>
                                    <p:cond delay="0"/>
                                  </p:stCondLst>
                                  <p:iterate type="lt">
                                    <p:tmPct val="0"/>
                                  </p:iterate>
                                  <p:childTnLst>
                                    <p:animEffect transition="out" filter="fade">
                                      <p:cBhvr>
                                        <p:cTn id="40" dur="500"/>
                                        <p:tgtEl>
                                          <p:spTgt spid="44"/>
                                        </p:tgtEl>
                                      </p:cBhvr>
                                    </p:animEffect>
                                    <p:set>
                                      <p:cBhvr>
                                        <p:cTn id="41" dur="1" fill="hold">
                                          <p:stCondLst>
                                            <p:cond delay="499"/>
                                          </p:stCondLst>
                                        </p:cTn>
                                        <p:tgtEl>
                                          <p:spTgt spid="44"/>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22" presetClass="exit" presetSubtype="2" fill="hold" grpId="1" nodeType="clickEffect">
                                  <p:stCondLst>
                                    <p:cond delay="0"/>
                                  </p:stCondLst>
                                  <p:childTnLst>
                                    <p:animEffect transition="out" filter="wipe(right)">
                                      <p:cBhvr>
                                        <p:cTn id="45" dur="500"/>
                                        <p:tgtEl>
                                          <p:spTgt spid="43"/>
                                        </p:tgtEl>
                                      </p:cBhvr>
                                    </p:animEffect>
                                    <p:set>
                                      <p:cBhvr>
                                        <p:cTn id="46" dur="1" fill="hold">
                                          <p:stCondLst>
                                            <p:cond delay="499"/>
                                          </p:stCondLst>
                                        </p:cTn>
                                        <p:tgtEl>
                                          <p:spTgt spid="43"/>
                                        </p:tgtEl>
                                        <p:attrNameLst>
                                          <p:attrName>style.visibility</p:attrName>
                                        </p:attrNameLst>
                                      </p:cBhvr>
                                      <p:to>
                                        <p:strVal val="hidden"/>
                                      </p:to>
                                    </p:set>
                                  </p:childTnLst>
                                </p:cTn>
                              </p:par>
                            </p:childTnLst>
                          </p:cTn>
                        </p:par>
                        <p:par>
                          <p:cTn id="47" fill="hold">
                            <p:stCondLst>
                              <p:cond delay="500"/>
                            </p:stCondLst>
                            <p:childTnLst>
                              <p:par>
                                <p:cTn id="48" presetID="22" presetClass="exit" presetSubtype="2" fill="hold" nodeType="afterEffect">
                                  <p:stCondLst>
                                    <p:cond delay="0"/>
                                  </p:stCondLst>
                                  <p:childTnLst>
                                    <p:animEffect transition="out" filter="wipe(right)">
                                      <p:cBhvr>
                                        <p:cTn id="49" dur="500"/>
                                        <p:tgtEl>
                                          <p:spTgt spid="6"/>
                                        </p:tgtEl>
                                      </p:cBhvr>
                                    </p:animEffect>
                                    <p:set>
                                      <p:cBhvr>
                                        <p:cTn id="5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5" grpId="0" bldLvl="0" animBg="1" autoUpdateAnimBg="0"/>
      <p:bldP spid="45" grpId="1" bldLvl="0" animBg="1" autoUpdateAnimBg="0"/>
      <p:bldP spid="45" grpId="2" bldLvl="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710" y="1518285"/>
            <a:ext cx="4943475"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一、体温单书写内容及方法</a:t>
            </a:r>
          </a:p>
        </p:txBody>
      </p:sp>
      <p:sp>
        <p:nvSpPr>
          <p:cNvPr id="23" name="AutoShape 7" descr="5%"/>
          <p:cNvSpPr>
            <a:spLocks noChangeArrowheads="1"/>
          </p:cNvSpPr>
          <p:nvPr/>
        </p:nvSpPr>
        <p:spPr bwMode="auto">
          <a:xfrm>
            <a:off x="1307064" y="2123149"/>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rPr>
              <a:t>书写内容</a:t>
            </a:r>
          </a:p>
        </p:txBody>
      </p:sp>
      <p:sp>
        <p:nvSpPr>
          <p:cNvPr id="27" name="AutoShape 7" descr="5%"/>
          <p:cNvSpPr>
            <a:spLocks noChangeArrowheads="1"/>
          </p:cNvSpPr>
          <p:nvPr/>
        </p:nvSpPr>
        <p:spPr bwMode="auto">
          <a:xfrm>
            <a:off x="1307064" y="2730501"/>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sym typeface="Arial" pitchFamily="34" charset="0"/>
              </a:rPr>
              <a:t>填写方法</a:t>
            </a:r>
          </a:p>
        </p:txBody>
      </p:sp>
      <p:sp>
        <p:nvSpPr>
          <p:cNvPr id="29" name="Text Box 10"/>
          <p:cNvSpPr txBox="1">
            <a:spLocks noChangeArrowheads="1"/>
          </p:cNvSpPr>
          <p:nvPr/>
        </p:nvSpPr>
        <p:spPr bwMode="auto">
          <a:xfrm>
            <a:off x="1316589" y="335438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1.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眉栏</a:t>
            </a:r>
          </a:p>
        </p:txBody>
      </p:sp>
      <p:sp>
        <p:nvSpPr>
          <p:cNvPr id="30" name="Text Box 10"/>
          <p:cNvSpPr txBox="1">
            <a:spLocks noChangeArrowheads="1"/>
          </p:cNvSpPr>
          <p:nvPr/>
        </p:nvSpPr>
        <p:spPr bwMode="auto">
          <a:xfrm>
            <a:off x="1316589" y="3795713"/>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2.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时间栏</a:t>
            </a:r>
          </a:p>
        </p:txBody>
      </p:sp>
      <p:sp>
        <p:nvSpPr>
          <p:cNvPr id="31" name="Text Box 10"/>
          <p:cNvSpPr txBox="1">
            <a:spLocks noChangeArrowheads="1"/>
          </p:cNvSpPr>
          <p:nvPr/>
        </p:nvSpPr>
        <p:spPr bwMode="auto">
          <a:xfrm>
            <a:off x="1316589" y="42116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3.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曲线栏</a:t>
            </a:r>
          </a:p>
        </p:txBody>
      </p:sp>
      <p:sp>
        <p:nvSpPr>
          <p:cNvPr id="32" name="Text Box 10"/>
          <p:cNvSpPr txBox="1">
            <a:spLocks noChangeArrowheads="1"/>
          </p:cNvSpPr>
          <p:nvPr/>
        </p:nvSpPr>
        <p:spPr bwMode="auto">
          <a:xfrm>
            <a:off x="1316589" y="4651375"/>
            <a:ext cx="1695450" cy="33813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4.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底栏</a:t>
            </a:r>
          </a:p>
        </p:txBody>
      </p:sp>
      <p:sp>
        <p:nvSpPr>
          <p:cNvPr id="33" name="Text Box 10"/>
          <p:cNvSpPr txBox="1">
            <a:spLocks noChangeArrowheads="1"/>
          </p:cNvSpPr>
          <p:nvPr/>
        </p:nvSpPr>
        <p:spPr bwMode="auto">
          <a:xfrm>
            <a:off x="1316589" y="51133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5.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周数</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 name="左大括号 31"/>
          <p:cNvSpPr/>
          <p:nvPr/>
        </p:nvSpPr>
        <p:spPr bwMode="auto">
          <a:xfrm>
            <a:off x="3089252" y="3600213"/>
            <a:ext cx="131262" cy="1560986"/>
          </a:xfrm>
          <a:prstGeom prst="leftBrace">
            <a:avLst>
              <a:gd name="adj1" fmla="val 8333"/>
              <a:gd name="adj2" fmla="val 50000"/>
            </a:avLst>
          </a:prstGeom>
          <a:noFill/>
          <a:ln w="9525" cap="flat" cmpd="sng">
            <a:solidFill>
              <a:schemeClr val="tx1"/>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endParaRPr lang="zh-CN" altLang="en-US"/>
          </a:p>
        </p:txBody>
      </p:sp>
      <p:sp>
        <p:nvSpPr>
          <p:cNvPr id="35" name="Text Box 10"/>
          <p:cNvSpPr txBox="1">
            <a:spLocks noChangeArrowheads="1"/>
          </p:cNvSpPr>
          <p:nvPr/>
        </p:nvSpPr>
        <p:spPr bwMode="auto">
          <a:xfrm>
            <a:off x="3301629" y="3234264"/>
            <a:ext cx="1529605" cy="646331"/>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体温曲线的绘制</a:t>
            </a:r>
          </a:p>
        </p:txBody>
      </p:sp>
      <p:sp>
        <p:nvSpPr>
          <p:cNvPr id="36" name="Text Box 10"/>
          <p:cNvSpPr txBox="1">
            <a:spLocks noChangeArrowheads="1"/>
          </p:cNvSpPr>
          <p:nvPr/>
        </p:nvSpPr>
        <p:spPr bwMode="auto">
          <a:xfrm>
            <a:off x="3297726" y="4113384"/>
            <a:ext cx="1529605" cy="646331"/>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脉搏（心率）曲线的绘制</a:t>
            </a:r>
          </a:p>
        </p:txBody>
      </p:sp>
      <p:sp>
        <p:nvSpPr>
          <p:cNvPr id="37" name="Text Box 10"/>
          <p:cNvSpPr txBox="1">
            <a:spLocks noChangeArrowheads="1"/>
          </p:cNvSpPr>
          <p:nvPr/>
        </p:nvSpPr>
        <p:spPr bwMode="auto">
          <a:xfrm>
            <a:off x="3297727" y="4989252"/>
            <a:ext cx="1529605" cy="338554"/>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呼吸的绘制</a:t>
            </a:r>
          </a:p>
        </p:txBody>
      </p:sp>
      <p:sp>
        <p:nvSpPr>
          <p:cNvPr id="38" name="Text Box 10"/>
          <p:cNvSpPr txBox="1">
            <a:spLocks noChangeArrowheads="1"/>
          </p:cNvSpPr>
          <p:nvPr/>
        </p:nvSpPr>
        <p:spPr bwMode="auto">
          <a:xfrm>
            <a:off x="5620248" y="2113085"/>
            <a:ext cx="5000625" cy="3724096"/>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342900" indent="-342900">
              <a:lnSpc>
                <a:spcPct val="90000"/>
              </a:lnSpc>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口温划</a:t>
            </a:r>
            <a:r>
              <a:rPr lang="en-US" sz="2000">
                <a:solidFill>
                  <a:srgbClr val="F2F2F2"/>
                </a:solidFill>
                <a:latin typeface="微软雅黑" pitchFamily="34" charset="-122"/>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，腋温划“</a:t>
            </a:r>
            <a:r>
              <a:rPr lang="en-US" sz="2000">
                <a:solidFill>
                  <a:srgbClr val="F2F2F2"/>
                </a:solidFill>
                <a:latin typeface="微软雅黑" pitchFamily="34" charset="-122"/>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，肛温划“⊙”，相邻体温之间蓝直线相连。 </a:t>
            </a:r>
          </a:p>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降温体温划“○”表示，划在降温前体温符号的同一纵格内，并以红虚线与降温前的温度相连，下一次所测体温符号与降温前的体温符号用蓝直线相连。</a:t>
            </a:r>
            <a:endParaRPr lang="en-US" sz="2000">
              <a:solidFill>
                <a:srgbClr val="F2F2F2"/>
              </a:solidFill>
              <a:latin typeface="微软雅黑" pitchFamily="34" charset="-122"/>
              <a:ea typeface="微软雅黑" pitchFamily="34" charset="-122"/>
              <a:sym typeface="微软雅黑" pitchFamily="34" charset="-122"/>
            </a:endParaRPr>
          </a:p>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体温在</a:t>
            </a:r>
            <a:r>
              <a:rPr lang="en-US" sz="2000">
                <a:solidFill>
                  <a:srgbClr val="F2F2F2"/>
                </a:solidFill>
                <a:latin typeface="微软雅黑" pitchFamily="34" charset="-122"/>
                <a:ea typeface="微软雅黑" pitchFamily="34" charset="-122"/>
                <a:sym typeface="微软雅黑" pitchFamily="34" charset="-122"/>
              </a:rPr>
              <a:t>35.0℃</a:t>
            </a:r>
            <a:r>
              <a:rPr lang="zh-CN" altLang="en-US" sz="2000">
                <a:solidFill>
                  <a:srgbClr val="F2F2F2"/>
                </a:solidFill>
                <a:latin typeface="微软雅黑" pitchFamily="34" charset="-122"/>
                <a:ea typeface="微软雅黑" pitchFamily="34" charset="-122"/>
                <a:sym typeface="微软雅黑" pitchFamily="34" charset="-122"/>
              </a:rPr>
              <a:t>以下，则在</a:t>
            </a:r>
            <a:r>
              <a:rPr lang="en-US" sz="2000">
                <a:solidFill>
                  <a:srgbClr val="F2F2F2"/>
                </a:solidFill>
                <a:latin typeface="微软雅黑" pitchFamily="34" charset="-122"/>
                <a:ea typeface="微软雅黑" pitchFamily="34" charset="-122"/>
                <a:sym typeface="微软雅黑" pitchFamily="34" charset="-122"/>
              </a:rPr>
              <a:t>35.0℃</a:t>
            </a:r>
            <a:r>
              <a:rPr lang="zh-CN" altLang="en-US" sz="2000">
                <a:solidFill>
                  <a:srgbClr val="F2F2F2"/>
                </a:solidFill>
                <a:latin typeface="微软雅黑" pitchFamily="34" charset="-122"/>
                <a:ea typeface="微软雅黑" pitchFamily="34" charset="-122"/>
                <a:sym typeface="微软雅黑" pitchFamily="34" charset="-122"/>
              </a:rPr>
              <a:t>线以下用蓝笔纵向填写“不升”两字，不与上下两次体温符号相连；或在相应时间的</a:t>
            </a:r>
            <a:r>
              <a:rPr lang="en-US" sz="2000">
                <a:solidFill>
                  <a:srgbClr val="F2F2F2"/>
                </a:solidFill>
                <a:latin typeface="微软雅黑" pitchFamily="34" charset="-122"/>
                <a:ea typeface="微软雅黑" pitchFamily="34" charset="-122"/>
                <a:sym typeface="微软雅黑" pitchFamily="34" charset="-122"/>
              </a:rPr>
              <a:t>35.0℃</a:t>
            </a:r>
            <a:r>
              <a:rPr lang="zh-CN" altLang="en-US" sz="2000">
                <a:solidFill>
                  <a:srgbClr val="F2F2F2"/>
                </a:solidFill>
                <a:latin typeface="微软雅黑" pitchFamily="34" charset="-122"/>
                <a:ea typeface="微软雅黑" pitchFamily="34" charset="-122"/>
                <a:sym typeface="微软雅黑" pitchFamily="34" charset="-122"/>
              </a:rPr>
              <a:t>横线处用蓝色笔划一“●”，并向下划“↓”号，长度占两小格，并将“●”与相邻温度相连。</a:t>
            </a:r>
            <a:r>
              <a:rPr lang="zh-CN" altLang="en-US" sz="2000">
                <a:effectLst>
                  <a:outerShdw blurRad="38100" dist="38100" dir="2700000" algn="tl">
                    <a:srgbClr val="FFFFFF"/>
                  </a:outerShdw>
                </a:effectLst>
                <a:latin typeface="微软雅黑" pitchFamily="34" charset="-122"/>
                <a:ea typeface="微软雅黑" pitchFamily="34" charset="-122"/>
              </a:rPr>
              <a:t>     </a:t>
            </a:r>
          </a:p>
        </p:txBody>
      </p:sp>
      <p:sp>
        <p:nvSpPr>
          <p:cNvPr id="39" name="Text Box 10"/>
          <p:cNvSpPr txBox="1">
            <a:spLocks noChangeArrowheads="1"/>
          </p:cNvSpPr>
          <p:nvPr/>
        </p:nvSpPr>
        <p:spPr bwMode="auto">
          <a:xfrm>
            <a:off x="5629773" y="2319194"/>
            <a:ext cx="5000625" cy="314166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人工冬眠时，在体温单相应日期的空格内填写“人工冬眠”。</a:t>
            </a:r>
            <a:endParaRPr lang="en-US" sz="2000">
              <a:solidFill>
                <a:srgbClr val="F2F2F2"/>
              </a:solidFill>
              <a:latin typeface="微软雅黑" pitchFamily="34" charset="-122"/>
              <a:ea typeface="微软雅黑" pitchFamily="34" charset="-122"/>
              <a:sym typeface="微软雅黑" pitchFamily="34" charset="-122"/>
            </a:endParaRPr>
          </a:p>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请假、外出或拒测体温时，在</a:t>
            </a:r>
            <a:r>
              <a:rPr lang="en-US" sz="2000">
                <a:solidFill>
                  <a:srgbClr val="F2F2F2"/>
                </a:solidFill>
                <a:latin typeface="微软雅黑" pitchFamily="34" charset="-122"/>
                <a:ea typeface="微软雅黑" pitchFamily="34" charset="-122"/>
                <a:sym typeface="微软雅黑" pitchFamily="34" charset="-122"/>
              </a:rPr>
              <a:t>35.0℃</a:t>
            </a:r>
            <a:r>
              <a:rPr lang="zh-CN" altLang="en-US" sz="2000">
                <a:solidFill>
                  <a:srgbClr val="F2F2F2"/>
                </a:solidFill>
                <a:latin typeface="微软雅黑" pitchFamily="34" charset="-122"/>
                <a:ea typeface="微软雅黑" pitchFamily="34" charset="-122"/>
                <a:sym typeface="微软雅黑" pitchFamily="34" charset="-122"/>
              </a:rPr>
              <a:t>线以下用注明“请假”、“外出”或“拒测”，且前后两次体温不相连。</a:t>
            </a:r>
          </a:p>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体温上升或下降幅度较大者应重复测试，无误者在原体温符号上方以蓝笔写小写英文字母“</a:t>
            </a:r>
            <a:r>
              <a:rPr lang="en-US" sz="2000">
                <a:solidFill>
                  <a:srgbClr val="F2F2F2"/>
                </a:solidFill>
                <a:latin typeface="微软雅黑" pitchFamily="34" charset="-122"/>
                <a:ea typeface="微软雅黑" pitchFamily="34" charset="-122"/>
                <a:sym typeface="微软雅黑" pitchFamily="34" charset="-122"/>
              </a:rPr>
              <a:t>v”</a:t>
            </a:r>
            <a:r>
              <a:rPr lang="zh-CN" altLang="en-US" sz="2000">
                <a:solidFill>
                  <a:srgbClr val="F2F2F2"/>
                </a:solidFill>
                <a:latin typeface="微软雅黑" pitchFamily="34" charset="-122"/>
                <a:ea typeface="微软雅黑" pitchFamily="34" charset="-122"/>
                <a:sym typeface="微软雅黑" pitchFamily="34" charset="-122"/>
              </a:rPr>
              <a:t>表示核实。</a:t>
            </a:r>
          </a:p>
          <a:p>
            <a:pPr marL="342900" indent="-342900">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需每两小时测一次体温时，应记录在</a:t>
            </a:r>
            <a:r>
              <a:rPr lang="en-US" sz="2000">
                <a:solidFill>
                  <a:srgbClr val="F2F2F2"/>
                </a:solidFill>
                <a:latin typeface="微软雅黑" pitchFamily="34" charset="-122"/>
                <a:ea typeface="微软雅黑" pitchFamily="34" charset="-122"/>
                <a:sym typeface="微软雅黑" pitchFamily="34" charset="-122"/>
              </a:rPr>
              <a:t>q2h</a:t>
            </a:r>
            <a:r>
              <a:rPr lang="zh-CN" altLang="en-US" sz="2000">
                <a:solidFill>
                  <a:srgbClr val="F2F2F2"/>
                </a:solidFill>
                <a:latin typeface="微软雅黑" pitchFamily="34" charset="-122"/>
                <a:ea typeface="微软雅黑" pitchFamily="34" charset="-122"/>
                <a:sym typeface="微软雅黑" pitchFamily="34" charset="-122"/>
              </a:rPr>
              <a:t>体温专用单上。</a:t>
            </a:r>
          </a:p>
        </p:txBody>
      </p:sp>
      <p:sp>
        <p:nvSpPr>
          <p:cNvPr id="40" name="Text Box 10"/>
          <p:cNvSpPr txBox="1">
            <a:spLocks noChangeArrowheads="1"/>
          </p:cNvSpPr>
          <p:nvPr/>
        </p:nvSpPr>
        <p:spPr bwMode="auto">
          <a:xfrm>
            <a:off x="5629773" y="2542334"/>
            <a:ext cx="5000625" cy="286232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342900" indent="-342900">
              <a:lnSpc>
                <a:spcPct val="90000"/>
              </a:lnSpc>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脉率划“●”，心率划“○”，相邻的脉搏或心率用红直线相连；使用心脏起搏器的患者，心率应以红“</a:t>
            </a:r>
            <a:r>
              <a:rPr lang="en-US" sz="2000">
                <a:solidFill>
                  <a:srgbClr val="F2F2F2"/>
                </a:solidFill>
                <a:latin typeface="微软雅黑" pitchFamily="34" charset="-122"/>
                <a:ea typeface="微软雅黑" pitchFamily="34" charset="-122"/>
                <a:sym typeface="微软雅黑" pitchFamily="34" charset="-122"/>
              </a:rPr>
              <a:t>H”</a:t>
            </a:r>
            <a:r>
              <a:rPr lang="zh-CN" altLang="en-US" sz="2000">
                <a:solidFill>
                  <a:srgbClr val="F2F2F2"/>
                </a:solidFill>
                <a:latin typeface="微软雅黑" pitchFamily="34" charset="-122"/>
                <a:ea typeface="微软雅黑" pitchFamily="34" charset="-122"/>
                <a:sym typeface="微软雅黑" pitchFamily="34" charset="-122"/>
              </a:rPr>
              <a:t>表示，相邻两次心率用红直线相连。</a:t>
            </a:r>
          </a:p>
          <a:p>
            <a:pPr marL="342900" indent="-342900">
              <a:lnSpc>
                <a:spcPct val="90000"/>
              </a:lnSpc>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脉搏与体温相遇时，先画体温符号，再用红笔在其外画红圈表示。</a:t>
            </a:r>
          </a:p>
          <a:p>
            <a:pPr marL="342900" indent="-342900">
              <a:lnSpc>
                <a:spcPct val="90000"/>
              </a:lnSpc>
              <a:buFont typeface="Wingdings" pitchFamily="2" charset="2"/>
              <a:buChar char="u"/>
            </a:pPr>
            <a:r>
              <a:rPr lang="zh-CN" altLang="en-US" sz="2000">
                <a:solidFill>
                  <a:srgbClr val="F2F2F2"/>
                </a:solidFill>
                <a:latin typeface="微软雅黑" pitchFamily="34" charset="-122"/>
                <a:ea typeface="微软雅黑" pitchFamily="34" charset="-122"/>
                <a:sym typeface="微软雅黑" pitchFamily="34" charset="-122"/>
              </a:rPr>
              <a:t>脉搏短绌时，在脉率和心率两曲线之间用红笔沿纵格划直线填满，首次和末次心率分别与相邻的前一次和后一次的脉搏用红直线相连。</a:t>
            </a:r>
            <a:r>
              <a:rPr lang="zh-CN" altLang="en-US" sz="2000">
                <a:effectLst>
                  <a:outerShdw blurRad="38100" dist="38100" dir="2700000" algn="tl">
                    <a:srgbClr val="FFFFFF"/>
                  </a:outerShdw>
                </a:effectLst>
                <a:latin typeface="微软雅黑" pitchFamily="34" charset="-122"/>
                <a:ea typeface="微软雅黑" pitchFamily="34" charset="-122"/>
              </a:rPr>
              <a:t> </a:t>
            </a:r>
          </a:p>
        </p:txBody>
      </p:sp>
      <p:pic>
        <p:nvPicPr>
          <p:cNvPr id="41" name="Picture 5" descr="22743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1297" y="2328025"/>
            <a:ext cx="5558525" cy="3406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 name="Text Box 10"/>
          <p:cNvSpPr txBox="1">
            <a:spLocks noChangeArrowheads="1"/>
          </p:cNvSpPr>
          <p:nvPr/>
        </p:nvSpPr>
        <p:spPr bwMode="auto">
          <a:xfrm>
            <a:off x="5540247" y="3541982"/>
            <a:ext cx="5101558" cy="1938992"/>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342900" indent="-342900">
              <a:buFont typeface="Wingdings" pitchFamily="2" charset="2"/>
              <a:buChar char="u"/>
            </a:pPr>
            <a:r>
              <a:rPr lang="zh-CN" altLang="en-US" sz="2000" dirty="0">
                <a:solidFill>
                  <a:srgbClr val="F2F2F2"/>
                </a:solidFill>
                <a:latin typeface="微软雅黑" pitchFamily="34" charset="-122"/>
                <a:ea typeface="微软雅黑" pitchFamily="34" charset="-122"/>
                <a:sym typeface="微软雅黑" pitchFamily="34" charset="-122"/>
              </a:rPr>
              <a:t>用蓝笔以数字表示，相邻两次呼吸次数上下交错填写在呼吸栏相应时间格内。 </a:t>
            </a:r>
          </a:p>
          <a:p>
            <a:pPr marL="342900" indent="-342900">
              <a:buFont typeface="Wingdings" pitchFamily="2" charset="2"/>
              <a:buChar char="u"/>
            </a:pPr>
            <a:r>
              <a:rPr lang="zh-CN" altLang="en-US" sz="2000" dirty="0">
                <a:solidFill>
                  <a:srgbClr val="F2F2F2"/>
                </a:solidFill>
                <a:latin typeface="微软雅黑" pitchFamily="34" charset="-122"/>
                <a:ea typeface="微软雅黑" pitchFamily="34" charset="-122"/>
                <a:sym typeface="微软雅黑" pitchFamily="34" charset="-122"/>
              </a:rPr>
              <a:t>呼吸划“●” ，相邻的呼吸符号用蓝直线相连。使用机械辅助呼吸的患者，呼吸应以蓝“</a:t>
            </a:r>
            <a:r>
              <a:rPr lang="en-US" sz="2000" dirty="0">
                <a:solidFill>
                  <a:srgbClr val="F2F2F2"/>
                </a:solidFill>
                <a:latin typeface="微软雅黑" pitchFamily="34" charset="-122"/>
                <a:ea typeface="微软雅黑" pitchFamily="34" charset="-122"/>
                <a:sym typeface="微软雅黑" pitchFamily="34" charset="-122"/>
              </a:rPr>
              <a:t>R”</a:t>
            </a:r>
            <a:r>
              <a:rPr lang="zh-CN" altLang="en-US" sz="2000" dirty="0">
                <a:solidFill>
                  <a:srgbClr val="F2F2F2"/>
                </a:solidFill>
                <a:latin typeface="微软雅黑" pitchFamily="34" charset="-122"/>
                <a:ea typeface="微软雅黑" pitchFamily="34" charset="-122"/>
                <a:sym typeface="微软雅黑" pitchFamily="34" charset="-122"/>
              </a:rPr>
              <a:t>表示，相邻的两次呼吸用蓝直线相连</a:t>
            </a:r>
            <a:r>
              <a:rPr lang="zh-CN" altLang="en-US" sz="2000" dirty="0">
                <a:solidFill>
                  <a:srgbClr val="F2F2F2"/>
                </a:solidFill>
                <a:latin typeface="微软雅黑" pitchFamily="34" charset="-122"/>
                <a:ea typeface="微软雅黑" pitchFamily="34" charset="-122"/>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1500"/>
                            </p:stCondLst>
                            <p:childTnLst>
                              <p:par>
                                <p:cTn id="24" presetID="55" presetClass="entr" presetSubtype="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1000" fill="hold"/>
                                        <p:tgtEl>
                                          <p:spTgt spid="38"/>
                                        </p:tgtEl>
                                        <p:attrNameLst>
                                          <p:attrName>ppt_w</p:attrName>
                                        </p:attrNameLst>
                                      </p:cBhvr>
                                      <p:tavLst>
                                        <p:tav tm="0">
                                          <p:val>
                                            <p:strVal val="#ppt_w*0.70"/>
                                          </p:val>
                                        </p:tav>
                                        <p:tav tm="100000">
                                          <p:val>
                                            <p:strVal val="#ppt_w"/>
                                          </p:val>
                                        </p:tav>
                                      </p:tavLst>
                                    </p:anim>
                                    <p:anim calcmode="lin" valueType="num">
                                      <p:cBhvr>
                                        <p:cTn id="27" dur="1000" fill="hold"/>
                                        <p:tgtEl>
                                          <p:spTgt spid="38"/>
                                        </p:tgtEl>
                                        <p:attrNameLst>
                                          <p:attrName>ppt_h</p:attrName>
                                        </p:attrNameLst>
                                      </p:cBhvr>
                                      <p:tavLst>
                                        <p:tav tm="0">
                                          <p:val>
                                            <p:strVal val="#ppt_h"/>
                                          </p:val>
                                        </p:tav>
                                        <p:tav tm="100000">
                                          <p:val>
                                            <p:strVal val="#ppt_h"/>
                                          </p:val>
                                        </p:tav>
                                      </p:tavLst>
                                    </p:anim>
                                    <p:animEffect transition="in" filter="fade">
                                      <p:cBhvr>
                                        <p:cTn id="28" dur="10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xit" presetSubtype="10" fill="hold" grpId="1" nodeType="clickEffect">
                                  <p:stCondLst>
                                    <p:cond delay="0"/>
                                  </p:stCondLst>
                                  <p:childTnLst>
                                    <p:animEffect transition="out" filter="blinds(horizontal)">
                                      <p:cBhvr>
                                        <p:cTn id="32" dur="500"/>
                                        <p:tgtEl>
                                          <p:spTgt spid="38"/>
                                        </p:tgtEl>
                                      </p:cBhvr>
                                    </p:animEffect>
                                    <p:set>
                                      <p:cBhvr>
                                        <p:cTn id="33" dur="1" fill="hold">
                                          <p:stCondLst>
                                            <p:cond delay="499"/>
                                          </p:stCondLst>
                                        </p:cTn>
                                        <p:tgtEl>
                                          <p:spTgt spid="38"/>
                                        </p:tgtEl>
                                        <p:attrNameLst>
                                          <p:attrName>style.visibility</p:attrName>
                                        </p:attrNameLst>
                                      </p:cBhvr>
                                      <p:to>
                                        <p:strVal val="hidden"/>
                                      </p:to>
                                    </p:set>
                                  </p:childTnLst>
                                </p:cTn>
                              </p:par>
                            </p:childTnLst>
                          </p:cTn>
                        </p:par>
                        <p:par>
                          <p:cTn id="34" fill="hold">
                            <p:stCondLst>
                              <p:cond delay="500"/>
                            </p:stCondLst>
                            <p:childTnLst>
                              <p:par>
                                <p:cTn id="35" presetID="55"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strVal val="#ppt_w*0.70"/>
                                          </p:val>
                                        </p:tav>
                                        <p:tav tm="100000">
                                          <p:val>
                                            <p:strVal val="#ppt_w"/>
                                          </p:val>
                                        </p:tav>
                                      </p:tavLst>
                                    </p:anim>
                                    <p:anim calcmode="lin" valueType="num">
                                      <p:cBhvr>
                                        <p:cTn id="38" dur="1000" fill="hold"/>
                                        <p:tgtEl>
                                          <p:spTgt spid="39"/>
                                        </p:tgtEl>
                                        <p:attrNameLst>
                                          <p:attrName>ppt_h</p:attrName>
                                        </p:attrNameLst>
                                      </p:cBhvr>
                                      <p:tavLst>
                                        <p:tav tm="0">
                                          <p:val>
                                            <p:strVal val="#ppt_h"/>
                                          </p:val>
                                        </p:tav>
                                        <p:tav tm="100000">
                                          <p:val>
                                            <p:strVal val="#ppt_h"/>
                                          </p:val>
                                        </p:tav>
                                      </p:tavLst>
                                    </p:anim>
                                    <p:animEffect transition="in" filter="fade">
                                      <p:cBhvr>
                                        <p:cTn id="39" dur="1000"/>
                                        <p:tgtEl>
                                          <p:spTgt spid="39"/>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xit" presetSubtype="10" fill="hold" grpId="1" nodeType="clickEffect">
                                  <p:stCondLst>
                                    <p:cond delay="0"/>
                                  </p:stCondLst>
                                  <p:childTnLst>
                                    <p:animEffect transition="out" filter="blinds(horizontal)">
                                      <p:cBhvr>
                                        <p:cTn id="43" dur="500"/>
                                        <p:tgtEl>
                                          <p:spTgt spid="39"/>
                                        </p:tgtEl>
                                      </p:cBhvr>
                                    </p:animEffect>
                                    <p:set>
                                      <p:cBhvr>
                                        <p:cTn id="44" dur="1" fill="hold">
                                          <p:stCondLst>
                                            <p:cond delay="499"/>
                                          </p:stCondLst>
                                        </p:cTn>
                                        <p:tgtEl>
                                          <p:spTgt spid="39"/>
                                        </p:tgtEl>
                                        <p:attrNameLst>
                                          <p:attrName>style.visibility</p:attrName>
                                        </p:attrNameLst>
                                      </p:cBhvr>
                                      <p:to>
                                        <p:strVal val="hidden"/>
                                      </p:to>
                                    </p:se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childTnLst>
                          </p:cTn>
                        </p:par>
                        <p:par>
                          <p:cTn id="49" fill="hold">
                            <p:stCondLst>
                              <p:cond delay="1000"/>
                            </p:stCondLst>
                            <p:childTnLst>
                              <p:par>
                                <p:cTn id="50" presetID="55" presetClass="entr" presetSubtype="0"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strVal val="#ppt_w*0.70"/>
                                          </p:val>
                                        </p:tav>
                                        <p:tav tm="100000">
                                          <p:val>
                                            <p:strVal val="#ppt_w"/>
                                          </p:val>
                                        </p:tav>
                                      </p:tavLst>
                                    </p:anim>
                                    <p:anim calcmode="lin" valueType="num">
                                      <p:cBhvr>
                                        <p:cTn id="53" dur="1000" fill="hold"/>
                                        <p:tgtEl>
                                          <p:spTgt spid="40"/>
                                        </p:tgtEl>
                                        <p:attrNameLst>
                                          <p:attrName>ppt_h</p:attrName>
                                        </p:attrNameLst>
                                      </p:cBhvr>
                                      <p:tavLst>
                                        <p:tav tm="0">
                                          <p:val>
                                            <p:strVal val="#ppt_h"/>
                                          </p:val>
                                        </p:tav>
                                        <p:tav tm="100000">
                                          <p:val>
                                            <p:strVal val="#ppt_h"/>
                                          </p:val>
                                        </p:tav>
                                      </p:tavLst>
                                    </p:anim>
                                    <p:animEffect transition="in" filter="fade">
                                      <p:cBhvr>
                                        <p:cTn id="54" dur="1000"/>
                                        <p:tgtEl>
                                          <p:spTgt spid="40"/>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xit" presetSubtype="10" fill="hold" grpId="1" nodeType="clickEffect">
                                  <p:stCondLst>
                                    <p:cond delay="0"/>
                                  </p:stCondLst>
                                  <p:childTnLst>
                                    <p:animEffect transition="out" filter="blinds(horizontal)">
                                      <p:cBhvr>
                                        <p:cTn id="58" dur="500"/>
                                        <p:tgtEl>
                                          <p:spTgt spid="40"/>
                                        </p:tgtEl>
                                      </p:cBhvr>
                                    </p:animEffect>
                                    <p:set>
                                      <p:cBhvr>
                                        <p:cTn id="59" dur="1" fill="hold">
                                          <p:stCondLst>
                                            <p:cond delay="499"/>
                                          </p:stCondLst>
                                        </p:cTn>
                                        <p:tgtEl>
                                          <p:spTgt spid="40"/>
                                        </p:tgtEl>
                                        <p:attrNameLst>
                                          <p:attrName>style.visibility</p:attrName>
                                        </p:attrNameLst>
                                      </p:cBhvr>
                                      <p:to>
                                        <p:strVal val="hidden"/>
                                      </p:to>
                                    </p:set>
                                  </p:childTnLst>
                                </p:cTn>
                              </p:par>
                            </p:childTnLst>
                          </p:cTn>
                        </p:par>
                        <p:par>
                          <p:cTn id="60" fill="hold">
                            <p:stCondLst>
                              <p:cond delay="500"/>
                            </p:stCondLst>
                            <p:childTnLst>
                              <p:par>
                                <p:cTn id="61" presetID="55" presetClass="entr" presetSubtype="0" fill="hold" nodeType="afterEffect">
                                  <p:stCondLst>
                                    <p:cond delay="0"/>
                                  </p:stCondLst>
                                  <p:iterate type="lt">
                                    <p:tmPct val="0"/>
                                  </p:iterate>
                                  <p:childTnLst>
                                    <p:set>
                                      <p:cBhvr>
                                        <p:cTn id="62" dur="1" fill="hold">
                                          <p:stCondLst>
                                            <p:cond delay="0"/>
                                          </p:stCondLst>
                                        </p:cTn>
                                        <p:tgtEl>
                                          <p:spTgt spid="41"/>
                                        </p:tgtEl>
                                        <p:attrNameLst>
                                          <p:attrName>style.visibility</p:attrName>
                                        </p:attrNameLst>
                                      </p:cBhvr>
                                      <p:to>
                                        <p:strVal val="visible"/>
                                      </p:to>
                                    </p:set>
                                    <p:anim calcmode="lin" valueType="num">
                                      <p:cBhvr>
                                        <p:cTn id="63" dur="1000" fill="hold"/>
                                        <p:tgtEl>
                                          <p:spTgt spid="41"/>
                                        </p:tgtEl>
                                        <p:attrNameLst>
                                          <p:attrName>ppt_w</p:attrName>
                                        </p:attrNameLst>
                                      </p:cBhvr>
                                      <p:tavLst>
                                        <p:tav tm="0">
                                          <p:val>
                                            <p:strVal val="#ppt_w*0.70"/>
                                          </p:val>
                                        </p:tav>
                                        <p:tav tm="100000">
                                          <p:val>
                                            <p:strVal val="#ppt_w"/>
                                          </p:val>
                                        </p:tav>
                                      </p:tavLst>
                                    </p:anim>
                                    <p:anim calcmode="lin" valueType="num">
                                      <p:cBhvr>
                                        <p:cTn id="64" dur="1000" fill="hold"/>
                                        <p:tgtEl>
                                          <p:spTgt spid="41"/>
                                        </p:tgtEl>
                                        <p:attrNameLst>
                                          <p:attrName>ppt_h</p:attrName>
                                        </p:attrNameLst>
                                      </p:cBhvr>
                                      <p:tavLst>
                                        <p:tav tm="0">
                                          <p:val>
                                            <p:strVal val="#ppt_h"/>
                                          </p:val>
                                        </p:tav>
                                        <p:tav tm="100000">
                                          <p:val>
                                            <p:strVal val="#ppt_h"/>
                                          </p:val>
                                        </p:tav>
                                      </p:tavLst>
                                    </p:anim>
                                    <p:animEffect transition="in" filter="fade">
                                      <p:cBhvr>
                                        <p:cTn id="65" dur="1000"/>
                                        <p:tgtEl>
                                          <p:spTgt spid="41"/>
                                        </p:tgtEl>
                                      </p:cBhvr>
                                    </p:animEffect>
                                  </p:childTnLst>
                                </p:cTn>
                              </p:par>
                            </p:childTnLst>
                          </p:cTn>
                        </p:par>
                      </p:childTnLst>
                    </p:cTn>
                  </p:par>
                  <p:par>
                    <p:cTn id="66" fill="hold">
                      <p:stCondLst>
                        <p:cond delay="indefinite"/>
                      </p:stCondLst>
                      <p:childTnLst>
                        <p:par>
                          <p:cTn id="67" fill="hold">
                            <p:stCondLst>
                              <p:cond delay="0"/>
                            </p:stCondLst>
                            <p:childTnLst>
                              <p:par>
                                <p:cTn id="68" presetID="3" presetClass="exit" presetSubtype="10" fill="hold" nodeType="clickEffect">
                                  <p:stCondLst>
                                    <p:cond delay="0"/>
                                  </p:stCondLst>
                                  <p:iterate type="lt">
                                    <p:tmAbs val="0"/>
                                  </p:iterate>
                                  <p:childTnLst>
                                    <p:animEffect transition="out" filter="blinds(horizontal)">
                                      <p:cBhvr>
                                        <p:cTn id="69" dur="500"/>
                                        <p:tgtEl>
                                          <p:spTgt spid="41"/>
                                        </p:tgtEl>
                                      </p:cBhvr>
                                    </p:animEffect>
                                    <p:set>
                                      <p:cBhvr>
                                        <p:cTn id="70" dur="1" fill="hold">
                                          <p:stCondLst>
                                            <p:cond delay="499"/>
                                          </p:stCondLst>
                                        </p:cTn>
                                        <p:tgtEl>
                                          <p:spTgt spid="41"/>
                                        </p:tgtEl>
                                        <p:attrNameLst>
                                          <p:attrName>style.visibility</p:attrName>
                                        </p:attrNameLst>
                                      </p:cBhvr>
                                      <p:to>
                                        <p:strVal val="hidden"/>
                                      </p:to>
                                    </p:set>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wipe(left)">
                                      <p:cBhvr>
                                        <p:cTn id="74" dur="500"/>
                                        <p:tgtEl>
                                          <p:spTgt spid="37"/>
                                        </p:tgtEl>
                                      </p:cBhvr>
                                    </p:animEffect>
                                  </p:childTnLst>
                                </p:cTn>
                              </p:par>
                            </p:childTnLst>
                          </p:cTn>
                        </p:par>
                        <p:par>
                          <p:cTn id="75" fill="hold">
                            <p:stCondLst>
                              <p:cond delay="1000"/>
                            </p:stCondLst>
                            <p:childTnLst>
                              <p:par>
                                <p:cTn id="76" presetID="55"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 calcmode="lin" valueType="num">
                                      <p:cBhvr>
                                        <p:cTn id="78" dur="1000" fill="hold"/>
                                        <p:tgtEl>
                                          <p:spTgt spid="42"/>
                                        </p:tgtEl>
                                        <p:attrNameLst>
                                          <p:attrName>ppt_w</p:attrName>
                                        </p:attrNameLst>
                                      </p:cBhvr>
                                      <p:tavLst>
                                        <p:tav tm="0">
                                          <p:val>
                                            <p:strVal val="#ppt_w*0.70"/>
                                          </p:val>
                                        </p:tav>
                                        <p:tav tm="100000">
                                          <p:val>
                                            <p:strVal val="#ppt_w"/>
                                          </p:val>
                                        </p:tav>
                                      </p:tavLst>
                                    </p:anim>
                                    <p:anim calcmode="lin" valueType="num">
                                      <p:cBhvr>
                                        <p:cTn id="79" dur="1000" fill="hold"/>
                                        <p:tgtEl>
                                          <p:spTgt spid="42"/>
                                        </p:tgtEl>
                                        <p:attrNameLst>
                                          <p:attrName>ppt_h</p:attrName>
                                        </p:attrNameLst>
                                      </p:cBhvr>
                                      <p:tavLst>
                                        <p:tav tm="0">
                                          <p:val>
                                            <p:strVal val="#ppt_h"/>
                                          </p:val>
                                        </p:tav>
                                        <p:tav tm="100000">
                                          <p:val>
                                            <p:strVal val="#ppt_h"/>
                                          </p:val>
                                        </p:tav>
                                      </p:tavLst>
                                    </p:anim>
                                    <p:animEffect transition="in" filter="fade">
                                      <p:cBhvr>
                                        <p:cTn id="80" dur="1000"/>
                                        <p:tgtEl>
                                          <p:spTgt spid="42"/>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xit" presetSubtype="10" fill="hold" grpId="1" nodeType="clickEffect">
                                  <p:stCondLst>
                                    <p:cond delay="0"/>
                                  </p:stCondLst>
                                  <p:childTnLst>
                                    <p:animEffect transition="out" filter="blinds(horizontal)">
                                      <p:cBhvr>
                                        <p:cTn id="84" dur="500"/>
                                        <p:tgtEl>
                                          <p:spTgt spid="42"/>
                                        </p:tgtEl>
                                      </p:cBhvr>
                                    </p:animEffect>
                                    <p:set>
                                      <p:cBhvr>
                                        <p:cTn id="85" dur="1" fill="hold">
                                          <p:stCondLst>
                                            <p:cond delay="499"/>
                                          </p:stCondLst>
                                        </p:cTn>
                                        <p:tgtEl>
                                          <p:spTgt spid="42"/>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22" presetClass="exit" presetSubtype="2" fill="hold" grpId="1" nodeType="clickEffect">
                                  <p:stCondLst>
                                    <p:cond delay="0"/>
                                  </p:stCondLst>
                                  <p:childTnLst>
                                    <p:animEffect transition="out" filter="wipe(right)">
                                      <p:cBhvr>
                                        <p:cTn id="89" dur="500"/>
                                        <p:tgtEl>
                                          <p:spTgt spid="35"/>
                                        </p:tgtEl>
                                      </p:cBhvr>
                                    </p:animEffect>
                                    <p:set>
                                      <p:cBhvr>
                                        <p:cTn id="90" dur="1" fill="hold">
                                          <p:stCondLst>
                                            <p:cond delay="499"/>
                                          </p:stCondLst>
                                        </p:cTn>
                                        <p:tgtEl>
                                          <p:spTgt spid="35"/>
                                        </p:tgtEl>
                                        <p:attrNameLst>
                                          <p:attrName>style.visibility</p:attrName>
                                        </p:attrNameLst>
                                      </p:cBhvr>
                                      <p:to>
                                        <p:strVal val="hidden"/>
                                      </p:to>
                                    </p:set>
                                  </p:childTnLst>
                                </p:cTn>
                              </p:par>
                              <p:par>
                                <p:cTn id="91" presetID="22" presetClass="exit" presetSubtype="2" fill="hold" grpId="1" nodeType="withEffect">
                                  <p:stCondLst>
                                    <p:cond delay="0"/>
                                  </p:stCondLst>
                                  <p:childTnLst>
                                    <p:animEffect transition="out" filter="wipe(right)">
                                      <p:cBhvr>
                                        <p:cTn id="92" dur="500"/>
                                        <p:tgtEl>
                                          <p:spTgt spid="36"/>
                                        </p:tgtEl>
                                      </p:cBhvr>
                                    </p:animEffect>
                                    <p:set>
                                      <p:cBhvr>
                                        <p:cTn id="93" dur="1" fill="hold">
                                          <p:stCondLst>
                                            <p:cond delay="499"/>
                                          </p:stCondLst>
                                        </p:cTn>
                                        <p:tgtEl>
                                          <p:spTgt spid="36"/>
                                        </p:tgtEl>
                                        <p:attrNameLst>
                                          <p:attrName>style.visibility</p:attrName>
                                        </p:attrNameLst>
                                      </p:cBhvr>
                                      <p:to>
                                        <p:strVal val="hidden"/>
                                      </p:to>
                                    </p:set>
                                  </p:childTnLst>
                                </p:cTn>
                              </p:par>
                              <p:par>
                                <p:cTn id="94" presetID="22" presetClass="exit" presetSubtype="2" fill="hold" grpId="1" nodeType="withEffect">
                                  <p:stCondLst>
                                    <p:cond delay="0"/>
                                  </p:stCondLst>
                                  <p:childTnLst>
                                    <p:animEffect transition="out" filter="wipe(right)">
                                      <p:cBhvr>
                                        <p:cTn id="95" dur="500"/>
                                        <p:tgtEl>
                                          <p:spTgt spid="37"/>
                                        </p:tgtEl>
                                      </p:cBhvr>
                                    </p:animEffect>
                                    <p:set>
                                      <p:cBhvr>
                                        <p:cTn id="96" dur="1" fill="hold">
                                          <p:stCondLst>
                                            <p:cond delay="499"/>
                                          </p:stCondLst>
                                        </p:cTn>
                                        <p:tgtEl>
                                          <p:spTgt spid="37"/>
                                        </p:tgtEl>
                                        <p:attrNameLst>
                                          <p:attrName>style.visibility</p:attrName>
                                        </p:attrNameLst>
                                      </p:cBhvr>
                                      <p:to>
                                        <p:strVal val="hidden"/>
                                      </p:to>
                                    </p:set>
                                  </p:childTnLst>
                                </p:cTn>
                              </p:par>
                            </p:childTnLst>
                          </p:cTn>
                        </p:par>
                        <p:par>
                          <p:cTn id="97" fill="hold">
                            <p:stCondLst>
                              <p:cond delay="500"/>
                            </p:stCondLst>
                            <p:childTnLst>
                              <p:par>
                                <p:cTn id="98" presetID="22" presetClass="exit" presetSubtype="2" fill="hold" grpId="1" nodeType="afterEffect">
                                  <p:stCondLst>
                                    <p:cond delay="0"/>
                                  </p:stCondLst>
                                  <p:childTnLst>
                                    <p:animEffect transition="out" filter="wipe(right)">
                                      <p:cBhvr>
                                        <p:cTn id="99" dur="500"/>
                                        <p:tgtEl>
                                          <p:spTgt spid="34"/>
                                        </p:tgtEl>
                                      </p:cBhvr>
                                    </p:animEffect>
                                    <p:set>
                                      <p:cBhvr>
                                        <p:cTn id="100"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bldLvl="0" animBg="1" autoUpdateAnimBg="0"/>
      <p:bldP spid="35" grpId="1" animBg="1"/>
      <p:bldP spid="36" grpId="0" bldLvl="0" animBg="1" autoUpdateAnimBg="0"/>
      <p:bldP spid="36" grpId="1" animBg="1"/>
      <p:bldP spid="37" grpId="0" bldLvl="0" animBg="1" autoUpdateAnimBg="0"/>
      <p:bldP spid="37" grpId="1" animBg="1"/>
      <p:bldP spid="38" grpId="0" bldLvl="0" animBg="1" autoUpdateAnimBg="0"/>
      <p:bldP spid="38" grpId="1" bldLvl="0" animBg="1" autoUpdateAnimBg="0"/>
      <p:bldP spid="39" grpId="0" bldLvl="0" animBg="1" autoUpdateAnimBg="0"/>
      <p:bldP spid="39" grpId="1" bldLvl="0" animBg="1" autoUpdateAnimBg="0"/>
      <p:bldP spid="40" grpId="0" bldLvl="0" animBg="1" autoUpdateAnimBg="0"/>
      <p:bldP spid="40" grpId="1" bldLvl="0" animBg="1" autoUpdateAnimBg="0"/>
      <p:bldP spid="42" grpId="0" bldLvl="0" animBg="1" autoUpdateAnimBg="0"/>
      <p:bldP spid="42" grpId="1"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710" y="1518285"/>
            <a:ext cx="4485005"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一、体温单书写内容及方法</a:t>
            </a:r>
            <a:endParaRPr lang="zh-CN" altLang="en-US" sz="2800" b="1" dirty="0">
              <a:solidFill>
                <a:schemeClr val="bg1"/>
              </a:solidFill>
              <a:latin typeface="微软雅黑" pitchFamily="34" charset="-122"/>
              <a:ea typeface="微软雅黑" pitchFamily="34" charset="-122"/>
              <a:cs typeface="Tahoma" pitchFamily="34" charset="0"/>
            </a:endParaRPr>
          </a:p>
        </p:txBody>
      </p:sp>
      <p:sp>
        <p:nvSpPr>
          <p:cNvPr id="23" name="AutoShape 7" descr="5%"/>
          <p:cNvSpPr>
            <a:spLocks noChangeArrowheads="1"/>
          </p:cNvSpPr>
          <p:nvPr/>
        </p:nvSpPr>
        <p:spPr bwMode="auto">
          <a:xfrm>
            <a:off x="1307064" y="2123149"/>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rPr>
              <a:t>书写内容</a:t>
            </a:r>
          </a:p>
        </p:txBody>
      </p:sp>
      <p:sp>
        <p:nvSpPr>
          <p:cNvPr id="27" name="AutoShape 7" descr="5%"/>
          <p:cNvSpPr>
            <a:spLocks noChangeArrowheads="1"/>
          </p:cNvSpPr>
          <p:nvPr/>
        </p:nvSpPr>
        <p:spPr bwMode="auto">
          <a:xfrm>
            <a:off x="1307064" y="2730501"/>
            <a:ext cx="1714500" cy="500062"/>
          </a:xfrm>
          <a:prstGeom prst="roundRect">
            <a:avLst>
              <a:gd name="adj" fmla="val 16667"/>
            </a:avLst>
          </a:prstGeom>
          <a:noFill/>
          <a:ln w="57150" cap="flat" cmpd="thinThick">
            <a:solidFill>
              <a:srgbClr val="33CCFF"/>
            </a:solidFill>
            <a:round/>
          </a:ln>
          <a:effectLst/>
        </p:spPr>
        <p:txBody>
          <a:bodyPr wrap="none"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sz="2400">
                <a:solidFill>
                  <a:srgbClr val="FF0000"/>
                </a:solidFill>
                <a:effectLst>
                  <a:outerShdw blurRad="38100" dist="38100" dir="2700000" algn="tl">
                    <a:srgbClr val="000000"/>
                  </a:outerShdw>
                </a:effectLst>
                <a:latin typeface="微软雅黑" pitchFamily="34" charset="-122"/>
                <a:ea typeface="微软雅黑" pitchFamily="34" charset="-122"/>
                <a:sym typeface="Arial" pitchFamily="34" charset="0"/>
              </a:rPr>
              <a:t>填写方法</a:t>
            </a:r>
          </a:p>
        </p:txBody>
      </p:sp>
      <p:sp>
        <p:nvSpPr>
          <p:cNvPr id="29" name="Text Box 10"/>
          <p:cNvSpPr txBox="1">
            <a:spLocks noChangeArrowheads="1"/>
          </p:cNvSpPr>
          <p:nvPr/>
        </p:nvSpPr>
        <p:spPr bwMode="auto">
          <a:xfrm>
            <a:off x="1316589" y="335438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1.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眉栏</a:t>
            </a:r>
          </a:p>
        </p:txBody>
      </p:sp>
      <p:sp>
        <p:nvSpPr>
          <p:cNvPr id="30" name="Text Box 10"/>
          <p:cNvSpPr txBox="1">
            <a:spLocks noChangeArrowheads="1"/>
          </p:cNvSpPr>
          <p:nvPr/>
        </p:nvSpPr>
        <p:spPr bwMode="auto">
          <a:xfrm>
            <a:off x="1316589" y="3795713"/>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2.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时间栏</a:t>
            </a:r>
          </a:p>
        </p:txBody>
      </p:sp>
      <p:sp>
        <p:nvSpPr>
          <p:cNvPr id="31" name="Text Box 10"/>
          <p:cNvSpPr txBox="1">
            <a:spLocks noChangeArrowheads="1"/>
          </p:cNvSpPr>
          <p:nvPr/>
        </p:nvSpPr>
        <p:spPr bwMode="auto">
          <a:xfrm>
            <a:off x="1316589" y="42116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3.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曲线栏</a:t>
            </a:r>
          </a:p>
        </p:txBody>
      </p:sp>
      <p:sp>
        <p:nvSpPr>
          <p:cNvPr id="32" name="Text Box 10"/>
          <p:cNvSpPr txBox="1">
            <a:spLocks noChangeArrowheads="1"/>
          </p:cNvSpPr>
          <p:nvPr/>
        </p:nvSpPr>
        <p:spPr bwMode="auto">
          <a:xfrm>
            <a:off x="1316589" y="4651375"/>
            <a:ext cx="1695450" cy="33813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4.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底栏</a:t>
            </a:r>
          </a:p>
        </p:txBody>
      </p:sp>
      <p:sp>
        <p:nvSpPr>
          <p:cNvPr id="33" name="Text Box 10"/>
          <p:cNvSpPr txBox="1">
            <a:spLocks noChangeArrowheads="1"/>
          </p:cNvSpPr>
          <p:nvPr/>
        </p:nvSpPr>
        <p:spPr bwMode="auto">
          <a:xfrm>
            <a:off x="1316589" y="5113338"/>
            <a:ext cx="1695450" cy="33813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80000"/>
              </a:lnSpc>
            </a:pPr>
            <a:r>
              <a:rPr lang="en-US" sz="2000">
                <a:solidFill>
                  <a:srgbClr val="FFCC00"/>
                </a:solidFill>
                <a:effectLst>
                  <a:outerShdw blurRad="38100" dist="38100" dir="2700000" algn="tl">
                    <a:srgbClr val="000000"/>
                  </a:outerShdw>
                </a:effectLst>
                <a:latin typeface="微软雅黑" pitchFamily="34" charset="-122"/>
                <a:ea typeface="微软雅黑" pitchFamily="34" charset="-122"/>
              </a:rPr>
              <a:t>5. </a:t>
            </a: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周数</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3" name="Text Box 10"/>
          <p:cNvSpPr txBox="1">
            <a:spLocks noChangeArrowheads="1"/>
          </p:cNvSpPr>
          <p:nvPr/>
        </p:nvSpPr>
        <p:spPr bwMode="auto">
          <a:xfrm>
            <a:off x="3296330" y="2730501"/>
            <a:ext cx="1214438" cy="36830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大便次数</a:t>
            </a:r>
          </a:p>
        </p:txBody>
      </p:sp>
      <p:sp>
        <p:nvSpPr>
          <p:cNvPr id="44" name="Text Box 10"/>
          <p:cNvSpPr txBox="1">
            <a:spLocks noChangeArrowheads="1"/>
          </p:cNvSpPr>
          <p:nvPr/>
        </p:nvSpPr>
        <p:spPr bwMode="auto">
          <a:xfrm>
            <a:off x="3296330" y="3217864"/>
            <a:ext cx="1214438" cy="36988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出入量</a:t>
            </a:r>
          </a:p>
        </p:txBody>
      </p:sp>
      <p:sp>
        <p:nvSpPr>
          <p:cNvPr id="45" name="Text Box 10"/>
          <p:cNvSpPr txBox="1">
            <a:spLocks noChangeArrowheads="1"/>
          </p:cNvSpPr>
          <p:nvPr/>
        </p:nvSpPr>
        <p:spPr bwMode="auto">
          <a:xfrm>
            <a:off x="3296330" y="3684589"/>
            <a:ext cx="1214438" cy="36988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血压</a:t>
            </a:r>
          </a:p>
        </p:txBody>
      </p:sp>
      <p:sp>
        <p:nvSpPr>
          <p:cNvPr id="46" name="Text Box 10"/>
          <p:cNvSpPr txBox="1">
            <a:spLocks noChangeArrowheads="1"/>
          </p:cNvSpPr>
          <p:nvPr/>
        </p:nvSpPr>
        <p:spPr bwMode="auto">
          <a:xfrm>
            <a:off x="3296330" y="4117976"/>
            <a:ext cx="1214438" cy="36830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体重</a:t>
            </a:r>
          </a:p>
        </p:txBody>
      </p:sp>
      <p:sp>
        <p:nvSpPr>
          <p:cNvPr id="47" name="Text Box 10"/>
          <p:cNvSpPr txBox="1">
            <a:spLocks noChangeArrowheads="1"/>
          </p:cNvSpPr>
          <p:nvPr/>
        </p:nvSpPr>
        <p:spPr bwMode="auto">
          <a:xfrm>
            <a:off x="3296330" y="4618039"/>
            <a:ext cx="1214438" cy="36988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身高</a:t>
            </a:r>
          </a:p>
        </p:txBody>
      </p:sp>
      <p:sp>
        <p:nvSpPr>
          <p:cNvPr id="48" name="Text Box 10"/>
          <p:cNvSpPr txBox="1">
            <a:spLocks noChangeArrowheads="1"/>
          </p:cNvSpPr>
          <p:nvPr/>
        </p:nvSpPr>
        <p:spPr bwMode="auto">
          <a:xfrm>
            <a:off x="3296330" y="5140326"/>
            <a:ext cx="1214438" cy="3698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90000"/>
              </a:lnSpc>
            </a:pPr>
            <a:r>
              <a:rPr lang="zh-CN" altLang="en-US" sz="2000">
                <a:solidFill>
                  <a:srgbClr val="FFCC00"/>
                </a:solidFill>
                <a:effectLst>
                  <a:outerShdw blurRad="38100" dist="38100" dir="2700000" algn="tl">
                    <a:srgbClr val="000000"/>
                  </a:outerShdw>
                </a:effectLst>
                <a:latin typeface="微软雅黑" pitchFamily="34" charset="-122"/>
                <a:ea typeface="微软雅黑" pitchFamily="34" charset="-122"/>
              </a:rPr>
              <a:t>空格栏</a:t>
            </a:r>
          </a:p>
        </p:txBody>
      </p:sp>
      <p:grpSp>
        <p:nvGrpSpPr>
          <p:cNvPr id="8" name="组合 7"/>
          <p:cNvGrpSpPr/>
          <p:nvPr/>
        </p:nvGrpSpPr>
        <p:grpSpPr>
          <a:xfrm>
            <a:off x="3021564" y="2730501"/>
            <a:ext cx="204236" cy="2749550"/>
            <a:chOff x="3021564" y="2730501"/>
            <a:chExt cx="204236" cy="2749550"/>
          </a:xfrm>
        </p:grpSpPr>
        <p:cxnSp>
          <p:nvCxnSpPr>
            <p:cNvPr id="6" name="直接连接符 5"/>
            <p:cNvCxnSpPr/>
            <p:nvPr/>
          </p:nvCxnSpPr>
          <p:spPr>
            <a:xfrm>
              <a:off x="3021564" y="4873625"/>
              <a:ext cx="1534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左中括号 6"/>
            <p:cNvSpPr/>
            <p:nvPr/>
          </p:nvSpPr>
          <p:spPr>
            <a:xfrm>
              <a:off x="3180081" y="2730501"/>
              <a:ext cx="45719" cy="2749550"/>
            </a:xfrm>
            <a:prstGeom prst="leftBracke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49" name="Text Box 10"/>
          <p:cNvSpPr txBox="1">
            <a:spLocks noChangeArrowheads="1"/>
          </p:cNvSpPr>
          <p:nvPr/>
        </p:nvSpPr>
        <p:spPr bwMode="auto">
          <a:xfrm>
            <a:off x="5847577" y="2558531"/>
            <a:ext cx="4214813" cy="1922463"/>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每日记录一次，记录前一日的大便次数。</a:t>
            </a:r>
          </a:p>
          <a:p>
            <a:r>
              <a:rPr lang="zh-CN" altLang="en-US" sz="2000">
                <a:solidFill>
                  <a:srgbClr val="F2F2F2"/>
                </a:solidFill>
                <a:latin typeface="微软雅黑" pitchFamily="34" charset="-122"/>
                <a:ea typeface="微软雅黑" pitchFamily="34" charset="-122"/>
                <a:sym typeface="微软雅黑" pitchFamily="34" charset="-122"/>
              </a:rPr>
              <a:t>无大便记</a:t>
            </a:r>
            <a:r>
              <a:rPr lang="zh-CN" altLang="en-US" sz="2000">
                <a:solidFill>
                  <a:srgbClr val="F2F2F2"/>
                </a:solidFill>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0</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；灌肠后大便</a:t>
            </a:r>
            <a:r>
              <a:rPr lang="en-US" sz="2000">
                <a:solidFill>
                  <a:srgbClr val="F2F2F2"/>
                </a:solidFill>
                <a:latin typeface="微软雅黑" pitchFamily="34" charset="-122"/>
                <a:ea typeface="微软雅黑" pitchFamily="34" charset="-122"/>
                <a:sym typeface="微软雅黑" pitchFamily="34" charset="-122"/>
              </a:rPr>
              <a:t>3</a:t>
            </a:r>
            <a:r>
              <a:rPr lang="zh-CN" altLang="en-US" sz="2000">
                <a:solidFill>
                  <a:srgbClr val="F2F2F2"/>
                </a:solidFill>
                <a:latin typeface="微软雅黑" pitchFamily="34" charset="-122"/>
                <a:ea typeface="微软雅黑" pitchFamily="34" charset="-122"/>
                <a:sym typeface="微软雅黑" pitchFamily="34" charset="-122"/>
              </a:rPr>
              <a:t>次以</a:t>
            </a:r>
            <a:r>
              <a:rPr lang="zh-CN" altLang="en-US" sz="2000">
                <a:solidFill>
                  <a:srgbClr val="F2F2F2"/>
                </a:solidFill>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3/E</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表示；如自行排便</a:t>
            </a:r>
            <a:r>
              <a:rPr lang="en-US" sz="2000">
                <a:solidFill>
                  <a:srgbClr val="F2F2F2"/>
                </a:solidFill>
                <a:latin typeface="微软雅黑" pitchFamily="34" charset="-122"/>
                <a:ea typeface="微软雅黑" pitchFamily="34" charset="-122"/>
                <a:sym typeface="微软雅黑" pitchFamily="34" charset="-122"/>
              </a:rPr>
              <a:t>1</a:t>
            </a:r>
            <a:r>
              <a:rPr lang="zh-CN" altLang="en-US" sz="2000">
                <a:solidFill>
                  <a:srgbClr val="F2F2F2"/>
                </a:solidFill>
                <a:latin typeface="微软雅黑" pitchFamily="34" charset="-122"/>
                <a:ea typeface="微软雅黑" pitchFamily="34" charset="-122"/>
                <a:sym typeface="微软雅黑" pitchFamily="34" charset="-122"/>
              </a:rPr>
              <a:t>次，灌肠后排便</a:t>
            </a:r>
            <a:r>
              <a:rPr lang="en-US" sz="2000">
                <a:solidFill>
                  <a:srgbClr val="F2F2F2"/>
                </a:solidFill>
                <a:latin typeface="微软雅黑" pitchFamily="34" charset="-122"/>
                <a:ea typeface="微软雅黑" pitchFamily="34" charset="-122"/>
                <a:sym typeface="微软雅黑" pitchFamily="34" charset="-122"/>
              </a:rPr>
              <a:t>3</a:t>
            </a:r>
            <a:r>
              <a:rPr lang="zh-CN" altLang="en-US" sz="2000">
                <a:solidFill>
                  <a:srgbClr val="F2F2F2"/>
                </a:solidFill>
                <a:latin typeface="微软雅黑" pitchFamily="34" charset="-122"/>
                <a:ea typeface="微软雅黑" pitchFamily="34" charset="-122"/>
                <a:sym typeface="微软雅黑" pitchFamily="34" charset="-122"/>
              </a:rPr>
              <a:t>次，则以</a:t>
            </a:r>
            <a:r>
              <a:rPr lang="zh-CN" altLang="en-US" sz="2000">
                <a:solidFill>
                  <a:srgbClr val="F2F2F2"/>
                </a:solidFill>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13/E</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；人工肛门</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，大便失禁以</a:t>
            </a:r>
            <a:r>
              <a:rPr lang="zh-CN" altLang="en-US" sz="2000">
                <a:solidFill>
                  <a:srgbClr val="F2F2F2"/>
                </a:solidFill>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表示。</a:t>
            </a:r>
          </a:p>
        </p:txBody>
      </p:sp>
      <p:sp>
        <p:nvSpPr>
          <p:cNvPr id="50" name="Text Box 10"/>
          <p:cNvSpPr txBox="1">
            <a:spLocks noChangeArrowheads="1"/>
          </p:cNvSpPr>
          <p:nvPr/>
        </p:nvSpPr>
        <p:spPr bwMode="auto">
          <a:xfrm>
            <a:off x="5847577" y="3086197"/>
            <a:ext cx="4216400" cy="1312863"/>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记录前一日</a:t>
            </a:r>
            <a:r>
              <a:rPr lang="en-US" sz="2000">
                <a:solidFill>
                  <a:srgbClr val="F2F2F2"/>
                </a:solidFill>
                <a:latin typeface="微软雅黑" pitchFamily="34" charset="-122"/>
                <a:ea typeface="微软雅黑" pitchFamily="34" charset="-122"/>
                <a:sym typeface="微软雅黑" pitchFamily="34" charset="-122"/>
              </a:rPr>
              <a:t>24h</a:t>
            </a:r>
            <a:r>
              <a:rPr lang="zh-CN" altLang="en-US" sz="2000">
                <a:solidFill>
                  <a:srgbClr val="F2F2F2"/>
                </a:solidFill>
                <a:latin typeface="微软雅黑" pitchFamily="34" charset="-122"/>
                <a:ea typeface="微软雅黑" pitchFamily="34" charset="-122"/>
                <a:sym typeface="微软雅黑" pitchFamily="34" charset="-122"/>
              </a:rPr>
              <a:t>的液体出入总量，分别填写于相应栏内。填写导尿（持续导尿）以</a:t>
            </a:r>
            <a:r>
              <a:rPr lang="zh-CN" altLang="en-US" sz="2000">
                <a:solidFill>
                  <a:srgbClr val="F2F2F2"/>
                </a:solidFill>
                <a:ea typeface="微软雅黑" pitchFamily="34" charset="-122"/>
                <a:sym typeface="微软雅黑" pitchFamily="34" charset="-122"/>
              </a:rPr>
              <a:t>“</a:t>
            </a:r>
            <a:r>
              <a:rPr lang="en-US" sz="2000">
                <a:solidFill>
                  <a:srgbClr val="F2F2F2"/>
                </a:solidFill>
                <a:latin typeface="微软雅黑" pitchFamily="34" charset="-122"/>
                <a:ea typeface="微软雅黑" pitchFamily="34" charset="-122"/>
                <a:sym typeface="微软雅黑" pitchFamily="34" charset="-122"/>
              </a:rPr>
              <a:t>C</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表示，如</a:t>
            </a:r>
            <a:r>
              <a:rPr lang="en-US" sz="2000">
                <a:solidFill>
                  <a:srgbClr val="F2F2F2"/>
                </a:solidFill>
                <a:latin typeface="微软雅黑" pitchFamily="34" charset="-122"/>
                <a:ea typeface="微软雅黑" pitchFamily="34" charset="-122"/>
                <a:sym typeface="微软雅黑" pitchFamily="34" charset="-122"/>
              </a:rPr>
              <a:t>1000/C</a:t>
            </a:r>
            <a:r>
              <a:rPr lang="zh-CN" altLang="en-US" sz="2000">
                <a:solidFill>
                  <a:srgbClr val="F2F2F2"/>
                </a:solidFill>
                <a:latin typeface="微软雅黑" pitchFamily="34" charset="-122"/>
                <a:ea typeface="微软雅黑" pitchFamily="34" charset="-122"/>
                <a:sym typeface="微软雅黑" pitchFamily="34" charset="-122"/>
              </a:rPr>
              <a:t>表示患者导尿管引流尿量</a:t>
            </a:r>
            <a:r>
              <a:rPr lang="en-US" sz="2000">
                <a:solidFill>
                  <a:srgbClr val="F2F2F2"/>
                </a:solidFill>
                <a:latin typeface="微软雅黑" pitchFamily="34" charset="-122"/>
                <a:ea typeface="微软雅黑" pitchFamily="34" charset="-122"/>
                <a:sym typeface="微软雅黑" pitchFamily="34" charset="-122"/>
              </a:rPr>
              <a:t>1000mL</a:t>
            </a:r>
            <a:r>
              <a:rPr lang="zh-CN" altLang="en-US" sz="2000">
                <a:solidFill>
                  <a:srgbClr val="F2F2F2"/>
                </a:solidFill>
                <a:latin typeface="微软雅黑" pitchFamily="34" charset="-122"/>
                <a:ea typeface="微软雅黑" pitchFamily="34" charset="-122"/>
                <a:sym typeface="微软雅黑" pitchFamily="34" charset="-122"/>
              </a:rPr>
              <a:t>。</a:t>
            </a:r>
          </a:p>
        </p:txBody>
      </p:sp>
      <p:sp>
        <p:nvSpPr>
          <p:cNvPr id="51" name="Text Box 10"/>
          <p:cNvSpPr txBox="1">
            <a:spLocks noChangeArrowheads="1"/>
          </p:cNvSpPr>
          <p:nvPr/>
        </p:nvSpPr>
        <p:spPr bwMode="auto">
          <a:xfrm>
            <a:off x="5849165" y="3035300"/>
            <a:ext cx="4214812" cy="13144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新入院患者应记录，住院患者每周至少记录一次。如：</a:t>
            </a:r>
            <a:r>
              <a:rPr lang="en-US" sz="2000">
                <a:solidFill>
                  <a:srgbClr val="F2F2F2"/>
                </a:solidFill>
                <a:latin typeface="微软雅黑" pitchFamily="34" charset="-122"/>
                <a:ea typeface="微软雅黑" pitchFamily="34" charset="-122"/>
                <a:sym typeface="微软雅黑" pitchFamily="34" charset="-122"/>
              </a:rPr>
              <a:t>145/80</a:t>
            </a:r>
            <a:endParaRPr lang="zh-CN" altLang="en-US" sz="2000">
              <a:solidFill>
                <a:srgbClr val="F2F2F2"/>
              </a:solidFill>
              <a:latin typeface="微软雅黑" pitchFamily="34" charset="-122"/>
              <a:ea typeface="微软雅黑" pitchFamily="34" charset="-122"/>
              <a:sym typeface="微软雅黑" pitchFamily="34" charset="-122"/>
            </a:endParaRPr>
          </a:p>
          <a:p>
            <a:r>
              <a:rPr lang="zh-CN" altLang="en-US" sz="2000">
                <a:solidFill>
                  <a:srgbClr val="F2F2F2"/>
                </a:solidFill>
                <a:latin typeface="微软雅黑" pitchFamily="34" charset="-122"/>
                <a:ea typeface="微软雅黑" pitchFamily="34" charset="-122"/>
                <a:sym typeface="微软雅黑" pitchFamily="34" charset="-122"/>
              </a:rPr>
              <a:t>住院患者，根据患者血压观察情况，可记录</a:t>
            </a:r>
            <a:r>
              <a:rPr lang="en-US" sz="2000">
                <a:solidFill>
                  <a:srgbClr val="F2F2F2"/>
                </a:solidFill>
                <a:latin typeface="微软雅黑" pitchFamily="34" charset="-122"/>
                <a:ea typeface="微软雅黑" pitchFamily="34" charset="-122"/>
                <a:sym typeface="微软雅黑" pitchFamily="34" charset="-122"/>
              </a:rPr>
              <a:t>1-2</a:t>
            </a:r>
            <a:r>
              <a:rPr lang="zh-CN" altLang="en-US" sz="2000">
                <a:solidFill>
                  <a:srgbClr val="F2F2F2"/>
                </a:solidFill>
                <a:latin typeface="微软雅黑" pitchFamily="34" charset="-122"/>
                <a:ea typeface="微软雅黑" pitchFamily="34" charset="-122"/>
                <a:sym typeface="微软雅黑" pitchFamily="34" charset="-122"/>
              </a:rPr>
              <a:t>次。</a:t>
            </a:r>
          </a:p>
        </p:txBody>
      </p:sp>
      <p:sp>
        <p:nvSpPr>
          <p:cNvPr id="52" name="Text Box 10"/>
          <p:cNvSpPr txBox="1">
            <a:spLocks noChangeArrowheads="1"/>
          </p:cNvSpPr>
          <p:nvPr/>
        </p:nvSpPr>
        <p:spPr bwMode="auto">
          <a:xfrm>
            <a:off x="5847577" y="3861609"/>
            <a:ext cx="4216400" cy="1312863"/>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住院患者每周至少记录一次。不方便测量的用</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平车</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或</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卧床</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表示。对特殊情况需观察体重的患者，应遵医嘱执行。</a:t>
            </a:r>
          </a:p>
        </p:txBody>
      </p:sp>
      <p:sp>
        <p:nvSpPr>
          <p:cNvPr id="53" name="Text Box 10"/>
          <p:cNvSpPr txBox="1">
            <a:spLocks noChangeArrowheads="1"/>
          </p:cNvSpPr>
          <p:nvPr/>
        </p:nvSpPr>
        <p:spPr bwMode="auto">
          <a:xfrm>
            <a:off x="5849165" y="4640344"/>
            <a:ext cx="4214812"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新入院患者当日应测量身高并记录</a:t>
            </a:r>
          </a:p>
        </p:txBody>
      </p:sp>
      <p:sp>
        <p:nvSpPr>
          <p:cNvPr id="54" name="Text Box 10"/>
          <p:cNvSpPr txBox="1">
            <a:spLocks noChangeArrowheads="1"/>
          </p:cNvSpPr>
          <p:nvPr/>
        </p:nvSpPr>
        <p:spPr bwMode="auto">
          <a:xfrm>
            <a:off x="5847577" y="4667937"/>
            <a:ext cx="4214812" cy="10096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dirty="0">
                <a:solidFill>
                  <a:srgbClr val="F2F2F2"/>
                </a:solidFill>
                <a:latin typeface="微软雅黑" pitchFamily="34" charset="-122"/>
                <a:ea typeface="微软雅黑" pitchFamily="34" charset="-122"/>
                <a:sym typeface="微软雅黑" pitchFamily="34" charset="-122"/>
              </a:rPr>
              <a:t>为机动，可记录特殊用药、药物过敏、腹围、人工冬眠、管路情况等。如：</a:t>
            </a:r>
            <a:r>
              <a:rPr lang="en-US" sz="2000" dirty="0">
                <a:solidFill>
                  <a:srgbClr val="F2F2F2"/>
                </a:solidFill>
                <a:latin typeface="微软雅黑" pitchFamily="34" charset="-122"/>
                <a:ea typeface="微软雅黑" pitchFamily="34" charset="-122"/>
                <a:sym typeface="微软雅黑" pitchFamily="34" charset="-122"/>
              </a:rPr>
              <a:t>PNC(+)</a:t>
            </a:r>
            <a:endParaRPr lang="zh-CN" altLang="en-US" sz="2000" dirty="0">
              <a:solidFill>
                <a:srgbClr val="F2F2F2"/>
              </a:solidFill>
              <a:latin typeface="微软雅黑" pitchFamily="34" charset="-122"/>
              <a:ea typeface="微软雅黑" pitchFamily="34" charset="-122"/>
              <a:sym typeface="微软雅黑" pitchFamily="34" charset="-122"/>
            </a:endParaRPr>
          </a:p>
        </p:txBody>
      </p:sp>
      <p:sp>
        <p:nvSpPr>
          <p:cNvPr id="55" name="Text Box 10"/>
          <p:cNvSpPr txBox="1">
            <a:spLocks noChangeArrowheads="1"/>
          </p:cNvSpPr>
          <p:nvPr/>
        </p:nvSpPr>
        <p:spPr bwMode="auto">
          <a:xfrm>
            <a:off x="3294742" y="5075506"/>
            <a:ext cx="5072062" cy="400050"/>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dirty="0">
                <a:solidFill>
                  <a:srgbClr val="F2F2F2"/>
                </a:solidFill>
                <a:latin typeface="微软雅黑" pitchFamily="34" charset="-122"/>
                <a:ea typeface="微软雅黑" pitchFamily="34" charset="-122"/>
                <a:sym typeface="微软雅黑" pitchFamily="34" charset="-122"/>
              </a:rPr>
              <a:t>用</a:t>
            </a:r>
            <a:r>
              <a:rPr lang="zh-CN" altLang="en-US" sz="2000" dirty="0" smtClean="0">
                <a:solidFill>
                  <a:srgbClr val="F2F2F2"/>
                </a:solidFill>
                <a:latin typeface="微软雅黑" pitchFamily="34" charset="-122"/>
                <a:ea typeface="微软雅黑" pitchFamily="34" charset="-122"/>
                <a:sym typeface="微软雅黑" pitchFamily="34" charset="-122"/>
              </a:rPr>
              <a:t>蓝或黑色签字笔或钢笔按</a:t>
            </a:r>
            <a:r>
              <a:rPr lang="zh-CN" altLang="en-US" sz="2000" dirty="0">
                <a:solidFill>
                  <a:srgbClr val="F2F2F2"/>
                </a:solidFill>
                <a:latin typeface="微软雅黑" pitchFamily="34" charset="-122"/>
                <a:ea typeface="微软雅黑" pitchFamily="34" charset="-122"/>
                <a:sym typeface="微软雅黑" pitchFamily="34" charset="-122"/>
              </a:rPr>
              <a:t>周数连续填写。</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par>
                                <p:cTn id="23" presetID="2" presetClass="entr" presetSubtype="2"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500" fill="hold"/>
                                        <p:tgtEl>
                                          <p:spTgt spid="49"/>
                                        </p:tgtEl>
                                        <p:attrNameLst>
                                          <p:attrName>ppt_x</p:attrName>
                                        </p:attrNameLst>
                                      </p:cBhvr>
                                      <p:tavLst>
                                        <p:tav tm="0">
                                          <p:val>
                                            <p:strVal val="1+#ppt_w/2"/>
                                          </p:val>
                                        </p:tav>
                                        <p:tav tm="100000">
                                          <p:val>
                                            <p:strVal val="#ppt_x"/>
                                          </p:val>
                                        </p:tav>
                                      </p:tavLst>
                                    </p:anim>
                                    <p:anim calcmode="lin" valueType="num">
                                      <p:cBhvr additive="base">
                                        <p:cTn id="26"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2" fill="hold" grpId="1" nodeType="clickEffect">
                                  <p:stCondLst>
                                    <p:cond delay="0"/>
                                  </p:stCondLst>
                                  <p:childTnLst>
                                    <p:anim calcmode="lin" valueType="num">
                                      <p:cBhvr additive="base">
                                        <p:cTn id="30" dur="500"/>
                                        <p:tgtEl>
                                          <p:spTgt spid="49"/>
                                        </p:tgtEl>
                                        <p:attrNameLst>
                                          <p:attrName>ppt_x</p:attrName>
                                        </p:attrNameLst>
                                      </p:cBhvr>
                                      <p:tavLst>
                                        <p:tav tm="0">
                                          <p:val>
                                            <p:strVal val="ppt_x"/>
                                          </p:val>
                                        </p:tav>
                                        <p:tav tm="100000">
                                          <p:val>
                                            <p:strVal val="1+ppt_w/2"/>
                                          </p:val>
                                        </p:tav>
                                      </p:tavLst>
                                    </p:anim>
                                    <p:anim calcmode="lin" valueType="num">
                                      <p:cBhvr additive="base">
                                        <p:cTn id="31" dur="500"/>
                                        <p:tgtEl>
                                          <p:spTgt spid="49"/>
                                        </p:tgtEl>
                                        <p:attrNameLst>
                                          <p:attrName>ppt_y</p:attrName>
                                        </p:attrNameLst>
                                      </p:cBhvr>
                                      <p:tavLst>
                                        <p:tav tm="0">
                                          <p:val>
                                            <p:strVal val="ppt_y"/>
                                          </p:val>
                                        </p:tav>
                                        <p:tav tm="100000">
                                          <p:val>
                                            <p:strVal val="ppt_y"/>
                                          </p:val>
                                        </p:tav>
                                      </p:tavLst>
                                    </p:anim>
                                    <p:set>
                                      <p:cBhvr>
                                        <p:cTn id="32" dur="1" fill="hold">
                                          <p:stCondLst>
                                            <p:cond delay="499"/>
                                          </p:stCondLst>
                                        </p:cTn>
                                        <p:tgtEl>
                                          <p:spTgt spid="49"/>
                                        </p:tgtEl>
                                        <p:attrNameLst>
                                          <p:attrName>style.visibility</p:attrName>
                                        </p:attrNameLst>
                                      </p:cBhvr>
                                      <p:to>
                                        <p:strVal val="hidden"/>
                                      </p:to>
                                    </p:set>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left)">
                                      <p:cBhvr>
                                        <p:cTn id="36" dur="500"/>
                                        <p:tgtEl>
                                          <p:spTgt spid="44"/>
                                        </p:tgtEl>
                                      </p:cBhvr>
                                    </p:animEffect>
                                  </p:childTnLst>
                                </p:cTn>
                              </p:par>
                              <p:par>
                                <p:cTn id="37" presetID="2" presetClass="entr" presetSubtype="2"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1+#ppt_w/2"/>
                                          </p:val>
                                        </p:tav>
                                        <p:tav tm="100000">
                                          <p:val>
                                            <p:strVal val="#ppt_x"/>
                                          </p:val>
                                        </p:tav>
                                      </p:tavLst>
                                    </p:anim>
                                    <p:anim calcmode="lin" valueType="num">
                                      <p:cBhvr additive="base">
                                        <p:cTn id="40"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2" fill="hold" grpId="1" nodeType="clickEffect">
                                  <p:stCondLst>
                                    <p:cond delay="0"/>
                                  </p:stCondLst>
                                  <p:childTnLst>
                                    <p:anim calcmode="lin" valueType="num">
                                      <p:cBhvr additive="base">
                                        <p:cTn id="44" dur="500"/>
                                        <p:tgtEl>
                                          <p:spTgt spid="50"/>
                                        </p:tgtEl>
                                        <p:attrNameLst>
                                          <p:attrName>ppt_x</p:attrName>
                                        </p:attrNameLst>
                                      </p:cBhvr>
                                      <p:tavLst>
                                        <p:tav tm="0">
                                          <p:val>
                                            <p:strVal val="ppt_x"/>
                                          </p:val>
                                        </p:tav>
                                        <p:tav tm="100000">
                                          <p:val>
                                            <p:strVal val="1+ppt_w/2"/>
                                          </p:val>
                                        </p:tav>
                                      </p:tavLst>
                                    </p:anim>
                                    <p:anim calcmode="lin" valueType="num">
                                      <p:cBhvr additive="base">
                                        <p:cTn id="45" dur="500"/>
                                        <p:tgtEl>
                                          <p:spTgt spid="50"/>
                                        </p:tgtEl>
                                        <p:attrNameLst>
                                          <p:attrName>ppt_y</p:attrName>
                                        </p:attrNameLst>
                                      </p:cBhvr>
                                      <p:tavLst>
                                        <p:tav tm="0">
                                          <p:val>
                                            <p:strVal val="ppt_y"/>
                                          </p:val>
                                        </p:tav>
                                        <p:tav tm="100000">
                                          <p:val>
                                            <p:strVal val="ppt_y"/>
                                          </p:val>
                                        </p:tav>
                                      </p:tavLst>
                                    </p:anim>
                                    <p:set>
                                      <p:cBhvr>
                                        <p:cTn id="46" dur="1" fill="hold">
                                          <p:stCondLst>
                                            <p:cond delay="499"/>
                                          </p:stCondLst>
                                        </p:cTn>
                                        <p:tgtEl>
                                          <p:spTgt spid="50"/>
                                        </p:tgtEl>
                                        <p:attrNameLst>
                                          <p:attrName>style.visibility</p:attrName>
                                        </p:attrNameLst>
                                      </p:cBhvr>
                                      <p:to>
                                        <p:strVal val="hidden"/>
                                      </p:to>
                                    </p:se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500"/>
                                        <p:tgtEl>
                                          <p:spTgt spid="45"/>
                                        </p:tgtEl>
                                      </p:cBhvr>
                                    </p:animEffect>
                                  </p:childTnLst>
                                </p:cTn>
                              </p:par>
                              <p:par>
                                <p:cTn id="51" presetID="2" presetClass="entr" presetSubtype="2"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1+#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xit" presetSubtype="2" fill="hold" grpId="1" nodeType="clickEffect">
                                  <p:stCondLst>
                                    <p:cond delay="0"/>
                                  </p:stCondLst>
                                  <p:childTnLst>
                                    <p:anim calcmode="lin" valueType="num">
                                      <p:cBhvr additive="base">
                                        <p:cTn id="58" dur="500"/>
                                        <p:tgtEl>
                                          <p:spTgt spid="51"/>
                                        </p:tgtEl>
                                        <p:attrNameLst>
                                          <p:attrName>ppt_x</p:attrName>
                                        </p:attrNameLst>
                                      </p:cBhvr>
                                      <p:tavLst>
                                        <p:tav tm="0">
                                          <p:val>
                                            <p:strVal val="ppt_x"/>
                                          </p:val>
                                        </p:tav>
                                        <p:tav tm="100000">
                                          <p:val>
                                            <p:strVal val="1+ppt_w/2"/>
                                          </p:val>
                                        </p:tav>
                                      </p:tavLst>
                                    </p:anim>
                                    <p:anim calcmode="lin" valueType="num">
                                      <p:cBhvr additive="base">
                                        <p:cTn id="59" dur="500"/>
                                        <p:tgtEl>
                                          <p:spTgt spid="51"/>
                                        </p:tgtEl>
                                        <p:attrNameLst>
                                          <p:attrName>ppt_y</p:attrName>
                                        </p:attrNameLst>
                                      </p:cBhvr>
                                      <p:tavLst>
                                        <p:tav tm="0">
                                          <p:val>
                                            <p:strVal val="ppt_y"/>
                                          </p:val>
                                        </p:tav>
                                        <p:tav tm="100000">
                                          <p:val>
                                            <p:strVal val="ppt_y"/>
                                          </p:val>
                                        </p:tav>
                                      </p:tavLst>
                                    </p:anim>
                                    <p:set>
                                      <p:cBhvr>
                                        <p:cTn id="60" dur="1" fill="hold">
                                          <p:stCondLst>
                                            <p:cond delay="499"/>
                                          </p:stCondLst>
                                        </p:cTn>
                                        <p:tgtEl>
                                          <p:spTgt spid="51"/>
                                        </p:tgtEl>
                                        <p:attrNameLst>
                                          <p:attrName>style.visibility</p:attrName>
                                        </p:attrNameLst>
                                      </p:cBhvr>
                                      <p:to>
                                        <p:strVal val="hidden"/>
                                      </p:to>
                                    </p:se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wipe(left)">
                                      <p:cBhvr>
                                        <p:cTn id="64" dur="500"/>
                                        <p:tgtEl>
                                          <p:spTgt spid="46"/>
                                        </p:tgtEl>
                                      </p:cBhvr>
                                    </p:animEffect>
                                  </p:childTnLst>
                                </p:cTn>
                              </p:par>
                              <p:par>
                                <p:cTn id="65" presetID="2" presetClass="entr" presetSubtype="2"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xit" presetSubtype="2" fill="hold" grpId="1" nodeType="clickEffect">
                                  <p:stCondLst>
                                    <p:cond delay="0"/>
                                  </p:stCondLst>
                                  <p:childTnLst>
                                    <p:anim calcmode="lin" valueType="num">
                                      <p:cBhvr additive="base">
                                        <p:cTn id="72" dur="500"/>
                                        <p:tgtEl>
                                          <p:spTgt spid="52"/>
                                        </p:tgtEl>
                                        <p:attrNameLst>
                                          <p:attrName>ppt_x</p:attrName>
                                        </p:attrNameLst>
                                      </p:cBhvr>
                                      <p:tavLst>
                                        <p:tav tm="0">
                                          <p:val>
                                            <p:strVal val="ppt_x"/>
                                          </p:val>
                                        </p:tav>
                                        <p:tav tm="100000">
                                          <p:val>
                                            <p:strVal val="1+ppt_w/2"/>
                                          </p:val>
                                        </p:tav>
                                      </p:tavLst>
                                    </p:anim>
                                    <p:anim calcmode="lin" valueType="num">
                                      <p:cBhvr additive="base">
                                        <p:cTn id="73" dur="500"/>
                                        <p:tgtEl>
                                          <p:spTgt spid="52"/>
                                        </p:tgtEl>
                                        <p:attrNameLst>
                                          <p:attrName>ppt_y</p:attrName>
                                        </p:attrNameLst>
                                      </p:cBhvr>
                                      <p:tavLst>
                                        <p:tav tm="0">
                                          <p:val>
                                            <p:strVal val="ppt_y"/>
                                          </p:val>
                                        </p:tav>
                                        <p:tav tm="100000">
                                          <p:val>
                                            <p:strVal val="ppt_y"/>
                                          </p:val>
                                        </p:tav>
                                      </p:tavLst>
                                    </p:anim>
                                    <p:set>
                                      <p:cBhvr>
                                        <p:cTn id="74" dur="1" fill="hold">
                                          <p:stCondLst>
                                            <p:cond delay="499"/>
                                          </p:stCondLst>
                                        </p:cTn>
                                        <p:tgtEl>
                                          <p:spTgt spid="52"/>
                                        </p:tgtEl>
                                        <p:attrNameLst>
                                          <p:attrName>style.visibility</p:attrName>
                                        </p:attrNameLst>
                                      </p:cBhvr>
                                      <p:to>
                                        <p:strVal val="hidden"/>
                                      </p:to>
                                    </p:set>
                                  </p:childTnLst>
                                </p:cTn>
                              </p:par>
                            </p:childTnLst>
                          </p:cTn>
                        </p:par>
                        <p:par>
                          <p:cTn id="75" fill="hold">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wipe(left)">
                                      <p:cBhvr>
                                        <p:cTn id="78" dur="500"/>
                                        <p:tgtEl>
                                          <p:spTgt spid="47"/>
                                        </p:tgtEl>
                                      </p:cBhvr>
                                    </p:animEffect>
                                  </p:childTnLst>
                                </p:cTn>
                              </p:par>
                              <p:par>
                                <p:cTn id="79" presetID="2" presetClass="entr" presetSubtype="2"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additive="base">
                                        <p:cTn id="81" dur="500" fill="hold"/>
                                        <p:tgtEl>
                                          <p:spTgt spid="53"/>
                                        </p:tgtEl>
                                        <p:attrNameLst>
                                          <p:attrName>ppt_x</p:attrName>
                                        </p:attrNameLst>
                                      </p:cBhvr>
                                      <p:tavLst>
                                        <p:tav tm="0">
                                          <p:val>
                                            <p:strVal val="1+#ppt_w/2"/>
                                          </p:val>
                                        </p:tav>
                                        <p:tav tm="100000">
                                          <p:val>
                                            <p:strVal val="#ppt_x"/>
                                          </p:val>
                                        </p:tav>
                                      </p:tavLst>
                                    </p:anim>
                                    <p:anim calcmode="lin" valueType="num">
                                      <p:cBhvr additive="base">
                                        <p:cTn id="82"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xit" presetSubtype="2" fill="hold" grpId="1" nodeType="clickEffect">
                                  <p:stCondLst>
                                    <p:cond delay="0"/>
                                  </p:stCondLst>
                                  <p:childTnLst>
                                    <p:anim calcmode="lin" valueType="num">
                                      <p:cBhvr additive="base">
                                        <p:cTn id="86" dur="500"/>
                                        <p:tgtEl>
                                          <p:spTgt spid="53"/>
                                        </p:tgtEl>
                                        <p:attrNameLst>
                                          <p:attrName>ppt_x</p:attrName>
                                        </p:attrNameLst>
                                      </p:cBhvr>
                                      <p:tavLst>
                                        <p:tav tm="0">
                                          <p:val>
                                            <p:strVal val="ppt_x"/>
                                          </p:val>
                                        </p:tav>
                                        <p:tav tm="100000">
                                          <p:val>
                                            <p:strVal val="1+ppt_w/2"/>
                                          </p:val>
                                        </p:tav>
                                      </p:tavLst>
                                    </p:anim>
                                    <p:anim calcmode="lin" valueType="num">
                                      <p:cBhvr additive="base">
                                        <p:cTn id="87" dur="500"/>
                                        <p:tgtEl>
                                          <p:spTgt spid="53"/>
                                        </p:tgtEl>
                                        <p:attrNameLst>
                                          <p:attrName>ppt_y</p:attrName>
                                        </p:attrNameLst>
                                      </p:cBhvr>
                                      <p:tavLst>
                                        <p:tav tm="0">
                                          <p:val>
                                            <p:strVal val="ppt_y"/>
                                          </p:val>
                                        </p:tav>
                                        <p:tav tm="100000">
                                          <p:val>
                                            <p:strVal val="ppt_y"/>
                                          </p:val>
                                        </p:tav>
                                      </p:tavLst>
                                    </p:anim>
                                    <p:set>
                                      <p:cBhvr>
                                        <p:cTn id="88" dur="1" fill="hold">
                                          <p:stCondLst>
                                            <p:cond delay="499"/>
                                          </p:stCondLst>
                                        </p:cTn>
                                        <p:tgtEl>
                                          <p:spTgt spid="53"/>
                                        </p:tgtEl>
                                        <p:attrNameLst>
                                          <p:attrName>style.visibility</p:attrName>
                                        </p:attrNameLst>
                                      </p:cBhvr>
                                      <p:to>
                                        <p:strVal val="hidden"/>
                                      </p:to>
                                    </p:set>
                                  </p:childTnLst>
                                </p:cTn>
                              </p:par>
                            </p:childTnLst>
                          </p:cTn>
                        </p:par>
                        <p:par>
                          <p:cTn id="89" fill="hold">
                            <p:stCondLst>
                              <p:cond delay="50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left)">
                                      <p:cBhvr>
                                        <p:cTn id="92" dur="500"/>
                                        <p:tgtEl>
                                          <p:spTgt spid="48"/>
                                        </p:tgtEl>
                                      </p:cBhvr>
                                    </p:animEffect>
                                  </p:childTnLst>
                                </p:cTn>
                              </p:par>
                              <p:par>
                                <p:cTn id="93" presetID="2" presetClass="entr" presetSubtype="2"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 calcmode="lin" valueType="num">
                                      <p:cBhvr additive="base">
                                        <p:cTn id="95" dur="500" fill="hold"/>
                                        <p:tgtEl>
                                          <p:spTgt spid="54"/>
                                        </p:tgtEl>
                                        <p:attrNameLst>
                                          <p:attrName>ppt_x</p:attrName>
                                        </p:attrNameLst>
                                      </p:cBhvr>
                                      <p:tavLst>
                                        <p:tav tm="0">
                                          <p:val>
                                            <p:strVal val="1+#ppt_w/2"/>
                                          </p:val>
                                        </p:tav>
                                        <p:tav tm="100000">
                                          <p:val>
                                            <p:strVal val="#ppt_x"/>
                                          </p:val>
                                        </p:tav>
                                      </p:tavLst>
                                    </p:anim>
                                    <p:anim calcmode="lin" valueType="num">
                                      <p:cBhvr additive="base">
                                        <p:cTn id="9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xit" presetSubtype="2" fill="hold" grpId="1" nodeType="clickEffect">
                                  <p:stCondLst>
                                    <p:cond delay="0"/>
                                  </p:stCondLst>
                                  <p:childTnLst>
                                    <p:anim calcmode="lin" valueType="num">
                                      <p:cBhvr additive="base">
                                        <p:cTn id="100" dur="500"/>
                                        <p:tgtEl>
                                          <p:spTgt spid="54"/>
                                        </p:tgtEl>
                                        <p:attrNameLst>
                                          <p:attrName>ppt_x</p:attrName>
                                        </p:attrNameLst>
                                      </p:cBhvr>
                                      <p:tavLst>
                                        <p:tav tm="0">
                                          <p:val>
                                            <p:strVal val="ppt_x"/>
                                          </p:val>
                                        </p:tav>
                                        <p:tav tm="100000">
                                          <p:val>
                                            <p:strVal val="1+ppt_w/2"/>
                                          </p:val>
                                        </p:tav>
                                      </p:tavLst>
                                    </p:anim>
                                    <p:anim calcmode="lin" valueType="num">
                                      <p:cBhvr additive="base">
                                        <p:cTn id="101" dur="500"/>
                                        <p:tgtEl>
                                          <p:spTgt spid="54"/>
                                        </p:tgtEl>
                                        <p:attrNameLst>
                                          <p:attrName>ppt_y</p:attrName>
                                        </p:attrNameLst>
                                      </p:cBhvr>
                                      <p:tavLst>
                                        <p:tav tm="0">
                                          <p:val>
                                            <p:strVal val="ppt_y"/>
                                          </p:val>
                                        </p:tav>
                                        <p:tav tm="100000">
                                          <p:val>
                                            <p:strVal val="ppt_y"/>
                                          </p:val>
                                        </p:tav>
                                      </p:tavLst>
                                    </p:anim>
                                    <p:set>
                                      <p:cBhvr>
                                        <p:cTn id="102" dur="1" fill="hold">
                                          <p:stCondLst>
                                            <p:cond delay="499"/>
                                          </p:stCondLst>
                                        </p:cTn>
                                        <p:tgtEl>
                                          <p:spTgt spid="54"/>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2" presetClass="exit" presetSubtype="2" fill="hold" grpId="1" nodeType="clickEffect">
                                  <p:stCondLst>
                                    <p:cond delay="0"/>
                                  </p:stCondLst>
                                  <p:childTnLst>
                                    <p:animEffect transition="out" filter="wipe(right)">
                                      <p:cBhvr>
                                        <p:cTn id="106" dur="500"/>
                                        <p:tgtEl>
                                          <p:spTgt spid="43"/>
                                        </p:tgtEl>
                                      </p:cBhvr>
                                    </p:animEffect>
                                    <p:set>
                                      <p:cBhvr>
                                        <p:cTn id="107" dur="1" fill="hold">
                                          <p:stCondLst>
                                            <p:cond delay="499"/>
                                          </p:stCondLst>
                                        </p:cTn>
                                        <p:tgtEl>
                                          <p:spTgt spid="43"/>
                                        </p:tgtEl>
                                        <p:attrNameLst>
                                          <p:attrName>style.visibility</p:attrName>
                                        </p:attrNameLst>
                                      </p:cBhvr>
                                      <p:to>
                                        <p:strVal val="hidden"/>
                                      </p:to>
                                    </p:set>
                                  </p:childTnLst>
                                </p:cTn>
                              </p:par>
                              <p:par>
                                <p:cTn id="108" presetID="22" presetClass="exit" presetSubtype="2" fill="hold" grpId="1" nodeType="withEffect">
                                  <p:stCondLst>
                                    <p:cond delay="0"/>
                                  </p:stCondLst>
                                  <p:childTnLst>
                                    <p:animEffect transition="out" filter="wipe(right)">
                                      <p:cBhvr>
                                        <p:cTn id="109" dur="500"/>
                                        <p:tgtEl>
                                          <p:spTgt spid="44"/>
                                        </p:tgtEl>
                                      </p:cBhvr>
                                    </p:animEffect>
                                    <p:set>
                                      <p:cBhvr>
                                        <p:cTn id="110" dur="1" fill="hold">
                                          <p:stCondLst>
                                            <p:cond delay="499"/>
                                          </p:stCondLst>
                                        </p:cTn>
                                        <p:tgtEl>
                                          <p:spTgt spid="44"/>
                                        </p:tgtEl>
                                        <p:attrNameLst>
                                          <p:attrName>style.visibility</p:attrName>
                                        </p:attrNameLst>
                                      </p:cBhvr>
                                      <p:to>
                                        <p:strVal val="hidden"/>
                                      </p:to>
                                    </p:set>
                                  </p:childTnLst>
                                </p:cTn>
                              </p:par>
                              <p:par>
                                <p:cTn id="111" presetID="22" presetClass="exit" presetSubtype="2" fill="hold" grpId="1" nodeType="withEffect">
                                  <p:stCondLst>
                                    <p:cond delay="0"/>
                                  </p:stCondLst>
                                  <p:childTnLst>
                                    <p:animEffect transition="out" filter="wipe(right)">
                                      <p:cBhvr>
                                        <p:cTn id="112" dur="500"/>
                                        <p:tgtEl>
                                          <p:spTgt spid="45"/>
                                        </p:tgtEl>
                                      </p:cBhvr>
                                    </p:animEffect>
                                    <p:set>
                                      <p:cBhvr>
                                        <p:cTn id="113" dur="1" fill="hold">
                                          <p:stCondLst>
                                            <p:cond delay="499"/>
                                          </p:stCondLst>
                                        </p:cTn>
                                        <p:tgtEl>
                                          <p:spTgt spid="45"/>
                                        </p:tgtEl>
                                        <p:attrNameLst>
                                          <p:attrName>style.visibility</p:attrName>
                                        </p:attrNameLst>
                                      </p:cBhvr>
                                      <p:to>
                                        <p:strVal val="hidden"/>
                                      </p:to>
                                    </p:set>
                                  </p:childTnLst>
                                </p:cTn>
                              </p:par>
                              <p:par>
                                <p:cTn id="114" presetID="22" presetClass="exit" presetSubtype="2" fill="hold" grpId="1" nodeType="withEffect">
                                  <p:stCondLst>
                                    <p:cond delay="0"/>
                                  </p:stCondLst>
                                  <p:childTnLst>
                                    <p:animEffect transition="out" filter="wipe(right)">
                                      <p:cBhvr>
                                        <p:cTn id="115" dur="500"/>
                                        <p:tgtEl>
                                          <p:spTgt spid="46"/>
                                        </p:tgtEl>
                                      </p:cBhvr>
                                    </p:animEffect>
                                    <p:set>
                                      <p:cBhvr>
                                        <p:cTn id="116" dur="1" fill="hold">
                                          <p:stCondLst>
                                            <p:cond delay="499"/>
                                          </p:stCondLst>
                                        </p:cTn>
                                        <p:tgtEl>
                                          <p:spTgt spid="46"/>
                                        </p:tgtEl>
                                        <p:attrNameLst>
                                          <p:attrName>style.visibility</p:attrName>
                                        </p:attrNameLst>
                                      </p:cBhvr>
                                      <p:to>
                                        <p:strVal val="hidden"/>
                                      </p:to>
                                    </p:set>
                                  </p:childTnLst>
                                </p:cTn>
                              </p:par>
                              <p:par>
                                <p:cTn id="117" presetID="22" presetClass="exit" presetSubtype="2" fill="hold" grpId="1" nodeType="withEffect">
                                  <p:stCondLst>
                                    <p:cond delay="0"/>
                                  </p:stCondLst>
                                  <p:childTnLst>
                                    <p:animEffect transition="out" filter="wipe(right)">
                                      <p:cBhvr>
                                        <p:cTn id="118" dur="500"/>
                                        <p:tgtEl>
                                          <p:spTgt spid="47"/>
                                        </p:tgtEl>
                                      </p:cBhvr>
                                    </p:animEffect>
                                    <p:set>
                                      <p:cBhvr>
                                        <p:cTn id="119" dur="1" fill="hold">
                                          <p:stCondLst>
                                            <p:cond delay="499"/>
                                          </p:stCondLst>
                                        </p:cTn>
                                        <p:tgtEl>
                                          <p:spTgt spid="47"/>
                                        </p:tgtEl>
                                        <p:attrNameLst>
                                          <p:attrName>style.visibility</p:attrName>
                                        </p:attrNameLst>
                                      </p:cBhvr>
                                      <p:to>
                                        <p:strVal val="hidden"/>
                                      </p:to>
                                    </p:set>
                                  </p:childTnLst>
                                </p:cTn>
                              </p:par>
                              <p:par>
                                <p:cTn id="120" presetID="22" presetClass="exit" presetSubtype="2" fill="hold" grpId="1" nodeType="withEffect">
                                  <p:stCondLst>
                                    <p:cond delay="0"/>
                                  </p:stCondLst>
                                  <p:childTnLst>
                                    <p:animEffect transition="out" filter="wipe(right)">
                                      <p:cBhvr>
                                        <p:cTn id="121" dur="500"/>
                                        <p:tgtEl>
                                          <p:spTgt spid="48"/>
                                        </p:tgtEl>
                                      </p:cBhvr>
                                    </p:animEffect>
                                    <p:set>
                                      <p:cBhvr>
                                        <p:cTn id="122" dur="1" fill="hold">
                                          <p:stCondLst>
                                            <p:cond delay="499"/>
                                          </p:stCondLst>
                                        </p:cTn>
                                        <p:tgtEl>
                                          <p:spTgt spid="48"/>
                                        </p:tgtEl>
                                        <p:attrNameLst>
                                          <p:attrName>style.visibility</p:attrName>
                                        </p:attrNameLst>
                                      </p:cBhvr>
                                      <p:to>
                                        <p:strVal val="hidden"/>
                                      </p:to>
                                    </p:set>
                                  </p:childTnLst>
                                </p:cTn>
                              </p:par>
                            </p:childTnLst>
                          </p:cTn>
                        </p:par>
                        <p:par>
                          <p:cTn id="123" fill="hold">
                            <p:stCondLst>
                              <p:cond delay="500"/>
                            </p:stCondLst>
                            <p:childTnLst>
                              <p:par>
                                <p:cTn id="124" presetID="22" presetClass="exit" presetSubtype="2" fill="hold" nodeType="afterEffect">
                                  <p:stCondLst>
                                    <p:cond delay="0"/>
                                  </p:stCondLst>
                                  <p:childTnLst>
                                    <p:animEffect transition="out" filter="wipe(right)">
                                      <p:cBhvr>
                                        <p:cTn id="125" dur="500"/>
                                        <p:tgtEl>
                                          <p:spTgt spid="8"/>
                                        </p:tgtEl>
                                      </p:cBhvr>
                                    </p:animEffect>
                                    <p:set>
                                      <p:cBhvr>
                                        <p:cTn id="126" dur="1" fill="hold">
                                          <p:stCondLst>
                                            <p:cond delay="499"/>
                                          </p:stCondLst>
                                        </p:cTn>
                                        <p:tgtEl>
                                          <p:spTgt spid="8"/>
                                        </p:tgtEl>
                                        <p:attrNameLst>
                                          <p:attrName>style.visibility</p:attrName>
                                        </p:attrNameLst>
                                      </p:cBhvr>
                                      <p:to>
                                        <p:strVal val="hidden"/>
                                      </p:to>
                                    </p:set>
                                  </p:childTnLst>
                                </p:cTn>
                              </p:par>
                            </p:childTnLst>
                          </p:cTn>
                        </p:par>
                        <p:par>
                          <p:cTn id="127" fill="hold">
                            <p:stCondLst>
                              <p:cond delay="1000"/>
                            </p:stCondLst>
                            <p:childTnLst>
                              <p:par>
                                <p:cTn id="128" presetID="22" presetClass="entr" presetSubtype="8" fill="hold" grpId="0" nodeType="after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left)">
                                      <p:cBhvr>
                                        <p:cTn id="13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5" grpId="0"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cs typeface="Tahoma" pitchFamily="34" charset="0"/>
              </a:rPr>
              <a:t>二</a:t>
            </a:r>
            <a:r>
              <a:rPr lang="zh-CN" altLang="en-US" sz="2800" b="1" dirty="0" smtClean="0">
                <a:solidFill>
                  <a:schemeClr val="bg1"/>
                </a:solidFill>
                <a:latin typeface="微软雅黑" pitchFamily="34" charset="-122"/>
                <a:ea typeface="微软雅黑" pitchFamily="34" charset="-122"/>
                <a:cs typeface="Tahoma" pitchFamily="34" charset="0"/>
              </a:rPr>
              <a:t>、医嘱处理及书写方法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627500"/>
            <a:ext cx="4070350" cy="223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zh-CN" b="1" dirty="0">
                <a:solidFill>
                  <a:srgbClr val="A6366E"/>
                </a:solidFill>
                <a:latin typeface="微软雅黑" pitchFamily="34" charset="-122"/>
                <a:ea typeface="微软雅黑" pitchFamily="34" charset="-122"/>
                <a:sym typeface="Tahoma" pitchFamily="34" charset="0"/>
              </a:rPr>
              <a:t>医嘱相关表格</a:t>
            </a:r>
          </a:p>
          <a:p>
            <a:pPr>
              <a:buNone/>
            </a:pPr>
            <a:r>
              <a:rPr lang="zh-CN" altLang="en-US" sz="2400" b="1" dirty="0" smtClean="0">
                <a:solidFill>
                  <a:srgbClr val="0066FF"/>
                </a:solidFill>
                <a:latin typeface="微软雅黑" pitchFamily="34" charset="-122"/>
                <a:ea typeface="微软雅黑" pitchFamily="34" charset="-122"/>
                <a:sym typeface="微软雅黑" pitchFamily="34" charset="-122"/>
              </a:rPr>
              <a:t>1</a:t>
            </a:r>
            <a:r>
              <a:rPr lang="zh-CN" altLang="en-US" sz="2400" b="1" dirty="0">
                <a:solidFill>
                  <a:srgbClr val="0066FF"/>
                </a:solidFill>
                <a:latin typeface="微软雅黑" pitchFamily="34" charset="-122"/>
                <a:ea typeface="微软雅黑" pitchFamily="34" charset="-122"/>
                <a:sym typeface="微软雅黑" pitchFamily="34" charset="-122"/>
              </a:rPr>
              <a:t>.医嘱单 </a:t>
            </a:r>
          </a:p>
          <a:p>
            <a:pPr>
              <a:buNone/>
            </a:pPr>
            <a:r>
              <a:rPr lang="zh-CN" altLang="en-US" sz="2400" b="1" dirty="0">
                <a:solidFill>
                  <a:srgbClr val="0066FF"/>
                </a:solidFill>
                <a:latin typeface="微软雅黑" pitchFamily="34" charset="-122"/>
                <a:ea typeface="微软雅黑" pitchFamily="34" charset="-122"/>
                <a:sym typeface="微软雅黑" pitchFamily="34" charset="-122"/>
              </a:rPr>
              <a:t>2.各种执行单（卡） </a:t>
            </a:r>
          </a:p>
          <a:p>
            <a:pPr>
              <a:buNone/>
            </a:pPr>
            <a:r>
              <a:rPr lang="zh-CN" altLang="en-US" sz="2400" b="1" dirty="0">
                <a:solidFill>
                  <a:srgbClr val="0066FF"/>
                </a:solidFill>
                <a:latin typeface="微软雅黑" pitchFamily="34" charset="-122"/>
                <a:ea typeface="微软雅黑" pitchFamily="34" charset="-122"/>
                <a:sym typeface="微软雅黑" pitchFamily="34" charset="-122"/>
              </a:rPr>
              <a:t>3.长期医嘱执行单</a:t>
            </a:r>
            <a:r>
              <a:rPr lang="zh-CN" altLang="en-US" dirty="0">
                <a:latin typeface="微软雅黑" pitchFamily="34" charset="-122"/>
                <a:ea typeface="微软雅黑" pitchFamily="34" charset="-122"/>
              </a:rPr>
              <a:t> </a:t>
            </a:r>
          </a:p>
        </p:txBody>
      </p:sp>
      <p:pic>
        <p:nvPicPr>
          <p:cNvPr id="40" name="Picture 16"/>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l="5929" t="1619" r="7352" b="8480"/>
          <a:stretch>
            <a:fillRect/>
          </a:stretch>
        </p:blipFill>
        <p:spPr bwMode="auto">
          <a:xfrm>
            <a:off x="7974965" y="2124710"/>
            <a:ext cx="3037840" cy="3792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 name="Picture 17"/>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0"/>
              </a:ext>
            </a:extLst>
          </a:blip>
          <a:srcRect l="6391" t="6435" r="7461" b="9425"/>
          <a:stretch>
            <a:fillRect/>
          </a:stretch>
        </p:blipFill>
        <p:spPr bwMode="auto">
          <a:xfrm>
            <a:off x="4886960" y="2105025"/>
            <a:ext cx="2992755" cy="3811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cs typeface="Tahoma" pitchFamily="34" charset="0"/>
              </a:rPr>
              <a:t>二</a:t>
            </a:r>
            <a:r>
              <a:rPr lang="zh-CN" altLang="en-US" sz="2800" b="1" dirty="0" smtClean="0">
                <a:solidFill>
                  <a:schemeClr val="bg1"/>
                </a:solidFill>
                <a:latin typeface="微软雅黑" pitchFamily="34" charset="-122"/>
                <a:ea typeface="微软雅黑" pitchFamily="34" charset="-122"/>
                <a:cs typeface="Tahoma" pitchFamily="34" charset="0"/>
              </a:rPr>
              <a:t>、医嘱处理及书写方法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179927"/>
            <a:ext cx="2230206" cy="57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zh-CN" b="1" dirty="0" smtClean="0">
                <a:solidFill>
                  <a:srgbClr val="A6366E"/>
                </a:solidFill>
                <a:latin typeface="微软雅黑" pitchFamily="34" charset="-122"/>
                <a:ea typeface="微软雅黑" pitchFamily="34" charset="-122"/>
                <a:sym typeface="Tahoma" pitchFamily="34" charset="0"/>
              </a:rPr>
              <a:t>医嘱</a:t>
            </a:r>
            <a:r>
              <a:rPr lang="zh-CN" altLang="en-US" b="1" dirty="0" smtClean="0">
                <a:solidFill>
                  <a:srgbClr val="A6366E"/>
                </a:solidFill>
                <a:latin typeface="微软雅黑" pitchFamily="34" charset="-122"/>
                <a:ea typeface="微软雅黑" pitchFamily="34" charset="-122"/>
                <a:sym typeface="Tahoma" pitchFamily="34" charset="0"/>
              </a:rPr>
              <a:t>的内容</a:t>
            </a:r>
          </a:p>
        </p:txBody>
      </p:sp>
      <p:sp>
        <p:nvSpPr>
          <p:cNvPr id="23" name="Rectangle 3"/>
          <p:cNvSpPr>
            <a:spLocks noGrp="1" noChangeArrowheads="1"/>
          </p:cNvSpPr>
          <p:nvPr/>
        </p:nvSpPr>
        <p:spPr bwMode="auto">
          <a:xfrm>
            <a:off x="1362836" y="2716351"/>
            <a:ext cx="9660913" cy="32265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400" b="1" dirty="0" smtClean="0">
                <a:solidFill>
                  <a:srgbClr val="FF0000"/>
                </a:solidFill>
                <a:latin typeface="微软雅黑" pitchFamily="34" charset="-122"/>
                <a:ea typeface="微软雅黑" pitchFamily="34" charset="-122"/>
                <a:sym typeface="微软雅黑" pitchFamily="34" charset="-122"/>
              </a:rPr>
              <a:t>长期</a:t>
            </a:r>
            <a:r>
              <a:rPr lang="zh-CN" altLang="en-US" sz="2400" b="1" dirty="0">
                <a:solidFill>
                  <a:srgbClr val="FF0000"/>
                </a:solidFill>
                <a:latin typeface="微软雅黑" pitchFamily="34" charset="-122"/>
                <a:ea typeface="微软雅黑" pitchFamily="34" charset="-122"/>
                <a:sym typeface="微软雅黑" pitchFamily="34" charset="-122"/>
              </a:rPr>
              <a:t>医嘱单内容包括</a:t>
            </a:r>
            <a:r>
              <a:rPr lang="zh-CN" altLang="en-US" b="1" dirty="0">
                <a:solidFill>
                  <a:srgbClr val="FF0000"/>
                </a:solidFill>
                <a:effectLst>
                  <a:outerShdw blurRad="38100" dist="38100" dir="2700000" algn="tl">
                    <a:srgbClr val="000000"/>
                  </a:outerShdw>
                </a:effectLst>
                <a:latin typeface="微软雅黑" pitchFamily="34" charset="-122"/>
                <a:ea typeface="微软雅黑" pitchFamily="34" charset="-122"/>
              </a:rPr>
              <a:t>：</a:t>
            </a:r>
          </a:p>
          <a:p>
            <a:pPr>
              <a:buFont typeface="Arial" pitchFamily="34" charset="0"/>
              <a:buNone/>
            </a:pPr>
            <a:r>
              <a:rPr lang="zh-CN" altLang="en-US" sz="2000" b="1" dirty="0">
                <a:effectLst>
                  <a:outerShdw blurRad="38100" dist="38100" dir="2700000" algn="tl">
                    <a:srgbClr val="FFFFFF"/>
                  </a:outerShdw>
                </a:effectLst>
                <a:latin typeface="微软雅黑" pitchFamily="34" charset="-122"/>
                <a:ea typeface="微软雅黑" pitchFamily="34" charset="-122"/>
              </a:rPr>
              <a:t>      </a:t>
            </a:r>
            <a:r>
              <a:rPr lang="zh-CN" altLang="en-US" sz="2400" b="1" dirty="0">
                <a:solidFill>
                  <a:srgbClr val="0066FF"/>
                </a:solidFill>
                <a:latin typeface="微软雅黑" pitchFamily="34" charset="-122"/>
                <a:ea typeface="微软雅黑" pitchFamily="34" charset="-122"/>
                <a:sym typeface="微软雅黑" pitchFamily="34" charset="-122"/>
              </a:rPr>
              <a:t>姓名、科别、住院病历号、页码、起始日期和时间、长期医嘱内容（如护理常规、护理级别、隔离种类、饮食、卧位、药物及其剂量、用法和时间等）、停止日期和时间、医师签名、执行时间、执行护士签名。</a:t>
            </a:r>
          </a:p>
          <a:p>
            <a:pPr>
              <a:buFont typeface="Arial" pitchFamily="34" charset="0"/>
              <a:buNone/>
            </a:pPr>
            <a:r>
              <a:rPr lang="zh-CN" altLang="en-US" sz="2400" b="1" dirty="0">
                <a:solidFill>
                  <a:srgbClr val="FF0000"/>
                </a:solidFill>
                <a:latin typeface="微软雅黑" pitchFamily="34" charset="-122"/>
                <a:ea typeface="微软雅黑" pitchFamily="34" charset="-122"/>
                <a:sym typeface="微软雅黑" pitchFamily="34" charset="-122"/>
              </a:rPr>
              <a:t>临时医嘱单内容包括：</a:t>
            </a:r>
          </a:p>
          <a:p>
            <a:pPr>
              <a:buFont typeface="Arial" pitchFamily="34" charset="0"/>
              <a:buNone/>
            </a:pPr>
            <a:r>
              <a:rPr lang="zh-CN" altLang="en-US" sz="2000" b="1" dirty="0">
                <a:effectLst>
                  <a:outerShdw blurRad="38100" dist="38100" dir="2700000" algn="tl">
                    <a:srgbClr val="FFFFFF"/>
                  </a:outerShdw>
                </a:effectLst>
                <a:latin typeface="微软雅黑" pitchFamily="34" charset="-122"/>
                <a:ea typeface="微软雅黑" pitchFamily="34" charset="-122"/>
              </a:rPr>
              <a:t>      </a:t>
            </a:r>
            <a:r>
              <a:rPr lang="zh-CN" altLang="en-US" sz="2400" b="1" dirty="0">
                <a:solidFill>
                  <a:srgbClr val="0066FF"/>
                </a:solidFill>
                <a:latin typeface="微软雅黑" pitchFamily="34" charset="-122"/>
                <a:ea typeface="微软雅黑" pitchFamily="34" charset="-122"/>
                <a:sym typeface="微软雅黑" pitchFamily="34" charset="-122"/>
              </a:rPr>
              <a:t>医嘱时间、临时医嘱内容（如各种检查、治疗、术前准备）、医师签名、执行时间、执行护士签名等。</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smtClean="0">
                <a:solidFill>
                  <a:schemeClr val="bg1"/>
                </a:solidFill>
                <a:latin typeface="微软雅黑" pitchFamily="34" charset="-122"/>
                <a:ea typeface="微软雅黑" pitchFamily="34" charset="-122"/>
                <a:cs typeface="Tahoma" pitchFamily="34" charset="0"/>
              </a:rPr>
              <a:t>课前思考</a:t>
            </a:r>
            <a:endParaRPr lang="zh-CN" altLang="en-US" sz="3200" dirty="0">
              <a:solidFill>
                <a:schemeClr val="bg1"/>
              </a:solidFill>
              <a:latin typeface="微软雅黑" pitchFamily="34" charset="-122"/>
              <a:ea typeface="微软雅黑" pitchFamily="34" charset="-122"/>
              <a:cs typeface="Tahoma" pitchFamily="34" charset="0"/>
            </a:endParaRP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smtClean="0">
                <a:solidFill>
                  <a:schemeClr val="bg1"/>
                </a:solidFill>
                <a:latin typeface="微软雅黑" pitchFamily="34" charset="-122"/>
                <a:ea typeface="微软雅黑" pitchFamily="34" charset="-122"/>
                <a:cs typeface="Tahoma" pitchFamily="34" charset="0"/>
              </a:rPr>
              <a:t>想一想</a:t>
            </a:r>
            <a:endParaRPr lang="zh-CN" altLang="en-US" sz="3200" dirty="0">
              <a:solidFill>
                <a:schemeClr val="bg1"/>
              </a:solidFill>
              <a:latin typeface="微软雅黑" pitchFamily="34" charset="-122"/>
              <a:ea typeface="微软雅黑" pitchFamily="34" charset="-122"/>
              <a:cs typeface="Tahoma" pitchFamily="34" charset="0"/>
            </a:endParaRP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025525" y="2719705"/>
            <a:ext cx="3063875" cy="2677795"/>
          </a:xfrm>
          <a:prstGeom prst="rect">
            <a:avLst/>
          </a:prstGeom>
          <a:noFill/>
        </p:spPr>
        <p:txBody>
          <a:bodyPr wrap="square" rtlCol="0">
            <a:spAutoFit/>
          </a:bodyPr>
          <a:lstStyle/>
          <a:p>
            <a:r>
              <a:rPr lang="zh-CN" altLang="en-US" sz="2000" dirty="0">
                <a:solidFill>
                  <a:srgbClr val="000000"/>
                </a:solidFill>
                <a:latin typeface="微软雅黑" pitchFamily="34" charset="-122"/>
                <a:ea typeface="微软雅黑" pitchFamily="34" charset="-122"/>
                <a:sym typeface="微软雅黑" pitchFamily="34" charset="-122"/>
              </a:rPr>
              <a:t>        </a:t>
            </a:r>
            <a:r>
              <a:rPr lang="zh-CN" altLang="en-US" sz="2400" b="1" dirty="0">
                <a:solidFill>
                  <a:srgbClr val="000000"/>
                </a:solidFill>
                <a:latin typeface="微软雅黑" pitchFamily="34" charset="-122"/>
                <a:ea typeface="微软雅黑" pitchFamily="34" charset="-122"/>
                <a:sym typeface="微软雅黑" pitchFamily="34" charset="-122"/>
              </a:rPr>
              <a:t>患者，25岁，因发热，咳嗽、咳铁锈色痰、胸痛来医院就诊，诊断为</a:t>
            </a:r>
            <a:r>
              <a:rPr lang="zh-CN" altLang="en-US" sz="2400" b="1" dirty="0">
                <a:solidFill>
                  <a:srgbClr val="000000"/>
                </a:solidFill>
                <a:ea typeface="微软雅黑" pitchFamily="34" charset="-122"/>
                <a:sym typeface="微软雅黑" pitchFamily="34" charset="-122"/>
              </a:rPr>
              <a:t>“</a:t>
            </a:r>
            <a:r>
              <a:rPr lang="zh-CN" altLang="en-US" sz="2400" b="1" dirty="0">
                <a:solidFill>
                  <a:srgbClr val="000000"/>
                </a:solidFill>
                <a:latin typeface="微软雅黑" pitchFamily="34" charset="-122"/>
                <a:ea typeface="微软雅黑" pitchFamily="34" charset="-122"/>
                <a:sym typeface="微软雅黑" pitchFamily="34" charset="-122"/>
              </a:rPr>
              <a:t>肺炎球菌肺炎</a:t>
            </a:r>
            <a:r>
              <a:rPr lang="zh-CN" altLang="en-US" sz="2400" b="1" dirty="0">
                <a:solidFill>
                  <a:srgbClr val="000000"/>
                </a:solidFill>
                <a:ea typeface="微软雅黑" pitchFamily="34" charset="-122"/>
                <a:sym typeface="微软雅黑" pitchFamily="34" charset="-122"/>
              </a:rPr>
              <a:t>”</a:t>
            </a:r>
            <a:r>
              <a:rPr lang="zh-CN" altLang="en-US" sz="2400" b="1" dirty="0">
                <a:solidFill>
                  <a:srgbClr val="000000"/>
                </a:solidFill>
                <a:latin typeface="微软雅黑" pitchFamily="34" charset="-122"/>
                <a:ea typeface="微软雅黑" pitchFamily="34" charset="-122"/>
                <a:sym typeface="微软雅黑" pitchFamily="34" charset="-122"/>
              </a:rPr>
              <a:t>。住院经抗炎袪痰等治疗后，痊愈出院</a:t>
            </a:r>
            <a:endParaRPr lang="zh-CN" altLang="en-US" sz="2400" dirty="0">
              <a:latin typeface="微软雅黑" pitchFamily="34" charset="-122"/>
              <a:ea typeface="微软雅黑" pitchFamily="34"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6"/>
          <p:cNvSpPr>
            <a:spLocks noChangeArrowheads="1"/>
          </p:cNvSpPr>
          <p:nvPr/>
        </p:nvSpPr>
        <p:spPr bwMode="auto">
          <a:xfrm>
            <a:off x="8318046" y="2837581"/>
            <a:ext cx="2838450" cy="848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66FF"/>
                </a:solidFill>
                <a:latin typeface="微软雅黑" pitchFamily="34" charset="-122"/>
                <a:ea typeface="微软雅黑" pitchFamily="34" charset="-122"/>
                <a:sym typeface="微软雅黑" pitchFamily="34" charset="-122"/>
              </a:rPr>
              <a:t> ◆如何整理患者的病案？</a:t>
            </a:r>
            <a:r>
              <a:rPr lang="zh-CN" altLang="en-US" sz="2400" b="1" dirty="0">
                <a:solidFill>
                  <a:schemeClr val="accent1"/>
                </a:solidFill>
                <a:cs typeface="Tahoma" pitchFamily="34" charset="0"/>
                <a:sym typeface="Tahoma" pitchFamily="34" charset="0"/>
              </a:rPr>
              <a:t> </a:t>
            </a:r>
            <a:endParaRPr lang="zh-CN" altLang="en-US" b="1" dirty="0">
              <a:solidFill>
                <a:schemeClr val="accent1"/>
              </a:solidFill>
              <a:latin typeface="Calibri" pitchFamily="34" charset="0"/>
              <a:sym typeface="宋体"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down)">
                                      <p:cBhvr>
                                        <p:cTn id="7" dur="580">
                                          <p:stCondLst>
                                            <p:cond delay="0"/>
                                          </p:stCondLst>
                                        </p:cTn>
                                        <p:tgtEl>
                                          <p:spTgt spid="28">
                                            <p:txEl>
                                              <p:pRg st="0" end="0"/>
                                            </p:txEl>
                                          </p:spTgt>
                                        </p:tgtEl>
                                      </p:cBhvr>
                                    </p:animEffect>
                                    <p:anim calcmode="lin" valueType="num">
                                      <p:cBhvr>
                                        <p:cTn id="8" dur="1822" tmFilter="0,0; 0.14,0.36; 0.43,0.73; 0.71,0.91; 1.0,1.0">
                                          <p:stCondLst>
                                            <p:cond delay="0"/>
                                          </p:stCondLst>
                                        </p:cTn>
                                        <p:tgtEl>
                                          <p:spTgt spid="28">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8">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8">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8">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8">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8">
                                            <p:txEl>
                                              <p:pRg st="0" end="0"/>
                                            </p:txEl>
                                          </p:spTgt>
                                        </p:tgtEl>
                                      </p:cBhvr>
                                      <p:to x="100000" y="60000"/>
                                    </p:animScale>
                                    <p:animScale>
                                      <p:cBhvr>
                                        <p:cTn id="14" dur="166" decel="50000">
                                          <p:stCondLst>
                                            <p:cond delay="676"/>
                                          </p:stCondLst>
                                        </p:cTn>
                                        <p:tgtEl>
                                          <p:spTgt spid="28">
                                            <p:txEl>
                                              <p:pRg st="0" end="0"/>
                                            </p:txEl>
                                          </p:spTgt>
                                        </p:tgtEl>
                                      </p:cBhvr>
                                      <p:to x="100000" y="100000"/>
                                    </p:animScale>
                                    <p:animScale>
                                      <p:cBhvr>
                                        <p:cTn id="15" dur="26">
                                          <p:stCondLst>
                                            <p:cond delay="1312"/>
                                          </p:stCondLst>
                                        </p:cTn>
                                        <p:tgtEl>
                                          <p:spTgt spid="28">
                                            <p:txEl>
                                              <p:pRg st="0" end="0"/>
                                            </p:txEl>
                                          </p:spTgt>
                                        </p:tgtEl>
                                      </p:cBhvr>
                                      <p:to x="100000" y="80000"/>
                                    </p:animScale>
                                    <p:animScale>
                                      <p:cBhvr>
                                        <p:cTn id="16" dur="166" decel="50000">
                                          <p:stCondLst>
                                            <p:cond delay="1338"/>
                                          </p:stCondLst>
                                        </p:cTn>
                                        <p:tgtEl>
                                          <p:spTgt spid="28">
                                            <p:txEl>
                                              <p:pRg st="0" end="0"/>
                                            </p:txEl>
                                          </p:spTgt>
                                        </p:tgtEl>
                                      </p:cBhvr>
                                      <p:to x="100000" y="100000"/>
                                    </p:animScale>
                                    <p:animScale>
                                      <p:cBhvr>
                                        <p:cTn id="17" dur="26">
                                          <p:stCondLst>
                                            <p:cond delay="1642"/>
                                          </p:stCondLst>
                                        </p:cTn>
                                        <p:tgtEl>
                                          <p:spTgt spid="28">
                                            <p:txEl>
                                              <p:pRg st="0" end="0"/>
                                            </p:txEl>
                                          </p:spTgt>
                                        </p:tgtEl>
                                      </p:cBhvr>
                                      <p:to x="100000" y="90000"/>
                                    </p:animScale>
                                    <p:animScale>
                                      <p:cBhvr>
                                        <p:cTn id="18" dur="166" decel="50000">
                                          <p:stCondLst>
                                            <p:cond delay="1668"/>
                                          </p:stCondLst>
                                        </p:cTn>
                                        <p:tgtEl>
                                          <p:spTgt spid="28">
                                            <p:txEl>
                                              <p:pRg st="0" end="0"/>
                                            </p:txEl>
                                          </p:spTgt>
                                        </p:tgtEl>
                                      </p:cBhvr>
                                      <p:to x="100000" y="100000"/>
                                    </p:animScale>
                                    <p:animScale>
                                      <p:cBhvr>
                                        <p:cTn id="19" dur="26">
                                          <p:stCondLst>
                                            <p:cond delay="1808"/>
                                          </p:stCondLst>
                                        </p:cTn>
                                        <p:tgtEl>
                                          <p:spTgt spid="28">
                                            <p:txEl>
                                              <p:pRg st="0" end="0"/>
                                            </p:txEl>
                                          </p:spTgt>
                                        </p:tgtEl>
                                      </p:cBhvr>
                                      <p:to x="100000" y="95000"/>
                                    </p:animScale>
                                    <p:animScale>
                                      <p:cBhvr>
                                        <p:cTn id="20" dur="166" decel="50000">
                                          <p:stCondLst>
                                            <p:cond delay="1834"/>
                                          </p:stCondLst>
                                        </p:cTn>
                                        <p:tgtEl>
                                          <p:spTgt spid="28">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charset="0"/>
                <a:ea typeface="微软雅黑" charset="0"/>
                <a:cs typeface="Tahoma" pitchFamily="34" charset="0"/>
              </a:rPr>
              <a:t>二</a:t>
            </a:r>
            <a:r>
              <a:rPr lang="zh-CN" altLang="en-US" sz="2800" b="1" dirty="0" smtClean="0">
                <a:solidFill>
                  <a:schemeClr val="bg1"/>
                </a:solidFill>
                <a:latin typeface="微软雅黑" charset="0"/>
                <a:ea typeface="微软雅黑" charset="0"/>
                <a:cs typeface="Tahoma" pitchFamily="34" charset="0"/>
              </a:rPr>
              <a:t>、医嘱处理及书写方法</a:t>
            </a:r>
            <a:endParaRPr lang="zh-CN" altLang="en-US" sz="2800" b="1" dirty="0">
              <a:solidFill>
                <a:schemeClr val="bg1"/>
              </a:solidFill>
              <a:latin typeface="微软雅黑" charset="0"/>
              <a:ea typeface="微软雅黑" charset="0"/>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179927"/>
            <a:ext cx="2230206" cy="57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zh-CN" b="1" dirty="0" smtClean="0">
                <a:solidFill>
                  <a:srgbClr val="A6366E"/>
                </a:solidFill>
                <a:latin typeface="微软雅黑" pitchFamily="34" charset="-122"/>
                <a:ea typeface="微软雅黑" pitchFamily="34" charset="-122"/>
                <a:sym typeface="Tahoma" pitchFamily="34" charset="0"/>
              </a:rPr>
              <a:t>医嘱</a:t>
            </a:r>
            <a:r>
              <a:rPr lang="zh-CN" altLang="en-US" b="1" dirty="0" smtClean="0">
                <a:solidFill>
                  <a:srgbClr val="A6366E"/>
                </a:solidFill>
                <a:latin typeface="微软雅黑" pitchFamily="34" charset="-122"/>
                <a:ea typeface="微软雅黑" pitchFamily="34" charset="-122"/>
                <a:sym typeface="Tahoma" pitchFamily="34" charset="0"/>
              </a:rPr>
              <a:t>的种类</a:t>
            </a:r>
          </a:p>
        </p:txBody>
      </p:sp>
      <p:sp>
        <p:nvSpPr>
          <p:cNvPr id="23" name="Rectangle 3"/>
          <p:cNvSpPr>
            <a:spLocks noGrp="1" noChangeArrowheads="1"/>
          </p:cNvSpPr>
          <p:nvPr/>
        </p:nvSpPr>
        <p:spPr bwMode="auto">
          <a:xfrm>
            <a:off x="1184275" y="2752827"/>
            <a:ext cx="9745376" cy="2982628"/>
          </a:xfrm>
          <a:prstGeom prst="rect">
            <a:avLst/>
          </a:prstGeom>
          <a:noFill/>
          <a:ln>
            <a:noFill/>
          </a:ln>
          <a:effec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marL="0" indent="0">
              <a:buNone/>
            </a:pPr>
            <a:r>
              <a:rPr lang="zh-CN" altLang="en-US" sz="2400" b="1" dirty="0" smtClean="0">
                <a:solidFill>
                  <a:srgbClr val="FF0000"/>
                </a:solidFill>
                <a:latin typeface="微软雅黑" pitchFamily="34" charset="-122"/>
                <a:ea typeface="微软雅黑" pitchFamily="34" charset="-122"/>
                <a:sym typeface="微软雅黑" pitchFamily="34" charset="-122"/>
              </a:rPr>
              <a:t>长期医嘱：</a:t>
            </a:r>
            <a:r>
              <a:rPr lang="zh-CN" altLang="en-US" sz="2000" b="1" dirty="0">
                <a:solidFill>
                  <a:srgbClr val="0066FF"/>
                </a:solidFill>
                <a:latin typeface="微软雅黑" pitchFamily="34" charset="-122"/>
                <a:ea typeface="微软雅黑" pitchFamily="34" charset="-122"/>
                <a:sym typeface="微软雅黑" pitchFamily="34" charset="-122"/>
              </a:rPr>
              <a:t>有效时间在</a:t>
            </a:r>
            <a:r>
              <a:rPr lang="en-US" altLang="zh-CN" sz="2000" b="1" dirty="0">
                <a:solidFill>
                  <a:srgbClr val="FF0000"/>
                </a:solidFill>
                <a:latin typeface="微软雅黑" pitchFamily="34" charset="-122"/>
                <a:ea typeface="微软雅黑" pitchFamily="34" charset="-122"/>
                <a:sym typeface="微软雅黑" pitchFamily="34" charset="-122"/>
              </a:rPr>
              <a:t>24</a:t>
            </a:r>
            <a:r>
              <a:rPr lang="zh-CN" altLang="en-US" sz="2000" b="1" dirty="0">
                <a:solidFill>
                  <a:srgbClr val="FF0000"/>
                </a:solidFill>
                <a:latin typeface="微软雅黑" pitchFamily="34" charset="-122"/>
                <a:ea typeface="微软雅黑" pitchFamily="34" charset="-122"/>
                <a:sym typeface="微软雅黑" pitchFamily="34" charset="-122"/>
              </a:rPr>
              <a:t>小时以上</a:t>
            </a:r>
            <a:r>
              <a:rPr lang="zh-CN" altLang="en-US" sz="2000" b="1" dirty="0">
                <a:solidFill>
                  <a:srgbClr val="0066FF"/>
                </a:solidFill>
                <a:latin typeface="微软雅黑" pitchFamily="34" charset="-122"/>
                <a:ea typeface="微软雅黑" pitchFamily="34" charset="-122"/>
                <a:sym typeface="微软雅黑" pitchFamily="34" charset="-122"/>
              </a:rPr>
              <a:t>，至医生注明停止后医嘱方才失效。</a:t>
            </a:r>
          </a:p>
          <a:p>
            <a:pPr marL="0" indent="0">
              <a:buNone/>
            </a:pPr>
            <a:r>
              <a:rPr lang="zh-CN" altLang="en-US" sz="2400" b="1" dirty="0" smtClean="0">
                <a:solidFill>
                  <a:srgbClr val="FF0000"/>
                </a:solidFill>
                <a:latin typeface="微软雅黑" pitchFamily="34" charset="-122"/>
                <a:ea typeface="微软雅黑" pitchFamily="34" charset="-122"/>
                <a:sym typeface="微软雅黑" pitchFamily="34" charset="-122"/>
              </a:rPr>
              <a:t>临时医嘱：</a:t>
            </a:r>
            <a:r>
              <a:rPr lang="zh-CN" altLang="en-US" sz="2000" b="1" dirty="0">
                <a:solidFill>
                  <a:srgbClr val="0066FF"/>
                </a:solidFill>
                <a:latin typeface="微软雅黑" pitchFamily="34" charset="-122"/>
                <a:ea typeface="微软雅黑" pitchFamily="34" charset="-122"/>
                <a:sym typeface="微软雅黑" pitchFamily="34" charset="-122"/>
              </a:rPr>
              <a:t>有效时间在</a:t>
            </a:r>
            <a:r>
              <a:rPr lang="en-US" altLang="zh-CN" sz="2000" b="1" dirty="0">
                <a:solidFill>
                  <a:srgbClr val="FF0000"/>
                </a:solidFill>
                <a:latin typeface="微软雅黑" pitchFamily="34" charset="-122"/>
                <a:ea typeface="微软雅黑" pitchFamily="34" charset="-122"/>
                <a:sym typeface="微软雅黑" pitchFamily="34" charset="-122"/>
              </a:rPr>
              <a:t>24</a:t>
            </a:r>
            <a:r>
              <a:rPr lang="zh-CN" altLang="en-US" sz="2000" b="1" dirty="0">
                <a:solidFill>
                  <a:srgbClr val="FF0000"/>
                </a:solidFill>
                <a:latin typeface="微软雅黑" pitchFamily="34" charset="-122"/>
                <a:ea typeface="微软雅黑" pitchFamily="34" charset="-122"/>
                <a:sym typeface="微软雅黑" pitchFamily="34" charset="-122"/>
              </a:rPr>
              <a:t>小时以内</a:t>
            </a:r>
            <a:r>
              <a:rPr lang="zh-CN" altLang="en-US" sz="2000" b="1" dirty="0">
                <a:solidFill>
                  <a:srgbClr val="0066FF"/>
                </a:solidFill>
                <a:latin typeface="微软雅黑" pitchFamily="34" charset="-122"/>
                <a:ea typeface="微软雅黑" pitchFamily="34" charset="-122"/>
                <a:sym typeface="微软雅黑" pitchFamily="34" charset="-122"/>
              </a:rPr>
              <a:t>，短时间内执行，一般只执行一次</a:t>
            </a:r>
            <a:r>
              <a:rPr lang="zh-CN" altLang="en-US" sz="2000" b="1" dirty="0" smtClean="0">
                <a:solidFill>
                  <a:srgbClr val="0066FF"/>
                </a:solidFill>
                <a:latin typeface="微软雅黑" pitchFamily="34" charset="-122"/>
                <a:ea typeface="微软雅黑" pitchFamily="34" charset="-122"/>
                <a:sym typeface="微软雅黑" pitchFamily="34" charset="-122"/>
              </a:rPr>
              <a:t>。</a:t>
            </a:r>
            <a:endParaRPr lang="en-US" altLang="zh-CN" sz="2000" b="1" dirty="0" smtClean="0">
              <a:solidFill>
                <a:srgbClr val="0066FF"/>
              </a:solidFill>
              <a:latin typeface="微软雅黑" pitchFamily="34" charset="-122"/>
              <a:ea typeface="微软雅黑" pitchFamily="34" charset="-122"/>
              <a:sym typeface="微软雅黑" pitchFamily="34" charset="-122"/>
            </a:endParaRPr>
          </a:p>
          <a:p>
            <a:pPr marL="0" indent="0">
              <a:buNone/>
            </a:pPr>
            <a:r>
              <a:rPr lang="zh-CN" altLang="en-US" sz="2000" b="1" dirty="0" smtClean="0">
                <a:solidFill>
                  <a:srgbClr val="0066FF"/>
                </a:solidFill>
                <a:latin typeface="微软雅黑" pitchFamily="34" charset="-122"/>
                <a:ea typeface="微软雅黑" pitchFamily="34" charset="-122"/>
                <a:sym typeface="微软雅黑" pitchFamily="34" charset="-122"/>
              </a:rPr>
              <a:t>                    有</a:t>
            </a:r>
            <a:r>
              <a:rPr lang="zh-CN" altLang="en-US" sz="2000" b="1" dirty="0">
                <a:solidFill>
                  <a:srgbClr val="0066FF"/>
                </a:solidFill>
                <a:latin typeface="微软雅黑" pitchFamily="34" charset="-122"/>
                <a:ea typeface="微软雅黑" pitchFamily="34" charset="-122"/>
                <a:sym typeface="微软雅黑" pitchFamily="34" charset="-122"/>
              </a:rPr>
              <a:t>的需</a:t>
            </a:r>
            <a:r>
              <a:rPr lang="zh-CN" altLang="en-US" sz="2000" b="1" dirty="0" smtClean="0">
                <a:solidFill>
                  <a:srgbClr val="0066FF"/>
                </a:solidFill>
                <a:latin typeface="微软雅黑" pitchFamily="34" charset="-122"/>
                <a:ea typeface="微软雅黑" pitchFamily="34" charset="-122"/>
                <a:sym typeface="微软雅黑" pitchFamily="34" charset="-122"/>
              </a:rPr>
              <a:t>立即执行</a:t>
            </a:r>
            <a:r>
              <a:rPr lang="zh-CN" altLang="en-US" sz="2000" b="1" dirty="0">
                <a:solidFill>
                  <a:srgbClr val="0066FF"/>
                </a:solidFill>
                <a:latin typeface="微软雅黑" pitchFamily="34" charset="-122"/>
                <a:ea typeface="微软雅黑" pitchFamily="34" charset="-122"/>
                <a:sym typeface="微软雅黑" pitchFamily="34" charset="-122"/>
              </a:rPr>
              <a:t>（</a:t>
            </a:r>
            <a:r>
              <a:rPr lang="en-US" altLang="zh-CN" sz="2000" b="1" dirty="0" err="1">
                <a:solidFill>
                  <a:srgbClr val="0066FF"/>
                </a:solidFill>
                <a:latin typeface="微软雅黑" pitchFamily="34" charset="-122"/>
                <a:ea typeface="微软雅黑" pitchFamily="34" charset="-122"/>
                <a:sym typeface="微软雅黑" pitchFamily="34" charset="-122"/>
              </a:rPr>
              <a:t>st</a:t>
            </a:r>
            <a:r>
              <a:rPr lang="zh-CN" altLang="en-US" sz="2000" b="1" dirty="0">
                <a:solidFill>
                  <a:srgbClr val="0066FF"/>
                </a:solidFill>
                <a:latin typeface="微软雅黑" pitchFamily="34" charset="-122"/>
                <a:ea typeface="微软雅黑" pitchFamily="34" charset="-122"/>
                <a:sym typeface="微软雅黑" pitchFamily="34" charset="-122"/>
              </a:rPr>
              <a:t>），有的需在限定时间内</a:t>
            </a:r>
            <a:r>
              <a:rPr lang="zh-CN" altLang="en-US" sz="2000" b="1" dirty="0" smtClean="0">
                <a:solidFill>
                  <a:srgbClr val="0066FF"/>
                </a:solidFill>
                <a:latin typeface="微软雅黑" pitchFamily="34" charset="-122"/>
                <a:ea typeface="微软雅黑" pitchFamily="34" charset="-122"/>
                <a:sym typeface="微软雅黑" pitchFamily="34" charset="-122"/>
              </a:rPr>
              <a:t>执行。</a:t>
            </a:r>
            <a:endParaRPr lang="zh-CN" altLang="en-US" sz="2000" b="1" dirty="0">
              <a:solidFill>
                <a:srgbClr val="0066FF"/>
              </a:solidFill>
              <a:latin typeface="微软雅黑" pitchFamily="34" charset="-122"/>
              <a:ea typeface="微软雅黑" pitchFamily="34" charset="-122"/>
              <a:sym typeface="微软雅黑" pitchFamily="34" charset="-122"/>
            </a:endParaRPr>
          </a:p>
          <a:p>
            <a:pPr marL="0" indent="0">
              <a:buNone/>
            </a:pPr>
            <a:r>
              <a:rPr lang="zh-CN" altLang="en-US" sz="2400" b="1" dirty="0" smtClean="0">
                <a:solidFill>
                  <a:srgbClr val="FF0000"/>
                </a:solidFill>
                <a:latin typeface="微软雅黑" pitchFamily="34" charset="-122"/>
                <a:ea typeface="微软雅黑" pitchFamily="34" charset="-122"/>
                <a:sym typeface="Tahoma" pitchFamily="34" charset="0"/>
              </a:rPr>
              <a:t>备用医嘱：</a:t>
            </a:r>
            <a:endParaRPr lang="en-US" altLang="zh-CN" sz="2000" b="1" dirty="0">
              <a:solidFill>
                <a:srgbClr val="0066FF"/>
              </a:solidFill>
              <a:latin typeface="微软雅黑" pitchFamily="34" charset="-122"/>
              <a:ea typeface="微软雅黑" pitchFamily="34" charset="-122"/>
              <a:sym typeface="Tahoma" pitchFamily="34" charset="0"/>
            </a:endParaRPr>
          </a:p>
          <a:p>
            <a:pPr marL="0" indent="0">
              <a:buNone/>
            </a:pPr>
            <a:r>
              <a:rPr lang="en-US" altLang="zh-CN" b="1" u="sng" dirty="0" smtClean="0">
                <a:solidFill>
                  <a:srgbClr val="0066FF"/>
                </a:solidFill>
                <a:latin typeface="微软雅黑" pitchFamily="34" charset="-122"/>
                <a:ea typeface="微软雅黑" pitchFamily="34" charset="-122"/>
                <a:sym typeface="Tahoma" pitchFamily="34" charset="0"/>
              </a:rPr>
              <a:t>prn</a:t>
            </a:r>
            <a:r>
              <a:rPr lang="en-US" altLang="zh-CN" b="1" dirty="0">
                <a:solidFill>
                  <a:srgbClr val="0066FF"/>
                </a:solidFill>
                <a:latin typeface="微软雅黑" pitchFamily="34" charset="-122"/>
                <a:ea typeface="微软雅黑" pitchFamily="34" charset="-122"/>
                <a:sym typeface="Tahoma" pitchFamily="34" charset="0"/>
              </a:rPr>
              <a:t>:</a:t>
            </a:r>
            <a:r>
              <a:rPr lang="zh-CN" altLang="en-US" sz="2000" b="1" dirty="0">
                <a:solidFill>
                  <a:srgbClr val="0066FF"/>
                </a:solidFill>
                <a:latin typeface="微软雅黑" pitchFamily="34" charset="-122"/>
                <a:ea typeface="微软雅黑" pitchFamily="34" charset="-122"/>
                <a:sym typeface="微软雅黑" pitchFamily="34" charset="-122"/>
              </a:rPr>
              <a:t>有效时间在</a:t>
            </a:r>
            <a:r>
              <a:rPr lang="en-US" altLang="zh-CN" sz="2000" b="1" dirty="0">
                <a:solidFill>
                  <a:srgbClr val="FF0000"/>
                </a:solidFill>
                <a:latin typeface="微软雅黑" pitchFamily="34" charset="-122"/>
                <a:ea typeface="微软雅黑" pitchFamily="34" charset="-122"/>
                <a:sym typeface="微软雅黑" pitchFamily="34" charset="-122"/>
              </a:rPr>
              <a:t>24</a:t>
            </a:r>
            <a:r>
              <a:rPr lang="zh-CN" altLang="en-US" sz="2000" b="1" dirty="0">
                <a:solidFill>
                  <a:srgbClr val="FF0000"/>
                </a:solidFill>
                <a:latin typeface="微软雅黑" pitchFamily="34" charset="-122"/>
                <a:ea typeface="微软雅黑" pitchFamily="34" charset="-122"/>
                <a:sym typeface="微软雅黑" pitchFamily="34" charset="-122"/>
              </a:rPr>
              <a:t>小时以上</a:t>
            </a:r>
            <a:r>
              <a:rPr lang="en-US" altLang="zh-CN" sz="2000" b="1" dirty="0">
                <a:solidFill>
                  <a:srgbClr val="0066FF"/>
                </a:solidFill>
                <a:latin typeface="微软雅黑" pitchFamily="34" charset="-122"/>
                <a:ea typeface="微软雅黑" pitchFamily="34" charset="-122"/>
                <a:sym typeface="微软雅黑" pitchFamily="34" charset="-122"/>
              </a:rPr>
              <a:t>,</a:t>
            </a:r>
            <a:r>
              <a:rPr lang="zh-CN" altLang="en-US" sz="2000" b="1" dirty="0">
                <a:solidFill>
                  <a:srgbClr val="0066FF"/>
                </a:solidFill>
                <a:latin typeface="微软雅黑" pitchFamily="34" charset="-122"/>
                <a:ea typeface="微软雅黑" pitchFamily="34" charset="-122"/>
                <a:sym typeface="微软雅黑" pitchFamily="34" charset="-122"/>
              </a:rPr>
              <a:t>必要时用，由医生注明停止日期后，医嘱方才失效。</a:t>
            </a:r>
            <a:endParaRPr lang="en-US" altLang="zh-CN" sz="2000" b="1" dirty="0">
              <a:solidFill>
                <a:srgbClr val="0066FF"/>
              </a:solidFill>
              <a:latin typeface="微软雅黑" pitchFamily="34" charset="-122"/>
              <a:ea typeface="微软雅黑" pitchFamily="34" charset="-122"/>
              <a:sym typeface="微软雅黑" pitchFamily="34" charset="-122"/>
            </a:endParaRPr>
          </a:p>
          <a:p>
            <a:pPr marL="0" indent="0">
              <a:buNone/>
            </a:pPr>
            <a:r>
              <a:rPr lang="en-US" altLang="zh-CN" b="1" u="sng" dirty="0">
                <a:solidFill>
                  <a:srgbClr val="0066FF"/>
                </a:solidFill>
                <a:latin typeface="微软雅黑" pitchFamily="34" charset="-122"/>
                <a:ea typeface="微软雅黑" pitchFamily="34" charset="-122"/>
                <a:sym typeface="Tahoma" pitchFamily="34" charset="0"/>
              </a:rPr>
              <a:t>sos</a:t>
            </a:r>
            <a:r>
              <a:rPr lang="en-US" altLang="zh-CN" b="1" dirty="0">
                <a:solidFill>
                  <a:srgbClr val="0066FF"/>
                </a:solidFill>
                <a:latin typeface="微软雅黑" pitchFamily="34" charset="-122"/>
                <a:ea typeface="微软雅黑" pitchFamily="34" charset="-122"/>
                <a:sym typeface="Tahoma" pitchFamily="34" charset="0"/>
              </a:rPr>
              <a:t>:</a:t>
            </a:r>
            <a:r>
              <a:rPr lang="en-US" altLang="zh-CN" sz="2000" b="1" dirty="0">
                <a:solidFill>
                  <a:srgbClr val="FF0000"/>
                </a:solidFill>
                <a:latin typeface="微软雅黑" pitchFamily="34" charset="-122"/>
                <a:ea typeface="微软雅黑" pitchFamily="34" charset="-122"/>
                <a:sym typeface="微软雅黑" pitchFamily="34" charset="-122"/>
              </a:rPr>
              <a:t>12</a:t>
            </a:r>
            <a:r>
              <a:rPr lang="zh-CN" altLang="en-US" sz="2000" b="1" dirty="0">
                <a:solidFill>
                  <a:srgbClr val="FF0000"/>
                </a:solidFill>
                <a:latin typeface="微软雅黑" pitchFamily="34" charset="-122"/>
                <a:ea typeface="微软雅黑" pitchFamily="34" charset="-122"/>
                <a:sym typeface="微软雅黑" pitchFamily="34" charset="-122"/>
              </a:rPr>
              <a:t>小时内</a:t>
            </a:r>
            <a:r>
              <a:rPr lang="zh-CN" altLang="en-US" sz="2000" b="1" dirty="0">
                <a:solidFill>
                  <a:srgbClr val="0066FF"/>
                </a:solidFill>
                <a:latin typeface="微软雅黑" pitchFamily="34" charset="-122"/>
                <a:ea typeface="微软雅黑" pitchFamily="34" charset="-122"/>
                <a:sym typeface="微软雅黑" pitchFamily="34" charset="-122"/>
              </a:rPr>
              <a:t>有效，必要时用</a:t>
            </a:r>
            <a:r>
              <a:rPr lang="zh-CN" altLang="en-US" sz="2400" b="1" dirty="0">
                <a:solidFill>
                  <a:srgbClr val="0066FF"/>
                </a:solidFill>
                <a:latin typeface="微软雅黑" pitchFamily="34" charset="-122"/>
                <a:ea typeface="微软雅黑" pitchFamily="34" charset="-122"/>
                <a:sym typeface="微软雅黑" pitchFamily="34" charset="-122"/>
              </a:rPr>
              <a:t>，</a:t>
            </a:r>
            <a:r>
              <a:rPr lang="zh-CN" altLang="en-US" sz="2000" b="1" dirty="0">
                <a:solidFill>
                  <a:srgbClr val="0066FF"/>
                </a:solidFill>
                <a:latin typeface="微软雅黑" pitchFamily="34" charset="-122"/>
                <a:ea typeface="微软雅黑" pitchFamily="34" charset="-122"/>
                <a:sym typeface="微软雅黑" pitchFamily="34" charset="-122"/>
              </a:rPr>
              <a:t>过期未执行则失效。</a:t>
            </a:r>
            <a:endParaRPr lang="zh-CN" altLang="en-US" sz="2000" b="1" dirty="0">
              <a:solidFill>
                <a:srgbClr val="0066FF"/>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cs typeface="Tahoma" pitchFamily="34" charset="0"/>
              </a:rPr>
              <a:t>二</a:t>
            </a:r>
            <a:r>
              <a:rPr lang="zh-CN" altLang="en-US" sz="2800" b="1" dirty="0" smtClean="0">
                <a:solidFill>
                  <a:schemeClr val="bg1"/>
                </a:solidFill>
                <a:latin typeface="微软雅黑" pitchFamily="34" charset="-122"/>
                <a:ea typeface="微软雅黑" pitchFamily="34" charset="-122"/>
                <a:cs typeface="Tahoma" pitchFamily="34" charset="0"/>
              </a:rPr>
              <a:t>、医嘱处理及书写方法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179927"/>
            <a:ext cx="2973156" cy="57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zh-CN" b="1" dirty="0" smtClean="0">
                <a:solidFill>
                  <a:srgbClr val="C00000"/>
                </a:solidFill>
                <a:latin typeface="微软雅黑" pitchFamily="34" charset="-122"/>
                <a:ea typeface="微软雅黑" pitchFamily="34" charset="-122"/>
                <a:sym typeface="Tahoma" pitchFamily="34" charset="0"/>
              </a:rPr>
              <a:t>医嘱</a:t>
            </a:r>
            <a:r>
              <a:rPr lang="zh-CN" altLang="en-US" b="1" dirty="0" smtClean="0">
                <a:solidFill>
                  <a:srgbClr val="C00000"/>
                </a:solidFill>
                <a:latin typeface="微软雅黑" pitchFamily="34" charset="-122"/>
                <a:ea typeface="微软雅黑" pitchFamily="34" charset="-122"/>
                <a:sym typeface="Tahoma" pitchFamily="34" charset="0"/>
              </a:rPr>
              <a:t>的处理原则</a:t>
            </a:r>
          </a:p>
        </p:txBody>
      </p:sp>
      <p:sp>
        <p:nvSpPr>
          <p:cNvPr id="23" name="Rectangle 3"/>
          <p:cNvSpPr>
            <a:spLocks noGrp="1" noChangeArrowheads="1"/>
          </p:cNvSpPr>
          <p:nvPr/>
        </p:nvSpPr>
        <p:spPr bwMode="auto">
          <a:xfrm>
            <a:off x="4435435" y="3231836"/>
            <a:ext cx="5178425" cy="1375870"/>
          </a:xfrm>
          <a:prstGeom prst="rect">
            <a:avLst/>
          </a:prstGeom>
          <a:noFill/>
          <a:ln>
            <a:noFill/>
          </a:ln>
          <a:effec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marL="0" indent="0">
              <a:lnSpc>
                <a:spcPct val="110000"/>
              </a:lnSpc>
              <a:buNone/>
            </a:pPr>
            <a:r>
              <a:rPr lang="zh-CN" altLang="en-US" b="1" dirty="0">
                <a:solidFill>
                  <a:srgbClr val="0066FF"/>
                </a:solidFill>
                <a:latin typeface="微软雅黑" pitchFamily="34" charset="-122"/>
                <a:ea typeface="微软雅黑" pitchFamily="34" charset="-122"/>
                <a:sym typeface="微软雅黑" pitchFamily="34" charset="-122"/>
              </a:rPr>
              <a:t>（</a:t>
            </a:r>
            <a:r>
              <a:rPr lang="en-US" altLang="zh-CN" b="1" dirty="0">
                <a:solidFill>
                  <a:srgbClr val="0066FF"/>
                </a:solidFill>
                <a:latin typeface="微软雅黑" pitchFamily="34" charset="-122"/>
                <a:ea typeface="微软雅黑" pitchFamily="34" charset="-122"/>
                <a:sym typeface="微软雅黑" pitchFamily="34" charset="-122"/>
              </a:rPr>
              <a:t>1</a:t>
            </a:r>
            <a:r>
              <a:rPr lang="zh-CN" altLang="en-US" b="1" dirty="0">
                <a:solidFill>
                  <a:srgbClr val="0066FF"/>
                </a:solidFill>
                <a:latin typeface="微软雅黑" pitchFamily="34" charset="-122"/>
                <a:ea typeface="微软雅黑" pitchFamily="34" charset="-122"/>
                <a:sym typeface="微软雅黑" pitchFamily="34" charset="-122"/>
              </a:rPr>
              <a:t>）先急后缓</a:t>
            </a:r>
            <a:endParaRPr lang="en-US" altLang="zh-CN" b="1" dirty="0">
              <a:solidFill>
                <a:srgbClr val="0066FF"/>
              </a:solidFill>
              <a:latin typeface="微软雅黑" pitchFamily="34" charset="-122"/>
              <a:ea typeface="微软雅黑" pitchFamily="34" charset="-122"/>
              <a:sym typeface="微软雅黑" pitchFamily="34" charset="-122"/>
            </a:endParaRPr>
          </a:p>
          <a:p>
            <a:pPr marL="0" indent="0">
              <a:lnSpc>
                <a:spcPct val="110000"/>
              </a:lnSpc>
              <a:buNone/>
            </a:pPr>
            <a:r>
              <a:rPr lang="zh-CN" altLang="en-US" b="1" dirty="0">
                <a:solidFill>
                  <a:srgbClr val="0066FF"/>
                </a:solidFill>
                <a:latin typeface="微软雅黑" pitchFamily="34" charset="-122"/>
                <a:ea typeface="微软雅黑" pitchFamily="34" charset="-122"/>
                <a:sym typeface="微软雅黑" pitchFamily="34" charset="-122"/>
              </a:rPr>
              <a:t>（</a:t>
            </a:r>
            <a:r>
              <a:rPr lang="en-US" altLang="zh-CN" b="1" dirty="0">
                <a:solidFill>
                  <a:srgbClr val="0066FF"/>
                </a:solidFill>
                <a:latin typeface="微软雅黑" pitchFamily="34" charset="-122"/>
                <a:ea typeface="微软雅黑" pitchFamily="34" charset="-122"/>
                <a:sym typeface="微软雅黑" pitchFamily="34" charset="-122"/>
              </a:rPr>
              <a:t>2</a:t>
            </a:r>
            <a:r>
              <a:rPr lang="zh-CN" altLang="en-US" b="1" dirty="0">
                <a:solidFill>
                  <a:srgbClr val="0066FF"/>
                </a:solidFill>
                <a:latin typeface="微软雅黑" pitchFamily="34" charset="-122"/>
                <a:ea typeface="微软雅黑" pitchFamily="34" charset="-122"/>
                <a:sym typeface="微软雅黑" pitchFamily="34" charset="-122"/>
              </a:rPr>
              <a:t>）先临时后长期</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cs typeface="Tahoma" pitchFamily="34" charset="0"/>
              </a:rPr>
              <a:t>二</a:t>
            </a:r>
            <a:r>
              <a:rPr lang="zh-CN" altLang="en-US" sz="2800" b="1" dirty="0" smtClean="0">
                <a:solidFill>
                  <a:schemeClr val="bg1"/>
                </a:solidFill>
                <a:latin typeface="微软雅黑" pitchFamily="34" charset="-122"/>
                <a:ea typeface="微软雅黑" pitchFamily="34" charset="-122"/>
                <a:cs typeface="Tahoma" pitchFamily="34" charset="0"/>
              </a:rPr>
              <a:t>、医嘱处理及书写方法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179927"/>
            <a:ext cx="2973156" cy="57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zh-CN" b="1" dirty="0" smtClean="0">
                <a:solidFill>
                  <a:srgbClr val="C00000"/>
                </a:solidFill>
                <a:latin typeface="微软雅黑" pitchFamily="34" charset="-122"/>
                <a:ea typeface="微软雅黑" pitchFamily="34" charset="-122"/>
                <a:sym typeface="Tahoma" pitchFamily="34" charset="0"/>
              </a:rPr>
              <a:t>医嘱</a:t>
            </a:r>
            <a:r>
              <a:rPr lang="zh-CN" altLang="en-US" b="1" dirty="0" smtClean="0">
                <a:solidFill>
                  <a:srgbClr val="C00000"/>
                </a:solidFill>
                <a:latin typeface="微软雅黑" pitchFamily="34" charset="-122"/>
                <a:ea typeface="微软雅黑" pitchFamily="34" charset="-122"/>
                <a:sym typeface="Tahoma" pitchFamily="34" charset="0"/>
              </a:rPr>
              <a:t>的处理方法</a:t>
            </a:r>
          </a:p>
        </p:txBody>
      </p:sp>
      <p:sp>
        <p:nvSpPr>
          <p:cNvPr id="24" name="Text Box 10"/>
          <p:cNvSpPr txBox="1">
            <a:spLocks noChangeArrowheads="1"/>
          </p:cNvSpPr>
          <p:nvPr/>
        </p:nvSpPr>
        <p:spPr bwMode="auto">
          <a:xfrm>
            <a:off x="2310844" y="2833070"/>
            <a:ext cx="1714500" cy="36988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长期医嘱</a:t>
            </a:r>
          </a:p>
        </p:txBody>
      </p:sp>
      <p:sp>
        <p:nvSpPr>
          <p:cNvPr id="25" name="Text Box 10"/>
          <p:cNvSpPr txBox="1">
            <a:spLocks noChangeArrowheads="1"/>
          </p:cNvSpPr>
          <p:nvPr/>
        </p:nvSpPr>
        <p:spPr bwMode="auto">
          <a:xfrm>
            <a:off x="5341557" y="3542694"/>
            <a:ext cx="4643438" cy="1319213"/>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护士将医生开在长期医嘱单上医嘱内容</a:t>
            </a:r>
          </a:p>
          <a:p>
            <a:r>
              <a:rPr lang="zh-CN" altLang="en-US" sz="2000">
                <a:solidFill>
                  <a:srgbClr val="F2F2F2"/>
                </a:solidFill>
                <a:latin typeface="微软雅黑" pitchFamily="34" charset="-122"/>
                <a:ea typeface="微软雅黑" pitchFamily="34" charset="-122"/>
                <a:sym typeface="微软雅黑" pitchFamily="34" charset="-122"/>
              </a:rPr>
              <a:t>转抄至各种执行单上，核对后在护士签</a:t>
            </a:r>
          </a:p>
          <a:p>
            <a:r>
              <a:rPr lang="zh-CN" altLang="en-US" sz="2000">
                <a:solidFill>
                  <a:srgbClr val="F2F2F2"/>
                </a:solidFill>
                <a:latin typeface="微软雅黑" pitchFamily="34" charset="-122"/>
                <a:ea typeface="微软雅黑" pitchFamily="34" charset="-122"/>
                <a:sym typeface="微软雅黑" pitchFamily="34" charset="-122"/>
              </a:rPr>
              <a:t>名栏内签上名字及时间，护士执行后在</a:t>
            </a:r>
          </a:p>
          <a:p>
            <a:r>
              <a:rPr lang="zh-CN" altLang="en-US" sz="2000">
                <a:solidFill>
                  <a:srgbClr val="F2F2F2"/>
                </a:solidFill>
                <a:latin typeface="微软雅黑" pitchFamily="34" charset="-122"/>
                <a:ea typeface="微软雅黑" pitchFamily="34" charset="-122"/>
                <a:sym typeface="微软雅黑" pitchFamily="34" charset="-122"/>
              </a:rPr>
              <a:t>执行单上签上名及时间。</a:t>
            </a:r>
          </a:p>
        </p:txBody>
      </p:sp>
      <p:sp>
        <p:nvSpPr>
          <p:cNvPr id="27" name="Text Box 10"/>
          <p:cNvSpPr txBox="1">
            <a:spLocks noChangeArrowheads="1"/>
          </p:cNvSpPr>
          <p:nvPr/>
        </p:nvSpPr>
        <p:spPr bwMode="auto">
          <a:xfrm>
            <a:off x="2310844" y="3256138"/>
            <a:ext cx="1714500" cy="3698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临时医嘱</a:t>
            </a:r>
          </a:p>
        </p:txBody>
      </p:sp>
      <p:sp>
        <p:nvSpPr>
          <p:cNvPr id="29" name="Text Box 10"/>
          <p:cNvSpPr txBox="1">
            <a:spLocks noChangeArrowheads="1"/>
          </p:cNvSpPr>
          <p:nvPr/>
        </p:nvSpPr>
        <p:spPr bwMode="auto">
          <a:xfrm>
            <a:off x="5341557" y="3542694"/>
            <a:ext cx="4643438" cy="1319212"/>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（护士执行后在临时医嘱单的执行者和执行时间栏内签名和签执行时间。有时间限定的需转抄在临时治疗本上，做好交班。</a:t>
            </a:r>
          </a:p>
        </p:txBody>
      </p:sp>
      <p:sp>
        <p:nvSpPr>
          <p:cNvPr id="30" name="Text Box 10"/>
          <p:cNvSpPr txBox="1">
            <a:spLocks noChangeArrowheads="1"/>
          </p:cNvSpPr>
          <p:nvPr/>
        </p:nvSpPr>
        <p:spPr bwMode="auto">
          <a:xfrm>
            <a:off x="2310844" y="3679207"/>
            <a:ext cx="1714500" cy="371475"/>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长期备用医嘱</a:t>
            </a:r>
          </a:p>
        </p:txBody>
      </p:sp>
      <p:sp>
        <p:nvSpPr>
          <p:cNvPr id="31" name="Text Box 10"/>
          <p:cNvSpPr txBox="1">
            <a:spLocks noChangeArrowheads="1"/>
          </p:cNvSpPr>
          <p:nvPr/>
        </p:nvSpPr>
        <p:spPr bwMode="auto">
          <a:xfrm>
            <a:off x="5342351" y="3405375"/>
            <a:ext cx="4641850" cy="1593850"/>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医生开写在长期医嘱单上，每次执行时应由医生在临时医嘱单上记录医嘱内容，护士执行后应及时在临时医嘱单上记录执行时间并签名 。</a:t>
            </a:r>
            <a:endParaRPr lang="en-US" sz="2000">
              <a:solidFill>
                <a:srgbClr val="F2F2F2"/>
              </a:solidFill>
              <a:latin typeface="微软雅黑" pitchFamily="34" charset="-122"/>
              <a:ea typeface="微软雅黑" pitchFamily="34" charset="-122"/>
              <a:sym typeface="微软雅黑" pitchFamily="34" charset="-122"/>
            </a:endParaRPr>
          </a:p>
          <a:p>
            <a:endParaRPr lang="zh-CN" altLang="en-US">
              <a:effectLst>
                <a:outerShdw blurRad="38100" dist="38100" dir="2700000" algn="tl">
                  <a:srgbClr val="FFFFFF"/>
                </a:outerShdw>
              </a:effectLst>
              <a:latin typeface="楷体" pitchFamily="49" charset="-122"/>
              <a:ea typeface="楷体" pitchFamily="49" charset="-122"/>
            </a:endParaRPr>
          </a:p>
        </p:txBody>
      </p:sp>
      <p:sp>
        <p:nvSpPr>
          <p:cNvPr id="32" name="Text Box 10"/>
          <p:cNvSpPr txBox="1">
            <a:spLocks noChangeArrowheads="1"/>
          </p:cNvSpPr>
          <p:nvPr/>
        </p:nvSpPr>
        <p:spPr bwMode="auto">
          <a:xfrm>
            <a:off x="2310844" y="4103863"/>
            <a:ext cx="1714500" cy="3698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临时备用医嘱</a:t>
            </a:r>
          </a:p>
        </p:txBody>
      </p:sp>
      <p:sp>
        <p:nvSpPr>
          <p:cNvPr id="33" name="Text Box 10"/>
          <p:cNvSpPr txBox="1">
            <a:spLocks noChangeArrowheads="1"/>
          </p:cNvSpPr>
          <p:nvPr/>
        </p:nvSpPr>
        <p:spPr bwMode="auto">
          <a:xfrm>
            <a:off x="5342351" y="3541900"/>
            <a:ext cx="4641850" cy="1320800"/>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a:solidFill>
                  <a:schemeClr val="bg2"/>
                </a:solidFill>
                <a:effectLst>
                  <a:outerShdw blurRad="38100" dist="38100" dir="2700000" algn="tl">
                    <a:srgbClr val="000000"/>
                  </a:outerShdw>
                </a:effectLst>
                <a:latin typeface="楷体" pitchFamily="49" charset="-122"/>
                <a:ea typeface="楷体" pitchFamily="49" charset="-122"/>
              </a:rPr>
              <a:t> </a:t>
            </a:r>
            <a:r>
              <a:rPr lang="zh-CN" altLang="en-US" sz="2000">
                <a:solidFill>
                  <a:srgbClr val="F2F2F2"/>
                </a:solidFill>
                <a:latin typeface="微软雅黑" pitchFamily="34" charset="-122"/>
                <a:ea typeface="微软雅黑" pitchFamily="34" charset="-122"/>
                <a:sym typeface="微软雅黑" pitchFamily="34" charset="-122"/>
              </a:rPr>
              <a:t>医生开写在临时医嘱单上，护士执行后按临时医嘱处理。若超过</a:t>
            </a:r>
            <a:r>
              <a:rPr lang="en-US" sz="2000">
                <a:solidFill>
                  <a:srgbClr val="F2F2F2"/>
                </a:solidFill>
                <a:latin typeface="微软雅黑" pitchFamily="34" charset="-122"/>
                <a:ea typeface="微软雅黑" pitchFamily="34" charset="-122"/>
                <a:sym typeface="微软雅黑" pitchFamily="34" charset="-122"/>
              </a:rPr>
              <a:t>12h</a:t>
            </a:r>
            <a:r>
              <a:rPr lang="zh-CN" altLang="en-US" sz="2000">
                <a:solidFill>
                  <a:srgbClr val="F2F2F2"/>
                </a:solidFill>
                <a:latin typeface="微软雅黑" pitchFamily="34" charset="-122"/>
                <a:ea typeface="微软雅黑" pitchFamily="34" charset="-122"/>
                <a:sym typeface="微软雅黑" pitchFamily="34" charset="-122"/>
              </a:rPr>
              <a:t>未执行的，护士应用红笔在执行时间栏内注明</a:t>
            </a:r>
            <a:r>
              <a:rPr lang="zh-CN" altLang="en-US" sz="2000">
                <a:solidFill>
                  <a:srgbClr val="F2F2F2"/>
                </a:solidFill>
                <a:ea typeface="微软雅黑" pitchFamily="34" charset="-122"/>
                <a:sym typeface="微软雅黑" pitchFamily="34" charset="-122"/>
              </a:rPr>
              <a:t>“</a:t>
            </a:r>
            <a:r>
              <a:rPr lang="zh-CN" altLang="en-US" sz="2000">
                <a:solidFill>
                  <a:srgbClr val="FF0000"/>
                </a:solidFill>
                <a:latin typeface="微软雅黑" pitchFamily="34" charset="-122"/>
                <a:ea typeface="微软雅黑" pitchFamily="34" charset="-122"/>
                <a:sym typeface="微软雅黑" pitchFamily="34" charset="-122"/>
              </a:rPr>
              <a:t>未用</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并签名 。</a:t>
            </a:r>
          </a:p>
        </p:txBody>
      </p:sp>
      <p:sp>
        <p:nvSpPr>
          <p:cNvPr id="34" name="Text Box 10"/>
          <p:cNvSpPr txBox="1">
            <a:spLocks noChangeArrowheads="1"/>
          </p:cNvSpPr>
          <p:nvPr/>
        </p:nvSpPr>
        <p:spPr bwMode="auto">
          <a:xfrm>
            <a:off x="2310844" y="4526932"/>
            <a:ext cx="1714500" cy="369887"/>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停止医嘱</a:t>
            </a:r>
          </a:p>
        </p:txBody>
      </p:sp>
      <p:sp>
        <p:nvSpPr>
          <p:cNvPr id="35" name="Text Box 10"/>
          <p:cNvSpPr txBox="1">
            <a:spLocks noChangeArrowheads="1"/>
          </p:cNvSpPr>
          <p:nvPr/>
        </p:nvSpPr>
        <p:spPr bwMode="auto">
          <a:xfrm>
            <a:off x="5115339" y="3695094"/>
            <a:ext cx="5095875" cy="1014412"/>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医生和护士均需在长期医嘱单相应医嘱内容</a:t>
            </a:r>
          </a:p>
          <a:p>
            <a:r>
              <a:rPr lang="zh-CN" altLang="en-US" sz="2000">
                <a:solidFill>
                  <a:srgbClr val="F2F2F2"/>
                </a:solidFill>
                <a:latin typeface="微软雅黑" pitchFamily="34" charset="-122"/>
                <a:ea typeface="微软雅黑" pitchFamily="34" charset="-122"/>
                <a:sym typeface="微软雅黑" pitchFamily="34" charset="-122"/>
              </a:rPr>
              <a:t>的停止栏内写时间和签名，护士还需在执行</a:t>
            </a:r>
          </a:p>
          <a:p>
            <a:r>
              <a:rPr lang="zh-CN" altLang="en-US" sz="2000">
                <a:solidFill>
                  <a:srgbClr val="F2F2F2"/>
                </a:solidFill>
                <a:latin typeface="微软雅黑" pitchFamily="34" charset="-122"/>
                <a:ea typeface="微软雅黑" pitchFamily="34" charset="-122"/>
                <a:sym typeface="微软雅黑" pitchFamily="34" charset="-122"/>
              </a:rPr>
              <a:t>单上用红笔写</a:t>
            </a:r>
            <a:r>
              <a:rPr lang="zh-CN" altLang="en-US" sz="2000">
                <a:solidFill>
                  <a:srgbClr val="F2F2F2"/>
                </a:solidFill>
                <a:ea typeface="微软雅黑" pitchFamily="34" charset="-122"/>
                <a:sym typeface="微软雅黑" pitchFamily="34" charset="-122"/>
              </a:rPr>
              <a:t>“</a:t>
            </a:r>
            <a:r>
              <a:rPr lang="en-US" sz="2000">
                <a:solidFill>
                  <a:srgbClr val="FF0000"/>
                </a:solidFill>
                <a:latin typeface="微软雅黑" pitchFamily="34" charset="-122"/>
                <a:ea typeface="微软雅黑" pitchFamily="34" charset="-122"/>
                <a:sym typeface="微软雅黑" pitchFamily="34" charset="-122"/>
              </a:rPr>
              <a:t>DC</a:t>
            </a:r>
            <a:r>
              <a:rPr 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注明。</a:t>
            </a:r>
          </a:p>
        </p:txBody>
      </p:sp>
      <p:sp>
        <p:nvSpPr>
          <p:cNvPr id="36" name="Text Box 10"/>
          <p:cNvSpPr txBox="1">
            <a:spLocks noChangeArrowheads="1"/>
          </p:cNvSpPr>
          <p:nvPr/>
        </p:nvSpPr>
        <p:spPr bwMode="auto">
          <a:xfrm>
            <a:off x="2310845" y="4950000"/>
            <a:ext cx="1714500" cy="36830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皮试结果记录</a:t>
            </a:r>
          </a:p>
        </p:txBody>
      </p:sp>
      <p:sp>
        <p:nvSpPr>
          <p:cNvPr id="37" name="Text Box 10"/>
          <p:cNvSpPr txBox="1">
            <a:spLocks noChangeArrowheads="1"/>
          </p:cNvSpPr>
          <p:nvPr/>
        </p:nvSpPr>
        <p:spPr bwMode="auto">
          <a:xfrm>
            <a:off x="5531264" y="2627500"/>
            <a:ext cx="4264025" cy="3149600"/>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由护士直接记录在临时医嘱单上，并实行双签名制。若为阳性结果，用红笔以</a:t>
            </a:r>
            <a:r>
              <a:rPr lang="zh-CN" altLang="en-US" sz="2000">
                <a:solidFill>
                  <a:srgbClr val="F2F2F2"/>
                </a:solidFill>
                <a:ea typeface="微软雅黑" pitchFamily="34" charset="-122"/>
                <a:sym typeface="微软雅黑" pitchFamily="34" charset="-122"/>
              </a:rPr>
              <a:t>“</a:t>
            </a:r>
            <a:r>
              <a:rPr lang="zh-CN" altLang="en-US" sz="2000" b="1">
                <a:solidFill>
                  <a:srgbClr val="FF0000"/>
                </a:solidFill>
                <a:latin typeface="微软雅黑" pitchFamily="34" charset="-122"/>
                <a:ea typeface="微软雅黑" pitchFamily="34" charset="-122"/>
                <a:sym typeface="微软雅黑" pitchFamily="34" charset="-122"/>
              </a:rPr>
              <a:t>＋</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表示。签名方式以分数表示，分子为做皮试者，分母为看结果者，同时皮试者也应参与看结果，并在备注栏内注明看结果时间 。</a:t>
            </a:r>
            <a:r>
              <a:rPr lang="en-US" sz="2000">
                <a:solidFill>
                  <a:srgbClr val="F2F2F2"/>
                </a:solidFill>
                <a:latin typeface="微软雅黑" pitchFamily="34" charset="-122"/>
                <a:ea typeface="微软雅黑" pitchFamily="34" charset="-122"/>
                <a:sym typeface="微软雅黑" pitchFamily="34" charset="-122"/>
              </a:rPr>
              <a:t>PPD</a:t>
            </a:r>
            <a:r>
              <a:rPr lang="zh-CN" altLang="en-US" sz="2000">
                <a:solidFill>
                  <a:srgbClr val="F2F2F2"/>
                </a:solidFill>
                <a:latin typeface="微软雅黑" pitchFamily="34" charset="-122"/>
                <a:ea typeface="微软雅黑" pitchFamily="34" charset="-122"/>
                <a:sym typeface="微软雅黑" pitchFamily="34" charset="-122"/>
              </a:rPr>
              <a:t>皮试执行后填写执行时间及签名，待到</a:t>
            </a:r>
            <a:r>
              <a:rPr lang="en-US" sz="2000">
                <a:solidFill>
                  <a:srgbClr val="F2F2F2"/>
                </a:solidFill>
                <a:latin typeface="微软雅黑" pitchFamily="34" charset="-122"/>
                <a:ea typeface="微软雅黑" pitchFamily="34" charset="-122"/>
                <a:sym typeface="微软雅黑" pitchFamily="34" charset="-122"/>
              </a:rPr>
              <a:t>72h</a:t>
            </a:r>
            <a:r>
              <a:rPr lang="zh-CN" altLang="en-US" sz="2000">
                <a:solidFill>
                  <a:srgbClr val="F2F2F2"/>
                </a:solidFill>
                <a:latin typeface="微软雅黑" pitchFamily="34" charset="-122"/>
                <a:ea typeface="微软雅黑" pitchFamily="34" charset="-122"/>
                <a:sym typeface="微软雅黑" pitchFamily="34" charset="-122"/>
              </a:rPr>
              <a:t>看皮试结果，在同一栏的备注栏内，看结果者双签名，并注明看结果日期、时间。</a:t>
            </a:r>
            <a:endParaRPr lang="zh-CN" altLang="en-US">
              <a:effectLst>
                <a:outerShdw blurRad="38100" dist="38100" dir="2700000" algn="tl">
                  <a:srgbClr val="FFFFFF"/>
                </a:outerShdw>
              </a:effectLst>
              <a:latin typeface="楷体" pitchFamily="49" charset="-122"/>
              <a:ea typeface="楷体" pitchFamily="49" charset="-122"/>
            </a:endParaRPr>
          </a:p>
        </p:txBody>
      </p:sp>
      <p:sp>
        <p:nvSpPr>
          <p:cNvPr id="39" name="Text Box 10"/>
          <p:cNvSpPr txBox="1">
            <a:spLocks noChangeArrowheads="1"/>
          </p:cNvSpPr>
          <p:nvPr/>
        </p:nvSpPr>
        <p:spPr bwMode="auto">
          <a:xfrm>
            <a:off x="2310844" y="5371482"/>
            <a:ext cx="1714500" cy="369888"/>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zh-CN" altLang="en-US">
                <a:solidFill>
                  <a:srgbClr val="FFC000"/>
                </a:solidFill>
                <a:effectLst>
                  <a:outerShdw blurRad="38100" dist="38100" dir="2700000" algn="tl">
                    <a:srgbClr val="000000"/>
                  </a:outerShdw>
                </a:effectLst>
                <a:latin typeface="微软雅黑" pitchFamily="34" charset="-122"/>
                <a:ea typeface="微软雅黑" pitchFamily="34" charset="-122"/>
              </a:rPr>
              <a:t>重整医嘱</a:t>
            </a:r>
          </a:p>
        </p:txBody>
      </p:sp>
      <p:sp>
        <p:nvSpPr>
          <p:cNvPr id="40" name="Text Box 10"/>
          <p:cNvSpPr txBox="1">
            <a:spLocks noChangeArrowheads="1"/>
          </p:cNvSpPr>
          <p:nvPr/>
        </p:nvSpPr>
        <p:spPr bwMode="auto">
          <a:xfrm>
            <a:off x="5341557" y="3085494"/>
            <a:ext cx="4643438" cy="2233613"/>
          </a:xfrm>
          <a:prstGeom prst="rect">
            <a:avLst/>
          </a:prstGeom>
          <a:solidFill>
            <a:srgbClr val="0073BF"/>
          </a:solidFill>
          <a:ln w="9525" cap="flat"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a:solidFill>
                  <a:srgbClr val="F2F2F2"/>
                </a:solidFill>
                <a:latin typeface="微软雅黑" pitchFamily="34" charset="-122"/>
                <a:ea typeface="微软雅黑" pitchFamily="34" charset="-122"/>
                <a:sym typeface="微软雅黑" pitchFamily="34" charset="-122"/>
              </a:rPr>
              <a:t>由医生在长期医嘱单上</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医嘱</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栏下的第一格居中处用蓝黑或碳素墨水笔写</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重整医嘱</a:t>
            </a:r>
            <a:r>
              <a:rPr lang="zh-CN" altLang="en-US" sz="2000">
                <a:solidFill>
                  <a:srgbClr val="F2F2F2"/>
                </a:solidFill>
                <a:ea typeface="微软雅黑" pitchFamily="34" charset="-122"/>
                <a:sym typeface="微软雅黑" pitchFamily="34" charset="-122"/>
              </a:rPr>
              <a:t>”</a:t>
            </a:r>
            <a:r>
              <a:rPr lang="zh-CN" altLang="en-US" sz="2000">
                <a:solidFill>
                  <a:srgbClr val="F2F2F2"/>
                </a:solidFill>
                <a:latin typeface="微软雅黑" pitchFamily="34" charset="-122"/>
                <a:ea typeface="微软雅黑" pitchFamily="34" charset="-122"/>
                <a:sym typeface="微软雅黑" pitchFamily="34" charset="-122"/>
              </a:rPr>
              <a:t>，并在四个字下面加划单红线，医生再开写新医嘱，红线以上的医嘱自动失效。护士将重整后的医嘱核对后在有效医嘱护士签名栏内签名。手术、转科、分娩医嘱相同。</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1"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slide(fromTop)">
                                      <p:cBhvr>
                                        <p:cTn id="19" dur="500"/>
                                        <p:tgtEl>
                                          <p:spTgt spid="24"/>
                                        </p:tgtEl>
                                      </p:cBhvr>
                                    </p:animEffect>
                                  </p:childTnLst>
                                </p:cTn>
                              </p:par>
                            </p:childTnLst>
                          </p:cTn>
                        </p:par>
                        <p:par>
                          <p:cTn id="20" fill="hold">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strVal val="#ppt_w*0.70"/>
                                          </p:val>
                                        </p:tav>
                                        <p:tav tm="100000">
                                          <p:val>
                                            <p:strVal val="#ppt_w"/>
                                          </p:val>
                                        </p:tav>
                                      </p:tavLst>
                                    </p:anim>
                                    <p:anim calcmode="lin" valueType="num">
                                      <p:cBhvr>
                                        <p:cTn id="24" dur="1000" fill="hold"/>
                                        <p:tgtEl>
                                          <p:spTgt spid="25"/>
                                        </p:tgtEl>
                                        <p:attrNameLst>
                                          <p:attrName>ppt_h</p:attrName>
                                        </p:attrNameLst>
                                      </p:cBhvr>
                                      <p:tavLst>
                                        <p:tav tm="0">
                                          <p:val>
                                            <p:strVal val="#ppt_h"/>
                                          </p:val>
                                        </p:tav>
                                        <p:tav tm="100000">
                                          <p:val>
                                            <p:strVal val="#ppt_h"/>
                                          </p:val>
                                        </p:tav>
                                      </p:tavLst>
                                    </p:anim>
                                    <p:animEffect transition="in" filter="fade">
                                      <p:cBhvr>
                                        <p:cTn id="25" dur="10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grpId="1" nodeType="clickEffect">
                                  <p:stCondLst>
                                    <p:cond delay="0"/>
                                  </p:stCondLst>
                                  <p:childTnLst>
                                    <p:animEffect transition="out" filter="blinds(horizontal)">
                                      <p:cBhvr>
                                        <p:cTn id="29" dur="500"/>
                                        <p:tgtEl>
                                          <p:spTgt spid="25"/>
                                        </p:tgtEl>
                                      </p:cBhvr>
                                    </p:animEffect>
                                    <p:set>
                                      <p:cBhvr>
                                        <p:cTn id="30" dur="1" fill="hold">
                                          <p:stCondLst>
                                            <p:cond delay="499"/>
                                          </p:stCondLst>
                                        </p:cTn>
                                        <p:tgtEl>
                                          <p:spTgt spid="2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2" presetClass="entr" presetSubtype="1"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slide(fromTop)">
                                      <p:cBhvr>
                                        <p:cTn id="35" dur="500"/>
                                        <p:tgtEl>
                                          <p:spTgt spid="27"/>
                                        </p:tgtEl>
                                      </p:cBhvr>
                                    </p:animEffect>
                                  </p:childTnLst>
                                </p:cTn>
                              </p:par>
                            </p:childTnLst>
                          </p:cTn>
                        </p:par>
                        <p:par>
                          <p:cTn id="36" fill="hold">
                            <p:stCondLst>
                              <p:cond delay="500"/>
                            </p:stCondLst>
                            <p:childTnLst>
                              <p:par>
                                <p:cTn id="37" presetID="55"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1000" fill="hold"/>
                                        <p:tgtEl>
                                          <p:spTgt spid="29"/>
                                        </p:tgtEl>
                                        <p:attrNameLst>
                                          <p:attrName>ppt_w</p:attrName>
                                        </p:attrNameLst>
                                      </p:cBhvr>
                                      <p:tavLst>
                                        <p:tav tm="0">
                                          <p:val>
                                            <p:strVal val="#ppt_w*0.70"/>
                                          </p:val>
                                        </p:tav>
                                        <p:tav tm="100000">
                                          <p:val>
                                            <p:strVal val="#ppt_w"/>
                                          </p:val>
                                        </p:tav>
                                      </p:tavLst>
                                    </p:anim>
                                    <p:anim calcmode="lin" valueType="num">
                                      <p:cBhvr>
                                        <p:cTn id="40" dur="1000" fill="hold"/>
                                        <p:tgtEl>
                                          <p:spTgt spid="29"/>
                                        </p:tgtEl>
                                        <p:attrNameLst>
                                          <p:attrName>ppt_h</p:attrName>
                                        </p:attrNameLst>
                                      </p:cBhvr>
                                      <p:tavLst>
                                        <p:tav tm="0">
                                          <p:val>
                                            <p:strVal val="#ppt_h"/>
                                          </p:val>
                                        </p:tav>
                                        <p:tav tm="100000">
                                          <p:val>
                                            <p:strVal val="#ppt_h"/>
                                          </p:val>
                                        </p:tav>
                                      </p:tavLst>
                                    </p:anim>
                                    <p:animEffect transition="in" filter="fade">
                                      <p:cBhvr>
                                        <p:cTn id="41" dur="10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grpId="1" nodeType="clickEffect">
                                  <p:stCondLst>
                                    <p:cond delay="0"/>
                                  </p:stCondLst>
                                  <p:childTnLst>
                                    <p:animEffect transition="out" filter="blinds(horizontal)">
                                      <p:cBhvr>
                                        <p:cTn id="45" dur="500"/>
                                        <p:tgtEl>
                                          <p:spTgt spid="29"/>
                                        </p:tgtEl>
                                      </p:cBhvr>
                                    </p:animEffect>
                                    <p:set>
                                      <p:cBhvr>
                                        <p:cTn id="46" dur="1" fill="hold">
                                          <p:stCondLst>
                                            <p:cond delay="499"/>
                                          </p:stCondLst>
                                        </p:cTn>
                                        <p:tgtEl>
                                          <p:spTgt spid="29"/>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2" presetClass="entr" presetSubtype="1"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slide(fromTop)">
                                      <p:cBhvr>
                                        <p:cTn id="51" dur="500"/>
                                        <p:tgtEl>
                                          <p:spTgt spid="30"/>
                                        </p:tgtEl>
                                      </p:cBhvr>
                                    </p:animEffect>
                                  </p:childTnLst>
                                </p:cTn>
                              </p:par>
                            </p:childTnLst>
                          </p:cTn>
                        </p:par>
                        <p:par>
                          <p:cTn id="52" fill="hold">
                            <p:stCondLst>
                              <p:cond delay="500"/>
                            </p:stCondLst>
                            <p:childTnLst>
                              <p:par>
                                <p:cTn id="53" presetID="55"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1000" fill="hold"/>
                                        <p:tgtEl>
                                          <p:spTgt spid="31"/>
                                        </p:tgtEl>
                                        <p:attrNameLst>
                                          <p:attrName>ppt_w</p:attrName>
                                        </p:attrNameLst>
                                      </p:cBhvr>
                                      <p:tavLst>
                                        <p:tav tm="0">
                                          <p:val>
                                            <p:strVal val="#ppt_w*0.70"/>
                                          </p:val>
                                        </p:tav>
                                        <p:tav tm="100000">
                                          <p:val>
                                            <p:strVal val="#ppt_w"/>
                                          </p:val>
                                        </p:tav>
                                      </p:tavLst>
                                    </p:anim>
                                    <p:anim calcmode="lin" valueType="num">
                                      <p:cBhvr>
                                        <p:cTn id="56" dur="1000" fill="hold"/>
                                        <p:tgtEl>
                                          <p:spTgt spid="31"/>
                                        </p:tgtEl>
                                        <p:attrNameLst>
                                          <p:attrName>ppt_h</p:attrName>
                                        </p:attrNameLst>
                                      </p:cBhvr>
                                      <p:tavLst>
                                        <p:tav tm="0">
                                          <p:val>
                                            <p:strVal val="#ppt_h"/>
                                          </p:val>
                                        </p:tav>
                                        <p:tav tm="100000">
                                          <p:val>
                                            <p:strVal val="#ppt_h"/>
                                          </p:val>
                                        </p:tav>
                                      </p:tavLst>
                                    </p:anim>
                                    <p:animEffect transition="in" filter="fade">
                                      <p:cBhvr>
                                        <p:cTn id="57" dur="10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xit" presetSubtype="10" fill="hold" grpId="1" nodeType="clickEffect">
                                  <p:stCondLst>
                                    <p:cond delay="0"/>
                                  </p:stCondLst>
                                  <p:childTnLst>
                                    <p:animEffect transition="out" filter="blinds(horizontal)">
                                      <p:cBhvr>
                                        <p:cTn id="61" dur="500"/>
                                        <p:tgtEl>
                                          <p:spTgt spid="31"/>
                                        </p:tgtEl>
                                      </p:cBhvr>
                                    </p:animEffect>
                                    <p:set>
                                      <p:cBhvr>
                                        <p:cTn id="62" dur="1" fill="hold">
                                          <p:stCondLst>
                                            <p:cond delay="499"/>
                                          </p:stCondLst>
                                        </p:cTn>
                                        <p:tgtEl>
                                          <p:spTgt spid="3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2" presetClass="entr" presetSubtype="1"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slide(fromTop)">
                                      <p:cBhvr>
                                        <p:cTn id="67" dur="500"/>
                                        <p:tgtEl>
                                          <p:spTgt spid="32"/>
                                        </p:tgtEl>
                                      </p:cBhvr>
                                    </p:animEffect>
                                  </p:childTnLst>
                                </p:cTn>
                              </p:par>
                            </p:childTnLst>
                          </p:cTn>
                        </p:par>
                        <p:par>
                          <p:cTn id="68" fill="hold">
                            <p:stCondLst>
                              <p:cond delay="500"/>
                            </p:stCondLst>
                            <p:childTnLst>
                              <p:par>
                                <p:cTn id="69" presetID="55" presetClass="entr" presetSubtype="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1000" fill="hold"/>
                                        <p:tgtEl>
                                          <p:spTgt spid="33"/>
                                        </p:tgtEl>
                                        <p:attrNameLst>
                                          <p:attrName>ppt_w</p:attrName>
                                        </p:attrNameLst>
                                      </p:cBhvr>
                                      <p:tavLst>
                                        <p:tav tm="0">
                                          <p:val>
                                            <p:strVal val="#ppt_w*0.70"/>
                                          </p:val>
                                        </p:tav>
                                        <p:tav tm="100000">
                                          <p:val>
                                            <p:strVal val="#ppt_w"/>
                                          </p:val>
                                        </p:tav>
                                      </p:tavLst>
                                    </p:anim>
                                    <p:anim calcmode="lin" valueType="num">
                                      <p:cBhvr>
                                        <p:cTn id="72" dur="1000" fill="hold"/>
                                        <p:tgtEl>
                                          <p:spTgt spid="33"/>
                                        </p:tgtEl>
                                        <p:attrNameLst>
                                          <p:attrName>ppt_h</p:attrName>
                                        </p:attrNameLst>
                                      </p:cBhvr>
                                      <p:tavLst>
                                        <p:tav tm="0">
                                          <p:val>
                                            <p:strVal val="#ppt_h"/>
                                          </p:val>
                                        </p:tav>
                                        <p:tav tm="100000">
                                          <p:val>
                                            <p:strVal val="#ppt_h"/>
                                          </p:val>
                                        </p:tav>
                                      </p:tavLst>
                                    </p:anim>
                                    <p:animEffect transition="in" filter="fade">
                                      <p:cBhvr>
                                        <p:cTn id="73" dur="1000"/>
                                        <p:tgtEl>
                                          <p:spTgt spid="33"/>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xit" presetSubtype="10" fill="hold" grpId="1" nodeType="clickEffect">
                                  <p:stCondLst>
                                    <p:cond delay="0"/>
                                  </p:stCondLst>
                                  <p:childTnLst>
                                    <p:animEffect transition="out" filter="blinds(horizontal)">
                                      <p:cBhvr>
                                        <p:cTn id="77" dur="500"/>
                                        <p:tgtEl>
                                          <p:spTgt spid="33"/>
                                        </p:tgtEl>
                                      </p:cBhvr>
                                    </p:animEffect>
                                    <p:set>
                                      <p:cBhvr>
                                        <p:cTn id="78" dur="1" fill="hold">
                                          <p:stCondLst>
                                            <p:cond delay="499"/>
                                          </p:stCondLst>
                                        </p:cTn>
                                        <p:tgtEl>
                                          <p:spTgt spid="33"/>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2" presetClass="entr" presetSubtype="1" fill="hold" grpId="0" nodeType="click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slide(fromTop)">
                                      <p:cBhvr>
                                        <p:cTn id="83" dur="500"/>
                                        <p:tgtEl>
                                          <p:spTgt spid="34"/>
                                        </p:tgtEl>
                                      </p:cBhvr>
                                    </p:animEffect>
                                  </p:childTnLst>
                                </p:cTn>
                              </p:par>
                            </p:childTnLst>
                          </p:cTn>
                        </p:par>
                        <p:par>
                          <p:cTn id="84" fill="hold">
                            <p:stCondLst>
                              <p:cond delay="500"/>
                            </p:stCondLst>
                            <p:childTnLst>
                              <p:par>
                                <p:cTn id="85" presetID="55"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p:cTn id="87" dur="1000" fill="hold"/>
                                        <p:tgtEl>
                                          <p:spTgt spid="35"/>
                                        </p:tgtEl>
                                        <p:attrNameLst>
                                          <p:attrName>ppt_w</p:attrName>
                                        </p:attrNameLst>
                                      </p:cBhvr>
                                      <p:tavLst>
                                        <p:tav tm="0">
                                          <p:val>
                                            <p:strVal val="#ppt_w*0.70"/>
                                          </p:val>
                                        </p:tav>
                                        <p:tav tm="100000">
                                          <p:val>
                                            <p:strVal val="#ppt_w"/>
                                          </p:val>
                                        </p:tav>
                                      </p:tavLst>
                                    </p:anim>
                                    <p:anim calcmode="lin" valueType="num">
                                      <p:cBhvr>
                                        <p:cTn id="88" dur="1000" fill="hold"/>
                                        <p:tgtEl>
                                          <p:spTgt spid="35"/>
                                        </p:tgtEl>
                                        <p:attrNameLst>
                                          <p:attrName>ppt_h</p:attrName>
                                        </p:attrNameLst>
                                      </p:cBhvr>
                                      <p:tavLst>
                                        <p:tav tm="0">
                                          <p:val>
                                            <p:strVal val="#ppt_h"/>
                                          </p:val>
                                        </p:tav>
                                        <p:tav tm="100000">
                                          <p:val>
                                            <p:strVal val="#ppt_h"/>
                                          </p:val>
                                        </p:tav>
                                      </p:tavLst>
                                    </p:anim>
                                    <p:animEffect transition="in" filter="fade">
                                      <p:cBhvr>
                                        <p:cTn id="89" dur="1000"/>
                                        <p:tgtEl>
                                          <p:spTgt spid="35"/>
                                        </p:tgtEl>
                                      </p:cBhvr>
                                    </p:animEffect>
                                  </p:childTnLst>
                                </p:cTn>
                              </p:par>
                            </p:childTnLst>
                          </p:cTn>
                        </p:par>
                      </p:childTnLst>
                    </p:cTn>
                  </p:par>
                  <p:par>
                    <p:cTn id="90" fill="hold">
                      <p:stCondLst>
                        <p:cond delay="indefinite"/>
                      </p:stCondLst>
                      <p:childTnLst>
                        <p:par>
                          <p:cTn id="91" fill="hold">
                            <p:stCondLst>
                              <p:cond delay="0"/>
                            </p:stCondLst>
                            <p:childTnLst>
                              <p:par>
                                <p:cTn id="92" presetID="3" presetClass="exit" presetSubtype="10" fill="hold" grpId="1" nodeType="clickEffect">
                                  <p:stCondLst>
                                    <p:cond delay="0"/>
                                  </p:stCondLst>
                                  <p:childTnLst>
                                    <p:animEffect transition="out" filter="blinds(horizontal)">
                                      <p:cBhvr>
                                        <p:cTn id="93" dur="500"/>
                                        <p:tgtEl>
                                          <p:spTgt spid="35"/>
                                        </p:tgtEl>
                                      </p:cBhvr>
                                    </p:animEffect>
                                    <p:set>
                                      <p:cBhvr>
                                        <p:cTn id="94" dur="1" fill="hold">
                                          <p:stCondLst>
                                            <p:cond delay="499"/>
                                          </p:stCondLst>
                                        </p:cTn>
                                        <p:tgtEl>
                                          <p:spTgt spid="35"/>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2" presetClass="entr" presetSubtype="1" fill="hold" grpId="0" nodeType="click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slide(fromTop)">
                                      <p:cBhvr>
                                        <p:cTn id="99" dur="500"/>
                                        <p:tgtEl>
                                          <p:spTgt spid="36"/>
                                        </p:tgtEl>
                                      </p:cBhvr>
                                    </p:animEffect>
                                  </p:childTnLst>
                                </p:cTn>
                              </p:par>
                            </p:childTnLst>
                          </p:cTn>
                        </p:par>
                        <p:par>
                          <p:cTn id="100" fill="hold">
                            <p:stCondLst>
                              <p:cond delay="500"/>
                            </p:stCondLst>
                            <p:childTnLst>
                              <p:par>
                                <p:cTn id="101" presetID="55" presetClass="entr" presetSubtype="0"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 calcmode="lin" valueType="num">
                                      <p:cBhvr>
                                        <p:cTn id="103" dur="1000" fill="hold"/>
                                        <p:tgtEl>
                                          <p:spTgt spid="37"/>
                                        </p:tgtEl>
                                        <p:attrNameLst>
                                          <p:attrName>ppt_w</p:attrName>
                                        </p:attrNameLst>
                                      </p:cBhvr>
                                      <p:tavLst>
                                        <p:tav tm="0">
                                          <p:val>
                                            <p:strVal val="#ppt_w*0.70"/>
                                          </p:val>
                                        </p:tav>
                                        <p:tav tm="100000">
                                          <p:val>
                                            <p:strVal val="#ppt_w"/>
                                          </p:val>
                                        </p:tav>
                                      </p:tavLst>
                                    </p:anim>
                                    <p:anim calcmode="lin" valueType="num">
                                      <p:cBhvr>
                                        <p:cTn id="104" dur="1000" fill="hold"/>
                                        <p:tgtEl>
                                          <p:spTgt spid="37"/>
                                        </p:tgtEl>
                                        <p:attrNameLst>
                                          <p:attrName>ppt_h</p:attrName>
                                        </p:attrNameLst>
                                      </p:cBhvr>
                                      <p:tavLst>
                                        <p:tav tm="0">
                                          <p:val>
                                            <p:strVal val="#ppt_h"/>
                                          </p:val>
                                        </p:tav>
                                        <p:tav tm="100000">
                                          <p:val>
                                            <p:strVal val="#ppt_h"/>
                                          </p:val>
                                        </p:tav>
                                      </p:tavLst>
                                    </p:anim>
                                    <p:animEffect transition="in" filter="fade">
                                      <p:cBhvr>
                                        <p:cTn id="105" dur="1000"/>
                                        <p:tgtEl>
                                          <p:spTgt spid="37"/>
                                        </p:tgtEl>
                                      </p:cBhvr>
                                    </p:animEffect>
                                  </p:childTnLst>
                                </p:cTn>
                              </p:par>
                            </p:childTnLst>
                          </p:cTn>
                        </p:par>
                      </p:childTnLst>
                    </p:cTn>
                  </p:par>
                  <p:par>
                    <p:cTn id="106" fill="hold">
                      <p:stCondLst>
                        <p:cond delay="indefinite"/>
                      </p:stCondLst>
                      <p:childTnLst>
                        <p:par>
                          <p:cTn id="107" fill="hold">
                            <p:stCondLst>
                              <p:cond delay="0"/>
                            </p:stCondLst>
                            <p:childTnLst>
                              <p:par>
                                <p:cTn id="108" presetID="3" presetClass="exit" presetSubtype="10" fill="hold" grpId="1" nodeType="clickEffect">
                                  <p:stCondLst>
                                    <p:cond delay="0"/>
                                  </p:stCondLst>
                                  <p:childTnLst>
                                    <p:animEffect transition="out" filter="blinds(horizontal)">
                                      <p:cBhvr>
                                        <p:cTn id="109" dur="500"/>
                                        <p:tgtEl>
                                          <p:spTgt spid="37"/>
                                        </p:tgtEl>
                                      </p:cBhvr>
                                    </p:animEffect>
                                    <p:set>
                                      <p:cBhvr>
                                        <p:cTn id="110" dur="1" fill="hold">
                                          <p:stCondLst>
                                            <p:cond delay="499"/>
                                          </p:stCondLst>
                                        </p:cTn>
                                        <p:tgtEl>
                                          <p:spTgt spid="37"/>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2" presetClass="entr" presetSubtype="1" fill="hold" grpId="0" nodeType="clickEffect">
                                  <p:stCondLst>
                                    <p:cond delay="0"/>
                                  </p:stCondLst>
                                  <p:childTnLst>
                                    <p:set>
                                      <p:cBhvr>
                                        <p:cTn id="114" dur="1" fill="hold">
                                          <p:stCondLst>
                                            <p:cond delay="0"/>
                                          </p:stCondLst>
                                        </p:cTn>
                                        <p:tgtEl>
                                          <p:spTgt spid="39"/>
                                        </p:tgtEl>
                                        <p:attrNameLst>
                                          <p:attrName>style.visibility</p:attrName>
                                        </p:attrNameLst>
                                      </p:cBhvr>
                                      <p:to>
                                        <p:strVal val="visible"/>
                                      </p:to>
                                    </p:set>
                                    <p:animEffect transition="in" filter="slide(fromTop)">
                                      <p:cBhvr>
                                        <p:cTn id="115" dur="500"/>
                                        <p:tgtEl>
                                          <p:spTgt spid="39"/>
                                        </p:tgtEl>
                                      </p:cBhvr>
                                    </p:animEffect>
                                  </p:childTnLst>
                                </p:cTn>
                              </p:par>
                            </p:childTnLst>
                          </p:cTn>
                        </p:par>
                        <p:par>
                          <p:cTn id="116" fill="hold">
                            <p:stCondLst>
                              <p:cond delay="500"/>
                            </p:stCondLst>
                            <p:childTnLst>
                              <p:par>
                                <p:cTn id="117" presetID="55" presetClass="entr" presetSubtype="0" fill="hold" grpId="0" nodeType="afterEffect">
                                  <p:stCondLst>
                                    <p:cond delay="0"/>
                                  </p:stCondLst>
                                  <p:childTnLst>
                                    <p:set>
                                      <p:cBhvr>
                                        <p:cTn id="118" dur="1" fill="hold">
                                          <p:stCondLst>
                                            <p:cond delay="0"/>
                                          </p:stCondLst>
                                        </p:cTn>
                                        <p:tgtEl>
                                          <p:spTgt spid="40"/>
                                        </p:tgtEl>
                                        <p:attrNameLst>
                                          <p:attrName>style.visibility</p:attrName>
                                        </p:attrNameLst>
                                      </p:cBhvr>
                                      <p:to>
                                        <p:strVal val="visible"/>
                                      </p:to>
                                    </p:set>
                                    <p:anim calcmode="lin" valueType="num">
                                      <p:cBhvr>
                                        <p:cTn id="119" dur="1000" fill="hold"/>
                                        <p:tgtEl>
                                          <p:spTgt spid="40"/>
                                        </p:tgtEl>
                                        <p:attrNameLst>
                                          <p:attrName>ppt_w</p:attrName>
                                        </p:attrNameLst>
                                      </p:cBhvr>
                                      <p:tavLst>
                                        <p:tav tm="0">
                                          <p:val>
                                            <p:strVal val="#ppt_w*0.70"/>
                                          </p:val>
                                        </p:tav>
                                        <p:tav tm="100000">
                                          <p:val>
                                            <p:strVal val="#ppt_w"/>
                                          </p:val>
                                        </p:tav>
                                      </p:tavLst>
                                    </p:anim>
                                    <p:anim calcmode="lin" valueType="num">
                                      <p:cBhvr>
                                        <p:cTn id="120" dur="1000" fill="hold"/>
                                        <p:tgtEl>
                                          <p:spTgt spid="40"/>
                                        </p:tgtEl>
                                        <p:attrNameLst>
                                          <p:attrName>ppt_h</p:attrName>
                                        </p:attrNameLst>
                                      </p:cBhvr>
                                      <p:tavLst>
                                        <p:tav tm="0">
                                          <p:val>
                                            <p:strVal val="#ppt_h"/>
                                          </p:val>
                                        </p:tav>
                                        <p:tav tm="100000">
                                          <p:val>
                                            <p:strVal val="#ppt_h"/>
                                          </p:val>
                                        </p:tav>
                                      </p:tavLst>
                                    </p:anim>
                                    <p:animEffect transition="in" filter="fade">
                                      <p:cBhvr>
                                        <p:cTn id="121" dur="1000"/>
                                        <p:tgtEl>
                                          <p:spTgt spid="40"/>
                                        </p:tgtEl>
                                      </p:cBhvr>
                                    </p:animEffect>
                                  </p:childTnLst>
                                </p:cTn>
                              </p:par>
                            </p:childTnLst>
                          </p:cTn>
                        </p:par>
                      </p:childTnLst>
                    </p:cTn>
                  </p:par>
                  <p:par>
                    <p:cTn id="122" fill="hold">
                      <p:stCondLst>
                        <p:cond delay="indefinite"/>
                      </p:stCondLst>
                      <p:childTnLst>
                        <p:par>
                          <p:cTn id="123" fill="hold">
                            <p:stCondLst>
                              <p:cond delay="0"/>
                            </p:stCondLst>
                            <p:childTnLst>
                              <p:par>
                                <p:cTn id="124" presetID="3" presetClass="exit" presetSubtype="10" fill="hold" grpId="1" nodeType="clickEffect">
                                  <p:stCondLst>
                                    <p:cond delay="0"/>
                                  </p:stCondLst>
                                  <p:childTnLst>
                                    <p:animEffect transition="out" filter="blinds(horizontal)">
                                      <p:cBhvr>
                                        <p:cTn id="125" dur="500"/>
                                        <p:tgtEl>
                                          <p:spTgt spid="40"/>
                                        </p:tgtEl>
                                      </p:cBhvr>
                                    </p:animEffect>
                                    <p:set>
                                      <p:cBhvr>
                                        <p:cTn id="126"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nimBg="1" autoUpdateAnimBg="0"/>
      <p:bldP spid="25" grpId="1" bldLvl="0" animBg="1" autoUpdateAnimBg="0"/>
      <p:bldP spid="27" grpId="0" bldLvl="0" animBg="1" autoUpdateAnimBg="0"/>
      <p:bldP spid="29" grpId="0" bldLvl="0" animBg="1" autoUpdateAnimBg="0"/>
      <p:bldP spid="29" grpId="1" bldLvl="0" animBg="1" autoUpdateAnimBg="0"/>
      <p:bldP spid="30" grpId="0" bldLvl="0" animBg="1" autoUpdateAnimBg="0"/>
      <p:bldP spid="31" grpId="0" bldLvl="0" animBg="1" autoUpdateAnimBg="0"/>
      <p:bldP spid="31" grpId="1" bldLvl="0" animBg="1" autoUpdateAnimBg="0"/>
      <p:bldP spid="32" grpId="0" bldLvl="0" animBg="1" autoUpdateAnimBg="0"/>
      <p:bldP spid="33" grpId="0" bldLvl="0" animBg="1" autoUpdateAnimBg="0"/>
      <p:bldP spid="33" grpId="1" bldLvl="0" animBg="1" autoUpdateAnimBg="0"/>
      <p:bldP spid="34" grpId="0" bldLvl="0" animBg="1" autoUpdateAnimBg="0"/>
      <p:bldP spid="35" grpId="0" bldLvl="0" animBg="1" autoUpdateAnimBg="0"/>
      <p:bldP spid="35" grpId="1" bldLvl="0" animBg="1" autoUpdateAnimBg="0"/>
      <p:bldP spid="36" grpId="0" bldLvl="0" animBg="1" autoUpdateAnimBg="0"/>
      <p:bldP spid="37" grpId="0" bldLvl="0" animBg="1" autoUpdateAnimBg="0"/>
      <p:bldP spid="37" grpId="1" bldLvl="0" animBg="1" autoUpdateAnimBg="0"/>
      <p:bldP spid="39" grpId="0" bldLvl="0" animBg="1" autoUpdateAnimBg="0"/>
      <p:bldP spid="40" grpId="0" bldLvl="0" animBg="1" autoUpdateAnimBg="0"/>
      <p:bldP spid="40" grpId="1"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6" y="1518548"/>
            <a:ext cx="4257412" cy="54864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cs typeface="Tahoma" pitchFamily="34" charset="0"/>
              </a:rPr>
              <a:t>二</a:t>
            </a:r>
            <a:r>
              <a:rPr lang="zh-CN" altLang="en-US" sz="2800" b="1" dirty="0" smtClean="0">
                <a:solidFill>
                  <a:schemeClr val="bg1"/>
                </a:solidFill>
                <a:latin typeface="微软雅黑" pitchFamily="34" charset="-122"/>
                <a:ea typeface="微软雅黑" pitchFamily="34" charset="-122"/>
                <a:cs typeface="Tahoma" pitchFamily="34" charset="0"/>
              </a:rPr>
              <a:t>、医嘱处理及书写方法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 name="Rectangle 6"/>
          <p:cNvSpPr>
            <a:spLocks noGrp="1" noChangeArrowheads="1"/>
          </p:cNvSpPr>
          <p:nvPr/>
        </p:nvSpPr>
        <p:spPr bwMode="auto">
          <a:xfrm>
            <a:off x="1617894" y="2179927"/>
            <a:ext cx="2973156" cy="57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en-US" b="1" dirty="0" smtClean="0">
                <a:solidFill>
                  <a:srgbClr val="C00000"/>
                </a:solidFill>
                <a:latin typeface="微软雅黑" pitchFamily="34" charset="-122"/>
                <a:ea typeface="微软雅黑" pitchFamily="34" charset="-122"/>
                <a:sym typeface="Tahoma" pitchFamily="34" charset="0"/>
              </a:rPr>
              <a:t>注意事项</a:t>
            </a:r>
          </a:p>
        </p:txBody>
      </p:sp>
      <p:sp>
        <p:nvSpPr>
          <p:cNvPr id="41" name="Rectangle 3"/>
          <p:cNvSpPr>
            <a:spLocks noGrp="1" noChangeArrowheads="1"/>
          </p:cNvSpPr>
          <p:nvPr/>
        </p:nvSpPr>
        <p:spPr bwMode="auto">
          <a:xfrm>
            <a:off x="1326495" y="2359493"/>
            <a:ext cx="9642475" cy="3689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endParaRPr lang="zh-CN" altLang="en-US" sz="2000" dirty="0">
              <a:solidFill>
                <a:srgbClr val="FFCC00"/>
              </a:solidFill>
              <a:effectLst>
                <a:outerShdw blurRad="38100" dist="38100" dir="2700000" algn="tl">
                  <a:srgbClr val="000000"/>
                </a:outerShdw>
              </a:effectLst>
              <a:latin typeface="微软雅黑" pitchFamily="34" charset="-122"/>
              <a:ea typeface="微软雅黑" pitchFamily="34" charset="-122"/>
            </a:endParaRPr>
          </a:p>
          <a:p>
            <a:pPr>
              <a:buFont typeface="Arial" pitchFamily="34" charset="0"/>
              <a:buNone/>
            </a:pPr>
            <a:r>
              <a:rPr lang="zh-CN" altLang="en-US" sz="2000" b="1" dirty="0" smtClean="0">
                <a:solidFill>
                  <a:srgbClr val="0066FF"/>
                </a:solidFill>
                <a:latin typeface="微软雅黑" pitchFamily="34" charset="-122"/>
                <a:ea typeface="微软雅黑" pitchFamily="34" charset="-122"/>
                <a:sym typeface="微软雅黑" pitchFamily="34" charset="-122"/>
              </a:rPr>
              <a:t>1．护士</a:t>
            </a:r>
            <a:r>
              <a:rPr lang="zh-CN" altLang="en-US" sz="2000" b="1" dirty="0">
                <a:solidFill>
                  <a:srgbClr val="0066FF"/>
                </a:solidFill>
                <a:latin typeface="微软雅黑" pitchFamily="34" charset="-122"/>
                <a:ea typeface="微软雅黑" pitchFamily="34" charset="-122"/>
                <a:sym typeface="微软雅黑" pitchFamily="34" charset="-122"/>
              </a:rPr>
              <a:t>抄写及处理医嘱时，做到认真、细致、准确、及时</a:t>
            </a:r>
            <a:r>
              <a:rPr lang="zh-CN" altLang="en-US" sz="2000" b="1" dirty="0" smtClean="0">
                <a:solidFill>
                  <a:srgbClr val="0066FF"/>
                </a:solidFill>
                <a:latin typeface="微软雅黑" pitchFamily="34" charset="-122"/>
                <a:ea typeface="微软雅黑" pitchFamily="34" charset="-122"/>
                <a:sym typeface="微软雅黑" pitchFamily="34" charset="-122"/>
              </a:rPr>
              <a:t>，规范执行</a:t>
            </a:r>
            <a:r>
              <a:rPr lang="zh-CN" altLang="en-US" sz="2000" b="1" dirty="0">
                <a:solidFill>
                  <a:srgbClr val="0066FF"/>
                </a:solidFill>
                <a:latin typeface="微软雅黑" pitchFamily="34" charset="-122"/>
                <a:ea typeface="微软雅黑" pitchFamily="34" charset="-122"/>
                <a:sym typeface="微软雅黑" pitchFamily="34" charset="-122"/>
              </a:rPr>
              <a:t>医嘱。若发现有疑问，必须核对清楚后方可执行。</a:t>
            </a:r>
          </a:p>
          <a:p>
            <a:pPr>
              <a:buFont typeface="Arial" pitchFamily="34" charset="0"/>
              <a:buNone/>
            </a:pPr>
            <a:r>
              <a:rPr lang="zh-CN" altLang="en-US" sz="2000" b="1" dirty="0" smtClean="0">
                <a:solidFill>
                  <a:srgbClr val="0066FF"/>
                </a:solidFill>
                <a:latin typeface="微软雅黑" pitchFamily="34" charset="-122"/>
                <a:ea typeface="微软雅黑" pitchFamily="34" charset="-122"/>
                <a:sym typeface="微软雅黑" pitchFamily="34" charset="-122"/>
              </a:rPr>
              <a:t>2．医嘱</a:t>
            </a:r>
            <a:r>
              <a:rPr lang="zh-CN" altLang="en-US" sz="2000" b="1" dirty="0">
                <a:solidFill>
                  <a:srgbClr val="0066FF"/>
                </a:solidFill>
                <a:latin typeface="微软雅黑" pitchFamily="34" charset="-122"/>
                <a:ea typeface="微软雅黑" pitchFamily="34" charset="-122"/>
                <a:sym typeface="微软雅黑" pitchFamily="34" charset="-122"/>
              </a:rPr>
              <a:t>必须经医生签名后方为有效。护士一般情况下不执行口头医嘱，在抢救或手术过程中医生提出口头医嘱时，护士必须向医生复诵一遍，双方确认无误后方可执行。术后及抢救结束后，医师应当即刻据实补记医嘱。并注明补记的时间，补记时间具体到分钟。</a:t>
            </a:r>
          </a:p>
          <a:p>
            <a:pPr>
              <a:buFont typeface="Arial" pitchFamily="34" charset="0"/>
              <a:buNone/>
            </a:pPr>
            <a:r>
              <a:rPr lang="zh-CN" altLang="en-US" sz="2000" b="1" dirty="0" smtClean="0">
                <a:solidFill>
                  <a:srgbClr val="0066FF"/>
                </a:solidFill>
                <a:latin typeface="微软雅黑" pitchFamily="34" charset="-122"/>
                <a:ea typeface="微软雅黑" pitchFamily="34" charset="-122"/>
                <a:sym typeface="微软雅黑" pitchFamily="34" charset="-122"/>
              </a:rPr>
              <a:t>3．医嘱</a:t>
            </a:r>
            <a:r>
              <a:rPr lang="zh-CN" altLang="en-US" sz="2000" b="1" dirty="0">
                <a:solidFill>
                  <a:srgbClr val="0066FF"/>
                </a:solidFill>
                <a:latin typeface="微软雅黑" pitchFamily="34" charset="-122"/>
                <a:ea typeface="微软雅黑" pitchFamily="34" charset="-122"/>
                <a:sym typeface="微软雅黑" pitchFamily="34" charset="-122"/>
              </a:rPr>
              <a:t>不得涂改，需要取消时，应当使用红色墨水标注“取消”字样并签名。</a:t>
            </a:r>
          </a:p>
          <a:p>
            <a:pPr>
              <a:buFont typeface="Arial" pitchFamily="34" charset="0"/>
              <a:buNone/>
            </a:pPr>
            <a:r>
              <a:rPr lang="zh-CN" altLang="en-US" sz="2000" b="1" dirty="0">
                <a:solidFill>
                  <a:srgbClr val="0066FF"/>
                </a:solidFill>
                <a:latin typeface="微软雅黑" pitchFamily="34" charset="-122"/>
                <a:ea typeface="微软雅黑" pitchFamily="34" charset="-122"/>
                <a:sym typeface="微软雅黑" pitchFamily="34" charset="-122"/>
              </a:rPr>
              <a:t>4．凡需下一班执行的临时医嘱要交班，并在护士交班记录上注明。</a:t>
            </a:r>
          </a:p>
          <a:p>
            <a:pPr>
              <a:buFont typeface="Arial" pitchFamily="34" charset="0"/>
              <a:buNone/>
            </a:pPr>
            <a:r>
              <a:rPr lang="zh-CN" altLang="en-US" sz="2000" b="1" dirty="0">
                <a:solidFill>
                  <a:srgbClr val="0066FF"/>
                </a:solidFill>
                <a:latin typeface="微软雅黑" pitchFamily="34" charset="-122"/>
                <a:ea typeface="微软雅黑" pitchFamily="34" charset="-122"/>
                <a:sym typeface="微软雅黑" pitchFamily="34" charset="-122"/>
              </a:rPr>
              <a:t>5．严格执行查对制度，防止发生差错。</a:t>
            </a:r>
            <a:r>
              <a:rPr lang="zh-CN" altLang="en-US" sz="2000" b="1" dirty="0">
                <a:effectLst>
                  <a:outerShdw blurRad="38100" dist="38100" dir="2700000" algn="tl">
                    <a:srgbClr val="FFFFFF"/>
                  </a:outerShdw>
                </a:effectLst>
                <a:latin typeface="微软雅黑" pitchFamily="34" charset="-122"/>
                <a:ea typeface="微软雅黑" pitchFamily="34" charset="-122"/>
              </a:rPr>
              <a:t> </a:t>
            </a:r>
          </a:p>
          <a:p>
            <a:pPr>
              <a:lnSpc>
                <a:spcPct val="110000"/>
              </a:lnSpc>
              <a:spcBef>
                <a:spcPct val="0"/>
              </a:spcBef>
              <a:buFont typeface="Arial" pitchFamily="34" charset="0"/>
              <a:buNone/>
            </a:pPr>
            <a:r>
              <a:rPr lang="zh-CN" altLang="en-US" sz="2000" dirty="0">
                <a:effectLst>
                  <a:outerShdw blurRad="38100" dist="38100" dir="2700000" algn="tl">
                    <a:srgbClr val="FFFFFF"/>
                  </a:outerShdw>
                </a:effectLst>
                <a:latin typeface="微软雅黑" pitchFamily="34" charset="-122"/>
                <a:ea typeface="微软雅黑" pitchFamily="34" charset="-122"/>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6700064" y="1396066"/>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235" y="1397000"/>
            <a:ext cx="5455285" cy="66167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710" y="1518285"/>
            <a:ext cx="5451475"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三、病（危）重患者护理记录单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893570" y="2480310"/>
            <a:ext cx="9214485" cy="16306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b="1" dirty="0" smtClean="0">
                <a:solidFill>
                  <a:srgbClr val="C00000"/>
                </a:solidFill>
                <a:latin typeface="微软雅黑" pitchFamily="34" charset="-122"/>
                <a:ea typeface="微软雅黑" pitchFamily="34" charset="-122"/>
                <a:sym typeface="微软雅黑" pitchFamily="34" charset="-122"/>
              </a:rPr>
              <a:t>记录对象</a:t>
            </a:r>
          </a:p>
          <a:p>
            <a:pPr marL="0" indent="0">
              <a:buNone/>
            </a:pPr>
            <a:r>
              <a:rPr lang="zh-CN" altLang="en-US" sz="2400" b="1" dirty="0">
                <a:solidFill>
                  <a:srgbClr val="0066FF"/>
                </a:solidFill>
                <a:latin typeface="微软雅黑" pitchFamily="34" charset="-122"/>
                <a:ea typeface="微软雅黑" pitchFamily="34" charset="-122"/>
                <a:sym typeface="微软雅黑" pitchFamily="34" charset="-122"/>
              </a:rPr>
              <a:t>医生医嘱：病危、病重的</a:t>
            </a:r>
            <a:r>
              <a:rPr lang="zh-CN" altLang="en-US" sz="2400" b="1" dirty="0" smtClean="0">
                <a:solidFill>
                  <a:srgbClr val="0066FF"/>
                </a:solidFill>
                <a:latin typeface="微软雅黑" pitchFamily="34" charset="-122"/>
                <a:ea typeface="微软雅黑" pitchFamily="34" charset="-122"/>
                <a:sym typeface="微软雅黑" pitchFamily="34" charset="-122"/>
              </a:rPr>
              <a:t>病人</a:t>
            </a:r>
            <a:r>
              <a:rPr lang="en-US" altLang="zh-CN" sz="2400" b="1" dirty="0" smtClean="0">
                <a:solidFill>
                  <a:srgbClr val="0066FF"/>
                </a:solidFill>
                <a:latin typeface="微软雅黑" pitchFamily="34" charset="-122"/>
                <a:ea typeface="微软雅黑" pitchFamily="34" charset="-122"/>
                <a:sym typeface="微软雅黑" pitchFamily="34" charset="-122"/>
              </a:rPr>
              <a:t>;</a:t>
            </a:r>
            <a:endParaRPr lang="zh-CN" altLang="en-US" sz="2400" b="1" dirty="0">
              <a:solidFill>
                <a:srgbClr val="0066FF"/>
              </a:solidFill>
              <a:latin typeface="微软雅黑" pitchFamily="34" charset="-122"/>
              <a:ea typeface="微软雅黑" pitchFamily="34" charset="-122"/>
              <a:sym typeface="微软雅黑" pitchFamily="34" charset="-122"/>
            </a:endParaRPr>
          </a:p>
          <a:p>
            <a:pPr marL="0" indent="0">
              <a:buNone/>
            </a:pPr>
            <a:r>
              <a:rPr lang="zh-CN" altLang="en-US" sz="2400" b="1" dirty="0">
                <a:solidFill>
                  <a:srgbClr val="0066FF"/>
                </a:solidFill>
                <a:latin typeface="微软雅黑" pitchFamily="34" charset="-122"/>
                <a:ea typeface="微软雅黑" pitchFamily="34" charset="-122"/>
                <a:sym typeface="微软雅黑" pitchFamily="34" charset="-122"/>
              </a:rPr>
              <a:t>病情危重，随时需要抢救的</a:t>
            </a:r>
            <a:r>
              <a:rPr lang="zh-CN" altLang="en-US" sz="2400" b="1" dirty="0" smtClean="0">
                <a:solidFill>
                  <a:srgbClr val="0066FF"/>
                </a:solidFill>
                <a:latin typeface="微软雅黑" pitchFamily="34" charset="-122"/>
                <a:ea typeface="微软雅黑" pitchFamily="34" charset="-122"/>
                <a:sym typeface="微软雅黑" pitchFamily="34" charset="-122"/>
              </a:rPr>
              <a:t>病人</a:t>
            </a:r>
            <a:r>
              <a:rPr lang="en-US" altLang="zh-CN" sz="2400" b="1" dirty="0" smtClean="0">
                <a:solidFill>
                  <a:srgbClr val="0066FF"/>
                </a:solidFill>
                <a:latin typeface="微软雅黑" pitchFamily="34" charset="-122"/>
                <a:ea typeface="微软雅黑" pitchFamily="34" charset="-122"/>
                <a:sym typeface="微软雅黑" pitchFamily="34" charset="-122"/>
              </a:rPr>
              <a:t>;</a:t>
            </a:r>
            <a:endParaRPr lang="zh-CN" altLang="en-US" sz="2400" b="1" dirty="0">
              <a:solidFill>
                <a:srgbClr val="0066FF"/>
              </a:solidFill>
              <a:latin typeface="微软雅黑" pitchFamily="34" charset="-122"/>
              <a:ea typeface="微软雅黑" pitchFamily="34" charset="-122"/>
              <a:sym typeface="微软雅黑" pitchFamily="34" charset="-122"/>
            </a:endParaRPr>
          </a:p>
          <a:p>
            <a:pPr marL="0" indent="0">
              <a:buNone/>
            </a:pPr>
            <a:r>
              <a:rPr lang="zh-CN" altLang="en-US" sz="2400" b="1" dirty="0">
                <a:solidFill>
                  <a:srgbClr val="0066FF"/>
                </a:solidFill>
                <a:latin typeface="微软雅黑" pitchFamily="34" charset="-122"/>
                <a:ea typeface="微软雅黑" pitchFamily="34" charset="-122"/>
                <a:sym typeface="微软雅黑" pitchFamily="34" charset="-122"/>
              </a:rPr>
              <a:t>各种大手术，特殊治疗后，开展新业务、新技术的病人及疑难</a:t>
            </a:r>
            <a:r>
              <a:rPr lang="zh-CN" altLang="en-US" sz="2400" b="1" dirty="0" smtClean="0">
                <a:solidFill>
                  <a:srgbClr val="0066FF"/>
                </a:solidFill>
                <a:latin typeface="微软雅黑" pitchFamily="34" charset="-122"/>
                <a:ea typeface="微软雅黑" pitchFamily="34" charset="-122"/>
                <a:sym typeface="微软雅黑" pitchFamily="34" charset="-122"/>
              </a:rPr>
              <a:t>病人</a:t>
            </a:r>
            <a:r>
              <a:rPr lang="en-US" altLang="zh-CN" sz="2400" b="1" dirty="0" smtClean="0">
                <a:solidFill>
                  <a:srgbClr val="0066FF"/>
                </a:solidFill>
                <a:latin typeface="微软雅黑" pitchFamily="34" charset="-122"/>
                <a:ea typeface="微软雅黑" pitchFamily="34" charset="-122"/>
                <a:sym typeface="微软雅黑" pitchFamily="34" charset="-122"/>
              </a:rPr>
              <a:t>.</a:t>
            </a:r>
            <a:r>
              <a:rPr lang="zh-CN" altLang="en-US" sz="2400" b="1" dirty="0" smtClean="0">
                <a:effectLst>
                  <a:outerShdw blurRad="38100" dist="38100" dir="2700000" algn="tl">
                    <a:srgbClr val="FFFFFF"/>
                  </a:outerShdw>
                </a:effectLst>
                <a:latin typeface="微软雅黑" pitchFamily="34" charset="-122"/>
                <a:ea typeface="微软雅黑" pitchFamily="34" charset="-122"/>
              </a:rPr>
              <a:t>  </a:t>
            </a:r>
            <a:endParaRPr lang="zh-CN" altLang="en-US" sz="2400" b="1" dirty="0">
              <a:effectLst>
                <a:outerShdw blurRad="38100" dist="38100" dir="2700000" algn="tl">
                  <a:srgbClr val="FFFFFF"/>
                </a:outerShdw>
              </a:effectLst>
              <a:latin typeface="微软雅黑" pitchFamily="34" charset="-122"/>
              <a:ea typeface="微软雅黑" pitchFamily="34" charset="-122"/>
            </a:endParaRPr>
          </a:p>
        </p:txBody>
      </p:sp>
      <p:sp>
        <p:nvSpPr>
          <p:cNvPr id="23" name="Rectangle 3"/>
          <p:cNvSpPr>
            <a:spLocks noGrp="1" noChangeArrowheads="1"/>
          </p:cNvSpPr>
          <p:nvPr/>
        </p:nvSpPr>
        <p:spPr bwMode="auto">
          <a:xfrm>
            <a:off x="1953260" y="4528185"/>
            <a:ext cx="8799195"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b="1" dirty="0" smtClean="0">
                <a:solidFill>
                  <a:srgbClr val="C00000"/>
                </a:solidFill>
                <a:latin typeface="微软雅黑" pitchFamily="34" charset="-122"/>
                <a:ea typeface="微软雅黑" pitchFamily="34" charset="-122"/>
                <a:sym typeface="微软雅黑" pitchFamily="34" charset="-122"/>
              </a:rPr>
              <a:t>记录</a:t>
            </a:r>
            <a:r>
              <a:rPr lang="zh-CN" altLang="en-US" b="1" dirty="0">
                <a:solidFill>
                  <a:srgbClr val="C00000"/>
                </a:solidFill>
                <a:latin typeface="微软雅黑" pitchFamily="34" charset="-122"/>
                <a:ea typeface="微软雅黑" pitchFamily="34" charset="-122"/>
                <a:sym typeface="微软雅黑" pitchFamily="34" charset="-122"/>
              </a:rPr>
              <a:t>内容</a:t>
            </a:r>
            <a:endParaRPr lang="zh-CN" altLang="en-US" b="1" dirty="0" smtClean="0">
              <a:solidFill>
                <a:srgbClr val="C00000"/>
              </a:solidFill>
              <a:latin typeface="微软雅黑" pitchFamily="34" charset="-122"/>
              <a:ea typeface="微软雅黑" pitchFamily="34" charset="-122"/>
              <a:sym typeface="微软雅黑" pitchFamily="34" charset="-122"/>
            </a:endParaRPr>
          </a:p>
          <a:p>
            <a:pPr marL="0" indent="0">
              <a:lnSpc>
                <a:spcPct val="95000"/>
              </a:lnSpc>
              <a:spcBef>
                <a:spcPct val="50000"/>
              </a:spcBef>
              <a:buNone/>
            </a:pPr>
            <a:r>
              <a:rPr lang="zh-CN" altLang="zh-CN" sz="2400" b="1" dirty="0">
                <a:solidFill>
                  <a:srgbClr val="0066FF"/>
                </a:solidFill>
                <a:latin typeface="微软雅黑" pitchFamily="34" charset="-122"/>
                <a:ea typeface="微软雅黑" pitchFamily="34" charset="-122"/>
                <a:sym typeface="微软雅黑" pitchFamily="34" charset="-122"/>
              </a:rPr>
              <a:t>基本</a:t>
            </a:r>
            <a:r>
              <a:rPr lang="zh-CN" altLang="zh-CN" sz="2400" b="1" dirty="0" smtClean="0">
                <a:solidFill>
                  <a:srgbClr val="0066FF"/>
                </a:solidFill>
                <a:latin typeface="微软雅黑" pitchFamily="34" charset="-122"/>
                <a:ea typeface="微软雅黑" pitchFamily="34" charset="-122"/>
                <a:sym typeface="微软雅黑" pitchFamily="34" charset="-122"/>
              </a:rPr>
              <a:t>信息</a:t>
            </a:r>
            <a:r>
              <a:rPr lang="zh-CN" altLang="en-US" sz="2400" b="1" dirty="0" smtClean="0">
                <a:solidFill>
                  <a:srgbClr val="0066FF"/>
                </a:solidFill>
                <a:latin typeface="微软雅黑" pitchFamily="34" charset="-122"/>
                <a:ea typeface="微软雅黑" pitchFamily="34" charset="-122"/>
                <a:sym typeface="微软雅黑" pitchFamily="34" charset="-122"/>
              </a:rPr>
              <a:t>；</a:t>
            </a:r>
            <a:r>
              <a:rPr lang="zh-CN" altLang="zh-CN" sz="2400" b="1" dirty="0" smtClean="0">
                <a:solidFill>
                  <a:srgbClr val="0066FF"/>
                </a:solidFill>
                <a:latin typeface="微软雅黑" pitchFamily="34" charset="-122"/>
                <a:ea typeface="微软雅黑" pitchFamily="34" charset="-122"/>
                <a:sym typeface="微软雅黑" pitchFamily="34" charset="-122"/>
              </a:rPr>
              <a:t>生命体征</a:t>
            </a:r>
            <a:r>
              <a:rPr lang="zh-CN" altLang="en-US" sz="2400" b="1" dirty="0" smtClean="0">
                <a:solidFill>
                  <a:srgbClr val="0066FF"/>
                </a:solidFill>
                <a:latin typeface="微软雅黑" pitchFamily="34" charset="-122"/>
                <a:ea typeface="微软雅黑" pitchFamily="34" charset="-122"/>
                <a:sym typeface="微软雅黑" pitchFamily="34" charset="-122"/>
              </a:rPr>
              <a:t>；</a:t>
            </a:r>
            <a:r>
              <a:rPr lang="zh-CN" altLang="zh-CN" sz="2400" b="1" dirty="0" smtClean="0">
                <a:solidFill>
                  <a:srgbClr val="0066FF"/>
                </a:solidFill>
                <a:latin typeface="微软雅黑" pitchFamily="34" charset="-122"/>
                <a:ea typeface="微软雅黑" pitchFamily="34" charset="-122"/>
                <a:sym typeface="微软雅黑" pitchFamily="34" charset="-122"/>
              </a:rPr>
              <a:t>出入量</a:t>
            </a:r>
            <a:r>
              <a:rPr lang="zh-CN" altLang="en-US" sz="2400" b="1" dirty="0" smtClean="0">
                <a:solidFill>
                  <a:srgbClr val="0066FF"/>
                </a:solidFill>
                <a:latin typeface="微软雅黑" pitchFamily="34" charset="-122"/>
                <a:ea typeface="微软雅黑" pitchFamily="34" charset="-122"/>
                <a:sym typeface="微软雅黑" pitchFamily="34" charset="-122"/>
              </a:rPr>
              <a:t>；</a:t>
            </a:r>
            <a:r>
              <a:rPr lang="zh-CN" altLang="zh-CN" sz="2400" b="1" dirty="0" smtClean="0">
                <a:solidFill>
                  <a:srgbClr val="0066FF"/>
                </a:solidFill>
                <a:latin typeface="微软雅黑" pitchFamily="34" charset="-122"/>
                <a:ea typeface="微软雅黑" pitchFamily="34" charset="-122"/>
                <a:sym typeface="微软雅黑" pitchFamily="34" charset="-122"/>
              </a:rPr>
              <a:t>护理措施</a:t>
            </a:r>
            <a:r>
              <a:rPr lang="zh-CN" altLang="en-US" sz="2400" b="1" dirty="0" smtClean="0">
                <a:solidFill>
                  <a:srgbClr val="0066FF"/>
                </a:solidFill>
                <a:latin typeface="微软雅黑" pitchFamily="34" charset="-122"/>
                <a:ea typeface="微软雅黑" pitchFamily="34" charset="-122"/>
                <a:sym typeface="微软雅黑" pitchFamily="34" charset="-122"/>
              </a:rPr>
              <a:t>；</a:t>
            </a:r>
            <a:r>
              <a:rPr lang="zh-CN" altLang="zh-CN" sz="2400" b="1" dirty="0" smtClean="0">
                <a:solidFill>
                  <a:srgbClr val="0066FF"/>
                </a:solidFill>
                <a:latin typeface="微软雅黑" pitchFamily="34" charset="-122"/>
                <a:ea typeface="微软雅黑" pitchFamily="34" charset="-122"/>
                <a:sym typeface="微软雅黑" pitchFamily="34" charset="-122"/>
              </a:rPr>
              <a:t>药物</a:t>
            </a:r>
            <a:r>
              <a:rPr lang="zh-CN" altLang="zh-CN" sz="2400" b="1" dirty="0">
                <a:solidFill>
                  <a:srgbClr val="0066FF"/>
                </a:solidFill>
                <a:latin typeface="微软雅黑" pitchFamily="34" charset="-122"/>
                <a:ea typeface="微软雅黑" pitchFamily="34" charset="-122"/>
                <a:sym typeface="微软雅黑" pitchFamily="34" charset="-122"/>
              </a:rPr>
              <a:t>治疗效果及</a:t>
            </a:r>
            <a:r>
              <a:rPr lang="zh-CN" altLang="zh-CN" sz="2400" b="1" dirty="0" smtClean="0">
                <a:solidFill>
                  <a:srgbClr val="0066FF"/>
                </a:solidFill>
                <a:latin typeface="微软雅黑" pitchFamily="34" charset="-122"/>
                <a:ea typeface="微软雅黑" pitchFamily="34" charset="-122"/>
                <a:sym typeface="微软雅黑" pitchFamily="34" charset="-122"/>
              </a:rPr>
              <a:t>反应</a:t>
            </a:r>
            <a:r>
              <a:rPr lang="zh-CN" altLang="en-US" sz="2400" b="1" dirty="0" smtClean="0">
                <a:solidFill>
                  <a:srgbClr val="0066FF"/>
                </a:solidFill>
                <a:latin typeface="微软雅黑" pitchFamily="34" charset="-122"/>
                <a:ea typeface="微软雅黑" pitchFamily="34" charset="-122"/>
                <a:sym typeface="微软雅黑" pitchFamily="34" charset="-122"/>
              </a:rPr>
              <a:t>。</a:t>
            </a:r>
            <a:r>
              <a:rPr lang="zh-CN" altLang="en-US" sz="2400" b="1" dirty="0" smtClean="0">
                <a:effectLst>
                  <a:outerShdw blurRad="38100" dist="38100" dir="2700000" algn="tl">
                    <a:srgbClr val="FFFFFF"/>
                  </a:outerShdw>
                </a:effectLst>
                <a:latin typeface="微软雅黑" pitchFamily="34" charset="-122"/>
                <a:ea typeface="微软雅黑" pitchFamily="34" charset="-122"/>
              </a:rPr>
              <a:t> </a:t>
            </a:r>
            <a:endParaRPr lang="zh-CN" altLang="en-US" sz="2400" b="1" dirty="0">
              <a:effectLst>
                <a:outerShdw blurRad="38100" dist="38100" dir="2700000" algn="tl">
                  <a:srgbClr val="FFFFFF"/>
                </a:outerShdw>
              </a:effectLst>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099228" y="2161403"/>
            <a:ext cx="9947140" cy="3999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400" b="1" dirty="0" smtClean="0">
                <a:solidFill>
                  <a:srgbClr val="C00000"/>
                </a:solidFill>
                <a:latin typeface="微软雅黑" pitchFamily="34" charset="-122"/>
                <a:ea typeface="微软雅黑" pitchFamily="34" charset="-122"/>
                <a:sym typeface="微软雅黑" pitchFamily="34" charset="-122"/>
              </a:rPr>
              <a:t>记录要求</a:t>
            </a:r>
          </a:p>
          <a:p>
            <a:pPr marL="0" indent="0">
              <a:buNone/>
            </a:pPr>
            <a:r>
              <a:rPr lang="zh-CN" altLang="en-US" sz="1800" b="1" dirty="0">
                <a:solidFill>
                  <a:srgbClr val="FF0000"/>
                </a:solidFill>
                <a:latin typeface="微软雅黑" pitchFamily="34" charset="-122"/>
                <a:ea typeface="微软雅黑" pitchFamily="34" charset="-122"/>
                <a:sym typeface="微软雅黑" pitchFamily="34" charset="-122"/>
              </a:rPr>
              <a:t>基本</a:t>
            </a:r>
            <a:r>
              <a:rPr lang="zh-CN" altLang="en-US" sz="1800" b="1" dirty="0" smtClean="0">
                <a:solidFill>
                  <a:srgbClr val="FF0000"/>
                </a:solidFill>
                <a:latin typeface="微软雅黑" pitchFamily="34" charset="-122"/>
                <a:ea typeface="微软雅黑" pitchFamily="34" charset="-122"/>
                <a:sym typeface="微软雅黑" pitchFamily="34" charset="-122"/>
              </a:rPr>
              <a:t>要求：</a:t>
            </a:r>
            <a:r>
              <a:rPr lang="en-US" altLang="zh-CN" sz="1800" b="1" dirty="0" smtClean="0">
                <a:solidFill>
                  <a:srgbClr val="0066FF"/>
                </a:solidFill>
                <a:latin typeface="微软雅黑" pitchFamily="34" charset="-122"/>
                <a:ea typeface="微软雅黑" pitchFamily="34" charset="-122"/>
                <a:sym typeface="微软雅黑" pitchFamily="34" charset="-122"/>
              </a:rPr>
              <a:t>24h</a:t>
            </a:r>
            <a:r>
              <a:rPr lang="zh-CN" altLang="en-US" sz="1800" b="1" dirty="0">
                <a:solidFill>
                  <a:srgbClr val="0066FF"/>
                </a:solidFill>
                <a:latin typeface="微软雅黑" pitchFamily="34" charset="-122"/>
                <a:ea typeface="微软雅黑" pitchFamily="34" charset="-122"/>
                <a:sym typeface="微软雅黑" pitchFamily="34" charset="-122"/>
              </a:rPr>
              <a:t>均采用蓝黑墨水、碳素墨水笔书写。记录时间应具体到分钟。</a:t>
            </a:r>
          </a:p>
          <a:p>
            <a:pPr marL="0" indent="0">
              <a:buNone/>
            </a:pPr>
            <a:r>
              <a:rPr lang="zh-CN" altLang="en-US" sz="1800" b="1" dirty="0">
                <a:solidFill>
                  <a:srgbClr val="FF0000"/>
                </a:solidFill>
                <a:latin typeface="微软雅黑" pitchFamily="34" charset="-122"/>
                <a:ea typeface="微软雅黑" pitchFamily="34" charset="-122"/>
                <a:sym typeface="微软雅黑" pitchFamily="34" charset="-122"/>
              </a:rPr>
              <a:t>记录</a:t>
            </a:r>
            <a:r>
              <a:rPr lang="zh-CN" altLang="en-US" sz="1800" b="1" dirty="0" smtClean="0">
                <a:solidFill>
                  <a:srgbClr val="FF0000"/>
                </a:solidFill>
                <a:latin typeface="微软雅黑" pitchFamily="34" charset="-122"/>
                <a:ea typeface="微软雅黑" pitchFamily="34" charset="-122"/>
                <a:sym typeface="微软雅黑" pitchFamily="34" charset="-122"/>
              </a:rPr>
              <a:t>次数：</a:t>
            </a:r>
            <a:endParaRPr lang="zh-CN" altLang="en-US" sz="1800" b="1" dirty="0">
              <a:solidFill>
                <a:srgbClr val="FF0000"/>
              </a:solidFill>
              <a:latin typeface="微软雅黑" pitchFamily="34" charset="-122"/>
              <a:ea typeface="微软雅黑" pitchFamily="34" charset="-122"/>
              <a:sym typeface="微软雅黑" pitchFamily="34" charset="-122"/>
            </a:endParaRPr>
          </a:p>
          <a:p>
            <a:r>
              <a:rPr lang="zh-CN" altLang="en-US" sz="1800" b="1" dirty="0">
                <a:solidFill>
                  <a:srgbClr val="0066FF"/>
                </a:solidFill>
                <a:latin typeface="微软雅黑" pitchFamily="34" charset="-122"/>
                <a:ea typeface="微软雅黑" pitchFamily="34" charset="-122"/>
                <a:sym typeface="微软雅黑" pitchFamily="34" charset="-122"/>
              </a:rPr>
              <a:t>抢救患者随时记录，未能及时书写的，应在抢救结束后</a:t>
            </a:r>
            <a:r>
              <a:rPr lang="en-US" altLang="zh-CN" sz="1800" b="1" dirty="0">
                <a:solidFill>
                  <a:srgbClr val="FF0000"/>
                </a:solidFill>
                <a:latin typeface="微软雅黑" pitchFamily="34" charset="-122"/>
                <a:ea typeface="微软雅黑" pitchFamily="34" charset="-122"/>
                <a:sym typeface="微软雅黑" pitchFamily="34" charset="-122"/>
              </a:rPr>
              <a:t>6h</a:t>
            </a:r>
            <a:r>
              <a:rPr lang="zh-CN" altLang="en-US" sz="1800" b="1" dirty="0">
                <a:solidFill>
                  <a:srgbClr val="0066FF"/>
                </a:solidFill>
                <a:latin typeface="微软雅黑" pitchFamily="34" charset="-122"/>
                <a:ea typeface="微软雅黑" pitchFamily="34" charset="-122"/>
                <a:sym typeface="微软雅黑" pitchFamily="34" charset="-122"/>
              </a:rPr>
              <a:t>内如实补记，在补记内容书写完毕后，另起一行在</a:t>
            </a:r>
            <a:r>
              <a:rPr lang="zh-CN" altLang="en-US" sz="1800" b="1" dirty="0">
                <a:solidFill>
                  <a:srgbClr val="0066FF"/>
                </a:solidFill>
                <a:ea typeface="微软雅黑" pitchFamily="34" charset="-122"/>
                <a:sym typeface="微软雅黑" pitchFamily="34" charset="-122"/>
              </a:rPr>
              <a:t>“</a:t>
            </a:r>
            <a:r>
              <a:rPr lang="zh-CN" altLang="en-US" sz="1800" b="1" dirty="0">
                <a:solidFill>
                  <a:srgbClr val="0066FF"/>
                </a:solidFill>
                <a:latin typeface="微软雅黑" pitchFamily="34" charset="-122"/>
                <a:ea typeface="微软雅黑" pitchFamily="34" charset="-122"/>
                <a:sym typeface="微软雅黑" pitchFamily="34" charset="-122"/>
              </a:rPr>
              <a:t>病情、护理措施及效果</a:t>
            </a:r>
            <a:r>
              <a:rPr lang="zh-CN" altLang="en-US" sz="1800" b="1" dirty="0">
                <a:solidFill>
                  <a:srgbClr val="0066FF"/>
                </a:solidFill>
                <a:ea typeface="微软雅黑" pitchFamily="34" charset="-122"/>
                <a:sym typeface="微软雅黑" pitchFamily="34" charset="-122"/>
              </a:rPr>
              <a:t>”</a:t>
            </a:r>
            <a:r>
              <a:rPr lang="zh-CN" altLang="en-US" sz="1800" b="1" dirty="0">
                <a:solidFill>
                  <a:srgbClr val="0066FF"/>
                </a:solidFill>
                <a:latin typeface="微软雅黑" pitchFamily="34" charset="-122"/>
                <a:ea typeface="微软雅黑" pitchFamily="34" charset="-122"/>
                <a:sym typeface="微软雅黑" pitchFamily="34" charset="-122"/>
              </a:rPr>
              <a:t>栏内注明补记时间后签全名；补记时间具体到分钟 。</a:t>
            </a:r>
          </a:p>
          <a:p>
            <a:r>
              <a:rPr lang="zh-CN" altLang="en-US" sz="1800" b="1" dirty="0">
                <a:solidFill>
                  <a:srgbClr val="0066FF"/>
                </a:solidFill>
                <a:latin typeface="微软雅黑" pitchFamily="34" charset="-122"/>
                <a:ea typeface="微软雅黑" pitchFamily="34" charset="-122"/>
                <a:sym typeface="微软雅黑" pitchFamily="34" charset="-122"/>
              </a:rPr>
              <a:t>危重患者及需严密观察病情的患者日间至少</a:t>
            </a:r>
            <a:r>
              <a:rPr lang="en-US" altLang="zh-CN" sz="1800" b="1" dirty="0">
                <a:solidFill>
                  <a:srgbClr val="0066FF"/>
                </a:solidFill>
                <a:latin typeface="微软雅黑" pitchFamily="34" charset="-122"/>
                <a:ea typeface="微软雅黑" pitchFamily="34" charset="-122"/>
                <a:sym typeface="微软雅黑" pitchFamily="34" charset="-122"/>
              </a:rPr>
              <a:t>2h</a:t>
            </a:r>
            <a:r>
              <a:rPr lang="zh-CN" altLang="en-US" sz="1800" b="1" dirty="0">
                <a:solidFill>
                  <a:srgbClr val="0066FF"/>
                </a:solidFill>
                <a:latin typeface="微软雅黑" pitchFamily="34" charset="-122"/>
                <a:ea typeface="微软雅黑" pitchFamily="34" charset="-122"/>
                <a:sym typeface="微软雅黑" pitchFamily="34" charset="-122"/>
              </a:rPr>
              <a:t>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次，夜间至少</a:t>
            </a:r>
            <a:r>
              <a:rPr lang="en-US" altLang="zh-CN" sz="1800" b="1" dirty="0">
                <a:solidFill>
                  <a:srgbClr val="0066FF"/>
                </a:solidFill>
                <a:latin typeface="微软雅黑" pitchFamily="34" charset="-122"/>
                <a:ea typeface="微软雅黑" pitchFamily="34" charset="-122"/>
                <a:sym typeface="微软雅黑" pitchFamily="34" charset="-122"/>
              </a:rPr>
              <a:t>4h</a:t>
            </a:r>
            <a:r>
              <a:rPr lang="zh-CN" altLang="en-US" sz="1800" b="1" dirty="0">
                <a:solidFill>
                  <a:srgbClr val="0066FF"/>
                </a:solidFill>
                <a:latin typeface="微软雅黑" pitchFamily="34" charset="-122"/>
                <a:ea typeface="微软雅黑" pitchFamily="34" charset="-122"/>
                <a:sym typeface="微软雅黑" pitchFamily="34" charset="-122"/>
              </a:rPr>
              <a:t>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次，病情有变化随时记录。病情稳定后至少每班记录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a:t>
            </a:r>
          </a:p>
          <a:p>
            <a:r>
              <a:rPr lang="zh-CN" altLang="en-US" sz="1800" b="1" dirty="0">
                <a:solidFill>
                  <a:srgbClr val="0066FF"/>
                </a:solidFill>
                <a:latin typeface="微软雅黑" pitchFamily="34" charset="-122"/>
                <a:ea typeface="微软雅黑" pitchFamily="34" charset="-122"/>
                <a:sym typeface="微软雅黑" pitchFamily="34" charset="-122"/>
              </a:rPr>
              <a:t>手术当天记录内容 </a:t>
            </a:r>
          </a:p>
          <a:p>
            <a:r>
              <a:rPr lang="zh-CN" altLang="en-US" sz="1800" b="1" dirty="0">
                <a:solidFill>
                  <a:srgbClr val="0066FF"/>
                </a:solidFill>
                <a:latin typeface="微软雅黑" pitchFamily="34" charset="-122"/>
                <a:ea typeface="微软雅黑" pitchFamily="34" charset="-122"/>
                <a:sym typeface="微软雅黑" pitchFamily="34" charset="-122"/>
              </a:rPr>
              <a:t>危重患者及需严密观察病情的患者日间至少</a:t>
            </a:r>
            <a:r>
              <a:rPr lang="en-US" altLang="zh-CN" sz="1800" b="1" dirty="0">
                <a:solidFill>
                  <a:srgbClr val="0066FF"/>
                </a:solidFill>
                <a:latin typeface="微软雅黑" pitchFamily="34" charset="-122"/>
                <a:ea typeface="微软雅黑" pitchFamily="34" charset="-122"/>
                <a:sym typeface="微软雅黑" pitchFamily="34" charset="-122"/>
              </a:rPr>
              <a:t>2h</a:t>
            </a:r>
            <a:r>
              <a:rPr lang="zh-CN" altLang="en-US" sz="1800" b="1" dirty="0">
                <a:solidFill>
                  <a:srgbClr val="0066FF"/>
                </a:solidFill>
                <a:latin typeface="微软雅黑" pitchFamily="34" charset="-122"/>
                <a:ea typeface="微软雅黑" pitchFamily="34" charset="-122"/>
                <a:sym typeface="微软雅黑" pitchFamily="34" charset="-122"/>
              </a:rPr>
              <a:t>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次，夜间至少</a:t>
            </a:r>
            <a:r>
              <a:rPr lang="en-US" altLang="zh-CN" sz="1800" b="1" dirty="0">
                <a:solidFill>
                  <a:srgbClr val="0066FF"/>
                </a:solidFill>
                <a:latin typeface="微软雅黑" pitchFamily="34" charset="-122"/>
                <a:ea typeface="微软雅黑" pitchFamily="34" charset="-122"/>
                <a:sym typeface="微软雅黑" pitchFamily="34" charset="-122"/>
              </a:rPr>
              <a:t>4h</a:t>
            </a:r>
            <a:r>
              <a:rPr lang="zh-CN" altLang="en-US" sz="1800" b="1" dirty="0">
                <a:solidFill>
                  <a:srgbClr val="0066FF"/>
                </a:solidFill>
                <a:latin typeface="微软雅黑" pitchFamily="34" charset="-122"/>
                <a:ea typeface="微软雅黑" pitchFamily="34" charset="-122"/>
                <a:sym typeface="微软雅黑" pitchFamily="34" charset="-122"/>
              </a:rPr>
              <a:t>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次，病情有变化随时记录。病情稳定后至少每班记录</a:t>
            </a:r>
            <a:r>
              <a:rPr lang="en-US" altLang="zh-CN" sz="1800" b="1" dirty="0">
                <a:solidFill>
                  <a:srgbClr val="0066FF"/>
                </a:solidFill>
                <a:latin typeface="微软雅黑" pitchFamily="34" charset="-122"/>
                <a:ea typeface="微软雅黑" pitchFamily="34" charset="-122"/>
                <a:sym typeface="微软雅黑" pitchFamily="34" charset="-122"/>
              </a:rPr>
              <a:t>1</a:t>
            </a:r>
            <a:r>
              <a:rPr lang="zh-CN" altLang="en-US" sz="1800" b="1" dirty="0">
                <a:solidFill>
                  <a:srgbClr val="0066FF"/>
                </a:solidFill>
                <a:latin typeface="微软雅黑" pitchFamily="34" charset="-122"/>
                <a:ea typeface="微软雅黑" pitchFamily="34" charset="-122"/>
                <a:sym typeface="微软雅黑" pitchFamily="34" charset="-122"/>
              </a:rPr>
              <a:t>次。</a:t>
            </a:r>
          </a:p>
          <a:p>
            <a:r>
              <a:rPr lang="zh-CN" altLang="en-US" sz="1800" b="1" dirty="0">
                <a:solidFill>
                  <a:srgbClr val="0066FF"/>
                </a:solidFill>
                <a:latin typeface="微软雅黑" pitchFamily="34" charset="-122"/>
                <a:ea typeface="微软雅黑" pitchFamily="34" charset="-122"/>
                <a:sym typeface="微软雅黑" pitchFamily="34" charset="-122"/>
              </a:rPr>
              <a:t>大手术后的患者根据术后情况随时记录，至少连续记录</a:t>
            </a:r>
            <a:r>
              <a:rPr lang="en-US" altLang="zh-CN" sz="1800" b="1" dirty="0">
                <a:solidFill>
                  <a:srgbClr val="0066FF"/>
                </a:solidFill>
                <a:latin typeface="微软雅黑" pitchFamily="34" charset="-122"/>
                <a:ea typeface="微软雅黑" pitchFamily="34" charset="-122"/>
                <a:sym typeface="微软雅黑" pitchFamily="34" charset="-122"/>
              </a:rPr>
              <a:t>2</a:t>
            </a:r>
            <a:r>
              <a:rPr lang="zh-CN" altLang="en-US" sz="1800" b="1" dirty="0">
                <a:solidFill>
                  <a:srgbClr val="0066FF"/>
                </a:solidFill>
                <a:latin typeface="微软雅黑" pitchFamily="34" charset="-122"/>
                <a:ea typeface="微软雅黑" pitchFamily="34" charset="-122"/>
                <a:sym typeface="微软雅黑" pitchFamily="34" charset="-122"/>
              </a:rPr>
              <a:t>～</a:t>
            </a:r>
            <a:r>
              <a:rPr lang="en-US" altLang="zh-CN" sz="1800" b="1" dirty="0">
                <a:solidFill>
                  <a:srgbClr val="0066FF"/>
                </a:solidFill>
                <a:latin typeface="微软雅黑" pitchFamily="34" charset="-122"/>
                <a:ea typeface="微软雅黑" pitchFamily="34" charset="-122"/>
                <a:sym typeface="微软雅黑" pitchFamily="34" charset="-122"/>
              </a:rPr>
              <a:t>3d</a:t>
            </a:r>
            <a:r>
              <a:rPr lang="zh-CN" altLang="en-US" sz="1800" b="1" dirty="0">
                <a:solidFill>
                  <a:srgbClr val="0066FF"/>
                </a:solidFill>
                <a:latin typeface="微软雅黑" pitchFamily="34" charset="-122"/>
                <a:ea typeface="微软雅黑" pitchFamily="34" charset="-122"/>
                <a:sym typeface="微软雅黑" pitchFamily="34" charset="-122"/>
              </a:rPr>
              <a:t>。</a:t>
            </a:r>
          </a:p>
          <a:p>
            <a:pPr>
              <a:buFont typeface="Arial" pitchFamily="34" charset="0"/>
              <a:buNone/>
            </a:pPr>
            <a:endParaRPr lang="en-US" altLang="zh-CN" sz="1800" b="1" dirty="0" smtClean="0">
              <a:solidFill>
                <a:schemeClr val="accent2"/>
              </a:solidFill>
              <a:latin typeface="微软雅黑" pitchFamily="34" charset="-122"/>
              <a:ea typeface="微软雅黑" pitchFamily="34" charset="-122"/>
              <a:sym typeface="微软雅黑" pitchFamily="34" charset="-122"/>
            </a:endParaRPr>
          </a:p>
          <a:p>
            <a:pPr>
              <a:buFont typeface="Arial" pitchFamily="34" charset="0"/>
              <a:buNone/>
            </a:pPr>
            <a:r>
              <a:rPr lang="zh-CN" altLang="en-US" sz="2000" dirty="0" smtClean="0">
                <a:effectLst>
                  <a:outerShdw blurRad="38100" dist="38100" dir="2700000" algn="tl">
                    <a:srgbClr val="FFFFFF"/>
                  </a:outerShdw>
                </a:effectLst>
                <a:latin typeface="微软雅黑" pitchFamily="34" charset="-122"/>
                <a:ea typeface="微软雅黑" pitchFamily="34" charset="-122"/>
              </a:rPr>
              <a:t>  </a:t>
            </a:r>
            <a:endParaRPr lang="zh-CN" altLang="en-US" sz="2000" dirty="0">
              <a:effectLst>
                <a:outerShdw blurRad="38100" dist="38100" dir="2700000" algn="tl">
                  <a:srgbClr val="FFFFFF"/>
                </a:outerShdw>
              </a:effectLst>
              <a:latin typeface="微软雅黑" pitchFamily="34" charset="-122"/>
              <a:ea typeface="微软雅黑" pitchFamily="34" charset="-122"/>
            </a:endParaRPr>
          </a:p>
        </p:txBody>
      </p:sp>
      <p:sp>
        <p:nvSpPr>
          <p:cNvPr id="5" name="直角三角形 4"/>
          <p:cNvSpPr/>
          <p:nvPr/>
        </p:nvSpPr>
        <p:spPr>
          <a:xfrm rot="10800000" flipH="1" flipV="1">
            <a:off x="6700064" y="1396066"/>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45235" y="1397000"/>
            <a:ext cx="5455285" cy="66167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362710" y="1518285"/>
            <a:ext cx="5451475"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三、病（危）重患者护理记录单</a:t>
            </a:r>
            <a:endParaRPr lang="zh-CN" altLang="en-US" sz="2800" b="1" dirty="0">
              <a:solidFill>
                <a:schemeClr val="bg1"/>
              </a:solidFill>
              <a:latin typeface="微软雅黑" pitchFamily="34" charset="-122"/>
              <a:ea typeface="微软雅黑" pitchFamily="34" charset="-122"/>
              <a:cs typeface="Tahoma"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099228" y="2161403"/>
            <a:ext cx="9648762" cy="283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400" b="1" dirty="0" smtClean="0">
                <a:solidFill>
                  <a:srgbClr val="C00000"/>
                </a:solidFill>
                <a:latin typeface="微软雅黑" pitchFamily="34" charset="-122"/>
                <a:ea typeface="微软雅黑" pitchFamily="34" charset="-122"/>
                <a:sym typeface="微软雅黑" pitchFamily="34" charset="-122"/>
              </a:rPr>
              <a:t>记录要求</a:t>
            </a:r>
          </a:p>
          <a:p>
            <a:pPr marL="0" indent="0">
              <a:buNone/>
            </a:pPr>
            <a:r>
              <a:rPr lang="zh-CN" altLang="en-US" sz="2400" b="1" dirty="0" smtClean="0">
                <a:solidFill>
                  <a:srgbClr val="FF0000"/>
                </a:solidFill>
                <a:latin typeface="微软雅黑" pitchFamily="34" charset="-122"/>
                <a:ea typeface="微软雅黑" pitchFamily="34" charset="-122"/>
                <a:sym typeface="微软雅黑" pitchFamily="34" charset="-122"/>
              </a:rPr>
              <a:t>静脉</a:t>
            </a:r>
            <a:r>
              <a:rPr lang="zh-CN" altLang="en-US" sz="2400" b="1" dirty="0">
                <a:solidFill>
                  <a:srgbClr val="FF0000"/>
                </a:solidFill>
                <a:latin typeface="微软雅黑" pitchFamily="34" charset="-122"/>
                <a:ea typeface="微软雅黑" pitchFamily="34" charset="-122"/>
                <a:sym typeface="微软雅黑" pitchFamily="34" charset="-122"/>
              </a:rPr>
              <a:t>置</a:t>
            </a:r>
            <a:r>
              <a:rPr lang="zh-CN" altLang="en-US" sz="2400" b="1" dirty="0" smtClean="0">
                <a:solidFill>
                  <a:srgbClr val="FF0000"/>
                </a:solidFill>
                <a:latin typeface="微软雅黑" pitchFamily="34" charset="-122"/>
                <a:ea typeface="微软雅黑" pitchFamily="34" charset="-122"/>
                <a:sym typeface="微软雅黑" pitchFamily="34" charset="-122"/>
              </a:rPr>
              <a:t>管：</a:t>
            </a:r>
            <a:endParaRPr lang="en-US" altLang="zh-CN" sz="2400" b="1" dirty="0">
              <a:solidFill>
                <a:srgbClr val="FF0000"/>
              </a:solidFill>
              <a:latin typeface="微软雅黑" pitchFamily="34" charset="-122"/>
              <a:ea typeface="微软雅黑" pitchFamily="34" charset="-122"/>
              <a:sym typeface="微软雅黑" pitchFamily="34" charset="-122"/>
            </a:endParaRPr>
          </a:p>
          <a:p>
            <a:pPr marL="0" indent="0">
              <a:lnSpc>
                <a:spcPct val="120000"/>
              </a:lnSpc>
              <a:buNone/>
            </a:pPr>
            <a:r>
              <a:rPr lang="zh-CN" altLang="en-US" sz="2000" b="1" dirty="0">
                <a:solidFill>
                  <a:srgbClr val="0066FF"/>
                </a:solidFill>
                <a:latin typeface="微软雅黑" pitchFamily="34" charset="-122"/>
                <a:ea typeface="微软雅黑" pitchFamily="34" charset="-122"/>
                <a:sym typeface="微软雅黑" pitchFamily="34" charset="-122"/>
              </a:rPr>
              <a:t>填写</a:t>
            </a:r>
            <a:r>
              <a:rPr lang="en-US" altLang="zh-CN" sz="2000" b="1" dirty="0">
                <a:solidFill>
                  <a:srgbClr val="0066FF"/>
                </a:solidFill>
                <a:latin typeface="微软雅黑" pitchFamily="34" charset="-122"/>
                <a:ea typeface="微软雅黑" pitchFamily="34" charset="-122"/>
                <a:sym typeface="微软雅黑" pitchFamily="34" charset="-122"/>
              </a:rPr>
              <a:t>PICC</a:t>
            </a:r>
            <a:r>
              <a:rPr lang="zh-CN" altLang="en-US" sz="2000" b="1" dirty="0">
                <a:solidFill>
                  <a:srgbClr val="0066FF"/>
                </a:solidFill>
                <a:latin typeface="微软雅黑" pitchFamily="34" charset="-122"/>
                <a:ea typeface="微软雅黑" pitchFamily="34" charset="-122"/>
                <a:sym typeface="微软雅黑" pitchFamily="34" charset="-122"/>
              </a:rPr>
              <a:t>、</a:t>
            </a:r>
            <a:r>
              <a:rPr lang="en-US" altLang="zh-CN" sz="2000" b="1" dirty="0">
                <a:solidFill>
                  <a:srgbClr val="0066FF"/>
                </a:solidFill>
                <a:latin typeface="微软雅黑" pitchFamily="34" charset="-122"/>
                <a:ea typeface="微软雅黑" pitchFamily="34" charset="-122"/>
                <a:sym typeface="微软雅黑" pitchFamily="34" charset="-122"/>
              </a:rPr>
              <a:t>CVC</a:t>
            </a:r>
            <a:r>
              <a:rPr lang="zh-CN" altLang="en-US" sz="2000" b="1" dirty="0">
                <a:solidFill>
                  <a:srgbClr val="0066FF"/>
                </a:solidFill>
                <a:latin typeface="微软雅黑" pitchFamily="34" charset="-122"/>
                <a:ea typeface="微软雅黑" pitchFamily="34" charset="-122"/>
                <a:sym typeface="微软雅黑" pitchFamily="34" charset="-122"/>
              </a:rPr>
              <a:t>、静脉留置针等置管类型，观察记录是否通畅．如有渗出、堵塞、红肿等异常情况，应记录在“病情、护理措施及效果”栏中。</a:t>
            </a:r>
          </a:p>
          <a:p>
            <a:pPr marL="0" indent="0">
              <a:lnSpc>
                <a:spcPct val="120000"/>
              </a:lnSpc>
              <a:buNone/>
            </a:pPr>
            <a:r>
              <a:rPr lang="en-US" altLang="zh-CN" sz="2400" b="1" dirty="0">
                <a:solidFill>
                  <a:srgbClr val="FF0000"/>
                </a:solidFill>
                <a:latin typeface="微软雅黑" pitchFamily="34" charset="-122"/>
                <a:ea typeface="微软雅黑" pitchFamily="34" charset="-122"/>
                <a:sym typeface="微软雅黑" pitchFamily="34" charset="-122"/>
              </a:rPr>
              <a:t>12h</a:t>
            </a:r>
            <a:r>
              <a:rPr lang="zh-CN" altLang="en-US" sz="2400" b="1" dirty="0">
                <a:solidFill>
                  <a:srgbClr val="FF0000"/>
                </a:solidFill>
                <a:latin typeface="微软雅黑" pitchFamily="34" charset="-122"/>
                <a:ea typeface="微软雅黑" pitchFamily="34" charset="-122"/>
                <a:sym typeface="微软雅黑" pitchFamily="34" charset="-122"/>
              </a:rPr>
              <a:t>小结及</a:t>
            </a:r>
            <a:r>
              <a:rPr lang="en-US" altLang="zh-CN" sz="2400" b="1" dirty="0">
                <a:solidFill>
                  <a:srgbClr val="FF0000"/>
                </a:solidFill>
                <a:latin typeface="微软雅黑" pitchFamily="34" charset="-122"/>
                <a:ea typeface="微软雅黑" pitchFamily="34" charset="-122"/>
                <a:sym typeface="微软雅黑" pitchFamily="34" charset="-122"/>
              </a:rPr>
              <a:t>24h</a:t>
            </a:r>
            <a:r>
              <a:rPr lang="zh-CN" altLang="en-US" sz="2400" b="1" dirty="0" smtClean="0">
                <a:solidFill>
                  <a:srgbClr val="FF0000"/>
                </a:solidFill>
                <a:latin typeface="微软雅黑" pitchFamily="34" charset="-122"/>
                <a:ea typeface="微软雅黑" pitchFamily="34" charset="-122"/>
                <a:sym typeface="微软雅黑" pitchFamily="34" charset="-122"/>
              </a:rPr>
              <a:t>总结：</a:t>
            </a:r>
            <a:endParaRPr lang="en-US" altLang="zh-CN" sz="2400" b="1" dirty="0">
              <a:solidFill>
                <a:srgbClr val="FF0000"/>
              </a:solidFill>
              <a:latin typeface="微软雅黑" pitchFamily="34" charset="-122"/>
              <a:ea typeface="微软雅黑" pitchFamily="34" charset="-122"/>
              <a:sym typeface="微软雅黑" pitchFamily="34" charset="-122"/>
            </a:endParaRPr>
          </a:p>
          <a:p>
            <a:pPr marL="0" indent="0">
              <a:lnSpc>
                <a:spcPct val="120000"/>
              </a:lnSpc>
              <a:buNone/>
            </a:pPr>
            <a:r>
              <a:rPr lang="zh-CN" altLang="en-US" sz="2000" b="1" dirty="0">
                <a:solidFill>
                  <a:srgbClr val="0066FF"/>
                </a:solidFill>
                <a:latin typeface="微软雅黑" pitchFamily="34" charset="-122"/>
                <a:ea typeface="微软雅黑" pitchFamily="34" charset="-122"/>
                <a:sym typeface="微软雅黑" pitchFamily="34" charset="-122"/>
              </a:rPr>
              <a:t>每天</a:t>
            </a:r>
            <a:r>
              <a:rPr lang="en-US" altLang="zh-CN" sz="2000" b="1" dirty="0">
                <a:solidFill>
                  <a:srgbClr val="0066FF"/>
                </a:solidFill>
                <a:latin typeface="微软雅黑" pitchFamily="34" charset="-122"/>
                <a:ea typeface="微软雅黑" pitchFamily="34" charset="-122"/>
                <a:sym typeface="微软雅黑" pitchFamily="34" charset="-122"/>
              </a:rPr>
              <a:t>19</a:t>
            </a:r>
            <a:r>
              <a:rPr lang="zh-CN" altLang="en-US" sz="2000" b="1" dirty="0">
                <a:solidFill>
                  <a:srgbClr val="0066FF"/>
                </a:solidFill>
                <a:latin typeface="微软雅黑" pitchFamily="34" charset="-122"/>
                <a:ea typeface="微软雅黑" pitchFamily="34" charset="-122"/>
                <a:sym typeface="微软雅黑" pitchFamily="34" charset="-122"/>
              </a:rPr>
              <a:t>时小结</a:t>
            </a:r>
            <a:r>
              <a:rPr lang="en-US" altLang="zh-CN" sz="2000" b="1" dirty="0">
                <a:solidFill>
                  <a:srgbClr val="0066FF"/>
                </a:solidFill>
                <a:latin typeface="微软雅黑" pitchFamily="34" charset="-122"/>
                <a:ea typeface="微软雅黑" pitchFamily="34" charset="-122"/>
                <a:sym typeface="微软雅黑" pitchFamily="34" charset="-122"/>
              </a:rPr>
              <a:t>12h</a:t>
            </a:r>
            <a:r>
              <a:rPr lang="zh-CN" altLang="en-US" sz="2000" b="1" dirty="0">
                <a:solidFill>
                  <a:srgbClr val="0066FF"/>
                </a:solidFill>
                <a:latin typeface="微软雅黑" pitchFamily="34" charset="-122"/>
                <a:ea typeface="微软雅黑" pitchFamily="34" charset="-122"/>
                <a:sym typeface="微软雅黑" pitchFamily="34" charset="-122"/>
              </a:rPr>
              <a:t>（日间）出入量，次晨</a:t>
            </a:r>
            <a:r>
              <a:rPr lang="en-US" altLang="zh-CN" sz="2000" b="1" dirty="0">
                <a:solidFill>
                  <a:srgbClr val="0066FF"/>
                </a:solidFill>
                <a:latin typeface="微软雅黑" pitchFamily="34" charset="-122"/>
                <a:ea typeface="微软雅黑" pitchFamily="34" charset="-122"/>
                <a:sym typeface="微软雅黑" pitchFamily="34" charset="-122"/>
              </a:rPr>
              <a:t>7</a:t>
            </a:r>
            <a:r>
              <a:rPr lang="zh-CN" altLang="en-US" sz="2000" b="1" dirty="0">
                <a:solidFill>
                  <a:srgbClr val="0066FF"/>
                </a:solidFill>
                <a:latin typeface="微软雅黑" pitchFamily="34" charset="-122"/>
                <a:ea typeface="微软雅黑" pitchFamily="34" charset="-122"/>
                <a:sym typeface="微软雅黑" pitchFamily="34" charset="-122"/>
              </a:rPr>
              <a:t>时总结</a:t>
            </a:r>
            <a:r>
              <a:rPr lang="en-US" altLang="zh-CN" sz="2000" b="1" dirty="0">
                <a:solidFill>
                  <a:srgbClr val="0066FF"/>
                </a:solidFill>
                <a:latin typeface="微软雅黑" pitchFamily="34" charset="-122"/>
                <a:ea typeface="微软雅黑" pitchFamily="34" charset="-122"/>
                <a:sym typeface="微软雅黑" pitchFamily="34" charset="-122"/>
              </a:rPr>
              <a:t>24h</a:t>
            </a:r>
            <a:r>
              <a:rPr lang="zh-CN" altLang="en-US" sz="2000" b="1" dirty="0">
                <a:solidFill>
                  <a:srgbClr val="0066FF"/>
                </a:solidFill>
                <a:latin typeface="微软雅黑" pitchFamily="34" charset="-122"/>
                <a:ea typeface="微软雅黑" pitchFamily="34" charset="-122"/>
                <a:sym typeface="微软雅黑" pitchFamily="34" charset="-122"/>
              </a:rPr>
              <a:t>出入量，不足</a:t>
            </a:r>
            <a:r>
              <a:rPr lang="en-US" altLang="zh-CN" sz="2000" b="1" dirty="0">
                <a:solidFill>
                  <a:srgbClr val="0066FF"/>
                </a:solidFill>
                <a:latin typeface="微软雅黑" pitchFamily="34" charset="-122"/>
                <a:ea typeface="微软雅黑" pitchFamily="34" charset="-122"/>
                <a:sym typeface="微软雅黑" pitchFamily="34" charset="-122"/>
              </a:rPr>
              <a:t>12h</a:t>
            </a:r>
            <a:r>
              <a:rPr lang="zh-CN" altLang="en-US" sz="2000" b="1" dirty="0">
                <a:solidFill>
                  <a:srgbClr val="0066FF"/>
                </a:solidFill>
                <a:latin typeface="微软雅黑" pitchFamily="34" charset="-122"/>
                <a:ea typeface="微软雅黑" pitchFamily="34" charset="-122"/>
                <a:sym typeface="微软雅黑" pitchFamily="34" charset="-122"/>
              </a:rPr>
              <a:t>或</a:t>
            </a:r>
            <a:r>
              <a:rPr lang="en-US" altLang="zh-CN" sz="2000" b="1" dirty="0">
                <a:solidFill>
                  <a:srgbClr val="0066FF"/>
                </a:solidFill>
                <a:latin typeface="微软雅黑" pitchFamily="34" charset="-122"/>
                <a:ea typeface="微软雅黑" pitchFamily="34" charset="-122"/>
                <a:sym typeface="微软雅黑" pitchFamily="34" charset="-122"/>
              </a:rPr>
              <a:t>24h</a:t>
            </a:r>
            <a:r>
              <a:rPr lang="zh-CN" altLang="en-US" sz="2000" b="1" dirty="0">
                <a:solidFill>
                  <a:srgbClr val="0066FF"/>
                </a:solidFill>
                <a:latin typeface="微软雅黑" pitchFamily="34" charset="-122"/>
                <a:ea typeface="微软雅黑" pitchFamily="34" charset="-122"/>
                <a:sym typeface="微软雅黑" pitchFamily="34" charset="-122"/>
              </a:rPr>
              <a:t>按实际时间记录。并将</a:t>
            </a:r>
            <a:r>
              <a:rPr lang="en-US" altLang="zh-CN" sz="2000" b="1" dirty="0">
                <a:solidFill>
                  <a:srgbClr val="0066FF"/>
                </a:solidFill>
                <a:latin typeface="微软雅黑" pitchFamily="34" charset="-122"/>
                <a:ea typeface="微软雅黑" pitchFamily="34" charset="-122"/>
                <a:sym typeface="微软雅黑" pitchFamily="34" charset="-122"/>
              </a:rPr>
              <a:t>24h</a:t>
            </a:r>
            <a:r>
              <a:rPr lang="zh-CN" altLang="en-US" sz="2000" b="1" dirty="0">
                <a:solidFill>
                  <a:srgbClr val="0066FF"/>
                </a:solidFill>
                <a:latin typeface="微软雅黑" pitchFamily="34" charset="-122"/>
                <a:ea typeface="微软雅黑" pitchFamily="34" charset="-122"/>
                <a:sym typeface="微软雅黑" pitchFamily="34" charset="-122"/>
              </a:rPr>
              <a:t>总结结果用蓝黑墨水或碳素墨水笔记录于体温单相应栏目内。</a:t>
            </a:r>
          </a:p>
          <a:p>
            <a:pPr marL="0" indent="0">
              <a:lnSpc>
                <a:spcPct val="120000"/>
              </a:lnSpc>
              <a:buFont typeface="Arial" pitchFamily="34" charset="0"/>
              <a:buNone/>
            </a:pPr>
            <a:endParaRPr lang="zh-CN" altLang="en-US" sz="2000" b="1" dirty="0">
              <a:effectLst>
                <a:outerShdw blurRad="38100" dist="38100" dir="2700000" algn="tl">
                  <a:srgbClr val="FFFFFF"/>
                </a:outerShdw>
              </a:effectLst>
              <a:latin typeface="微软雅黑" pitchFamily="34" charset="-122"/>
              <a:ea typeface="微软雅黑" pitchFamily="34" charset="-122"/>
            </a:endParaRPr>
          </a:p>
        </p:txBody>
      </p:sp>
      <p:sp>
        <p:nvSpPr>
          <p:cNvPr id="6" name="直角三角形 5"/>
          <p:cNvSpPr/>
          <p:nvPr/>
        </p:nvSpPr>
        <p:spPr>
          <a:xfrm rot="10800000" flipH="1" flipV="1">
            <a:off x="6700064" y="1396066"/>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45235" y="1397000"/>
            <a:ext cx="5455285" cy="66167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362710" y="1518285"/>
            <a:ext cx="5451475"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三、病（危）重患者护理记录单</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5" name="图片 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113405" y="2096770"/>
            <a:ext cx="6374130" cy="384429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5" y="1518548"/>
            <a:ext cx="4610017" cy="54864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cs typeface="Tahoma" pitchFamily="34" charset="0"/>
              </a:rPr>
              <a:t>四、病室报告</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320208" y="2161593"/>
            <a:ext cx="9648762" cy="28303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400" b="1" dirty="0" smtClean="0">
                <a:solidFill>
                  <a:srgbClr val="C00000"/>
                </a:solidFill>
                <a:latin typeface="微软雅黑" pitchFamily="34" charset="-122"/>
                <a:ea typeface="微软雅黑" pitchFamily="34" charset="-122"/>
                <a:sym typeface="微软雅黑" pitchFamily="34" charset="-122"/>
              </a:rPr>
              <a:t>书写要求</a:t>
            </a:r>
          </a:p>
          <a:p>
            <a:pPr>
              <a:lnSpc>
                <a:spcPct val="120000"/>
              </a:lnSpc>
            </a:pPr>
            <a:r>
              <a:rPr lang="zh-CN" altLang="en-US" sz="2400" b="1" dirty="0">
                <a:solidFill>
                  <a:srgbClr val="0066FF"/>
                </a:solidFill>
                <a:latin typeface="微软雅黑" pitchFamily="34" charset="-122"/>
                <a:ea typeface="微软雅黑" pitchFamily="34" charset="-122"/>
                <a:sym typeface="微软雅黑" pitchFamily="34" charset="-122"/>
              </a:rPr>
              <a:t>在了解病人情况的基础上书写，交班前</a:t>
            </a:r>
            <a:r>
              <a:rPr lang="en-US" altLang="zh-CN" sz="2400" b="1" dirty="0">
                <a:solidFill>
                  <a:srgbClr val="0066FF"/>
                </a:solidFill>
                <a:latin typeface="微软雅黑" pitchFamily="34" charset="-122"/>
                <a:ea typeface="微软雅黑" pitchFamily="34" charset="-122"/>
                <a:sym typeface="微软雅黑" pitchFamily="34" charset="-122"/>
              </a:rPr>
              <a:t>1</a:t>
            </a:r>
            <a:r>
              <a:rPr lang="zh-CN" altLang="en-US" sz="2400" b="1" dirty="0">
                <a:solidFill>
                  <a:srgbClr val="0066FF"/>
                </a:solidFill>
                <a:latin typeface="微软雅黑" pitchFamily="34" charset="-122"/>
                <a:ea typeface="微软雅黑" pitchFamily="34" charset="-122"/>
                <a:sym typeface="微软雅黑" pitchFamily="34" charset="-122"/>
              </a:rPr>
              <a:t>小时完成。</a:t>
            </a:r>
          </a:p>
          <a:p>
            <a:pPr>
              <a:lnSpc>
                <a:spcPct val="120000"/>
              </a:lnSpc>
            </a:pPr>
            <a:r>
              <a:rPr lang="zh-CN" altLang="en-US" sz="2400" b="1" dirty="0">
                <a:solidFill>
                  <a:srgbClr val="0066FF"/>
                </a:solidFill>
                <a:latin typeface="微软雅黑" pitchFamily="34" charset="-122"/>
                <a:ea typeface="微软雅黑" pitchFamily="34" charset="-122"/>
                <a:sym typeface="微软雅黑" pitchFamily="34" charset="-122"/>
              </a:rPr>
              <a:t>书写内容应全面、真实、简明扼要、重点突出；</a:t>
            </a:r>
          </a:p>
          <a:p>
            <a:pPr>
              <a:lnSpc>
                <a:spcPct val="120000"/>
              </a:lnSpc>
            </a:pPr>
            <a:r>
              <a:rPr lang="zh-CN" altLang="en-US" sz="2400" b="1" dirty="0">
                <a:solidFill>
                  <a:srgbClr val="0066FF"/>
                </a:solidFill>
                <a:latin typeface="微软雅黑" pitchFamily="34" charset="-122"/>
                <a:ea typeface="微软雅黑" pitchFamily="34" charset="-122"/>
                <a:sym typeface="微软雅黑" pitchFamily="34" charset="-122"/>
              </a:rPr>
              <a:t>各班均用蓝笔或黑笔书写，签全名。字迹清楚、无涂改。</a:t>
            </a:r>
          </a:p>
          <a:p>
            <a:pPr>
              <a:lnSpc>
                <a:spcPct val="120000"/>
              </a:lnSpc>
            </a:pPr>
            <a:r>
              <a:rPr lang="zh-CN" altLang="en-US" sz="2400" b="1" dirty="0">
                <a:solidFill>
                  <a:srgbClr val="0066FF"/>
                </a:solidFill>
                <a:latin typeface="微软雅黑" pitchFamily="34" charset="-122"/>
                <a:ea typeface="微软雅黑" pitchFamily="34" charset="-122"/>
                <a:sym typeface="微软雅黑" pitchFamily="34" charset="-122"/>
              </a:rPr>
              <a:t>在诊断的下面用红笔注明“新”、“转入”、“手术”、“分娩”，危重病人用红笔记“</a:t>
            </a:r>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a:t>
            </a:r>
          </a:p>
          <a:p>
            <a:pPr>
              <a:buFont typeface="Arial" pitchFamily="34" charset="0"/>
              <a:buNone/>
            </a:pPr>
            <a:endParaRPr lang="zh-CN" altLang="en-US" sz="2400" b="1" dirty="0">
              <a:effectLst>
                <a:outerShdw blurRad="38100" dist="38100" dir="2700000" algn="tl">
                  <a:srgbClr val="FFFFFF"/>
                </a:outerShdw>
              </a:effectLst>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5" y="1518548"/>
            <a:ext cx="4610017" cy="54864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cs typeface="Tahoma" pitchFamily="34" charset="0"/>
              </a:rPr>
              <a:t>四、病室报告</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320208" y="2161593"/>
            <a:ext cx="9648762" cy="34447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400" b="1" dirty="0" smtClean="0">
                <a:solidFill>
                  <a:srgbClr val="C00000"/>
                </a:solidFill>
                <a:latin typeface="微软雅黑" pitchFamily="34" charset="-122"/>
                <a:ea typeface="微软雅黑" pitchFamily="34" charset="-122"/>
                <a:sym typeface="微软雅黑" pitchFamily="34" charset="-122"/>
              </a:rPr>
              <a:t>书写顺序</a:t>
            </a:r>
          </a:p>
          <a:p>
            <a:pPr marL="0" indent="0">
              <a:lnSpc>
                <a:spcPct val="160000"/>
              </a:lnSpc>
              <a:buNone/>
            </a:pPr>
            <a:r>
              <a:rPr lang="zh-CN" altLang="en-US" sz="2000" b="1" dirty="0">
                <a:solidFill>
                  <a:srgbClr val="FF0000"/>
                </a:solidFill>
                <a:latin typeface="微软雅黑" pitchFamily="34" charset="-122"/>
                <a:ea typeface="微软雅黑" pitchFamily="34" charset="-122"/>
                <a:sym typeface="Tahoma" pitchFamily="34" charset="0"/>
              </a:rPr>
              <a:t>填写眉栏项目：</a:t>
            </a:r>
            <a:r>
              <a:rPr lang="zh-CN" altLang="en-US" sz="1800" dirty="0">
                <a:solidFill>
                  <a:srgbClr val="FF0000"/>
                </a:solidFill>
                <a:latin typeface="微软雅黑" pitchFamily="34" charset="-122"/>
                <a:ea typeface="微软雅黑" pitchFamily="34" charset="-122"/>
                <a:sym typeface="微软雅黑" pitchFamily="34" charset="-122"/>
              </a:rPr>
              <a:t> </a:t>
            </a:r>
            <a:endParaRPr lang="zh-CN" altLang="en-US" sz="1800" dirty="0" smtClean="0">
              <a:solidFill>
                <a:srgbClr val="FF0000"/>
              </a:solidFill>
              <a:latin typeface="微软雅黑" pitchFamily="34" charset="-122"/>
              <a:ea typeface="微软雅黑" pitchFamily="34" charset="-122"/>
              <a:sym typeface="微软雅黑" pitchFamily="34" charset="-122"/>
            </a:endParaRP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病室、日期、患者总数，入院、出院、转入、转出患者数，危重、手术、分娩、死亡患者数等，如无则写“</a:t>
            </a:r>
            <a:r>
              <a:rPr lang="en-US" altLang="zh-CN" sz="1800" b="1" dirty="0">
                <a:solidFill>
                  <a:srgbClr val="0066FF"/>
                </a:solidFill>
                <a:latin typeface="微软雅黑" pitchFamily="34" charset="-122"/>
                <a:ea typeface="微软雅黑" pitchFamily="34" charset="-122"/>
                <a:sym typeface="微软雅黑" pitchFamily="34" charset="-122"/>
              </a:rPr>
              <a:t>0”</a:t>
            </a:r>
            <a:r>
              <a:rPr lang="zh-CN" altLang="en-US" sz="1800" b="1" dirty="0">
                <a:solidFill>
                  <a:srgbClr val="0066FF"/>
                </a:solidFill>
                <a:latin typeface="微软雅黑" pitchFamily="34" charset="-122"/>
                <a:ea typeface="微软雅黑" pitchFamily="34" charset="-122"/>
                <a:sym typeface="微软雅黑" pitchFamily="34" charset="-122"/>
              </a:rPr>
              <a:t>。 </a:t>
            </a:r>
          </a:p>
          <a:p>
            <a:pPr marL="0" indent="0">
              <a:lnSpc>
                <a:spcPct val="120000"/>
              </a:lnSpc>
              <a:buNone/>
            </a:pPr>
            <a:r>
              <a:rPr lang="zh-CN" altLang="en-US" sz="2000" b="1" dirty="0">
                <a:solidFill>
                  <a:srgbClr val="FF0000"/>
                </a:solidFill>
                <a:latin typeface="微软雅黑" pitchFamily="34" charset="-122"/>
                <a:ea typeface="微软雅黑" pitchFamily="34" charset="-122"/>
                <a:sym typeface="Tahoma" pitchFamily="34" charset="0"/>
              </a:rPr>
              <a:t>书写顺序：  </a:t>
            </a: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先写离开病室的病人，再写进入病室病人， 最后写本班的重点病人</a:t>
            </a:r>
          </a:p>
          <a:p>
            <a:endParaRPr lang="zh-CN" altLang="en-US" sz="1800" b="1" dirty="0">
              <a:solidFill>
                <a:srgbClr val="0066FF"/>
              </a:solidFill>
              <a:latin typeface="微软雅黑" pitchFamily="34" charset="-122"/>
              <a:ea typeface="微软雅黑" pitchFamily="34" charset="-122"/>
            </a:endParaRPr>
          </a:p>
          <a:p>
            <a:pPr>
              <a:buFont typeface="Arial" pitchFamily="34" charset="0"/>
              <a:buNone/>
            </a:pPr>
            <a:endParaRPr lang="zh-CN" altLang="en-US" sz="2000" dirty="0">
              <a:effectLst>
                <a:outerShdw blurRad="38100" dist="38100" dir="2700000" algn="tl">
                  <a:srgbClr val="FFFFFF"/>
                </a:outerShdw>
              </a:effectLst>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5" y="1518548"/>
            <a:ext cx="4610017" cy="54864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cs typeface="Tahoma" pitchFamily="34" charset="0"/>
              </a:rPr>
              <a:t>四、病室报告</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320208" y="2161592"/>
            <a:ext cx="9648762" cy="3504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marL="0" indent="0">
              <a:buNone/>
            </a:pPr>
            <a:r>
              <a:rPr lang="zh-CN" altLang="en-US" sz="2400" b="1" dirty="0">
                <a:solidFill>
                  <a:srgbClr val="C00000"/>
                </a:solidFill>
                <a:latin typeface="微软雅黑" pitchFamily="34" charset="-122"/>
                <a:ea typeface="微软雅黑" pitchFamily="34" charset="-122"/>
                <a:sym typeface="Tahoma" pitchFamily="34" charset="0"/>
              </a:rPr>
              <a:t>交班内容</a:t>
            </a:r>
            <a:r>
              <a:rPr lang="zh-CN" altLang="en-US" sz="2400" b="1" dirty="0">
                <a:solidFill>
                  <a:srgbClr val="C00000"/>
                </a:solidFill>
                <a:latin typeface="微软雅黑" pitchFamily="34" charset="-122"/>
                <a:ea typeface="微软雅黑" pitchFamily="34" charset="-122"/>
                <a:sym typeface="微软雅黑" pitchFamily="34" charset="-122"/>
              </a:rPr>
              <a:t> </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出院、转出、死亡患者</a:t>
            </a:r>
            <a:r>
              <a:rPr lang="zh-CN" altLang="en-US" sz="1800" dirty="0">
                <a:solidFill>
                  <a:schemeClr val="accent6"/>
                </a:solidFill>
                <a:latin typeface="微软雅黑" pitchFamily="34" charset="-122"/>
                <a:ea typeface="微软雅黑" pitchFamily="34" charset="-122"/>
                <a:sym typeface="微软雅黑" pitchFamily="34" charset="-122"/>
              </a:rPr>
              <a:t> </a:t>
            </a:r>
            <a:endParaRPr lang="zh-CN" altLang="en-US" sz="2000" b="1" dirty="0">
              <a:solidFill>
                <a:schemeClr val="accent6"/>
              </a:solidFill>
              <a:latin typeface="微软雅黑" pitchFamily="34" charset="-122"/>
              <a:ea typeface="微软雅黑" pitchFamily="34" charset="-122"/>
              <a:sym typeface="Tahoma" pitchFamily="34" charset="0"/>
            </a:endParaRP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说明离开时间，转往何处，死亡原因和时间</a:t>
            </a:r>
            <a:r>
              <a:rPr lang="zh-CN" altLang="en-US" sz="1800" b="1" dirty="0">
                <a:solidFill>
                  <a:srgbClr val="0066FF"/>
                </a:solidFill>
                <a:latin typeface="微软雅黑" pitchFamily="34" charset="-122"/>
                <a:ea typeface="微软雅黑" pitchFamily="34" charset="-122"/>
              </a:rPr>
              <a:t>。</a:t>
            </a:r>
            <a:endParaRPr lang="en-US" altLang="zh-CN" sz="1800" b="1" dirty="0">
              <a:solidFill>
                <a:srgbClr val="0066FF"/>
              </a:solidFill>
              <a:latin typeface="微软雅黑" pitchFamily="34" charset="-122"/>
              <a:ea typeface="微软雅黑" pitchFamily="34" charset="-122"/>
            </a:endParaRP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新入院和转入的患者</a:t>
            </a:r>
            <a:r>
              <a:rPr lang="zh-CN" altLang="en-US" sz="1800" b="1" dirty="0">
                <a:solidFill>
                  <a:srgbClr val="FF0000"/>
                </a:solidFill>
                <a:effectLst>
                  <a:outerShdw blurRad="38100" dist="38100" dir="2700000" algn="tl">
                    <a:srgbClr val="000000"/>
                  </a:outerShdw>
                </a:effectLst>
                <a:latin typeface="微软雅黑" pitchFamily="34" charset="-122"/>
                <a:ea typeface="微软雅黑" pitchFamily="34" charset="-122"/>
                <a:sym typeface="Symbol" pitchFamily="18" charset="2"/>
              </a:rPr>
              <a:t> </a:t>
            </a: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应报告入院或转入的时间、方式，报告生命体征及测量时间，患者主诉，发病经过和主要症状、体征，给予的治疗、护理措施及效果等。</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危重患者</a:t>
            </a:r>
            <a:r>
              <a:rPr lang="zh-CN" altLang="en-US" sz="1800" b="1" dirty="0">
                <a:solidFill>
                  <a:srgbClr val="FF0000"/>
                </a:solidFill>
                <a:effectLst>
                  <a:outerShdw blurRad="38100" dist="38100" dir="2700000" algn="tl">
                    <a:srgbClr val="000000"/>
                  </a:outerShdw>
                </a:effectLst>
                <a:latin typeface="微软雅黑" pitchFamily="34" charset="-122"/>
                <a:ea typeface="微软雅黑" pitchFamily="34" charset="-122"/>
                <a:sym typeface="Symbol" pitchFamily="18" charset="2"/>
              </a:rPr>
              <a:t> </a:t>
            </a: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应报告患者的生命体征、神志、瞳孔、病情动态，特殊治疗、护理措施、治疗效果及注意事项等。</a:t>
            </a:r>
          </a:p>
          <a:p>
            <a:pPr marL="0" indent="0">
              <a:buNone/>
            </a:pPr>
            <a:endParaRPr lang="zh-CN" altLang="en-US" sz="1800" b="1" dirty="0">
              <a:solidFill>
                <a:srgbClr val="F2F2F2"/>
              </a:solidFill>
              <a:latin typeface="微软雅黑" pitchFamily="34" charset="-122"/>
              <a:ea typeface="微软雅黑" pitchFamily="34" charset="-122"/>
            </a:endParaRPr>
          </a:p>
          <a:p>
            <a:pPr marL="0" indent="0">
              <a:buNone/>
            </a:pPr>
            <a:endParaRPr lang="zh-CN" altLang="en-US" sz="1800" dirty="0">
              <a:effectLst>
                <a:outerShdw blurRad="38100" dist="38100" dir="2700000" algn="tl">
                  <a:srgbClr val="FFFFFF"/>
                </a:outerShdw>
              </a:effectLst>
              <a:latin typeface="微软雅黑" pitchFamily="34" charset="-122"/>
              <a:ea typeface="微软雅黑" pitchFamily="34" charset="-122"/>
            </a:endParaRPr>
          </a:p>
          <a:p>
            <a:pPr marL="0" indent="0">
              <a:buNone/>
            </a:pPr>
            <a:endParaRPr lang="zh-CN" altLang="en-US" sz="2000" dirty="0">
              <a:effectLst>
                <a:outerShdw blurRad="38100" dist="38100" dir="2700000" algn="tl">
                  <a:srgbClr val="FFFFFF"/>
                </a:outerShdw>
              </a:effectLst>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2222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1776038"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学习目标</a:t>
            </a:r>
            <a:endParaRPr lang="zh-CN" altLang="en-US" sz="3100" b="1" dirty="0">
              <a:solidFill>
                <a:schemeClr val="bg1"/>
              </a:solidFill>
              <a:latin typeface="微软雅黑" pitchFamily="34" charset="-122"/>
              <a:ea typeface="微软雅黑" pitchFamily="34" charset="-122"/>
            </a:endParaRPr>
          </a:p>
        </p:txBody>
      </p:sp>
      <p:sp>
        <p:nvSpPr>
          <p:cNvPr id="14" name="直角三角形 13"/>
          <p:cNvSpPr/>
          <p:nvPr/>
        </p:nvSpPr>
        <p:spPr>
          <a:xfrm flipV="1">
            <a:off x="1365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5060461" y="1617695"/>
            <a:ext cx="5235328" cy="461665"/>
          </a:xfrm>
          <a:prstGeom prst="rect">
            <a:avLst/>
          </a:prstGeom>
          <a:noFill/>
        </p:spPr>
        <p:txBody>
          <a:bodyPr wrap="square" rtlCol="0">
            <a:spAutoFit/>
          </a:bodyPr>
          <a:lstStyle/>
          <a:p>
            <a:r>
              <a:rPr lang="zh-CN" altLang="en-US" sz="2400" b="1" dirty="0" smtClean="0">
                <a:solidFill>
                  <a:srgbClr val="00B050"/>
                </a:solidFill>
                <a:latin typeface="微软雅黑" pitchFamily="34" charset="-122"/>
                <a:ea typeface="微软雅黑" pitchFamily="34" charset="-122"/>
                <a:cs typeface="Tahoma" pitchFamily="34" charset="0"/>
              </a:rPr>
              <a:t>了解</a:t>
            </a:r>
            <a:r>
              <a:rPr lang="zh-CN" altLang="en-US" sz="2400" b="1" dirty="0" smtClean="0">
                <a:solidFill>
                  <a:schemeClr val="bg1"/>
                </a:solidFill>
                <a:latin typeface="微软雅黑" pitchFamily="34" charset="-122"/>
                <a:ea typeface="微软雅黑" pitchFamily="34" charset="-122"/>
                <a:cs typeface="Tahoma" pitchFamily="34" charset="0"/>
              </a:rPr>
              <a:t>病历排序</a:t>
            </a:r>
            <a:endParaRPr lang="zh-CN" altLang="en-US" sz="2400" b="1" dirty="0">
              <a:solidFill>
                <a:schemeClr val="bg1"/>
              </a:solidFill>
              <a:latin typeface="微软雅黑" pitchFamily="34" charset="-122"/>
              <a:ea typeface="微软雅黑" pitchFamily="34" charset="-122"/>
              <a:cs typeface="Tahoma" pitchFamily="34" charset="0"/>
            </a:endParaRPr>
          </a:p>
        </p:txBody>
      </p:sp>
      <p:sp>
        <p:nvSpPr>
          <p:cNvPr id="39" name="文本框 38"/>
          <p:cNvSpPr txBox="1"/>
          <p:nvPr/>
        </p:nvSpPr>
        <p:spPr>
          <a:xfrm>
            <a:off x="4497110" y="3498280"/>
            <a:ext cx="5266243" cy="461665"/>
          </a:xfrm>
          <a:prstGeom prst="rect">
            <a:avLst/>
          </a:prstGeom>
          <a:noFill/>
        </p:spPr>
        <p:txBody>
          <a:bodyPr wrap="square" rtlCol="0">
            <a:spAutoFit/>
          </a:bodyPr>
          <a:lstStyle/>
          <a:p>
            <a:r>
              <a:rPr lang="zh-CN" altLang="en-US" sz="2400" b="1" dirty="0" smtClean="0">
                <a:solidFill>
                  <a:srgbClr val="FFFF00"/>
                </a:solidFill>
                <a:latin typeface="微软雅黑" pitchFamily="34" charset="-122"/>
                <a:ea typeface="微软雅黑" pitchFamily="34" charset="-122"/>
                <a:cs typeface="Tahoma" pitchFamily="34" charset="0"/>
              </a:rPr>
              <a:t>掌握</a:t>
            </a:r>
            <a:r>
              <a:rPr lang="zh-CN" altLang="en-US" sz="2400" b="1" dirty="0" smtClean="0">
                <a:solidFill>
                  <a:schemeClr val="bg1"/>
                </a:solidFill>
                <a:latin typeface="微软雅黑" pitchFamily="34" charset="-122"/>
                <a:ea typeface="微软雅黑" pitchFamily="34" charset="-122"/>
                <a:cs typeface="Tahoma" pitchFamily="34" charset="0"/>
              </a:rPr>
              <a:t>医疗护理文件管理</a:t>
            </a:r>
            <a:endParaRPr lang="zh-CN" altLang="en-US" sz="2400" b="1" dirty="0">
              <a:solidFill>
                <a:schemeClr val="bg1"/>
              </a:solidFill>
              <a:latin typeface="微软雅黑" pitchFamily="34" charset="-122"/>
              <a:ea typeface="微软雅黑" pitchFamily="34" charset="-122"/>
              <a:cs typeface="Tahoma" pitchFamily="34" charset="0"/>
            </a:endParaRPr>
          </a:p>
        </p:txBody>
      </p:sp>
      <p:sp>
        <p:nvSpPr>
          <p:cNvPr id="40" name="文本框 39"/>
          <p:cNvSpPr txBox="1"/>
          <p:nvPr/>
        </p:nvSpPr>
        <p:spPr>
          <a:xfrm>
            <a:off x="3523846" y="5060520"/>
            <a:ext cx="5249780" cy="830997"/>
          </a:xfrm>
          <a:prstGeom prst="rect">
            <a:avLst/>
          </a:prstGeom>
          <a:noFill/>
        </p:spPr>
        <p:txBody>
          <a:bodyPr wrap="square" rtlCol="0">
            <a:spAutoFit/>
          </a:bodyPr>
          <a:lstStyle/>
          <a:p>
            <a:r>
              <a:rPr lang="zh-CN" altLang="en-US" sz="2400" b="1" dirty="0" smtClean="0">
                <a:solidFill>
                  <a:srgbClr val="FF0000"/>
                </a:solidFill>
                <a:latin typeface="微软雅黑" pitchFamily="34" charset="-122"/>
                <a:ea typeface="微软雅黑" pitchFamily="34" charset="-122"/>
                <a:cs typeface="Tahoma" pitchFamily="34" charset="0"/>
              </a:rPr>
              <a:t>熟悉</a:t>
            </a:r>
            <a:r>
              <a:rPr lang="zh-CN" altLang="en-US" sz="2400" b="1" dirty="0">
                <a:solidFill>
                  <a:schemeClr val="bg1"/>
                </a:solidFill>
                <a:latin typeface="微软雅黑" pitchFamily="34" charset="-122"/>
                <a:ea typeface="微软雅黑" pitchFamily="34" charset="-122"/>
                <a:sym typeface="Tahoma" pitchFamily="34" charset="0"/>
              </a:rPr>
              <a:t>医疗护理文件记录的意义、原则和注意事项；各种护理文件书与要求 </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5" y="1518548"/>
            <a:ext cx="4610017" cy="54864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cs typeface="Tahoma" pitchFamily="34" charset="0"/>
              </a:rPr>
              <a:t>四、病室报告</a:t>
            </a: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320208" y="2161592"/>
            <a:ext cx="9648762" cy="3504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marL="0" indent="0">
              <a:buNone/>
            </a:pPr>
            <a:r>
              <a:rPr lang="zh-CN" altLang="en-US" sz="2400" b="1" dirty="0">
                <a:solidFill>
                  <a:srgbClr val="C00000"/>
                </a:solidFill>
                <a:latin typeface="微软雅黑" pitchFamily="34" charset="-122"/>
                <a:ea typeface="微软雅黑" pitchFamily="34" charset="-122"/>
                <a:sym typeface="Tahoma" pitchFamily="34" charset="0"/>
              </a:rPr>
              <a:t>交班内容</a:t>
            </a:r>
            <a:r>
              <a:rPr lang="zh-CN" altLang="en-US" sz="2400" b="1" dirty="0">
                <a:solidFill>
                  <a:schemeClr val="accent2"/>
                </a:solidFill>
                <a:latin typeface="微软雅黑" pitchFamily="34" charset="-122"/>
                <a:ea typeface="微软雅黑" pitchFamily="34" charset="-122"/>
                <a:sym typeface="微软雅黑" pitchFamily="34" charset="-122"/>
              </a:rPr>
              <a:t> </a:t>
            </a:r>
            <a:endParaRPr lang="en-US" altLang="zh-CN" sz="2400" b="1" dirty="0">
              <a:solidFill>
                <a:schemeClr val="accent2"/>
              </a:solidFill>
              <a:latin typeface="微软雅黑" pitchFamily="34" charset="-122"/>
              <a:ea typeface="微软雅黑" pitchFamily="34" charset="-122"/>
              <a:sym typeface="微软雅黑" pitchFamily="34" charset="-122"/>
            </a:endParaRP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手术后患者</a:t>
            </a:r>
            <a:r>
              <a:rPr lang="zh-CN" altLang="en-US" sz="2000" b="1" dirty="0">
                <a:solidFill>
                  <a:srgbClr val="FF0000"/>
                </a:solidFill>
                <a:latin typeface="微软雅黑" pitchFamily="34" charset="-122"/>
                <a:ea typeface="微软雅黑" pitchFamily="34" charset="-122"/>
                <a:sym typeface="Symbol" pitchFamily="18" charset="2"/>
              </a:rPr>
              <a:t> </a:t>
            </a: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应报告施行麻醉方式、手术名称、手术经过、患者麻醉清醒时间、回病室后的情况如生命体征、切口敷料有无渗血、是否已排尿排气、各种引流管是否通畅及引流液情况，输液、输血及镇痛药的应用等 。</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手术、检查和行特殊治疗前患者</a:t>
            </a:r>
            <a:r>
              <a:rPr lang="zh-CN" altLang="en-US" sz="2000" b="1" dirty="0">
                <a:solidFill>
                  <a:srgbClr val="FF0000"/>
                </a:solidFill>
                <a:latin typeface="微软雅黑" pitchFamily="34" charset="-122"/>
                <a:ea typeface="微软雅黑" pitchFamily="34" charset="-122"/>
                <a:sym typeface="Symbol" pitchFamily="18" charset="2"/>
              </a:rPr>
              <a:t> </a:t>
            </a:r>
          </a:p>
          <a:p>
            <a:pPr>
              <a:lnSpc>
                <a:spcPct val="160000"/>
              </a:lnSpc>
              <a:spcBef>
                <a:spcPts val="0"/>
              </a:spcBef>
            </a:pPr>
            <a:r>
              <a:rPr lang="zh-CN" altLang="en-US" sz="1800" b="1" dirty="0">
                <a:solidFill>
                  <a:srgbClr val="0066FF"/>
                </a:solidFill>
                <a:latin typeface="微软雅黑" pitchFamily="34" charset="-122"/>
                <a:ea typeface="微软雅黑" pitchFamily="34" charset="-122"/>
                <a:sym typeface="微软雅黑" pitchFamily="34" charset="-122"/>
              </a:rPr>
              <a:t>应报告将要进行的手术、治疗和检查项目，术前及检查前用药、准备情况和注意事项等</a:t>
            </a:r>
            <a:r>
              <a:rPr lang="zh-CN" altLang="en-US" sz="1800" b="1" dirty="0" smtClean="0">
                <a:solidFill>
                  <a:srgbClr val="0066FF"/>
                </a:solidFill>
                <a:latin typeface="微软雅黑" pitchFamily="34" charset="-122"/>
                <a:ea typeface="微软雅黑" pitchFamily="34" charset="-122"/>
                <a:sym typeface="微软雅黑" pitchFamily="34" charset="-122"/>
              </a:rPr>
              <a:t>。</a:t>
            </a:r>
            <a:endParaRPr lang="zh-CN" altLang="en-US" sz="1800" b="1" dirty="0">
              <a:solidFill>
                <a:srgbClr val="0066FF"/>
              </a:solidFill>
              <a:latin typeface="微软雅黑" pitchFamily="34" charset="-122"/>
              <a:ea typeface="微软雅黑" pitchFamily="34" charset="-122"/>
            </a:endParaRPr>
          </a:p>
          <a:p>
            <a:pPr marL="0" indent="0">
              <a:buNone/>
            </a:pPr>
            <a:endParaRPr lang="zh-CN" altLang="en-US" sz="1800" b="1" dirty="0">
              <a:solidFill>
                <a:srgbClr val="0066FF"/>
              </a:solidFill>
              <a:latin typeface="微软雅黑" pitchFamily="34" charset="-122"/>
              <a:ea typeface="微软雅黑" pitchFamily="34" charset="-122"/>
            </a:endParaRPr>
          </a:p>
          <a:p>
            <a:pPr marL="0" indent="0">
              <a:spcBef>
                <a:spcPct val="50000"/>
              </a:spcBef>
              <a:buNone/>
            </a:pPr>
            <a:endParaRPr lang="zh-CN" altLang="en-US" sz="1800" dirty="0">
              <a:solidFill>
                <a:srgbClr val="0066FF"/>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448237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5849164"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护理文件书写</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603628"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362835" y="1518548"/>
            <a:ext cx="4610017" cy="54864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cs typeface="Tahoma" pitchFamily="34" charset="0"/>
              </a:rPr>
              <a:t>四、病室报告</a:t>
            </a:r>
            <a:endParaRPr lang="zh-CN" altLang="en-US" sz="2800" b="1" dirty="0">
              <a:solidFill>
                <a:schemeClr val="bg1"/>
              </a:solidFill>
              <a:latin typeface="微软雅黑" pitchFamily="34" charset="-122"/>
              <a:ea typeface="微软雅黑" pitchFamily="34" charset="-122"/>
              <a:cs typeface="Tahoma" pitchFamily="34" charset="0"/>
            </a:endParaRPr>
          </a:p>
        </p:txBody>
      </p:sp>
      <p:pic>
        <p:nvPicPr>
          <p:cNvPr id="26" name="Picture 8" descr="8447AF~1" hidden="1"/>
          <p:cNvPicPr>
            <a:picLocks noChangeAspect="1" noChangeArrowheads="1"/>
          </p:cNvPicPr>
          <p:nvPr/>
        </p:nvPicPr>
        <p:blipFill rotWithShape="1">
          <a:blip r:embed="rId2">
            <a:extLst>
              <a:ext uri="{28A0092B-C50C-407E-A947-70E740481C1C}">
                <a14:useLocalDpi xmlns:a14="http://schemas.microsoft.com/office/drawing/2010/main" val="0"/>
              </a:ext>
            </a:extLst>
          </a:blip>
          <a:srcRect t="8100"/>
          <a:stretch>
            <a:fillRect/>
          </a:stretch>
        </p:blipFill>
        <p:spPr bwMode="auto">
          <a:xfrm>
            <a:off x="3090308" y="0"/>
            <a:ext cx="5836257" cy="685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 name="Rectangle 3"/>
          <p:cNvSpPr>
            <a:spLocks noGrp="1" noChangeArrowheads="1"/>
          </p:cNvSpPr>
          <p:nvPr/>
        </p:nvSpPr>
        <p:spPr bwMode="auto">
          <a:xfrm>
            <a:off x="1320208" y="2161592"/>
            <a:ext cx="9648762" cy="3504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marL="0" indent="0">
              <a:buNone/>
            </a:pPr>
            <a:r>
              <a:rPr lang="zh-CN" altLang="en-US" sz="2400" b="1" dirty="0">
                <a:solidFill>
                  <a:srgbClr val="C00000"/>
                </a:solidFill>
                <a:latin typeface="微软雅黑" pitchFamily="34" charset="-122"/>
                <a:ea typeface="微软雅黑" pitchFamily="34" charset="-122"/>
                <a:sym typeface="Tahoma" pitchFamily="34" charset="0"/>
              </a:rPr>
              <a:t>交班内容</a:t>
            </a:r>
            <a:r>
              <a:rPr lang="zh-CN" altLang="en-US" sz="2400" b="1" dirty="0">
                <a:solidFill>
                  <a:srgbClr val="C00000"/>
                </a:solidFill>
                <a:latin typeface="微软雅黑" pitchFamily="34" charset="-122"/>
                <a:ea typeface="微软雅黑" pitchFamily="34" charset="-122"/>
                <a:sym typeface="微软雅黑" pitchFamily="34" charset="-122"/>
              </a:rPr>
              <a:t> </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产妇</a:t>
            </a:r>
          </a:p>
          <a:p>
            <a:r>
              <a:rPr lang="zh-CN" altLang="en-US" sz="1800" b="1" dirty="0">
                <a:solidFill>
                  <a:srgbClr val="0066FF"/>
                </a:solidFill>
                <a:latin typeface="微软雅黑" pitchFamily="34" charset="-122"/>
                <a:ea typeface="微软雅黑" pitchFamily="34" charset="-122"/>
                <a:sym typeface="微软雅黑" pitchFamily="34" charset="-122"/>
              </a:rPr>
              <a:t>产前应报告胎次、胎心、宫缩及破水情况，产后应报告产式、产程、分娩时间</a:t>
            </a:r>
            <a:r>
              <a:rPr lang="zh-CN" altLang="en-US" sz="1800" b="1" dirty="0" smtClean="0">
                <a:solidFill>
                  <a:srgbClr val="0066FF"/>
                </a:solidFill>
                <a:latin typeface="微软雅黑" pitchFamily="34" charset="-122"/>
                <a:ea typeface="微软雅黑" pitchFamily="34" charset="-122"/>
                <a:sym typeface="微软雅黑" pitchFamily="34" charset="-122"/>
              </a:rPr>
              <a:t>、胎儿娩出情况</a:t>
            </a:r>
            <a:r>
              <a:rPr lang="zh-CN" altLang="en-US" sz="1800" b="1" dirty="0">
                <a:solidFill>
                  <a:srgbClr val="0066FF"/>
                </a:solidFill>
                <a:latin typeface="微软雅黑" pitchFamily="34" charset="-122"/>
                <a:ea typeface="微软雅黑" pitchFamily="34" charset="-122"/>
                <a:sym typeface="微软雅黑" pitchFamily="34" charset="-122"/>
              </a:rPr>
              <a:t>、出血量、会阴切口、排尿和恶露情况等 。</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老年、小儿和生活不能自理的患者</a:t>
            </a:r>
            <a:r>
              <a:rPr lang="zh-CN" altLang="en-US" sz="2000" b="1" dirty="0">
                <a:solidFill>
                  <a:schemeClr val="accent6"/>
                </a:solidFill>
                <a:latin typeface="微软雅黑" pitchFamily="34" charset="-122"/>
                <a:ea typeface="微软雅黑" pitchFamily="34" charset="-122"/>
                <a:sym typeface="Tahoma" pitchFamily="34" charset="0"/>
              </a:rPr>
              <a:t> </a:t>
            </a:r>
          </a:p>
          <a:p>
            <a:r>
              <a:rPr lang="zh-CN" altLang="en-US" sz="1800" b="1" dirty="0">
                <a:solidFill>
                  <a:srgbClr val="0066FF"/>
                </a:solidFill>
                <a:latin typeface="微软雅黑" pitchFamily="34" charset="-122"/>
                <a:ea typeface="微软雅黑" pitchFamily="34" charset="-122"/>
                <a:sym typeface="微软雅黑" pitchFamily="34" charset="-122"/>
              </a:rPr>
              <a:t>应报告生活护理情况，如口腔护理、压疮护理及饮食护理等。</a:t>
            </a:r>
          </a:p>
          <a:p>
            <a:pPr marL="0" indent="0">
              <a:spcBef>
                <a:spcPct val="50000"/>
              </a:spcBef>
              <a:buNone/>
            </a:pPr>
            <a:r>
              <a:rPr lang="zh-CN" altLang="en-US" sz="2000" b="1" dirty="0">
                <a:solidFill>
                  <a:srgbClr val="FF0000"/>
                </a:solidFill>
                <a:latin typeface="微软雅黑" pitchFamily="34" charset="-122"/>
                <a:ea typeface="微软雅黑" pitchFamily="34" charset="-122"/>
                <a:sym typeface="Tahoma" pitchFamily="34" charset="0"/>
              </a:rPr>
              <a:t>其它</a:t>
            </a:r>
            <a:r>
              <a:rPr lang="zh-CN" altLang="en-US" sz="2000" b="1" dirty="0">
                <a:solidFill>
                  <a:schemeClr val="accent6"/>
                </a:solidFill>
                <a:latin typeface="微软雅黑" pitchFamily="34" charset="-122"/>
                <a:ea typeface="微软雅黑" pitchFamily="34" charset="-122"/>
                <a:sym typeface="Symbol" pitchFamily="18" charset="2"/>
              </a:rPr>
              <a:t> </a:t>
            </a:r>
          </a:p>
          <a:p>
            <a:r>
              <a:rPr lang="zh-CN" altLang="en-US" sz="1800" b="1" dirty="0">
                <a:solidFill>
                  <a:srgbClr val="0066FF"/>
                </a:solidFill>
                <a:latin typeface="微软雅黑" pitchFamily="34" charset="-122"/>
                <a:ea typeface="微软雅黑" pitchFamily="34" charset="-122"/>
                <a:sym typeface="微软雅黑" pitchFamily="34" charset="-122"/>
              </a:rPr>
              <a:t>根据患者具体情况，报告上述患者的心理反应及合作程度、睡眠情况、治疗效果、药物反应和需要重点观察项目、注意事项及完成的事项。</a:t>
            </a:r>
            <a:r>
              <a:rPr lang="zh-CN" altLang="en-US" sz="1800" b="1" dirty="0">
                <a:solidFill>
                  <a:srgbClr val="0066FF"/>
                </a:solidFill>
                <a:latin typeface="微软雅黑" pitchFamily="34" charset="-122"/>
                <a:ea typeface="微软雅黑" pitchFamily="34" charset="-122"/>
              </a:rPr>
              <a:t> </a:t>
            </a:r>
          </a:p>
          <a:p>
            <a:pPr marL="0" indent="0">
              <a:spcBef>
                <a:spcPct val="50000"/>
              </a:spcBef>
              <a:buNone/>
            </a:pPr>
            <a:endParaRPr lang="zh-CN" altLang="en-US" sz="1800" b="1" dirty="0">
              <a:solidFill>
                <a:srgbClr val="0066FF"/>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26"/>
                                        </p:tgtEl>
                                      </p:cBhvr>
                                    </p:animEffect>
                                    <p:set>
                                      <p:cBhvr>
                                        <p:cTn id="14"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374770"/>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281070" y="1277982"/>
            <a:ext cx="1764307" cy="52322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课堂小结</a:t>
            </a:r>
          </a:p>
        </p:txBody>
      </p:sp>
      <p:sp>
        <p:nvSpPr>
          <p:cNvPr id="16" name="矩形 15"/>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1658" y="257470"/>
            <a:ext cx="4732022" cy="596900"/>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医疗和护理文件的书写</a:t>
            </a:r>
            <a:endParaRPr lang="zh-CN" altLang="en-US" sz="3100" b="1" dirty="0">
              <a:solidFill>
                <a:schemeClr val="bg1"/>
              </a:solidFill>
              <a:latin typeface="微软雅黑" pitchFamily="34" charset="-122"/>
              <a:ea typeface="微软雅黑" pitchFamily="34" charset="-122"/>
            </a:endParaRPr>
          </a:p>
        </p:txBody>
      </p:sp>
      <p:sp>
        <p:nvSpPr>
          <p:cNvPr id="20" name="直角三角形 19"/>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3"/>
          <p:cNvSpPr>
            <a:spLocks noGrp="1" noChangeArrowheads="1"/>
          </p:cNvSpPr>
          <p:nvPr/>
        </p:nvSpPr>
        <p:spPr bwMode="auto">
          <a:xfrm>
            <a:off x="1049504" y="2056600"/>
            <a:ext cx="10094913" cy="3665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nSpc>
                <a:spcPct val="100000"/>
              </a:lnSpc>
              <a:buFont typeface="Arial" pitchFamily="34" charset="0"/>
              <a:buNone/>
            </a:pPr>
            <a:r>
              <a:rPr lang="zh-CN" altLang="en-US"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1</a:t>
            </a:r>
            <a:r>
              <a:rPr lang="zh-CN" altLang="en-US" sz="2400" b="1" dirty="0">
                <a:solidFill>
                  <a:srgbClr val="0066FF"/>
                </a:solidFill>
                <a:latin typeface="微软雅黑" pitchFamily="34" charset="-122"/>
                <a:ea typeface="微软雅黑" pitchFamily="34" charset="-122"/>
                <a:sym typeface="楷体_GB2312" pitchFamily="1" charset="-122"/>
              </a:rPr>
              <a:t>.病案记录要及时、准确、完整、简要、清晰；病案必须保持清洁、完整，防止污染、破损、拆散和丢失。</a:t>
            </a:r>
          </a:p>
          <a:p>
            <a:pPr>
              <a:lnSpc>
                <a:spcPct val="110000"/>
              </a:lnSpc>
              <a:buFont typeface="Arial" pitchFamily="34" charset="0"/>
              <a:buNone/>
            </a:pPr>
            <a:r>
              <a:rPr lang="zh-CN" altLang="en-US" sz="2400" b="1" dirty="0" smtClean="0">
                <a:solidFill>
                  <a:srgbClr val="0066FF"/>
                </a:solidFill>
                <a:latin typeface="微软雅黑" pitchFamily="34" charset="-122"/>
                <a:ea typeface="微软雅黑" pitchFamily="34" charset="-122"/>
                <a:sym typeface="楷体_GB2312" pitchFamily="1" charset="-122"/>
              </a:rPr>
              <a:t>    2</a:t>
            </a:r>
            <a:r>
              <a:rPr lang="zh-CN" altLang="en-US" sz="2400" b="1" dirty="0">
                <a:solidFill>
                  <a:srgbClr val="0066FF"/>
                </a:solidFill>
                <a:latin typeface="微软雅黑" pitchFamily="34" charset="-122"/>
                <a:ea typeface="微软雅黑" pitchFamily="34" charset="-122"/>
                <a:sym typeface="楷体_GB2312" pitchFamily="1" charset="-122"/>
              </a:rPr>
              <a:t>.医嘱根据有效期是否在24小时以内，分为长期备用医嘱和临时备用医嘱。护士要按照先急后缓、先临时后长期、执行者签全名的原则处理和执行。</a:t>
            </a:r>
          </a:p>
          <a:p>
            <a:pPr>
              <a:lnSpc>
                <a:spcPct val="110000"/>
              </a:lnSpc>
              <a:buFont typeface="Arial" pitchFamily="34" charset="0"/>
              <a:buNone/>
            </a:pPr>
            <a:r>
              <a:rPr lang="zh-CN" altLang="en-US" sz="2400" b="1" dirty="0" smtClean="0">
                <a:solidFill>
                  <a:srgbClr val="0066FF"/>
                </a:solidFill>
                <a:latin typeface="微软雅黑" pitchFamily="34" charset="-122"/>
                <a:ea typeface="微软雅黑" pitchFamily="34" charset="-122"/>
                <a:sym typeface="楷体_GB2312" pitchFamily="1" charset="-122"/>
              </a:rPr>
              <a:t>    3</a:t>
            </a:r>
            <a:r>
              <a:rPr lang="zh-CN" altLang="en-US" sz="2400" b="1" dirty="0">
                <a:solidFill>
                  <a:srgbClr val="0066FF"/>
                </a:solidFill>
                <a:latin typeface="微软雅黑" pitchFamily="34" charset="-122"/>
                <a:ea typeface="微软雅黑" pitchFamily="34" charset="-122"/>
                <a:sym typeface="楷体_GB2312" pitchFamily="1" charset="-122"/>
              </a:rPr>
              <a:t>.在临床上还有如出入液量记录单、特别护理记录单、手术护理记录单、病室报告、护理病案等及时了解患者病情的各种护理文件，护士都要认真细致地完成书写。</a:t>
            </a:r>
          </a:p>
          <a:p>
            <a:pPr>
              <a:buFont typeface="Arial" pitchFamily="34" charset="0"/>
              <a:buNone/>
            </a:pPr>
            <a:endParaRPr lang="zh-CN" altLang="en-US" sz="2400" b="1" dirty="0">
              <a:effectLst>
                <a:outerShdw blurRad="38100" dist="38100" dir="2700000" algn="tl">
                  <a:srgbClr val="FFFFFF"/>
                </a:outerShdw>
              </a:effectLst>
              <a:latin typeface="微软雅黑" pitchFamily="34" charset="-122"/>
              <a:ea typeface="微软雅黑" pitchFamily="34" charset="-122"/>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374770"/>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281070" y="1277982"/>
            <a:ext cx="1764307" cy="523220"/>
          </a:xfrm>
          <a:prstGeom prst="rect">
            <a:avLst/>
          </a:prstGeom>
          <a:noFill/>
        </p:spPr>
        <p:txBody>
          <a:bodyPr wrap="square" rtlCol="0">
            <a:spAutoFit/>
          </a:bodyPr>
          <a:lstStyle/>
          <a:p>
            <a:r>
              <a:rPr lang="zh-CN" altLang="en-US" sz="2800" b="1" dirty="0" smtClean="0">
                <a:solidFill>
                  <a:srgbClr val="FFFF00"/>
                </a:solidFill>
                <a:latin typeface="微软雅黑" pitchFamily="34" charset="-122"/>
                <a:ea typeface="微软雅黑" pitchFamily="34" charset="-122"/>
                <a:cs typeface="Tahoma" pitchFamily="34" charset="0"/>
              </a:rPr>
              <a:t>课堂评价</a:t>
            </a:r>
            <a:endParaRPr lang="zh-CN" altLang="en-US" sz="2800" b="1" dirty="0">
              <a:solidFill>
                <a:srgbClr val="FFFF00"/>
              </a:solidFill>
              <a:latin typeface="微软雅黑" pitchFamily="34" charset="-122"/>
              <a:ea typeface="微软雅黑" pitchFamily="34" charset="-122"/>
              <a:cs typeface="Tahoma" pitchFamily="34" charset="0"/>
            </a:endParaRPr>
          </a:p>
        </p:txBody>
      </p:sp>
      <p:sp>
        <p:nvSpPr>
          <p:cNvPr id="16" name="矩形 15"/>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1658" y="257470"/>
            <a:ext cx="4732022" cy="596900"/>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医疗和护理文件的书写</a:t>
            </a:r>
            <a:endParaRPr lang="zh-CN" altLang="en-US" sz="3100" b="1" dirty="0">
              <a:solidFill>
                <a:schemeClr val="bg1"/>
              </a:solidFill>
              <a:latin typeface="微软雅黑" pitchFamily="34" charset="-122"/>
              <a:ea typeface="微软雅黑" pitchFamily="34" charset="-122"/>
            </a:endParaRPr>
          </a:p>
        </p:txBody>
      </p:sp>
      <p:sp>
        <p:nvSpPr>
          <p:cNvPr id="20" name="直角三角形 19"/>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 Box 14"/>
          <p:cNvSpPr txBox="1">
            <a:spLocks noChangeArrowheads="1"/>
          </p:cNvSpPr>
          <p:nvPr/>
        </p:nvSpPr>
        <p:spPr bwMode="auto">
          <a:xfrm>
            <a:off x="2423805" y="2309118"/>
            <a:ext cx="8064500" cy="30435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sz="2400" b="1" dirty="0">
                <a:solidFill>
                  <a:srgbClr val="0066FF"/>
                </a:solidFill>
                <a:latin typeface="微软雅黑" pitchFamily="34" charset="-122"/>
                <a:ea typeface="微软雅黑" pitchFamily="34" charset="-122"/>
                <a:sym typeface="楷体_GB2312" pitchFamily="1" charset="-122"/>
              </a:rPr>
              <a:t>A3/A4</a:t>
            </a:r>
            <a:r>
              <a:rPr lang="zh-CN" altLang="en-US" sz="2400" b="1" dirty="0">
                <a:solidFill>
                  <a:srgbClr val="0066FF"/>
                </a:solidFill>
                <a:latin typeface="微软雅黑" pitchFamily="34" charset="-122"/>
                <a:ea typeface="微软雅黑" pitchFamily="34" charset="-122"/>
                <a:sym typeface="楷体_GB2312" pitchFamily="1" charset="-122"/>
              </a:rPr>
              <a:t>型题</a:t>
            </a:r>
          </a:p>
          <a:p>
            <a:r>
              <a:rPr lang="en-US" sz="2400" b="1" dirty="0">
                <a:solidFill>
                  <a:srgbClr val="0066FF"/>
                </a:solidFill>
                <a:latin typeface="微软雅黑" pitchFamily="34" charset="-122"/>
                <a:ea typeface="微软雅黑" pitchFamily="34" charset="-122"/>
                <a:sym typeface="楷体_GB2312" pitchFamily="1" charset="-122"/>
              </a:rPr>
              <a:t>(1</a:t>
            </a:r>
            <a:r>
              <a:rPr lang="zh-CN" altLang="en-US" sz="2400" b="1" dirty="0">
                <a:solidFill>
                  <a:srgbClr val="0066FF"/>
                </a:solidFill>
                <a:latin typeface="微软雅黑" pitchFamily="34" charset="-122"/>
                <a:ea typeface="微软雅黑" pitchFamily="34" charset="-122"/>
                <a:sym typeface="楷体_GB2312" pitchFamily="1" charset="-122"/>
              </a:rPr>
              <a:t>～</a:t>
            </a:r>
            <a:r>
              <a:rPr lang="en-US" altLang="zh-CN" sz="2400" b="1" dirty="0">
                <a:solidFill>
                  <a:srgbClr val="0066FF"/>
                </a:solidFill>
                <a:latin typeface="微软雅黑" pitchFamily="34" charset="-122"/>
                <a:ea typeface="微软雅黑" pitchFamily="34" charset="-122"/>
                <a:sym typeface="楷体_GB2312" pitchFamily="1" charset="-122"/>
              </a:rPr>
              <a:t>3</a:t>
            </a:r>
            <a:r>
              <a:rPr lang="zh-CN" altLang="en-US" sz="2400" b="1" dirty="0">
                <a:solidFill>
                  <a:srgbClr val="0066FF"/>
                </a:solidFill>
                <a:latin typeface="微软雅黑" pitchFamily="34" charset="-122"/>
                <a:ea typeface="微软雅黑" pitchFamily="34" charset="-122"/>
                <a:sym typeface="楷体_GB2312" pitchFamily="1" charset="-122"/>
              </a:rPr>
              <a:t>题病例</a:t>
            </a:r>
            <a:r>
              <a:rPr lang="en-US" sz="2400" b="1" dirty="0">
                <a:solidFill>
                  <a:srgbClr val="0066FF"/>
                </a:solidFill>
                <a:latin typeface="微软雅黑" pitchFamily="34" charset="-122"/>
                <a:ea typeface="微软雅黑" pitchFamily="34" charset="-122"/>
                <a:sym typeface="楷体_GB2312" pitchFamily="1" charset="-122"/>
              </a:rPr>
              <a:t>)</a:t>
            </a:r>
          </a:p>
          <a:p>
            <a:r>
              <a:rPr lang="zh-CN" altLang="en-US" sz="2400" b="1" dirty="0">
                <a:solidFill>
                  <a:srgbClr val="0066FF"/>
                </a:solidFill>
                <a:latin typeface="微软雅黑" pitchFamily="34" charset="-122"/>
                <a:ea typeface="微软雅黑" pitchFamily="34" charset="-122"/>
                <a:sym typeface="楷体_GB2312" pitchFamily="1" charset="-122"/>
              </a:rPr>
              <a:t>    女性，</a:t>
            </a:r>
            <a:r>
              <a:rPr lang="en-US" sz="2400" b="1" dirty="0">
                <a:solidFill>
                  <a:srgbClr val="0066FF"/>
                </a:solidFill>
                <a:latin typeface="微软雅黑" pitchFamily="34" charset="-122"/>
                <a:ea typeface="微软雅黑" pitchFamily="34" charset="-122"/>
                <a:sym typeface="楷体_GB2312" pitchFamily="1" charset="-122"/>
              </a:rPr>
              <a:t>52</a:t>
            </a:r>
            <a:r>
              <a:rPr lang="zh-CN" altLang="en-US" sz="2400" b="1" dirty="0">
                <a:solidFill>
                  <a:srgbClr val="0066FF"/>
                </a:solidFill>
                <a:latin typeface="微软雅黑" pitchFamily="34" charset="-122"/>
                <a:ea typeface="微软雅黑" pitchFamily="34" charset="-122"/>
                <a:sym typeface="楷体_GB2312" pitchFamily="1" charset="-122"/>
              </a:rPr>
              <a:t>岁头痛发热，医嘱：索密痛</a:t>
            </a:r>
            <a:r>
              <a:rPr lang="en-US" sz="2400" b="1" dirty="0">
                <a:solidFill>
                  <a:srgbClr val="0066FF"/>
                </a:solidFill>
                <a:latin typeface="微软雅黑" pitchFamily="34" charset="-122"/>
                <a:ea typeface="微软雅黑" pitchFamily="34" charset="-122"/>
                <a:sym typeface="楷体_GB2312" pitchFamily="1" charset="-122"/>
              </a:rPr>
              <a:t>0.5  PO SOS</a:t>
            </a:r>
          </a:p>
          <a:p>
            <a:r>
              <a:rPr lang="en-US" sz="2400" b="1" dirty="0">
                <a:solidFill>
                  <a:srgbClr val="0066FF"/>
                </a:solidFill>
                <a:latin typeface="微软雅黑" pitchFamily="34" charset="-122"/>
                <a:ea typeface="微软雅黑" pitchFamily="34" charset="-122"/>
                <a:sym typeface="楷体_GB2312" pitchFamily="1" charset="-122"/>
              </a:rPr>
              <a:t>1.</a:t>
            </a:r>
            <a:r>
              <a:rPr lang="zh-CN" altLang="en-US" sz="2400" b="1" dirty="0">
                <a:solidFill>
                  <a:srgbClr val="0066FF"/>
                </a:solidFill>
                <a:latin typeface="微软雅黑" pitchFamily="34" charset="-122"/>
                <a:ea typeface="微软雅黑" pitchFamily="34" charset="-122"/>
                <a:sym typeface="楷体_GB2312" pitchFamily="1" charset="-122"/>
              </a:rPr>
              <a:t>此医嘱属于（</a:t>
            </a:r>
            <a:r>
              <a:rPr lang="en-US" sz="2400" b="1" dirty="0">
                <a:solidFill>
                  <a:srgbClr val="0066FF"/>
                </a:solidFill>
                <a:latin typeface="微软雅黑" pitchFamily="34" charset="-122"/>
                <a:ea typeface="微软雅黑" pitchFamily="34" charset="-122"/>
                <a:sym typeface="楷体_GB2312" pitchFamily="1" charset="-122"/>
              </a:rPr>
              <a:t>  </a:t>
            </a:r>
            <a:r>
              <a:rPr lang="en-US" sz="2400" b="1"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en-US" sz="2400" b="1" dirty="0">
                <a:solidFill>
                  <a:srgbClr val="333333"/>
                </a:solidFill>
                <a:latin typeface="微软雅黑" pitchFamily="34" charset="-122"/>
                <a:ea typeface="微软雅黑" pitchFamily="34" charset="-122"/>
                <a:sym typeface="楷体_GB2312" pitchFamily="1" charset="-122"/>
              </a:rPr>
              <a:t>A</a:t>
            </a:r>
            <a:r>
              <a:rPr lang="zh-CN" altLang="en-US" sz="2400" b="1" dirty="0">
                <a:solidFill>
                  <a:srgbClr val="333333"/>
                </a:solidFill>
                <a:latin typeface="微软雅黑" pitchFamily="34" charset="-122"/>
                <a:ea typeface="微软雅黑" pitchFamily="34" charset="-122"/>
                <a:sym typeface="楷体_GB2312" pitchFamily="1" charset="-122"/>
              </a:rPr>
              <a:t>．长期医嘱                     </a:t>
            </a:r>
            <a:r>
              <a:rPr lang="zh-CN" altLang="en-US" sz="2400" b="1" dirty="0" smtClean="0">
                <a:solidFill>
                  <a:srgbClr val="333333"/>
                </a:solidFill>
                <a:latin typeface="微软雅黑" pitchFamily="34" charset="-122"/>
                <a:ea typeface="微软雅黑" pitchFamily="34" charset="-122"/>
                <a:sym typeface="楷体_GB2312" pitchFamily="1" charset="-122"/>
              </a:rPr>
              <a:t>   </a:t>
            </a:r>
            <a:r>
              <a:rPr lang="en-US" sz="2400" b="1" dirty="0" smtClean="0">
                <a:solidFill>
                  <a:srgbClr val="333333"/>
                </a:solidFill>
                <a:latin typeface="微软雅黑" pitchFamily="34" charset="-122"/>
                <a:ea typeface="微软雅黑" pitchFamily="34" charset="-122"/>
                <a:sym typeface="楷体_GB2312" pitchFamily="1" charset="-122"/>
              </a:rPr>
              <a:t>B</a:t>
            </a:r>
            <a:r>
              <a:rPr lang="zh-CN" altLang="en-US" sz="2400" b="1" dirty="0">
                <a:solidFill>
                  <a:srgbClr val="333333"/>
                </a:solidFill>
                <a:latin typeface="微软雅黑" pitchFamily="34" charset="-122"/>
                <a:ea typeface="微软雅黑" pitchFamily="34" charset="-122"/>
                <a:sym typeface="楷体_GB2312" pitchFamily="1" charset="-122"/>
              </a:rPr>
              <a:t>．临时医嘱</a:t>
            </a:r>
          </a:p>
          <a:p>
            <a:r>
              <a:rPr lang="en-US" sz="2400" b="1" dirty="0">
                <a:solidFill>
                  <a:srgbClr val="333333"/>
                </a:solidFill>
                <a:latin typeface="微软雅黑" pitchFamily="34" charset="-122"/>
                <a:ea typeface="微软雅黑" pitchFamily="34" charset="-122"/>
                <a:sym typeface="楷体_GB2312" pitchFamily="1" charset="-122"/>
              </a:rPr>
              <a:t>C</a:t>
            </a:r>
            <a:r>
              <a:rPr lang="zh-CN" altLang="en-US" sz="2400" b="1" dirty="0">
                <a:solidFill>
                  <a:srgbClr val="333333"/>
                </a:solidFill>
                <a:latin typeface="微软雅黑" pitchFamily="34" charset="-122"/>
                <a:ea typeface="微软雅黑" pitchFamily="34" charset="-122"/>
                <a:sym typeface="楷体_GB2312" pitchFamily="1" charset="-122"/>
              </a:rPr>
              <a:t>．长期备用医嘱                 </a:t>
            </a:r>
            <a:r>
              <a:rPr lang="zh-CN" altLang="en-US" sz="2400" b="1" dirty="0" smtClean="0">
                <a:solidFill>
                  <a:srgbClr val="333333"/>
                </a:solidFill>
                <a:latin typeface="微软雅黑" pitchFamily="34" charset="-122"/>
                <a:ea typeface="微软雅黑" pitchFamily="34" charset="-122"/>
                <a:sym typeface="楷体_GB2312" pitchFamily="1" charset="-122"/>
              </a:rPr>
              <a:t> </a:t>
            </a:r>
            <a:r>
              <a:rPr lang="en-US" sz="2400" b="1" dirty="0" smtClean="0">
                <a:solidFill>
                  <a:srgbClr val="333333"/>
                </a:solidFill>
                <a:latin typeface="微软雅黑" pitchFamily="34" charset="-122"/>
                <a:ea typeface="微软雅黑" pitchFamily="34" charset="-122"/>
                <a:sym typeface="楷体_GB2312" pitchFamily="1" charset="-122"/>
              </a:rPr>
              <a:t>D</a:t>
            </a:r>
            <a:r>
              <a:rPr lang="zh-CN" altLang="en-US" sz="2400" b="1" dirty="0">
                <a:solidFill>
                  <a:srgbClr val="333333"/>
                </a:solidFill>
                <a:latin typeface="微软雅黑" pitchFamily="34" charset="-122"/>
                <a:ea typeface="微软雅黑" pitchFamily="34" charset="-122"/>
                <a:sym typeface="楷体_GB2312" pitchFamily="1" charset="-122"/>
              </a:rPr>
              <a:t>．立即执行医嘱</a:t>
            </a:r>
          </a:p>
          <a:p>
            <a:r>
              <a:rPr lang="en-US" sz="2400" b="1" dirty="0">
                <a:solidFill>
                  <a:srgbClr val="333333"/>
                </a:solidFill>
                <a:latin typeface="微软雅黑" pitchFamily="34" charset="-122"/>
                <a:ea typeface="微软雅黑" pitchFamily="34" charset="-122"/>
                <a:sym typeface="楷体_GB2312" pitchFamily="1" charset="-122"/>
              </a:rPr>
              <a:t>E</a:t>
            </a:r>
            <a:r>
              <a:rPr lang="zh-CN" altLang="en-US" sz="2400" b="1" dirty="0">
                <a:solidFill>
                  <a:srgbClr val="333333"/>
                </a:solidFill>
                <a:latin typeface="微软雅黑" pitchFamily="34" charset="-122"/>
                <a:ea typeface="微软雅黑" pitchFamily="34" charset="-122"/>
                <a:sym typeface="楷体_GB2312" pitchFamily="1" charset="-122"/>
              </a:rPr>
              <a:t>．临时备用医嘱</a:t>
            </a:r>
          </a:p>
          <a:p>
            <a:endParaRPr lang="en-US" sz="2400" b="1" dirty="0">
              <a:solidFill>
                <a:srgbClr val="333333"/>
              </a:solidFill>
              <a:latin typeface="微软雅黑" pitchFamily="34" charset="-122"/>
              <a:ea typeface="微软雅黑" pitchFamily="34" charset="-122"/>
              <a:sym typeface="楷体_GB2312" pitchFamily="1" charset="-122"/>
            </a:endParaRPr>
          </a:p>
        </p:txBody>
      </p:sp>
      <p:sp>
        <p:nvSpPr>
          <p:cNvPr id="25" name="TextBox 9"/>
          <p:cNvSpPr txBox="1">
            <a:spLocks noChangeArrowheads="1"/>
          </p:cNvSpPr>
          <p:nvPr/>
        </p:nvSpPr>
        <p:spPr bwMode="auto">
          <a:xfrm>
            <a:off x="4647996" y="3384030"/>
            <a:ext cx="364202"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sz="2800" b="1" dirty="0">
                <a:solidFill>
                  <a:srgbClr val="FF0000"/>
                </a:solidFill>
                <a:latin typeface="楷体" pitchFamily="49" charset="-122"/>
                <a:ea typeface="楷体" pitchFamily="49" charset="-122"/>
              </a:rPr>
              <a:t>E</a:t>
            </a:r>
            <a:endParaRPr lang="zh-CN" altLang="en-US" sz="2800" b="1"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374770"/>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281070" y="1277982"/>
            <a:ext cx="1764307" cy="523220"/>
          </a:xfrm>
          <a:prstGeom prst="rect">
            <a:avLst/>
          </a:prstGeom>
          <a:noFill/>
        </p:spPr>
        <p:txBody>
          <a:bodyPr wrap="square" rtlCol="0">
            <a:spAutoFit/>
          </a:bodyPr>
          <a:lstStyle/>
          <a:p>
            <a:r>
              <a:rPr lang="zh-CN" altLang="en-US" sz="2800" b="1" dirty="0" smtClean="0">
                <a:solidFill>
                  <a:srgbClr val="FFFF00"/>
                </a:solidFill>
                <a:latin typeface="微软雅黑" pitchFamily="34" charset="-122"/>
                <a:ea typeface="微软雅黑" pitchFamily="34" charset="-122"/>
                <a:cs typeface="Tahoma" pitchFamily="34" charset="0"/>
              </a:rPr>
              <a:t>课堂评价</a:t>
            </a:r>
            <a:endParaRPr lang="zh-CN" altLang="en-US" sz="2800" b="1" dirty="0">
              <a:solidFill>
                <a:srgbClr val="FFFF00"/>
              </a:solidFill>
              <a:latin typeface="微软雅黑" pitchFamily="34" charset="-122"/>
              <a:ea typeface="微软雅黑" pitchFamily="34" charset="-122"/>
              <a:cs typeface="Tahoma" pitchFamily="34" charset="0"/>
            </a:endParaRPr>
          </a:p>
        </p:txBody>
      </p:sp>
      <p:sp>
        <p:nvSpPr>
          <p:cNvPr id="16" name="矩形 15"/>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1658" y="257470"/>
            <a:ext cx="4732022" cy="596900"/>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医疗和护理文件的书写</a:t>
            </a:r>
            <a:endParaRPr lang="zh-CN" altLang="en-US" sz="3100" b="1" dirty="0">
              <a:solidFill>
                <a:schemeClr val="bg1"/>
              </a:solidFill>
              <a:latin typeface="微软雅黑" pitchFamily="34" charset="-122"/>
              <a:ea typeface="微软雅黑" pitchFamily="34" charset="-122"/>
            </a:endParaRPr>
          </a:p>
        </p:txBody>
      </p:sp>
      <p:sp>
        <p:nvSpPr>
          <p:cNvPr id="20" name="直角三角形 19"/>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9"/>
          <p:cNvSpPr txBox="1">
            <a:spLocks noChangeArrowheads="1"/>
          </p:cNvSpPr>
          <p:nvPr/>
        </p:nvSpPr>
        <p:spPr bwMode="auto">
          <a:xfrm>
            <a:off x="5058894" y="2021997"/>
            <a:ext cx="444352"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altLang="zh-CN" sz="2800" b="1" dirty="0" smtClean="0">
                <a:solidFill>
                  <a:srgbClr val="FF0000"/>
                </a:solidFill>
              </a:rPr>
              <a:t>D</a:t>
            </a:r>
            <a:endParaRPr lang="zh-CN" altLang="en-US" sz="2800" b="1" dirty="0">
              <a:solidFill>
                <a:srgbClr val="FF0000"/>
              </a:solidFill>
            </a:endParaRPr>
          </a:p>
        </p:txBody>
      </p:sp>
      <p:sp>
        <p:nvSpPr>
          <p:cNvPr id="23" name="Rectangle 14"/>
          <p:cNvSpPr>
            <a:spLocks noChangeArrowheads="1"/>
          </p:cNvSpPr>
          <p:nvPr/>
        </p:nvSpPr>
        <p:spPr bwMode="auto">
          <a:xfrm>
            <a:off x="2984955" y="1681221"/>
            <a:ext cx="10298113" cy="41549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endParaRPr lang="en-US" sz="2400" dirty="0">
              <a:solidFill>
                <a:srgbClr val="FFCC00"/>
              </a:solidFill>
              <a:effectLst>
                <a:outerShdw blurRad="38100" dist="38100" dir="2700000" algn="tl">
                  <a:srgbClr val="000000"/>
                </a:outerShdw>
              </a:effectLst>
              <a:latin typeface="楷体_GB2312" pitchFamily="1" charset="-122"/>
              <a:ea typeface="楷体_GB2312" pitchFamily="1" charset="-122"/>
            </a:endParaRPr>
          </a:p>
          <a:p>
            <a:r>
              <a:rPr lang="en-US" sz="2400" b="1" dirty="0">
                <a:solidFill>
                  <a:srgbClr val="0066FF"/>
                </a:solidFill>
                <a:latin typeface="微软雅黑" pitchFamily="34" charset="-122"/>
                <a:ea typeface="微软雅黑" pitchFamily="34" charset="-122"/>
                <a:sym typeface="楷体_GB2312" pitchFamily="1" charset="-122"/>
              </a:rPr>
              <a:t>2.</a:t>
            </a:r>
            <a:r>
              <a:rPr lang="zh-CN" altLang="en-US" sz="2400" b="1" dirty="0">
                <a:solidFill>
                  <a:srgbClr val="0066FF"/>
                </a:solidFill>
                <a:latin typeface="微软雅黑" pitchFamily="34" charset="-122"/>
                <a:ea typeface="微软雅黑" pitchFamily="34" charset="-122"/>
                <a:sym typeface="楷体_GB2312" pitchFamily="1" charset="-122"/>
              </a:rPr>
              <a:t>有效时间是</a:t>
            </a:r>
            <a:r>
              <a:rPr lang="en-US" sz="2400" b="1" dirty="0">
                <a:solidFill>
                  <a:srgbClr val="0066FF"/>
                </a:solidFill>
                <a:latin typeface="微软雅黑" pitchFamily="34" charset="-122"/>
                <a:ea typeface="微软雅黑" pitchFamily="34" charset="-122"/>
                <a:sym typeface="楷体_GB2312" pitchFamily="1" charset="-122"/>
              </a:rPr>
              <a:t>( </a:t>
            </a:r>
            <a:r>
              <a:rPr lang="en-US" sz="2400" b="1" dirty="0" smtClean="0">
                <a:solidFill>
                  <a:srgbClr val="0066FF"/>
                </a:solidFill>
                <a:latin typeface="微软雅黑" pitchFamily="34" charset="-122"/>
                <a:ea typeface="微软雅黑" pitchFamily="34" charset="-122"/>
                <a:sym typeface="楷体_GB2312" pitchFamily="1" charset="-122"/>
              </a:rPr>
              <a:t>      )</a:t>
            </a:r>
            <a:endParaRPr lang="en-US" sz="2400" b="1" dirty="0">
              <a:solidFill>
                <a:srgbClr val="0066FF"/>
              </a:solidFill>
              <a:latin typeface="微软雅黑" pitchFamily="34" charset="-122"/>
              <a:ea typeface="微软雅黑" pitchFamily="34" charset="-122"/>
              <a:sym typeface="楷体_GB2312" pitchFamily="1" charset="-122"/>
            </a:endParaRPr>
          </a:p>
          <a:p>
            <a:r>
              <a:rPr lang="en-US" sz="2400" b="1" dirty="0">
                <a:solidFill>
                  <a:srgbClr val="333333"/>
                </a:solidFill>
                <a:latin typeface="微软雅黑" pitchFamily="34" charset="-122"/>
                <a:ea typeface="微软雅黑" pitchFamily="34" charset="-122"/>
                <a:sym typeface="楷体_GB2312" pitchFamily="1" charset="-122"/>
              </a:rPr>
              <a:t>A</a:t>
            </a:r>
            <a:r>
              <a:rPr lang="zh-CN" altLang="en-US" sz="2400" b="1" dirty="0">
                <a:solidFill>
                  <a:srgbClr val="333333"/>
                </a:solidFill>
                <a:latin typeface="微软雅黑" pitchFamily="34" charset="-122"/>
                <a:ea typeface="微软雅黑" pitchFamily="34" charset="-122"/>
                <a:sym typeface="楷体_GB2312" pitchFamily="1" charset="-122"/>
              </a:rPr>
              <a:t>．</a:t>
            </a:r>
            <a:r>
              <a:rPr lang="en-US" sz="2400" b="1" dirty="0">
                <a:solidFill>
                  <a:srgbClr val="333333"/>
                </a:solidFill>
                <a:latin typeface="微软雅黑" pitchFamily="34" charset="-122"/>
                <a:ea typeface="微软雅黑" pitchFamily="34" charset="-122"/>
                <a:sym typeface="楷体_GB2312" pitchFamily="1" charset="-122"/>
              </a:rPr>
              <a:t>6h                      </a:t>
            </a:r>
            <a:r>
              <a:rPr lang="en-US" sz="2400" b="1" dirty="0" smtClean="0">
                <a:solidFill>
                  <a:srgbClr val="333333"/>
                </a:solidFill>
                <a:latin typeface="微软雅黑" pitchFamily="34" charset="-122"/>
                <a:ea typeface="微软雅黑" pitchFamily="34" charset="-122"/>
                <a:sym typeface="楷体_GB2312" pitchFamily="1" charset="-122"/>
              </a:rPr>
              <a:t> B</a:t>
            </a:r>
            <a:r>
              <a:rPr lang="zh-CN" altLang="en-US" sz="2400" b="1" dirty="0">
                <a:solidFill>
                  <a:srgbClr val="333333"/>
                </a:solidFill>
                <a:latin typeface="微软雅黑" pitchFamily="34" charset="-122"/>
                <a:ea typeface="微软雅黑" pitchFamily="34" charset="-122"/>
                <a:sym typeface="楷体_GB2312" pitchFamily="1" charset="-122"/>
              </a:rPr>
              <a:t>．</a:t>
            </a:r>
            <a:r>
              <a:rPr lang="en-US" sz="2400" b="1" dirty="0">
                <a:solidFill>
                  <a:srgbClr val="333333"/>
                </a:solidFill>
                <a:latin typeface="微软雅黑" pitchFamily="34" charset="-122"/>
                <a:ea typeface="微软雅黑" pitchFamily="34" charset="-122"/>
                <a:sym typeface="楷体_GB2312" pitchFamily="1" charset="-122"/>
              </a:rPr>
              <a:t>8h</a:t>
            </a:r>
          </a:p>
          <a:p>
            <a:r>
              <a:rPr lang="en-US" sz="2400" b="1" dirty="0">
                <a:solidFill>
                  <a:srgbClr val="333333"/>
                </a:solidFill>
                <a:latin typeface="微软雅黑" pitchFamily="34" charset="-122"/>
                <a:ea typeface="微软雅黑" pitchFamily="34" charset="-122"/>
                <a:sym typeface="楷体_GB2312" pitchFamily="1" charset="-122"/>
              </a:rPr>
              <a:t>C</a:t>
            </a:r>
            <a:r>
              <a:rPr lang="zh-CN" altLang="en-US" sz="2400" b="1" dirty="0">
                <a:solidFill>
                  <a:srgbClr val="333333"/>
                </a:solidFill>
                <a:latin typeface="微软雅黑" pitchFamily="34" charset="-122"/>
                <a:ea typeface="微软雅黑" pitchFamily="34" charset="-122"/>
                <a:sym typeface="楷体_GB2312" pitchFamily="1" charset="-122"/>
              </a:rPr>
              <a:t>．</a:t>
            </a:r>
            <a:r>
              <a:rPr lang="en-US" sz="2400" b="1" dirty="0">
                <a:solidFill>
                  <a:srgbClr val="333333"/>
                </a:solidFill>
                <a:latin typeface="微软雅黑" pitchFamily="34" charset="-122"/>
                <a:ea typeface="微软雅黑" pitchFamily="34" charset="-122"/>
                <a:sym typeface="楷体_GB2312" pitchFamily="1" charset="-122"/>
              </a:rPr>
              <a:t>10h                     D</a:t>
            </a:r>
            <a:r>
              <a:rPr lang="zh-CN" altLang="en-US" sz="2400" b="1" dirty="0">
                <a:solidFill>
                  <a:srgbClr val="333333"/>
                </a:solidFill>
                <a:latin typeface="微软雅黑" pitchFamily="34" charset="-122"/>
                <a:ea typeface="微软雅黑" pitchFamily="34" charset="-122"/>
                <a:sym typeface="楷体_GB2312" pitchFamily="1" charset="-122"/>
              </a:rPr>
              <a:t>．</a:t>
            </a:r>
            <a:r>
              <a:rPr lang="en-US" sz="2400" b="1" dirty="0">
                <a:solidFill>
                  <a:srgbClr val="333333"/>
                </a:solidFill>
                <a:latin typeface="微软雅黑" pitchFamily="34" charset="-122"/>
                <a:ea typeface="微软雅黑" pitchFamily="34" charset="-122"/>
                <a:sym typeface="楷体_GB2312" pitchFamily="1" charset="-122"/>
              </a:rPr>
              <a:t>12h</a:t>
            </a:r>
          </a:p>
          <a:p>
            <a:r>
              <a:rPr lang="en-US" sz="2400" b="1" dirty="0">
                <a:solidFill>
                  <a:srgbClr val="333333"/>
                </a:solidFill>
                <a:latin typeface="微软雅黑" pitchFamily="34" charset="-122"/>
                <a:ea typeface="微软雅黑" pitchFamily="34" charset="-122"/>
                <a:sym typeface="楷体_GB2312" pitchFamily="1" charset="-122"/>
              </a:rPr>
              <a:t>E</a:t>
            </a:r>
            <a:r>
              <a:rPr lang="zh-CN" altLang="en-US" sz="2400" b="1" dirty="0">
                <a:solidFill>
                  <a:srgbClr val="333333"/>
                </a:solidFill>
                <a:latin typeface="微软雅黑" pitchFamily="34" charset="-122"/>
                <a:ea typeface="微软雅黑" pitchFamily="34" charset="-122"/>
                <a:sym typeface="楷体_GB2312" pitchFamily="1" charset="-122"/>
              </a:rPr>
              <a:t>．</a:t>
            </a:r>
            <a:r>
              <a:rPr lang="en-US" sz="2400" b="1" dirty="0">
                <a:solidFill>
                  <a:srgbClr val="333333"/>
                </a:solidFill>
                <a:latin typeface="微软雅黑" pitchFamily="34" charset="-122"/>
                <a:ea typeface="微软雅黑" pitchFamily="34" charset="-122"/>
                <a:sym typeface="楷体_GB2312" pitchFamily="1" charset="-122"/>
              </a:rPr>
              <a:t>24h</a:t>
            </a:r>
          </a:p>
          <a:p>
            <a:r>
              <a:rPr lang="en-US" sz="2400" b="1" dirty="0">
                <a:solidFill>
                  <a:srgbClr val="0066FF"/>
                </a:solidFill>
                <a:latin typeface="微软雅黑" pitchFamily="34" charset="-122"/>
                <a:ea typeface="微软雅黑" pitchFamily="34" charset="-122"/>
                <a:sym typeface="楷体_GB2312" pitchFamily="1" charset="-122"/>
              </a:rPr>
              <a:t>3.</a:t>
            </a:r>
            <a:r>
              <a:rPr lang="zh-CN" altLang="en-US" sz="2400" b="1" dirty="0">
                <a:solidFill>
                  <a:srgbClr val="0066FF"/>
                </a:solidFill>
                <a:latin typeface="微软雅黑" pitchFamily="34" charset="-122"/>
                <a:ea typeface="微软雅黑" pitchFamily="34" charset="-122"/>
                <a:sym typeface="楷体_GB2312" pitchFamily="1" charset="-122"/>
              </a:rPr>
              <a:t>执行医嘱时，不妥的一项是（</a:t>
            </a:r>
            <a:r>
              <a:rPr lang="en-US" sz="2400" b="1" dirty="0">
                <a:solidFill>
                  <a:srgbClr val="0066FF"/>
                </a:solidFill>
                <a:latin typeface="微软雅黑" pitchFamily="34" charset="-122"/>
                <a:ea typeface="微软雅黑" pitchFamily="34" charset="-122"/>
                <a:sym typeface="楷体_GB2312" pitchFamily="1" charset="-122"/>
              </a:rPr>
              <a:t>  </a:t>
            </a:r>
            <a:r>
              <a:rPr lang="en-US" sz="2400" b="1"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en-US" sz="2400" b="1" dirty="0">
                <a:solidFill>
                  <a:srgbClr val="333333"/>
                </a:solidFill>
                <a:latin typeface="微软雅黑" pitchFamily="34" charset="-122"/>
                <a:ea typeface="微软雅黑" pitchFamily="34" charset="-122"/>
                <a:sym typeface="楷体_GB2312" pitchFamily="1" charset="-122"/>
              </a:rPr>
              <a:t>A</a:t>
            </a:r>
            <a:r>
              <a:rPr lang="zh-CN" altLang="en-US" sz="2400" b="1" dirty="0">
                <a:solidFill>
                  <a:srgbClr val="333333"/>
                </a:solidFill>
                <a:latin typeface="微软雅黑" pitchFamily="34" charset="-122"/>
                <a:ea typeface="微软雅黑" pitchFamily="34" charset="-122"/>
                <a:sym typeface="楷体_GB2312" pitchFamily="1" charset="-122"/>
              </a:rPr>
              <a:t>．护士执行医嘱后签全名</a:t>
            </a:r>
          </a:p>
          <a:p>
            <a:r>
              <a:rPr lang="en-US" sz="2400" b="1" dirty="0">
                <a:solidFill>
                  <a:srgbClr val="333333"/>
                </a:solidFill>
                <a:latin typeface="微软雅黑" pitchFamily="34" charset="-122"/>
                <a:ea typeface="微软雅黑" pitchFamily="34" charset="-122"/>
                <a:sym typeface="楷体_GB2312" pitchFamily="1" charset="-122"/>
              </a:rPr>
              <a:t>B</a:t>
            </a:r>
            <a:r>
              <a:rPr lang="zh-CN" altLang="en-US" sz="2400" b="1" dirty="0">
                <a:solidFill>
                  <a:srgbClr val="333333"/>
                </a:solidFill>
                <a:latin typeface="微软雅黑" pitchFamily="34" charset="-122"/>
                <a:ea typeface="微软雅黑" pitchFamily="34" charset="-122"/>
                <a:sym typeface="楷体_GB2312" pitchFamily="1" charset="-122"/>
              </a:rPr>
              <a:t>．临时医嘱应在短时间内执行一次</a:t>
            </a:r>
          </a:p>
          <a:p>
            <a:r>
              <a:rPr lang="en-US" sz="2400" b="1" dirty="0">
                <a:solidFill>
                  <a:srgbClr val="333333"/>
                </a:solidFill>
                <a:latin typeface="微软雅黑" pitchFamily="34" charset="-122"/>
                <a:ea typeface="微软雅黑" pitchFamily="34" charset="-122"/>
                <a:sym typeface="楷体_GB2312" pitchFamily="1" charset="-122"/>
              </a:rPr>
              <a:t>C</a:t>
            </a:r>
            <a:r>
              <a:rPr lang="zh-CN" altLang="en-US" sz="2400" b="1" dirty="0">
                <a:solidFill>
                  <a:srgbClr val="333333"/>
                </a:solidFill>
                <a:latin typeface="微软雅黑" pitchFamily="34" charset="-122"/>
                <a:ea typeface="微软雅黑" pitchFamily="34" charset="-122"/>
                <a:sym typeface="楷体_GB2312" pitchFamily="1" charset="-122"/>
              </a:rPr>
              <a:t>．医嘱必须有医师签名</a:t>
            </a:r>
          </a:p>
          <a:p>
            <a:r>
              <a:rPr lang="en-US" sz="2400" b="1" dirty="0">
                <a:solidFill>
                  <a:srgbClr val="333333"/>
                </a:solidFill>
                <a:latin typeface="微软雅黑" pitchFamily="34" charset="-122"/>
                <a:ea typeface="微软雅黑" pitchFamily="34" charset="-122"/>
                <a:sym typeface="楷体_GB2312" pitchFamily="1" charset="-122"/>
              </a:rPr>
              <a:t>D</a:t>
            </a:r>
            <a:r>
              <a:rPr lang="zh-CN" altLang="en-US" sz="2400" b="1" dirty="0">
                <a:solidFill>
                  <a:srgbClr val="333333"/>
                </a:solidFill>
                <a:latin typeface="微软雅黑" pitchFamily="34" charset="-122"/>
                <a:ea typeface="微软雅黑" pitchFamily="34" charset="-122"/>
                <a:sym typeface="楷体_GB2312" pitchFamily="1" charset="-122"/>
              </a:rPr>
              <a:t>．临时备用医嘱过时未执行，则由医师注明</a:t>
            </a:r>
            <a:r>
              <a:rPr lang="zh-CN" altLang="en-US" sz="2400" b="1" dirty="0">
                <a:solidFill>
                  <a:srgbClr val="333333"/>
                </a:solidFill>
                <a:ea typeface="微软雅黑" pitchFamily="34" charset="-122"/>
                <a:sym typeface="楷体_GB2312" pitchFamily="1" charset="-122"/>
              </a:rPr>
              <a:t>“</a:t>
            </a:r>
            <a:r>
              <a:rPr lang="zh-CN" altLang="en-US" sz="2400" b="1" dirty="0">
                <a:solidFill>
                  <a:srgbClr val="333333"/>
                </a:solidFill>
                <a:latin typeface="微软雅黑" pitchFamily="34" charset="-122"/>
                <a:ea typeface="微软雅黑" pitchFamily="34" charset="-122"/>
                <a:sym typeface="楷体_GB2312" pitchFamily="1" charset="-122"/>
              </a:rPr>
              <a:t>取消</a:t>
            </a:r>
            <a:r>
              <a:rPr lang="zh-CN" altLang="en-US" sz="2400" b="1" dirty="0">
                <a:solidFill>
                  <a:srgbClr val="333333"/>
                </a:solidFill>
                <a:ea typeface="微软雅黑" pitchFamily="34" charset="-122"/>
                <a:sym typeface="楷体_GB2312" pitchFamily="1" charset="-122"/>
              </a:rPr>
              <a:t>”</a:t>
            </a:r>
            <a:endParaRPr lang="zh-CN" altLang="en-US" sz="2400" b="1" dirty="0">
              <a:solidFill>
                <a:srgbClr val="333333"/>
              </a:solidFill>
              <a:latin typeface="微软雅黑" pitchFamily="34" charset="-122"/>
              <a:ea typeface="微软雅黑" pitchFamily="34" charset="-122"/>
              <a:sym typeface="楷体_GB2312" pitchFamily="1" charset="-122"/>
            </a:endParaRPr>
          </a:p>
          <a:p>
            <a:r>
              <a:rPr lang="en-US" sz="2400" b="1" dirty="0">
                <a:solidFill>
                  <a:srgbClr val="333333"/>
                </a:solidFill>
                <a:latin typeface="微软雅黑" pitchFamily="34" charset="-122"/>
                <a:ea typeface="微软雅黑" pitchFamily="34" charset="-122"/>
                <a:sym typeface="楷体_GB2312" pitchFamily="1" charset="-122"/>
              </a:rPr>
              <a:t>E</a:t>
            </a:r>
            <a:r>
              <a:rPr lang="zh-CN" altLang="en-US" sz="2400" b="1" dirty="0">
                <a:solidFill>
                  <a:srgbClr val="333333"/>
                </a:solidFill>
                <a:latin typeface="微软雅黑" pitchFamily="34" charset="-122"/>
                <a:ea typeface="微软雅黑" pitchFamily="34" charset="-122"/>
                <a:sym typeface="楷体_GB2312" pitchFamily="1" charset="-122"/>
              </a:rPr>
              <a:t>．执行过程中必须认真</a:t>
            </a:r>
            <a:r>
              <a:rPr lang="zh-CN" altLang="en-US" sz="2400" b="1" dirty="0" smtClean="0">
                <a:solidFill>
                  <a:srgbClr val="333333"/>
                </a:solidFill>
                <a:latin typeface="微软雅黑" pitchFamily="34" charset="-122"/>
                <a:ea typeface="微软雅黑" pitchFamily="34" charset="-122"/>
                <a:sym typeface="楷体_GB2312" pitchFamily="1" charset="-122"/>
              </a:rPr>
              <a:t>核对</a:t>
            </a:r>
            <a:endParaRPr lang="zh-CN" altLang="en-US" sz="2400" dirty="0">
              <a:effectLst>
                <a:outerShdw blurRad="38100" dist="38100" dir="2700000" algn="tl">
                  <a:srgbClr val="FFFFFF"/>
                </a:outerShdw>
              </a:effectLst>
              <a:latin typeface="楷体" pitchFamily="49" charset="-122"/>
              <a:ea typeface="楷体" pitchFamily="49" charset="-122"/>
            </a:endParaRPr>
          </a:p>
        </p:txBody>
      </p:sp>
      <p:sp>
        <p:nvSpPr>
          <p:cNvPr id="26" name="TextBox 9"/>
          <p:cNvSpPr txBox="1">
            <a:spLocks noChangeArrowheads="1"/>
          </p:cNvSpPr>
          <p:nvPr/>
        </p:nvSpPr>
        <p:spPr bwMode="auto">
          <a:xfrm>
            <a:off x="7325390" y="3497103"/>
            <a:ext cx="444352"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altLang="zh-CN" sz="2800" b="1" dirty="0" smtClean="0">
                <a:solidFill>
                  <a:srgbClr val="FF0000"/>
                </a:solidFill>
              </a:rPr>
              <a:t>D</a:t>
            </a:r>
            <a:endParaRPr lang="zh-CN" altLang="en-US" sz="28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374770"/>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4874982" y="1279321"/>
            <a:ext cx="2632426" cy="523220"/>
          </a:xfrm>
          <a:prstGeom prst="rect">
            <a:avLst/>
          </a:prstGeom>
          <a:noFill/>
        </p:spPr>
        <p:txBody>
          <a:bodyPr wrap="square" rtlCol="0">
            <a:spAutoFit/>
          </a:bodyPr>
          <a:lstStyle/>
          <a:p>
            <a:r>
              <a:rPr lang="zh-CN" altLang="en-US" sz="2800" b="1" dirty="0" smtClean="0">
                <a:solidFill>
                  <a:srgbClr val="FFFF00"/>
                </a:solidFill>
                <a:latin typeface="微软雅黑" pitchFamily="34" charset="-122"/>
                <a:ea typeface="微软雅黑" pitchFamily="34" charset="-122"/>
                <a:cs typeface="Tahoma" pitchFamily="34" charset="0"/>
              </a:rPr>
              <a:t>角色扮演活动</a:t>
            </a:r>
            <a:endParaRPr lang="zh-CN" altLang="en-US" sz="2800" b="1" dirty="0">
              <a:solidFill>
                <a:srgbClr val="FFFF00"/>
              </a:solidFill>
              <a:latin typeface="微软雅黑" pitchFamily="34" charset="-122"/>
              <a:ea typeface="微软雅黑" pitchFamily="34" charset="-122"/>
              <a:cs typeface="Tahoma" pitchFamily="34" charset="0"/>
            </a:endParaRPr>
          </a:p>
        </p:txBody>
      </p:sp>
      <p:sp>
        <p:nvSpPr>
          <p:cNvPr id="16" name="矩形 15"/>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91658" y="257470"/>
            <a:ext cx="4732022" cy="596900"/>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医疗和护理文件的书写</a:t>
            </a:r>
            <a:endParaRPr lang="zh-CN" altLang="en-US" sz="3100" b="1" dirty="0">
              <a:solidFill>
                <a:schemeClr val="bg1"/>
              </a:solidFill>
              <a:latin typeface="微软雅黑" pitchFamily="34" charset="-122"/>
              <a:ea typeface="微软雅黑" pitchFamily="34" charset="-122"/>
            </a:endParaRPr>
          </a:p>
        </p:txBody>
      </p:sp>
      <p:sp>
        <p:nvSpPr>
          <p:cNvPr id="20" name="直角三角形 19"/>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3"/>
          <p:cNvSpPr>
            <a:spLocks noGrp="1" noChangeArrowheads="1"/>
          </p:cNvSpPr>
          <p:nvPr/>
        </p:nvSpPr>
        <p:spPr bwMode="auto">
          <a:xfrm>
            <a:off x="2300346" y="3047168"/>
            <a:ext cx="7361185" cy="1734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b="1" dirty="0">
                <a:effectLst>
                  <a:outerShdw blurRad="38100" dist="38100" dir="2700000" algn="tl">
                    <a:srgbClr val="FFFFFF"/>
                  </a:outerShdw>
                </a:effectLst>
                <a:latin typeface="楷体_GB2312" pitchFamily="1" charset="-122"/>
                <a:ea typeface="楷体_GB2312" pitchFamily="1" charset="-122"/>
              </a:rPr>
              <a:t>      </a:t>
            </a:r>
            <a:r>
              <a:rPr lang="zh-CN" altLang="en-US" b="1" dirty="0">
                <a:solidFill>
                  <a:srgbClr val="0066FF"/>
                </a:solidFill>
                <a:latin typeface="微软雅黑" pitchFamily="34" charset="-122"/>
                <a:ea typeface="微软雅黑" pitchFamily="34" charset="-122"/>
                <a:sym typeface="楷体_GB2312" pitchFamily="1" charset="-122"/>
              </a:rPr>
              <a:t>学生根据教材上的长期及临时医嘱例表分组进行角色扮演，每3-4人为一组，分别轮流扮演负责护士、护士学习医嘱处理。</a:t>
            </a:r>
            <a:r>
              <a:rPr lang="zh-CN" altLang="en-US" b="1" dirty="0">
                <a:effectLst>
                  <a:outerShdw blurRad="38100" dist="38100" dir="2700000" algn="tl">
                    <a:srgbClr val="FFFFFF"/>
                  </a:outerShdw>
                </a:effectLst>
                <a:latin typeface="楷体" pitchFamily="49" charset="-122"/>
                <a:ea typeface="楷体" pitchFamily="49" charset="-122"/>
              </a:rPr>
              <a:t> </a:t>
            </a: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96900"/>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医疗与护理文件的书写</a:t>
            </a:r>
            <a:endParaRPr lang="zh-CN" altLang="en-US" sz="3100" b="1" dirty="0">
              <a:solidFill>
                <a:schemeClr val="bg1"/>
              </a:solidFill>
              <a:latin typeface="微软雅黑" pitchFamily="34" charset="-122"/>
              <a:ea typeface="微软雅黑" pitchFamily="34" charset="-122"/>
            </a:endParaRP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hlinkClick r:id="rId2" action="ppaction://hlinksldjump"/>
          </p:cNvPr>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979875" y="2552700"/>
            <a:ext cx="4232249" cy="1446550"/>
          </a:xfrm>
          <a:prstGeom prst="rect">
            <a:avLst/>
          </a:prstGeom>
          <a:noFill/>
        </p:spPr>
        <p:txBody>
          <a:bodyPr wrap="none" rtlCol="0">
            <a:spAutoFit/>
          </a:bodyPr>
          <a:lstStyle/>
          <a:p>
            <a:r>
              <a:rPr lang="en-US" altLang="zh-CN" sz="8800" b="1" dirty="0" smtClean="0">
                <a:solidFill>
                  <a:schemeClr val="bg1">
                    <a:lumMod val="95000"/>
                  </a:schemeClr>
                </a:solidFill>
                <a:latin typeface="微软雅黑" pitchFamily="34" charset="-122"/>
                <a:ea typeface="微软雅黑" pitchFamily="34" charset="-122"/>
              </a:rPr>
              <a:t>Thanks</a:t>
            </a:r>
            <a:endParaRPr lang="zh-CN" altLang="en-US" sz="8800" b="1" dirty="0">
              <a:solidFill>
                <a:schemeClr val="bg1">
                  <a:lumMod val="95000"/>
                </a:schemeClr>
              </a:solidFill>
              <a:latin typeface="微软雅黑" pitchFamily="34" charset="-122"/>
              <a:ea typeface="微软雅黑" pitchFamily="34" charset="-122"/>
            </a:endParaRPr>
          </a:p>
        </p:txBody>
      </p:sp>
      <p:sp>
        <p:nvSpPr>
          <p:cNvPr id="18" name="等腰三角形 17"/>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Freeform 5"/>
          <p:cNvSpPr/>
          <p:nvPr/>
        </p:nvSpPr>
        <p:spPr bwMode="auto">
          <a:xfrm>
            <a:off x="6105525" y="2011363"/>
            <a:ext cx="1552575" cy="2038350"/>
          </a:xfrm>
          <a:custGeom>
            <a:avLst/>
            <a:gdLst>
              <a:gd name="T0" fmla="*/ 0 w 6568"/>
              <a:gd name="T1" fmla="*/ 5750 h 8625"/>
              <a:gd name="T2" fmla="*/ 4980 w 6568"/>
              <a:gd name="T3" fmla="*/ 8625 h 8625"/>
              <a:gd name="T4" fmla="*/ 2875 w 6568"/>
              <a:gd name="T5" fmla="*/ 770 h 8625"/>
              <a:gd name="T6" fmla="*/ 0 w 6568"/>
              <a:gd name="T7" fmla="*/ 0 h 8625"/>
              <a:gd name="T8" fmla="*/ 0 w 6568"/>
              <a:gd name="T9" fmla="*/ 5750 h 8625"/>
            </a:gdLst>
            <a:ahLst/>
            <a:cxnLst>
              <a:cxn ang="0">
                <a:pos x="T0" y="T1"/>
              </a:cxn>
              <a:cxn ang="0">
                <a:pos x="T2" y="T3"/>
              </a:cxn>
              <a:cxn ang="0">
                <a:pos x="T4" y="T5"/>
              </a:cxn>
              <a:cxn ang="0">
                <a:pos x="T6" y="T7"/>
              </a:cxn>
              <a:cxn ang="0">
                <a:pos x="T8" y="T9"/>
              </a:cxn>
            </a:cxnLst>
            <a:rect l="0" t="0" r="r" b="b"/>
            <a:pathLst>
              <a:path w="6568" h="8625">
                <a:moveTo>
                  <a:pt x="0" y="5750"/>
                </a:moveTo>
                <a:lnTo>
                  <a:pt x="4980" y="8625"/>
                </a:lnTo>
                <a:cubicBezTo>
                  <a:pt x="6568" y="5875"/>
                  <a:pt x="5626" y="2358"/>
                  <a:pt x="2875" y="770"/>
                </a:cubicBezTo>
                <a:cubicBezTo>
                  <a:pt x="2001" y="266"/>
                  <a:pt x="1010" y="0"/>
                  <a:pt x="0" y="0"/>
                </a:cubicBezTo>
                <a:lnTo>
                  <a:pt x="0" y="5750"/>
                </a:lnTo>
                <a:close/>
              </a:path>
            </a:pathLst>
          </a:custGeom>
          <a:solidFill>
            <a:schemeClr val="accent4">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7" name="Freeform 7"/>
          <p:cNvSpPr/>
          <p:nvPr/>
        </p:nvSpPr>
        <p:spPr bwMode="auto">
          <a:xfrm>
            <a:off x="4929188" y="3370263"/>
            <a:ext cx="2354262" cy="1552575"/>
          </a:xfrm>
          <a:custGeom>
            <a:avLst/>
            <a:gdLst>
              <a:gd name="T0" fmla="*/ 9959 w 19919"/>
              <a:gd name="T1" fmla="*/ 0 h 13135"/>
              <a:gd name="T2" fmla="*/ 0 w 19919"/>
              <a:gd name="T3" fmla="*/ 5750 h 13135"/>
              <a:gd name="T4" fmla="*/ 15709 w 19919"/>
              <a:gd name="T5" fmla="*/ 9959 h 13135"/>
              <a:gd name="T6" fmla="*/ 19919 w 19919"/>
              <a:gd name="T7" fmla="*/ 5750 h 13135"/>
              <a:gd name="T8" fmla="*/ 9959 w 19919"/>
              <a:gd name="T9" fmla="*/ 0 h 13135"/>
            </a:gdLst>
            <a:ahLst/>
            <a:cxnLst>
              <a:cxn ang="0">
                <a:pos x="T0" y="T1"/>
              </a:cxn>
              <a:cxn ang="0">
                <a:pos x="T2" y="T3"/>
              </a:cxn>
              <a:cxn ang="0">
                <a:pos x="T4" y="T5"/>
              </a:cxn>
              <a:cxn ang="0">
                <a:pos x="T6" y="T7"/>
              </a:cxn>
              <a:cxn ang="0">
                <a:pos x="T8" y="T9"/>
              </a:cxn>
            </a:cxnLst>
            <a:rect l="0" t="0" r="r" b="b"/>
            <a:pathLst>
              <a:path w="19919" h="13135">
                <a:moveTo>
                  <a:pt x="9959" y="0"/>
                </a:moveTo>
                <a:lnTo>
                  <a:pt x="0" y="5750"/>
                </a:lnTo>
                <a:cubicBezTo>
                  <a:pt x="3176" y="11250"/>
                  <a:pt x="10209" y="13135"/>
                  <a:pt x="15709" y="9959"/>
                </a:cubicBezTo>
                <a:cubicBezTo>
                  <a:pt x="17458" y="8950"/>
                  <a:pt x="18909" y="7498"/>
                  <a:pt x="19919" y="5750"/>
                </a:cubicBezTo>
                <a:lnTo>
                  <a:pt x="9959" y="0"/>
                </a:lnTo>
                <a:close/>
              </a:path>
            </a:pathLst>
          </a:custGeom>
          <a:solidFill>
            <a:schemeClr val="accent6">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8" name="Freeform 9"/>
          <p:cNvSpPr/>
          <p:nvPr/>
        </p:nvSpPr>
        <p:spPr bwMode="auto">
          <a:xfrm>
            <a:off x="4746625" y="2011363"/>
            <a:ext cx="1358900" cy="2038350"/>
          </a:xfrm>
          <a:custGeom>
            <a:avLst/>
            <a:gdLst>
              <a:gd name="T0" fmla="*/ 11499 w 11499"/>
              <a:gd name="T1" fmla="*/ 11499 h 17249"/>
              <a:gd name="T2" fmla="*/ 11499 w 11499"/>
              <a:gd name="T3" fmla="*/ 0 h 17249"/>
              <a:gd name="T4" fmla="*/ 0 w 11499"/>
              <a:gd name="T5" fmla="*/ 11499 h 17249"/>
              <a:gd name="T6" fmla="*/ 1540 w 11499"/>
              <a:gd name="T7" fmla="*/ 17249 h 17249"/>
              <a:gd name="T8" fmla="*/ 11499 w 11499"/>
              <a:gd name="T9" fmla="*/ 11499 h 17249"/>
            </a:gdLst>
            <a:ahLst/>
            <a:cxnLst>
              <a:cxn ang="0">
                <a:pos x="T0" y="T1"/>
              </a:cxn>
              <a:cxn ang="0">
                <a:pos x="T2" y="T3"/>
              </a:cxn>
              <a:cxn ang="0">
                <a:pos x="T4" y="T5"/>
              </a:cxn>
              <a:cxn ang="0">
                <a:pos x="T6" y="T7"/>
              </a:cxn>
              <a:cxn ang="0">
                <a:pos x="T8" y="T9"/>
              </a:cxn>
            </a:cxnLst>
            <a:rect l="0" t="0" r="r" b="b"/>
            <a:pathLst>
              <a:path w="11499" h="17249">
                <a:moveTo>
                  <a:pt x="11499" y="11499"/>
                </a:moveTo>
                <a:lnTo>
                  <a:pt x="11499" y="0"/>
                </a:lnTo>
                <a:cubicBezTo>
                  <a:pt x="5148" y="0"/>
                  <a:pt x="0" y="5148"/>
                  <a:pt x="0" y="11499"/>
                </a:cubicBezTo>
                <a:cubicBezTo>
                  <a:pt x="0" y="13518"/>
                  <a:pt x="531" y="15501"/>
                  <a:pt x="1540" y="17249"/>
                </a:cubicBezTo>
                <a:lnTo>
                  <a:pt x="11499" y="11499"/>
                </a:lnTo>
                <a:close/>
              </a:path>
            </a:pathLst>
          </a:custGeom>
          <a:solidFill>
            <a:schemeClr val="accent2">
              <a:lumMod val="60000"/>
              <a:lumOff val="4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50" name="文本框 49"/>
          <p:cNvSpPr txBox="1">
            <a:spLocks noChangeArrowheads="1"/>
          </p:cNvSpPr>
          <p:nvPr/>
        </p:nvSpPr>
        <p:spPr bwMode="auto">
          <a:xfrm>
            <a:off x="1341438" y="2047875"/>
            <a:ext cx="3213100" cy="417830"/>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一、病历的作用</a:t>
            </a:r>
          </a:p>
        </p:txBody>
      </p:sp>
      <p:sp>
        <p:nvSpPr>
          <p:cNvPr id="51" name="文本框 50"/>
          <p:cNvSpPr txBox="1">
            <a:spLocks noChangeArrowheads="1"/>
          </p:cNvSpPr>
          <p:nvPr/>
        </p:nvSpPr>
        <p:spPr bwMode="auto">
          <a:xfrm>
            <a:off x="8101013" y="2047875"/>
            <a:ext cx="3213100" cy="417830"/>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二、病历书写要求</a:t>
            </a:r>
          </a:p>
        </p:txBody>
      </p:sp>
      <p:sp>
        <p:nvSpPr>
          <p:cNvPr id="52" name="文本框 51"/>
          <p:cNvSpPr txBox="1">
            <a:spLocks noChangeArrowheads="1"/>
          </p:cNvSpPr>
          <p:nvPr/>
        </p:nvSpPr>
        <p:spPr bwMode="auto">
          <a:xfrm>
            <a:off x="4554538" y="4922838"/>
            <a:ext cx="3213100" cy="417830"/>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三、病历保管要求</a:t>
            </a:r>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fltVal val="0.5"/>
                                          </p:val>
                                        </p:tav>
                                        <p:tav tm="100000">
                                          <p:val>
                                            <p:strVal val="#ppt_x"/>
                                          </p:val>
                                        </p:tav>
                                      </p:tavLst>
                                    </p:anim>
                                    <p:anim calcmode="lin" valueType="num">
                                      <p:cBhvr>
                                        <p:cTn id="18" dur="500" fill="hold"/>
                                        <p:tgtEl>
                                          <p:spTgt spid="4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2" presetClass="entr" presetSubtype="8" fill="hold" grpId="0" nodeType="withEffect">
                                  <p:stCondLst>
                                    <p:cond delay="9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2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016762" y="2343936"/>
            <a:ext cx="4079131" cy="2565400"/>
          </a:xfrm>
          <a:prstGeom prst="rect">
            <a:avLst/>
          </a:prstGeom>
          <a:noFill/>
        </p:spPr>
        <p:txBody>
          <a:bodyPr wrap="square" rtlCol="0">
            <a:spAutoFit/>
          </a:bodyPr>
          <a:lstStyle/>
          <a:p>
            <a:pPr algn="l">
              <a:lnSpc>
                <a:spcPct val="145000"/>
              </a:lnSpc>
            </a:pPr>
            <a:r>
              <a:rPr lang="en-US" altLang="zh-CN" sz="2800" b="1" dirty="0">
                <a:solidFill>
                  <a:srgbClr val="0066FF"/>
                </a:solidFill>
                <a:latin typeface="微软雅黑" charset="0"/>
                <a:ea typeface="微软雅黑" charset="0"/>
                <a:sym typeface="楷体_GB2312" pitchFamily="1" charset="-122"/>
              </a:rPr>
              <a:t>1</a:t>
            </a:r>
            <a:r>
              <a:rPr lang="zh-CN" altLang="en-US" sz="2800" b="1" dirty="0">
                <a:solidFill>
                  <a:srgbClr val="0066FF"/>
                </a:solidFill>
                <a:latin typeface="微软雅黑" charset="0"/>
                <a:ea typeface="微软雅黑" charset="0"/>
                <a:sym typeface="楷体_GB2312" pitchFamily="1" charset="-122"/>
              </a:rPr>
              <a:t>、</a:t>
            </a:r>
            <a:r>
              <a:rPr lang="zh-CN" altLang="en-US" sz="2800" b="1" dirty="0">
                <a:solidFill>
                  <a:srgbClr val="0066FF"/>
                </a:solidFill>
                <a:latin typeface="微软雅黑" pitchFamily="34" charset="-122"/>
                <a:ea typeface="微软雅黑" pitchFamily="34" charset="-122"/>
                <a:sym typeface="楷体_GB2312" pitchFamily="1" charset="-122"/>
              </a:rPr>
              <a:t>提供病人信息</a:t>
            </a:r>
          </a:p>
          <a:p>
            <a:pPr algn="l">
              <a:lnSpc>
                <a:spcPct val="145000"/>
              </a:lnSpc>
            </a:pPr>
            <a:r>
              <a:rPr lang="en-US" altLang="zh-CN" sz="2800" b="1" dirty="0">
                <a:solidFill>
                  <a:srgbClr val="0066FF"/>
                </a:solidFill>
                <a:latin typeface="微软雅黑" pitchFamily="34" charset="-122"/>
                <a:ea typeface="微软雅黑" pitchFamily="34" charset="-122"/>
                <a:sym typeface="楷体_GB2312" pitchFamily="1" charset="-122"/>
              </a:rPr>
              <a:t>2</a:t>
            </a:r>
            <a:r>
              <a:rPr lang="zh-CN" altLang="en-US" sz="2800" b="1" dirty="0">
                <a:solidFill>
                  <a:srgbClr val="0066FF"/>
                </a:solidFill>
                <a:latin typeface="微软雅黑" pitchFamily="34" charset="-122"/>
                <a:ea typeface="微软雅黑" pitchFamily="34" charset="-122"/>
                <a:sym typeface="楷体_GB2312" pitchFamily="1" charset="-122"/>
              </a:rPr>
              <a:t>、教学、研究</a:t>
            </a:r>
          </a:p>
          <a:p>
            <a:pPr algn="l">
              <a:lnSpc>
                <a:spcPct val="145000"/>
              </a:lnSpc>
            </a:pPr>
            <a:r>
              <a:rPr lang="en-US" altLang="zh-CN" sz="2800" b="1" dirty="0">
                <a:solidFill>
                  <a:srgbClr val="0066FF"/>
                </a:solidFill>
                <a:latin typeface="微软雅黑" pitchFamily="34" charset="-122"/>
                <a:ea typeface="微软雅黑" pitchFamily="34" charset="-122"/>
                <a:sym typeface="楷体_GB2312" pitchFamily="1" charset="-122"/>
              </a:rPr>
              <a:t>3</a:t>
            </a:r>
            <a:r>
              <a:rPr lang="zh-CN" altLang="en-US" sz="2800" b="1" dirty="0">
                <a:solidFill>
                  <a:srgbClr val="0066FF"/>
                </a:solidFill>
                <a:latin typeface="微软雅黑" pitchFamily="34" charset="-122"/>
                <a:ea typeface="微软雅黑" pitchFamily="34" charset="-122"/>
                <a:sym typeface="楷体_GB2312" pitchFamily="1" charset="-122"/>
              </a:rPr>
              <a:t>、评价依据</a:t>
            </a:r>
          </a:p>
          <a:p>
            <a:pPr algn="l">
              <a:lnSpc>
                <a:spcPct val="145000"/>
              </a:lnSpc>
            </a:pPr>
            <a:r>
              <a:rPr lang="en-US" altLang="zh-CN" sz="2800" b="1" dirty="0">
                <a:solidFill>
                  <a:srgbClr val="0066FF"/>
                </a:solidFill>
                <a:latin typeface="微软雅黑" pitchFamily="34" charset="-122"/>
                <a:ea typeface="微软雅黑" pitchFamily="34" charset="-122"/>
                <a:sym typeface="楷体_GB2312" pitchFamily="1" charset="-122"/>
              </a:rPr>
              <a:t>4</a:t>
            </a:r>
            <a:r>
              <a:rPr lang="zh-CN" altLang="en-US" sz="2800" b="1" dirty="0">
                <a:solidFill>
                  <a:srgbClr val="0066FF"/>
                </a:solidFill>
                <a:latin typeface="微软雅黑" pitchFamily="34" charset="-122"/>
                <a:ea typeface="微软雅黑" pitchFamily="34" charset="-122"/>
                <a:sym typeface="楷体_GB2312" pitchFamily="1" charset="-122"/>
              </a:rPr>
              <a:t>、法律依据</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一、病历的作用</a:t>
            </a:r>
            <a:endParaRPr lang="zh-CN" altLang="en-US" sz="2800" b="1" dirty="0">
              <a:solidFill>
                <a:schemeClr val="bg1"/>
              </a:solidFill>
              <a:latin typeface="微软雅黑" pitchFamily="34" charset="-122"/>
              <a:ea typeface="微软雅黑" pitchFamily="34" charset="-122"/>
              <a:cs typeface="Tahoma" pitchFamily="34" charset="0"/>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45536" y="2187322"/>
            <a:ext cx="9382490" cy="1002030"/>
          </a:xfrm>
          <a:prstGeom prst="rect">
            <a:avLst/>
          </a:prstGeom>
          <a:noFill/>
        </p:spPr>
        <p:txBody>
          <a:bodyPr wrap="square" rtlCol="0">
            <a:spAutoFit/>
          </a:bodyPr>
          <a:lstStyle/>
          <a:p>
            <a:pPr>
              <a:lnSpc>
                <a:spcPct val="115000"/>
              </a:lnSpc>
              <a:buSzPct val="80000"/>
            </a:pPr>
            <a:r>
              <a:rPr lang="zh-CN" altLang="en-US" sz="2800" b="1" dirty="0">
                <a:solidFill>
                  <a:srgbClr val="FF0000"/>
                </a:solidFill>
                <a:latin typeface="微软雅黑" pitchFamily="34" charset="-122"/>
                <a:ea typeface="微软雅黑" pitchFamily="34" charset="-122"/>
                <a:sym typeface="楷体_GB2312" pitchFamily="1" charset="-122"/>
              </a:rPr>
              <a:t>客观、真实、</a:t>
            </a:r>
            <a:r>
              <a:rPr lang="zh-CN" altLang="en-US" sz="2800" b="1" dirty="0" smtClean="0">
                <a:solidFill>
                  <a:srgbClr val="FF0000"/>
                </a:solidFill>
                <a:latin typeface="微软雅黑" pitchFamily="34" charset="-122"/>
                <a:ea typeface="微软雅黑" pitchFamily="34" charset="-122"/>
                <a:sym typeface="楷体_GB2312" pitchFamily="1" charset="-122"/>
              </a:rPr>
              <a:t>准确：</a:t>
            </a:r>
            <a:r>
              <a:rPr lang="zh-CN" altLang="en-US" sz="2400" b="1" dirty="0" smtClean="0">
                <a:solidFill>
                  <a:srgbClr val="0066FF"/>
                </a:solidFill>
                <a:latin typeface="微软雅黑" pitchFamily="34" charset="-122"/>
                <a:ea typeface="微软雅黑" pitchFamily="34" charset="-122"/>
                <a:sym typeface="微软雅黑" pitchFamily="34" charset="-122"/>
              </a:rPr>
              <a:t>指</a:t>
            </a:r>
            <a:r>
              <a:rPr lang="zh-CN" altLang="en-US" sz="2400" b="1" dirty="0">
                <a:solidFill>
                  <a:srgbClr val="0066FF"/>
                </a:solidFill>
                <a:latin typeface="微软雅黑" pitchFamily="34" charset="-122"/>
                <a:ea typeface="微软雅黑" pitchFamily="34" charset="-122"/>
                <a:sym typeface="微软雅黑" pitchFamily="34" charset="-122"/>
              </a:rPr>
              <a:t>记录内容</a:t>
            </a:r>
            <a:r>
              <a:rPr lang="zh-CN" altLang="en-US" sz="2400" b="1" dirty="0" smtClean="0">
                <a:solidFill>
                  <a:srgbClr val="0066FF"/>
                </a:solidFill>
                <a:latin typeface="微软雅黑" pitchFamily="34" charset="-122"/>
                <a:ea typeface="微软雅黑" pitchFamily="34" charset="-122"/>
                <a:sym typeface="微软雅黑" pitchFamily="34" charset="-122"/>
              </a:rPr>
              <a:t>必须在时间、内容及可靠程度上</a:t>
            </a:r>
          </a:p>
          <a:p>
            <a:pPr>
              <a:lnSpc>
                <a:spcPct val="115000"/>
              </a:lnSpc>
              <a:buSzPct val="80000"/>
            </a:pPr>
            <a:r>
              <a:rPr lang="zh-CN" altLang="en-US" sz="2400" b="1" dirty="0" smtClean="0">
                <a:solidFill>
                  <a:srgbClr val="0066FF"/>
                </a:solidFill>
                <a:latin typeface="微软雅黑" pitchFamily="34" charset="-122"/>
                <a:ea typeface="微软雅黑" pitchFamily="34" charset="-122"/>
                <a:sym typeface="微软雅黑" pitchFamily="34" charset="-122"/>
              </a:rPr>
              <a:t>                                   真实</a:t>
            </a:r>
            <a:r>
              <a:rPr lang="zh-CN" altLang="en-US" sz="2400" b="1" dirty="0">
                <a:solidFill>
                  <a:srgbClr val="0066FF"/>
                </a:solidFill>
                <a:latin typeface="微软雅黑" pitchFamily="34" charset="-122"/>
                <a:ea typeface="微软雅黑" pitchFamily="34" charset="-122"/>
                <a:sym typeface="微软雅黑" pitchFamily="34" charset="-122"/>
              </a:rPr>
              <a:t>、无误</a:t>
            </a:r>
            <a:endParaRPr lang="zh-CN" altLang="en-US" sz="2400" b="1" dirty="0">
              <a:solidFill>
                <a:srgbClr val="0066FF"/>
              </a:solidFill>
              <a:latin typeface="微软雅黑" pitchFamily="34" charset="-122"/>
              <a:ea typeface="微软雅黑" pitchFamily="34" charset="-122"/>
              <a:sym typeface="楷体_GB2312" pitchFamily="1" charset="-122"/>
            </a:endParaRP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239147" y="3247512"/>
            <a:ext cx="6685819" cy="581660"/>
          </a:xfrm>
          <a:prstGeom prst="rect">
            <a:avLst/>
          </a:prstGeom>
          <a:noFill/>
        </p:spPr>
        <p:txBody>
          <a:bodyPr wrap="square" rtlCol="0">
            <a:spAutoFit/>
          </a:bodyPr>
          <a:lstStyle/>
          <a:p>
            <a:pPr>
              <a:lnSpc>
                <a:spcPct val="115000"/>
              </a:lnSpc>
              <a:buSzPct val="80000"/>
            </a:pPr>
            <a:r>
              <a:rPr lang="zh-CN" altLang="en-US" sz="2800" b="1" dirty="0" smtClean="0">
                <a:solidFill>
                  <a:srgbClr val="FF0000"/>
                </a:solidFill>
                <a:latin typeface="微软雅黑" pitchFamily="34" charset="-122"/>
                <a:ea typeface="微软雅黑" pitchFamily="34" charset="-122"/>
                <a:sym typeface="楷体_GB2312" pitchFamily="1" charset="-122"/>
              </a:rPr>
              <a:t>完整：</a:t>
            </a:r>
            <a:r>
              <a:rPr lang="zh-CN" altLang="en-US" sz="2400" b="1" dirty="0">
                <a:solidFill>
                  <a:srgbClr val="0066FF"/>
                </a:solidFill>
                <a:latin typeface="微软雅黑" pitchFamily="34" charset="-122"/>
                <a:ea typeface="微软雅黑" pitchFamily="34" charset="-122"/>
                <a:sym typeface="微软雅黑" pitchFamily="34" charset="-122"/>
              </a:rPr>
              <a:t>记录包括病人所有信息</a:t>
            </a:r>
            <a:endParaRPr lang="zh-CN" altLang="en-US" sz="2400" b="1" dirty="0">
              <a:solidFill>
                <a:srgbClr val="0066FF"/>
              </a:solidFill>
              <a:latin typeface="微软雅黑" pitchFamily="34" charset="-122"/>
              <a:ea typeface="微软雅黑" pitchFamily="34" charset="-122"/>
              <a:sym typeface="楷体_GB2312" pitchFamily="1" charset="-122"/>
            </a:endParaRPr>
          </a:p>
        </p:txBody>
      </p:sp>
      <p:sp>
        <p:nvSpPr>
          <p:cNvPr id="24" name="文本框 23"/>
          <p:cNvSpPr txBox="1"/>
          <p:nvPr/>
        </p:nvSpPr>
        <p:spPr>
          <a:xfrm>
            <a:off x="1239147" y="3773774"/>
            <a:ext cx="9869065" cy="1002030"/>
          </a:xfrm>
          <a:prstGeom prst="rect">
            <a:avLst/>
          </a:prstGeom>
          <a:noFill/>
        </p:spPr>
        <p:txBody>
          <a:bodyPr wrap="square" rtlCol="0">
            <a:spAutoFit/>
          </a:bodyPr>
          <a:lstStyle/>
          <a:p>
            <a:pPr>
              <a:lnSpc>
                <a:spcPct val="115000"/>
              </a:lnSpc>
              <a:buSzPct val="80000"/>
            </a:pPr>
            <a:r>
              <a:rPr lang="zh-CN" altLang="en-US" sz="2800" b="1" dirty="0" smtClean="0">
                <a:solidFill>
                  <a:srgbClr val="FF0000"/>
                </a:solidFill>
                <a:latin typeface="微软雅黑" pitchFamily="34" charset="-122"/>
                <a:ea typeface="微软雅黑" pitchFamily="34" charset="-122"/>
                <a:sym typeface="楷体_GB2312" pitchFamily="1" charset="-122"/>
              </a:rPr>
              <a:t>规范：</a:t>
            </a:r>
            <a:r>
              <a:rPr lang="zh-CN" altLang="en-US" sz="2400" b="1" dirty="0">
                <a:solidFill>
                  <a:srgbClr val="0066FF"/>
                </a:solidFill>
                <a:latin typeface="微软雅黑" pitchFamily="34" charset="-122"/>
                <a:ea typeface="微软雅黑" pitchFamily="34" charset="-122"/>
                <a:sym typeface="微软雅黑" pitchFamily="34" charset="-122"/>
              </a:rPr>
              <a:t>使用医学术语，要求文字工整、字迹清晰表述准确、语句通顺、</a:t>
            </a:r>
          </a:p>
          <a:p>
            <a:pPr>
              <a:lnSpc>
                <a:spcPct val="115000"/>
              </a:lnSpc>
              <a:buSzPct val="80000"/>
            </a:pPr>
            <a:r>
              <a:rPr lang="zh-CN" altLang="en-US" sz="2400" b="1" dirty="0">
                <a:solidFill>
                  <a:srgbClr val="0066FF"/>
                </a:solidFill>
                <a:latin typeface="微软雅黑" pitchFamily="34" charset="-122"/>
                <a:ea typeface="微软雅黑" pitchFamily="34" charset="-122"/>
                <a:sym typeface="微软雅黑" pitchFamily="34" charset="-122"/>
              </a:rPr>
              <a:t>           标点正确。书写时不出格跨行，不得刮、粘、涂等</a:t>
            </a:r>
            <a:endParaRPr lang="zh-CN" altLang="en-US" sz="2800" b="1" dirty="0">
              <a:solidFill>
                <a:srgbClr val="0066FF"/>
              </a:solidFill>
              <a:latin typeface="微软雅黑" pitchFamily="34" charset="-122"/>
              <a:ea typeface="微软雅黑" pitchFamily="34" charset="-122"/>
              <a:sym typeface="楷体_GB2312" pitchFamily="1" charset="-122"/>
            </a:endParaRPr>
          </a:p>
        </p:txBody>
      </p:sp>
      <p:sp>
        <p:nvSpPr>
          <p:cNvPr id="25" name="文本框 24"/>
          <p:cNvSpPr txBox="1"/>
          <p:nvPr/>
        </p:nvSpPr>
        <p:spPr>
          <a:xfrm>
            <a:off x="1245536" y="4833965"/>
            <a:ext cx="7342960" cy="581660"/>
          </a:xfrm>
          <a:prstGeom prst="rect">
            <a:avLst/>
          </a:prstGeom>
          <a:noFill/>
        </p:spPr>
        <p:txBody>
          <a:bodyPr wrap="square" rtlCol="0">
            <a:spAutoFit/>
          </a:bodyPr>
          <a:lstStyle/>
          <a:p>
            <a:pPr>
              <a:lnSpc>
                <a:spcPct val="115000"/>
              </a:lnSpc>
              <a:buSzPct val="80000"/>
            </a:pPr>
            <a:r>
              <a:rPr lang="zh-CN" altLang="en-US" sz="2800" b="1" dirty="0" smtClean="0">
                <a:solidFill>
                  <a:srgbClr val="FF0000"/>
                </a:solidFill>
                <a:latin typeface="微软雅黑" pitchFamily="34" charset="-122"/>
                <a:ea typeface="微软雅黑" pitchFamily="34" charset="-122"/>
                <a:sym typeface="楷体_GB2312" pitchFamily="1" charset="-122"/>
              </a:rPr>
              <a:t>及时：</a:t>
            </a:r>
            <a:r>
              <a:rPr lang="zh-CN" altLang="en-US" sz="2400" b="1" dirty="0">
                <a:solidFill>
                  <a:srgbClr val="0066FF"/>
                </a:solidFill>
                <a:latin typeface="微软雅黑" pitchFamily="34" charset="-122"/>
                <a:ea typeface="微软雅黑" pitchFamily="34" charset="-122"/>
                <a:sym typeface="微软雅黑" pitchFamily="34" charset="-122"/>
              </a:rPr>
              <a:t>保证记录的时效性，维持最新</a:t>
            </a:r>
            <a:r>
              <a:rPr lang="zh-CN" altLang="en-US" sz="2400" b="1" dirty="0" smtClean="0">
                <a:solidFill>
                  <a:srgbClr val="0066FF"/>
                </a:solidFill>
                <a:latin typeface="微软雅黑" pitchFamily="34" charset="-122"/>
                <a:ea typeface="微软雅黑" pitchFamily="34" charset="-122"/>
                <a:sym typeface="微软雅黑" pitchFamily="34" charset="-122"/>
              </a:rPr>
              <a:t>资料</a:t>
            </a:r>
            <a:endParaRPr lang="zh-CN" altLang="en-US" sz="2400" b="1" dirty="0">
              <a:solidFill>
                <a:schemeClr val="accent2"/>
              </a:solidFill>
              <a:latin typeface="微软雅黑" pitchFamily="34" charset="-122"/>
              <a:ea typeface="微软雅黑" pitchFamily="34" charset="-122"/>
              <a:sym typeface="楷体_GB2312" pitchFamily="1" charset="-122"/>
            </a:endParaRPr>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二、病历书写要求</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二、病历书写要求</a:t>
            </a:r>
          </a:p>
        </p:txBody>
      </p:sp>
      <p:sp>
        <p:nvSpPr>
          <p:cNvPr id="27" name="Rectangle 2"/>
          <p:cNvSpPr>
            <a:spLocks noGrp="1" noChangeArrowheads="1"/>
          </p:cNvSpPr>
          <p:nvPr/>
        </p:nvSpPr>
        <p:spPr bwMode="auto">
          <a:xfrm>
            <a:off x="1237472" y="2113012"/>
            <a:ext cx="7358063" cy="3529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nSpc>
                <a:spcPct val="160000"/>
              </a:lnSpc>
              <a:buClr>
                <a:srgbClr val="FFCC99"/>
              </a:buClr>
              <a:buSzPct val="80000"/>
              <a:buFont typeface="Arial" pitchFamily="34" charset="0"/>
              <a:buNone/>
            </a:pPr>
            <a:r>
              <a:rPr lang="zh-CN" altLang="en-US" sz="2400" b="1" dirty="0" smtClean="0">
                <a:solidFill>
                  <a:srgbClr val="0066FF"/>
                </a:solidFill>
                <a:latin typeface="微软雅黑" pitchFamily="34" charset="-122"/>
                <a:ea typeface="微软雅黑" pitchFamily="34" charset="-122"/>
                <a:sym typeface="楷体_GB2312" pitchFamily="1" charset="-122"/>
              </a:rPr>
              <a:t>病历书写不</a:t>
            </a:r>
            <a:r>
              <a:rPr lang="zh-CN" altLang="en-US" sz="2400" b="1" dirty="0">
                <a:solidFill>
                  <a:srgbClr val="0066FF"/>
                </a:solidFill>
                <a:latin typeface="微软雅黑" pitchFamily="34" charset="-122"/>
                <a:ea typeface="微软雅黑" pitchFamily="34" charset="-122"/>
                <a:sym typeface="楷体_GB2312" pitchFamily="1" charset="-122"/>
              </a:rPr>
              <a:t>准确的记录：</a:t>
            </a:r>
          </a:p>
          <a:p>
            <a:pPr>
              <a:lnSpc>
                <a:spcPct val="125000"/>
              </a:lnSpc>
              <a:buClr>
                <a:srgbClr val="FFCC99"/>
              </a:buClr>
              <a:buSzPct val="80000"/>
              <a:buFont typeface="Arial" pitchFamily="34" charset="0"/>
              <a:buNone/>
            </a:pPr>
            <a:r>
              <a:rPr lang="zh-CN" altLang="en-US" sz="2400" b="1" dirty="0">
                <a:solidFill>
                  <a:srgbClr val="0066FF"/>
                </a:solidFill>
                <a:latin typeface="微软雅黑" pitchFamily="34" charset="-122"/>
                <a:ea typeface="微软雅黑" pitchFamily="34" charset="-122"/>
                <a:sym typeface="楷体_GB2312" pitchFamily="1" charset="-122"/>
              </a:rPr>
              <a:t>         * 伤口大量渗出</a:t>
            </a:r>
          </a:p>
          <a:p>
            <a:pPr>
              <a:lnSpc>
                <a:spcPct val="125000"/>
              </a:lnSpc>
              <a:buClr>
                <a:srgbClr val="FFCC99"/>
              </a:buClr>
              <a:buSzPct val="80000"/>
              <a:buFont typeface="Arial" pitchFamily="34" charset="0"/>
              <a:buNone/>
            </a:pPr>
            <a:r>
              <a:rPr lang="zh-CN" altLang="en-US" sz="2400" b="1" dirty="0">
                <a:solidFill>
                  <a:srgbClr val="0066FF"/>
                </a:solidFill>
                <a:latin typeface="微软雅黑" pitchFamily="34" charset="-122"/>
                <a:ea typeface="微软雅黑" pitchFamily="34" charset="-122"/>
                <a:sym typeface="楷体_GB2312" pitchFamily="1" charset="-122"/>
              </a:rPr>
              <a:t>         * 记录的出入量是由病人或陪护提供</a:t>
            </a:r>
          </a:p>
          <a:p>
            <a:pPr>
              <a:lnSpc>
                <a:spcPct val="125000"/>
              </a:lnSpc>
              <a:buClr>
                <a:srgbClr val="FFCC99"/>
              </a:buClr>
              <a:buSzPct val="80000"/>
              <a:buFont typeface="Arial" pitchFamily="34" charset="0"/>
              <a:buNone/>
            </a:pPr>
            <a:r>
              <a:rPr lang="zh-CN" altLang="en-US" sz="2400" b="1" dirty="0">
                <a:solidFill>
                  <a:srgbClr val="0066FF"/>
                </a:solidFill>
                <a:latin typeface="微软雅黑" pitchFamily="34" charset="-122"/>
                <a:ea typeface="微软雅黑" pitchFamily="34" charset="-122"/>
                <a:sym typeface="楷体_GB2312" pitchFamily="1" charset="-122"/>
              </a:rPr>
              <a:t>         * 5秒钟就测得病人的每分钟脉搏、呼吸次数</a:t>
            </a:r>
          </a:p>
          <a:p>
            <a:pPr>
              <a:lnSpc>
                <a:spcPct val="125000"/>
              </a:lnSpc>
              <a:buClr>
                <a:srgbClr val="FFCC99"/>
              </a:buClr>
              <a:buSzPct val="80000"/>
              <a:buFont typeface="Arial" pitchFamily="34" charset="0"/>
              <a:buNone/>
            </a:pPr>
            <a:r>
              <a:rPr lang="zh-CN" altLang="en-US" sz="2400" b="1" dirty="0">
                <a:solidFill>
                  <a:srgbClr val="0066FF"/>
                </a:solidFill>
                <a:latin typeface="微软雅黑" pitchFamily="34" charset="-122"/>
                <a:ea typeface="微软雅黑" pitchFamily="34" charset="-122"/>
                <a:sym typeface="楷体_GB2312" pitchFamily="1" charset="-122"/>
              </a:rPr>
              <a:t>         * 病人诉有压痛和反跳痛</a:t>
            </a:r>
          </a:p>
          <a:p>
            <a:pPr>
              <a:lnSpc>
                <a:spcPct val="125000"/>
              </a:lnSpc>
              <a:buClr>
                <a:srgbClr val="FFCC99"/>
              </a:buClr>
              <a:buSzPct val="80000"/>
              <a:buFont typeface="Arial" pitchFamily="34" charset="0"/>
              <a:buNone/>
            </a:pPr>
            <a:r>
              <a:rPr lang="zh-CN" altLang="en-US" sz="2000" b="1" dirty="0">
                <a:effectLst>
                  <a:outerShdw blurRad="38100" dist="38100" dir="2700000" algn="tl">
                    <a:srgbClr val="FFFFFF"/>
                  </a:outerShdw>
                </a:effectLst>
                <a:latin typeface="楷体" pitchFamily="49" charset="-122"/>
                <a:ea typeface="楷体" pitchFamily="49" charset="-122"/>
              </a:rPr>
              <a:t>         </a:t>
            </a:r>
            <a:endParaRPr lang="zh-CN" altLang="en-US" sz="2000" b="1" dirty="0">
              <a:solidFill>
                <a:srgbClr val="FF0000"/>
              </a:solidFill>
              <a:effectLst>
                <a:outerShdw blurRad="38100" dist="38100" dir="2700000" algn="tl">
                  <a:srgbClr val="000000"/>
                </a:outerShdw>
              </a:effectLst>
              <a:latin typeface="楷体" pitchFamily="49" charset="-122"/>
              <a:ea typeface="楷体" pitchFamily="49" charset="-122"/>
            </a:endParaRPr>
          </a:p>
        </p:txBody>
      </p:sp>
      <p:sp>
        <p:nvSpPr>
          <p:cNvPr id="29" name="Text Box 10"/>
          <p:cNvSpPr txBox="1">
            <a:spLocks noChangeArrowheads="1"/>
          </p:cNvSpPr>
          <p:nvPr/>
        </p:nvSpPr>
        <p:spPr bwMode="auto">
          <a:xfrm>
            <a:off x="4145325" y="2879774"/>
            <a:ext cx="1787525" cy="460375"/>
          </a:xfrm>
          <a:prstGeom prst="rect">
            <a:avLst/>
          </a:prstGeom>
          <a:noFill/>
          <a:ln w="3175" cap="sq" cmpd="sng">
            <a:noFill/>
            <a:miter lim="800000"/>
          </a:ln>
          <a:effec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20000"/>
              </a:lnSpc>
              <a:buSzPct val="80000"/>
            </a:pPr>
            <a:r>
              <a:rPr lang="zh-CN" altLang="en-US" sz="2000" b="1" dirty="0">
                <a:solidFill>
                  <a:srgbClr val="FF0000"/>
                </a:solidFill>
                <a:latin typeface="微软雅黑" pitchFamily="34" charset="-122"/>
                <a:ea typeface="微软雅黑" pitchFamily="34" charset="-122"/>
                <a:sym typeface="楷体_GB2312" pitchFamily="1" charset="-122"/>
              </a:rPr>
              <a:t>（无具体量）</a:t>
            </a:r>
          </a:p>
        </p:txBody>
      </p:sp>
      <p:sp>
        <p:nvSpPr>
          <p:cNvPr id="30" name="Text Box 10"/>
          <p:cNvSpPr txBox="1">
            <a:spLocks noChangeArrowheads="1"/>
          </p:cNvSpPr>
          <p:nvPr/>
        </p:nvSpPr>
        <p:spPr bwMode="auto">
          <a:xfrm>
            <a:off x="6902645" y="3415853"/>
            <a:ext cx="3880131" cy="461665"/>
          </a:xfrm>
          <a:prstGeom prst="rect">
            <a:avLst/>
          </a:prstGeom>
          <a:noFill/>
          <a:ln w="3175" cap="sq" cmpd="sng">
            <a:noFill/>
            <a:miter lim="800000"/>
          </a:ln>
          <a:effectLst/>
        </p:spPr>
        <p:txBody>
          <a:bodyPr wrap="squar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20000"/>
              </a:lnSpc>
              <a:buSzPct val="80000"/>
            </a:pPr>
            <a:r>
              <a:rPr lang="zh-CN" altLang="en-US" sz="2000" b="1">
                <a:solidFill>
                  <a:srgbClr val="FF0000"/>
                </a:solidFill>
                <a:latin typeface="微软雅黑" pitchFamily="34" charset="-122"/>
                <a:ea typeface="微软雅黑" pitchFamily="34" charset="-122"/>
                <a:sym typeface="楷体_GB2312" pitchFamily="1" charset="-122"/>
              </a:rPr>
              <a:t>（病人或陪护是否能准确测量？）</a:t>
            </a:r>
          </a:p>
        </p:txBody>
      </p:sp>
      <p:sp>
        <p:nvSpPr>
          <p:cNvPr id="31" name="Text Box 10"/>
          <p:cNvSpPr txBox="1">
            <a:spLocks noChangeArrowheads="1"/>
          </p:cNvSpPr>
          <p:nvPr/>
        </p:nvSpPr>
        <p:spPr bwMode="auto">
          <a:xfrm>
            <a:off x="5327513" y="4570462"/>
            <a:ext cx="5780699" cy="535531"/>
          </a:xfrm>
          <a:prstGeom prst="rect">
            <a:avLst/>
          </a:prstGeom>
          <a:noFill/>
          <a:ln w="3175" cap="sq" cmpd="sng">
            <a:noFill/>
            <a:miter lim="800000"/>
          </a:ln>
          <a:effectLst/>
        </p:spPr>
        <p:txBody>
          <a:bodyPr wrap="squar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20000"/>
              </a:lnSpc>
              <a:buSzPct val="80000"/>
            </a:pPr>
            <a:r>
              <a:rPr lang="zh-CN" altLang="en-US" sz="2400" b="1">
                <a:solidFill>
                  <a:srgbClr val="FF0000"/>
                </a:solidFill>
                <a:latin typeface="微软雅黑" pitchFamily="34" charset="-122"/>
                <a:ea typeface="微软雅黑" pitchFamily="34" charset="-122"/>
                <a:sym typeface="楷体_GB2312" pitchFamily="1" charset="-122"/>
              </a:rPr>
              <a:t>（</a:t>
            </a:r>
            <a:r>
              <a:rPr lang="zh-CN" altLang="en-US" sz="2000" b="1">
                <a:solidFill>
                  <a:srgbClr val="FF0000"/>
                </a:solidFill>
                <a:latin typeface="微软雅黑" pitchFamily="34" charset="-122"/>
                <a:ea typeface="微软雅黑" pitchFamily="34" charset="-122"/>
                <a:sym typeface="楷体_GB2312" pitchFamily="1" charset="-122"/>
              </a:rPr>
              <a:t>是医护人员检查获得，不是病人能感觉到的）</a:t>
            </a:r>
          </a:p>
        </p:txBody>
      </p:sp>
      <p:sp>
        <p:nvSpPr>
          <p:cNvPr id="32" name="Text Box 10"/>
          <p:cNvSpPr txBox="1">
            <a:spLocks noChangeArrowheads="1"/>
          </p:cNvSpPr>
          <p:nvPr/>
        </p:nvSpPr>
        <p:spPr bwMode="auto">
          <a:xfrm>
            <a:off x="8157294" y="4043412"/>
            <a:ext cx="1787525" cy="430374"/>
          </a:xfrm>
          <a:prstGeom prst="rect">
            <a:avLst/>
          </a:prstGeom>
          <a:noFill/>
          <a:ln w="3175" cap="sq" cmpd="sng">
            <a:noFill/>
            <a:miter lim="800000"/>
          </a:ln>
          <a:effec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nSpc>
                <a:spcPct val="120000"/>
              </a:lnSpc>
              <a:buSzPct val="80000"/>
            </a:pPr>
            <a:r>
              <a:rPr lang="zh-CN" altLang="en-US" sz="2000" b="1" dirty="0" smtClean="0">
                <a:solidFill>
                  <a:srgbClr val="FF0000"/>
                </a:solidFill>
                <a:latin typeface="微软雅黑" pitchFamily="34" charset="-122"/>
                <a:ea typeface="微软雅黑" pitchFamily="34" charset="-122"/>
                <a:sym typeface="楷体_GB2312" pitchFamily="1" charset="-122"/>
              </a:rPr>
              <a:t>（时间太短）</a:t>
            </a:r>
            <a:endParaRPr lang="zh-CN" altLang="en-US" sz="2000" b="1" dirty="0">
              <a:solidFill>
                <a:srgbClr val="FF0000"/>
              </a:solidFill>
              <a:latin typeface="微软雅黑" pitchFamily="34" charset="-122"/>
              <a:ea typeface="微软雅黑" pitchFamily="34" charset="-122"/>
              <a:sym typeface="楷体_GB2312" pitchFamily="1"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p:bldP spid="30" grpId="0" bldLvl="0"/>
      <p:bldP spid="31" grpId="0" bldLvl="0"/>
      <p:bldP spid="32"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三、病历保管要求</a:t>
            </a:r>
            <a:endParaRPr lang="zh-CN" altLang="en-US" sz="2800" b="1" dirty="0">
              <a:solidFill>
                <a:schemeClr val="bg1"/>
              </a:solidFill>
              <a:latin typeface="微软雅黑" pitchFamily="34" charset="-122"/>
              <a:ea typeface="微软雅黑" pitchFamily="34" charset="-122"/>
              <a:cs typeface="Tahoma" pitchFamily="34" charset="0"/>
            </a:endParaRPr>
          </a:p>
        </p:txBody>
      </p:sp>
      <p:sp>
        <p:nvSpPr>
          <p:cNvPr id="23" name="Text Box 10"/>
          <p:cNvSpPr txBox="1">
            <a:spLocks noChangeArrowheads="1"/>
          </p:cNvSpPr>
          <p:nvPr/>
        </p:nvSpPr>
        <p:spPr bwMode="auto">
          <a:xfrm>
            <a:off x="1720215" y="2493010"/>
            <a:ext cx="4368800" cy="2266950"/>
          </a:xfrm>
          <a:prstGeom prst="rect">
            <a:avLst/>
          </a:prstGeom>
          <a:noFill/>
          <a:ln w="3175" cap="sq" cmpd="sng">
            <a:noFill/>
            <a:miter lim="800000"/>
          </a:ln>
          <a:effec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170000"/>
              </a:lnSpc>
            </a:pPr>
            <a:r>
              <a:rPr lang="zh-CN" altLang="en-US" sz="2800" b="1" dirty="0">
                <a:solidFill>
                  <a:srgbClr val="0066FF"/>
                </a:solidFill>
                <a:latin typeface="微软雅黑" charset="0"/>
                <a:ea typeface="微软雅黑" charset="0"/>
                <a:sym typeface="微软雅黑" pitchFamily="34" charset="-122"/>
              </a:rPr>
              <a:t>•</a:t>
            </a:r>
            <a:r>
              <a:rPr lang="zh-CN" altLang="en-US" sz="2800" b="1" dirty="0">
                <a:solidFill>
                  <a:srgbClr val="0066FF"/>
                </a:solidFill>
                <a:latin typeface="微软雅黑" pitchFamily="34" charset="-122"/>
                <a:ea typeface="微软雅黑" pitchFamily="34" charset="-122"/>
                <a:sym typeface="微软雅黑" pitchFamily="34" charset="-122"/>
              </a:rPr>
              <a:t>病历应按规定放置保管</a:t>
            </a:r>
          </a:p>
          <a:p>
            <a:pPr>
              <a:lnSpc>
                <a:spcPct val="170000"/>
              </a:lnSpc>
            </a:pPr>
            <a:r>
              <a:rPr lang="zh-CN" altLang="en-US" sz="2800" b="1" dirty="0">
                <a:solidFill>
                  <a:srgbClr val="0066FF"/>
                </a:solidFill>
                <a:latin typeface="微软雅黑" charset="0"/>
                <a:ea typeface="微软雅黑" charset="0"/>
                <a:sym typeface="微软雅黑" pitchFamily="34" charset="-122"/>
              </a:rPr>
              <a:t>•</a:t>
            </a:r>
            <a:r>
              <a:rPr lang="zh-CN" altLang="en-US" sz="2800" b="1" dirty="0">
                <a:solidFill>
                  <a:srgbClr val="0066FF"/>
                </a:solidFill>
                <a:latin typeface="微软雅黑" pitchFamily="34" charset="-122"/>
                <a:ea typeface="微软雅黑" pitchFamily="34" charset="-122"/>
                <a:sym typeface="微软雅黑" pitchFamily="34" charset="-122"/>
              </a:rPr>
              <a:t>保持病历整洁</a:t>
            </a:r>
          </a:p>
          <a:p>
            <a:pPr>
              <a:lnSpc>
                <a:spcPct val="170000"/>
              </a:lnSpc>
            </a:pPr>
            <a:r>
              <a:rPr lang="zh-CN" altLang="en-US" sz="2800" b="1" dirty="0">
                <a:solidFill>
                  <a:srgbClr val="0066FF"/>
                </a:solidFill>
                <a:latin typeface="微软雅黑" charset="0"/>
                <a:ea typeface="微软雅黑" charset="0"/>
                <a:sym typeface="微软雅黑" pitchFamily="34" charset="-122"/>
              </a:rPr>
              <a:t>•</a:t>
            </a:r>
            <a:r>
              <a:rPr lang="zh-CN" altLang="en-US" sz="2800" b="1" dirty="0">
                <a:solidFill>
                  <a:srgbClr val="0066FF"/>
                </a:solidFill>
                <a:latin typeface="微软雅黑" pitchFamily="34" charset="-122"/>
                <a:ea typeface="微软雅黑" pitchFamily="34" charset="-122"/>
                <a:sym typeface="微软雅黑" pitchFamily="34" charset="-122"/>
              </a:rPr>
              <a:t>出院和死亡后的病历保管</a:t>
            </a:r>
          </a:p>
        </p:txBody>
      </p:sp>
      <p:sp>
        <p:nvSpPr>
          <p:cNvPr id="25" name="Text Box 10"/>
          <p:cNvSpPr txBox="1">
            <a:spLocks noChangeArrowheads="1"/>
          </p:cNvSpPr>
          <p:nvPr/>
        </p:nvSpPr>
        <p:spPr bwMode="auto">
          <a:xfrm>
            <a:off x="6378575" y="2199005"/>
            <a:ext cx="3810000" cy="3170099"/>
          </a:xfrm>
          <a:prstGeom prst="rect">
            <a:avLst/>
          </a:prstGeom>
          <a:solidFill>
            <a:srgbClr val="0073BF"/>
          </a:solidFill>
          <a:ln w="3175" cap="sq" cmpd="sng">
            <a:solidFill>
              <a:schemeClr val="tx1"/>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000" b="1" dirty="0">
                <a:solidFill>
                  <a:srgbClr val="FF0000"/>
                </a:solidFill>
                <a:effectLst>
                  <a:outerShdw blurRad="38100" dist="38100" dir="2700000" algn="tl">
                    <a:srgbClr val="000000"/>
                  </a:outerShdw>
                </a:effectLst>
                <a:latin typeface="微软雅黑" pitchFamily="34" charset="-122"/>
                <a:ea typeface="微软雅黑" pitchFamily="34" charset="-122"/>
              </a:rPr>
              <a:t>保存期限：</a:t>
            </a:r>
          </a:p>
          <a:p>
            <a:pPr>
              <a:buFont typeface="Arial" pitchFamily="34" charset="0"/>
              <a:buChar char="•"/>
            </a:pPr>
            <a:r>
              <a:rPr lang="zh-CN" altLang="en-US" sz="2000" b="1" dirty="0">
                <a:solidFill>
                  <a:srgbClr val="F2F2F2"/>
                </a:solidFill>
                <a:latin typeface="微软雅黑" pitchFamily="34" charset="-122"/>
                <a:ea typeface="微软雅黑" pitchFamily="34" charset="-122"/>
                <a:sym typeface="微软雅黑" pitchFamily="34" charset="-122"/>
              </a:rPr>
              <a:t>体温单、医嘱记录单、特别护理记录</a:t>
            </a:r>
            <a:r>
              <a:rPr lang="zh-CN" altLang="en-US" sz="2000" b="1" dirty="0" smtClean="0">
                <a:solidFill>
                  <a:srgbClr val="F2F2F2"/>
                </a:solidFill>
                <a:latin typeface="微软雅黑" pitchFamily="34" charset="-122"/>
                <a:ea typeface="微软雅黑" pitchFamily="34" charset="-122"/>
                <a:sym typeface="微软雅黑" pitchFamily="34" charset="-122"/>
              </a:rPr>
              <a:t>单，病人</a:t>
            </a:r>
            <a:r>
              <a:rPr lang="zh-CN" altLang="en-US" sz="2000" b="1" dirty="0">
                <a:solidFill>
                  <a:srgbClr val="F2F2F2"/>
                </a:solidFill>
                <a:latin typeface="微软雅黑" pitchFamily="34" charset="-122"/>
                <a:ea typeface="微软雅黑" pitchFamily="34" charset="-122"/>
                <a:sym typeface="微软雅黑" pitchFamily="34" charset="-122"/>
              </a:rPr>
              <a:t>出院后送病案室长期保存。</a:t>
            </a:r>
          </a:p>
          <a:p>
            <a:pPr>
              <a:buFont typeface="Arial" pitchFamily="34" charset="0"/>
              <a:buChar char="•"/>
            </a:pPr>
            <a:r>
              <a:rPr lang="zh-CN" altLang="en-US" sz="2000" b="1" dirty="0">
                <a:solidFill>
                  <a:srgbClr val="F2F2F2"/>
                </a:solidFill>
                <a:latin typeface="微软雅黑" pitchFamily="34" charset="-122"/>
                <a:ea typeface="微软雅黑" pitchFamily="34" charset="-122"/>
                <a:sym typeface="微软雅黑" pitchFamily="34" charset="-122"/>
              </a:rPr>
              <a:t>门（急）诊病历档案的保存</a:t>
            </a:r>
            <a:r>
              <a:rPr lang="zh-CN" altLang="en-US" sz="2000" b="1" dirty="0" smtClean="0">
                <a:solidFill>
                  <a:srgbClr val="F2F2F2"/>
                </a:solidFill>
                <a:latin typeface="微软雅黑" pitchFamily="34" charset="-122"/>
                <a:ea typeface="微软雅黑" pitchFamily="34" charset="-122"/>
                <a:sym typeface="微软雅黑" pitchFamily="34" charset="-122"/>
              </a:rPr>
              <a:t>时间自患者最后一次就诊之日起不</a:t>
            </a:r>
            <a:r>
              <a:rPr lang="zh-CN" altLang="en-US" sz="2000" b="1" dirty="0">
                <a:solidFill>
                  <a:srgbClr val="F2F2F2"/>
                </a:solidFill>
                <a:latin typeface="微软雅黑" pitchFamily="34" charset="-122"/>
                <a:ea typeface="微软雅黑" pitchFamily="34" charset="-122"/>
                <a:sym typeface="微软雅黑" pitchFamily="34" charset="-122"/>
              </a:rPr>
              <a:t>少于</a:t>
            </a:r>
            <a:r>
              <a:rPr lang="en-US" sz="2000" b="1" dirty="0">
                <a:solidFill>
                  <a:srgbClr val="F2F2F2"/>
                </a:solidFill>
                <a:latin typeface="微软雅黑" pitchFamily="34" charset="-122"/>
                <a:ea typeface="微软雅黑" pitchFamily="34" charset="-122"/>
                <a:sym typeface="微软雅黑" pitchFamily="34" charset="-122"/>
              </a:rPr>
              <a:t>15</a:t>
            </a:r>
            <a:r>
              <a:rPr lang="zh-CN" altLang="en-US" sz="2000" b="1" dirty="0">
                <a:solidFill>
                  <a:srgbClr val="F2F2F2"/>
                </a:solidFill>
                <a:latin typeface="微软雅黑" pitchFamily="34" charset="-122"/>
                <a:ea typeface="微软雅黑" pitchFamily="34" charset="-122"/>
                <a:sym typeface="微软雅黑" pitchFamily="34" charset="-122"/>
              </a:rPr>
              <a:t>年；住院病历</a:t>
            </a:r>
            <a:r>
              <a:rPr lang="zh-CN" altLang="en-US" sz="2000" b="1" dirty="0" smtClean="0">
                <a:solidFill>
                  <a:srgbClr val="F2F2F2"/>
                </a:solidFill>
                <a:latin typeface="微软雅黑" pitchFamily="34" charset="-122"/>
                <a:ea typeface="微软雅黑" pitchFamily="34" charset="-122"/>
                <a:sym typeface="微软雅黑" pitchFamily="34" charset="-122"/>
              </a:rPr>
              <a:t>保存不少于</a:t>
            </a:r>
            <a:r>
              <a:rPr lang="en-US" sz="2000" b="1" dirty="0" smtClean="0">
                <a:solidFill>
                  <a:srgbClr val="F2F2F2"/>
                </a:solidFill>
                <a:latin typeface="微软雅黑" pitchFamily="34" charset="-122"/>
                <a:ea typeface="微软雅黑" pitchFamily="34" charset="-122"/>
                <a:sym typeface="微软雅黑" pitchFamily="34" charset="-122"/>
              </a:rPr>
              <a:t>30</a:t>
            </a:r>
            <a:r>
              <a:rPr lang="zh-CN" altLang="en-US" sz="2000" b="1" dirty="0" smtClean="0">
                <a:solidFill>
                  <a:srgbClr val="F2F2F2"/>
                </a:solidFill>
                <a:latin typeface="微软雅黑" pitchFamily="34" charset="-122"/>
                <a:ea typeface="微软雅黑" pitchFamily="34" charset="-122"/>
              </a:rPr>
              <a:t>年。</a:t>
            </a:r>
            <a:endParaRPr lang="en-US" altLang="zh-CN" sz="2000" b="1" dirty="0" smtClean="0">
              <a:solidFill>
                <a:srgbClr val="F2F2F2"/>
              </a:solidFill>
              <a:latin typeface="微软雅黑" pitchFamily="34" charset="-122"/>
              <a:ea typeface="微软雅黑" pitchFamily="34" charset="-122"/>
            </a:endParaRPr>
          </a:p>
          <a:p>
            <a:pPr>
              <a:buFont typeface="Arial" pitchFamily="34" charset="0"/>
              <a:buChar char="•"/>
            </a:pPr>
            <a:r>
              <a:rPr lang="zh-CN" altLang="en-US" sz="2000" b="1" dirty="0" smtClean="0">
                <a:solidFill>
                  <a:srgbClr val="F2F2F2"/>
                </a:solidFill>
                <a:latin typeface="微软雅黑" pitchFamily="34" charset="-122"/>
                <a:ea typeface="微软雅黑" pitchFamily="34" charset="-122"/>
              </a:rPr>
              <a:t>病区交班报告</a:t>
            </a:r>
            <a:r>
              <a:rPr lang="zh-CN" altLang="en-US" sz="2000" b="1" dirty="0">
                <a:solidFill>
                  <a:srgbClr val="F2F2F2"/>
                </a:solidFill>
                <a:latin typeface="微软雅黑" pitchFamily="34" charset="-122"/>
                <a:ea typeface="微软雅黑" pitchFamily="34" charset="-122"/>
              </a:rPr>
              <a:t>本保存</a:t>
            </a:r>
            <a:r>
              <a:rPr lang="en-US" sz="2000" b="1" dirty="0">
                <a:solidFill>
                  <a:srgbClr val="F2F2F2"/>
                </a:solidFill>
                <a:latin typeface="微软雅黑" pitchFamily="34" charset="-122"/>
                <a:ea typeface="微软雅黑" pitchFamily="34" charset="-122"/>
              </a:rPr>
              <a:t>1</a:t>
            </a:r>
            <a:r>
              <a:rPr lang="zh-CN" altLang="en-US" sz="2000" b="1" dirty="0">
                <a:solidFill>
                  <a:srgbClr val="F2F2F2"/>
                </a:solidFill>
                <a:latin typeface="微软雅黑" pitchFamily="34" charset="-122"/>
                <a:ea typeface="微软雅黑" pitchFamily="34" charset="-122"/>
              </a:rPr>
              <a:t>年，医嘱本保存</a:t>
            </a:r>
            <a:r>
              <a:rPr lang="en-US" sz="2000" b="1" dirty="0">
                <a:solidFill>
                  <a:srgbClr val="F2F2F2"/>
                </a:solidFill>
                <a:latin typeface="微软雅黑" pitchFamily="34" charset="-122"/>
                <a:ea typeface="微软雅黑" pitchFamily="34" charset="-122"/>
              </a:rPr>
              <a:t>2</a:t>
            </a:r>
            <a:r>
              <a:rPr lang="zh-CN" altLang="en-US" sz="2000" b="1" dirty="0">
                <a:solidFill>
                  <a:srgbClr val="F2F2F2"/>
                </a:solidFill>
                <a:latin typeface="微软雅黑" pitchFamily="34" charset="-122"/>
                <a:ea typeface="微软雅黑" pitchFamily="34" charset="-122"/>
              </a:rPr>
              <a:t>年。</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直角三角形 20"/>
          <p:cNvSpPr/>
          <p:nvPr/>
        </p:nvSpPr>
        <p:spPr>
          <a:xfrm rot="10800000" flipH="1" flipV="1">
            <a:off x="4988115"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smtClean="0">
                <a:solidFill>
                  <a:schemeClr val="bg1"/>
                </a:solidFill>
                <a:latin typeface="微软雅黑" pitchFamily="34" charset="-122"/>
                <a:ea typeface="微软雅黑" pitchFamily="34" charset="-122"/>
              </a:rPr>
              <a:t>医疗护理文件的管理</a:t>
            </a:r>
            <a:endParaRPr lang="zh-CN" altLang="en-US" sz="3100" b="1" dirty="0">
              <a:solidFill>
                <a:schemeClr val="bg1"/>
              </a:solidFill>
              <a:latin typeface="微软雅黑" pitchFamily="34" charset="-122"/>
              <a:ea typeface="微软雅黑" pitchFamily="34" charset="-122"/>
            </a:endParaRPr>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498811" y="1495507"/>
            <a:ext cx="3391846" cy="54864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cs typeface="Tahoma" pitchFamily="34" charset="0"/>
              </a:rPr>
              <a:t>四、病历复制要求</a:t>
            </a:r>
            <a:endParaRPr lang="zh-CN" altLang="en-US" sz="2800" b="1" dirty="0">
              <a:solidFill>
                <a:schemeClr val="bg1"/>
              </a:solidFill>
              <a:latin typeface="微软雅黑" pitchFamily="34" charset="-122"/>
              <a:ea typeface="微软雅黑" pitchFamily="34" charset="-122"/>
              <a:cs typeface="Tahoma" pitchFamily="34" charset="0"/>
            </a:endParaRPr>
          </a:p>
        </p:txBody>
      </p:sp>
      <p:sp>
        <p:nvSpPr>
          <p:cNvPr id="24" name="Text Box 10"/>
          <p:cNvSpPr txBox="1">
            <a:spLocks noChangeArrowheads="1"/>
          </p:cNvSpPr>
          <p:nvPr/>
        </p:nvSpPr>
        <p:spPr bwMode="auto">
          <a:xfrm>
            <a:off x="1440815" y="2135505"/>
            <a:ext cx="9224645" cy="3307080"/>
          </a:xfrm>
          <a:prstGeom prst="rect">
            <a:avLst/>
          </a:prstGeom>
          <a:noFill/>
          <a:ln w="3175" cap="sq" cmpd="sng">
            <a:noFill/>
            <a:miter lim="800000"/>
          </a:ln>
          <a:effec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nSpc>
                <a:spcPct val="110000"/>
              </a:lnSpc>
            </a:pPr>
            <a:r>
              <a:rPr lang="en-US" sz="2400" b="1" dirty="0" smtClean="0">
                <a:solidFill>
                  <a:srgbClr val="FF0000"/>
                </a:solidFill>
                <a:latin typeface="微软雅黑" pitchFamily="34" charset="-122"/>
                <a:ea typeface="微软雅黑" pitchFamily="34" charset="-122"/>
                <a:sym typeface="微软雅黑" pitchFamily="34" charset="-122"/>
              </a:rPr>
              <a:t>1</a:t>
            </a:r>
            <a:r>
              <a:rPr lang="en-US" sz="2400" b="1" dirty="0">
                <a:solidFill>
                  <a:srgbClr val="FF0000"/>
                </a:solidFill>
                <a:latin typeface="微软雅黑" pitchFamily="34" charset="-122"/>
                <a:ea typeface="微软雅黑" pitchFamily="34" charset="-122"/>
                <a:sym typeface="微软雅黑" pitchFamily="34" charset="-122"/>
              </a:rPr>
              <a:t>.</a:t>
            </a:r>
            <a:r>
              <a:rPr lang="zh-CN" altLang="en-US" sz="2400" b="1" dirty="0">
                <a:solidFill>
                  <a:srgbClr val="FF0000"/>
                </a:solidFill>
                <a:latin typeface="微软雅黑" pitchFamily="34" charset="-122"/>
                <a:ea typeface="微软雅黑" pitchFamily="34" charset="-122"/>
                <a:sym typeface="微软雅黑" pitchFamily="34" charset="-122"/>
              </a:rPr>
              <a:t>医疗机构应当受理的申请：</a:t>
            </a:r>
          </a:p>
          <a:p>
            <a:pPr>
              <a:lnSpc>
                <a:spcPct val="110000"/>
              </a:lnSpc>
            </a:pPr>
            <a:r>
              <a:rPr lang="zh-CN" altLang="en-US" sz="2400" b="1" dirty="0">
                <a:solidFill>
                  <a:srgbClr val="0066FF"/>
                </a:solidFill>
                <a:latin typeface="微软雅黑" pitchFamily="34" charset="-122"/>
                <a:ea typeface="微软雅黑" pitchFamily="34" charset="-122"/>
                <a:sym typeface="微软雅黑" pitchFamily="34" charset="-122"/>
              </a:rPr>
              <a:t>（</a:t>
            </a:r>
            <a:r>
              <a:rPr lang="en-US" sz="2400" b="1" dirty="0">
                <a:solidFill>
                  <a:srgbClr val="0066FF"/>
                </a:solidFill>
                <a:latin typeface="微软雅黑" pitchFamily="34" charset="-122"/>
                <a:ea typeface="微软雅黑" pitchFamily="34" charset="-122"/>
                <a:sym typeface="微软雅黑" pitchFamily="34" charset="-122"/>
              </a:rPr>
              <a:t>1</a:t>
            </a:r>
            <a:r>
              <a:rPr lang="zh-CN" altLang="en-US" sz="2400" b="1" dirty="0">
                <a:solidFill>
                  <a:srgbClr val="0066FF"/>
                </a:solidFill>
                <a:latin typeface="微软雅黑" pitchFamily="34" charset="-122"/>
                <a:ea typeface="微软雅黑" pitchFamily="34" charset="-122"/>
                <a:sym typeface="微软雅黑" pitchFamily="34" charset="-122"/>
              </a:rPr>
              <a:t>）患者本人或其代理人（</a:t>
            </a:r>
            <a:r>
              <a:rPr lang="en-US" sz="2400" b="1" dirty="0">
                <a:solidFill>
                  <a:srgbClr val="0066FF"/>
                </a:solidFill>
                <a:latin typeface="微软雅黑" pitchFamily="34" charset="-122"/>
                <a:ea typeface="微软雅黑" pitchFamily="34" charset="-122"/>
                <a:sym typeface="微软雅黑" pitchFamily="34" charset="-122"/>
              </a:rPr>
              <a:t>2</a:t>
            </a:r>
            <a:r>
              <a:rPr lang="zh-CN" altLang="en-US" sz="2400" b="1" dirty="0">
                <a:solidFill>
                  <a:srgbClr val="0066FF"/>
                </a:solidFill>
                <a:latin typeface="微软雅黑" pitchFamily="34" charset="-122"/>
                <a:ea typeface="微软雅黑" pitchFamily="34" charset="-122"/>
                <a:sym typeface="微软雅黑" pitchFamily="34" charset="-122"/>
              </a:rPr>
              <a:t>）死亡患者的近亲或其代理人（</a:t>
            </a:r>
            <a:r>
              <a:rPr lang="en-US" sz="2400" b="1" dirty="0">
                <a:solidFill>
                  <a:srgbClr val="0066FF"/>
                </a:solidFill>
                <a:latin typeface="微软雅黑" pitchFamily="34" charset="-122"/>
                <a:ea typeface="微软雅黑" pitchFamily="34" charset="-122"/>
                <a:sym typeface="微软雅黑" pitchFamily="34" charset="-122"/>
              </a:rPr>
              <a:t>3</a:t>
            </a:r>
            <a:r>
              <a:rPr lang="zh-CN" altLang="en-US" sz="2400" b="1" dirty="0">
                <a:solidFill>
                  <a:srgbClr val="0066FF"/>
                </a:solidFill>
                <a:latin typeface="微软雅黑" pitchFamily="34" charset="-122"/>
                <a:ea typeface="微软雅黑" pitchFamily="34" charset="-122"/>
                <a:sym typeface="微软雅黑" pitchFamily="34" charset="-122"/>
              </a:rPr>
              <a:t>）保险机构、公安、司法、人力资源社会保障、保险、负责事故鉴定的部门</a:t>
            </a:r>
          </a:p>
          <a:p>
            <a:pPr>
              <a:lnSpc>
                <a:spcPct val="110000"/>
              </a:lnSpc>
            </a:pPr>
            <a:r>
              <a:rPr lang="en-US" sz="2400" b="1" dirty="0">
                <a:solidFill>
                  <a:srgbClr val="FF0000"/>
                </a:solidFill>
                <a:latin typeface="微软雅黑" pitchFamily="34" charset="-122"/>
                <a:ea typeface="微软雅黑" pitchFamily="34" charset="-122"/>
                <a:sym typeface="微软雅黑" pitchFamily="34" charset="-122"/>
              </a:rPr>
              <a:t>2.</a:t>
            </a:r>
            <a:r>
              <a:rPr lang="zh-CN" altLang="en-US" sz="2400" b="1" dirty="0">
                <a:solidFill>
                  <a:srgbClr val="FF0000"/>
                </a:solidFill>
                <a:latin typeface="微软雅黑" pitchFamily="34" charset="-122"/>
                <a:ea typeface="微软雅黑" pitchFamily="34" charset="-122"/>
                <a:sym typeface="微软雅黑" pitchFamily="34" charset="-122"/>
              </a:rPr>
              <a:t>可以复印或复制的病历资料：</a:t>
            </a:r>
          </a:p>
          <a:p>
            <a:pPr>
              <a:lnSpc>
                <a:spcPct val="110000"/>
              </a:lnSpc>
            </a:pPr>
            <a:r>
              <a:rPr lang="zh-CN" altLang="en-US" sz="2400" dirty="0">
                <a:solidFill>
                  <a:srgbClr val="0066FF"/>
                </a:solidFill>
                <a:latin typeface="微软雅黑" pitchFamily="34" charset="-122"/>
                <a:ea typeface="微软雅黑" pitchFamily="34" charset="-122"/>
                <a:sym typeface="Wingdings" pitchFamily="2" charset="2"/>
              </a:rPr>
              <a:t>（</a:t>
            </a:r>
            <a:r>
              <a:rPr lang="en-US" sz="2400" b="1" dirty="0">
                <a:solidFill>
                  <a:srgbClr val="0066FF"/>
                </a:solidFill>
                <a:latin typeface="微软雅黑" pitchFamily="34" charset="-122"/>
                <a:ea typeface="微软雅黑" pitchFamily="34" charset="-122"/>
                <a:sym typeface="微软雅黑" pitchFamily="34" charset="-122"/>
              </a:rPr>
              <a:t>1</a:t>
            </a:r>
            <a:r>
              <a:rPr lang="zh-CN" altLang="en-US" sz="2400" b="1" dirty="0">
                <a:solidFill>
                  <a:srgbClr val="0066FF"/>
                </a:solidFill>
                <a:latin typeface="微软雅黑" pitchFamily="34" charset="-122"/>
                <a:ea typeface="微软雅黑" pitchFamily="34" charset="-122"/>
                <a:sym typeface="微软雅黑" pitchFamily="34" charset="-122"/>
              </a:rPr>
              <a:t>）门急诊病历（</a:t>
            </a:r>
            <a:r>
              <a:rPr lang="en-US" sz="2400" b="1" dirty="0">
                <a:solidFill>
                  <a:srgbClr val="0066FF"/>
                </a:solidFill>
                <a:latin typeface="微软雅黑" pitchFamily="34" charset="-122"/>
                <a:ea typeface="微软雅黑" pitchFamily="34" charset="-122"/>
                <a:sym typeface="微软雅黑" pitchFamily="34" charset="-122"/>
              </a:rPr>
              <a:t>2</a:t>
            </a:r>
            <a:r>
              <a:rPr lang="zh-CN" altLang="en-US" sz="2400" b="1" dirty="0">
                <a:solidFill>
                  <a:srgbClr val="0066FF"/>
                </a:solidFill>
                <a:latin typeface="微软雅黑" pitchFamily="34" charset="-122"/>
                <a:ea typeface="微软雅黑" pitchFamily="34" charset="-122"/>
                <a:sym typeface="微软雅黑" pitchFamily="34" charset="-122"/>
              </a:rPr>
              <a:t>）入院记录（</a:t>
            </a:r>
            <a:r>
              <a:rPr lang="en-US" sz="2400" b="1" dirty="0">
                <a:solidFill>
                  <a:srgbClr val="0066FF"/>
                </a:solidFill>
                <a:latin typeface="微软雅黑" pitchFamily="34" charset="-122"/>
                <a:ea typeface="微软雅黑" pitchFamily="34" charset="-122"/>
                <a:sym typeface="微软雅黑" pitchFamily="34" charset="-122"/>
              </a:rPr>
              <a:t>3</a:t>
            </a:r>
            <a:r>
              <a:rPr lang="zh-CN" altLang="en-US" sz="2400" b="1" dirty="0">
                <a:solidFill>
                  <a:srgbClr val="0066FF"/>
                </a:solidFill>
                <a:latin typeface="微软雅黑" pitchFamily="34" charset="-122"/>
                <a:ea typeface="微软雅黑" pitchFamily="34" charset="-122"/>
                <a:sym typeface="微软雅黑" pitchFamily="34" charset="-122"/>
              </a:rPr>
              <a:t>）体温单（</a:t>
            </a:r>
            <a:r>
              <a:rPr lang="en-US" sz="2400" b="1" dirty="0">
                <a:solidFill>
                  <a:srgbClr val="0066FF"/>
                </a:solidFill>
                <a:latin typeface="微软雅黑" pitchFamily="34" charset="-122"/>
                <a:ea typeface="微软雅黑" pitchFamily="34" charset="-122"/>
                <a:sym typeface="微软雅黑" pitchFamily="34" charset="-122"/>
              </a:rPr>
              <a:t>4</a:t>
            </a:r>
            <a:r>
              <a:rPr lang="zh-CN" altLang="en-US" sz="2400" b="1" dirty="0">
                <a:solidFill>
                  <a:srgbClr val="0066FF"/>
                </a:solidFill>
                <a:latin typeface="微软雅黑" pitchFamily="34" charset="-122"/>
                <a:ea typeface="微软雅黑" pitchFamily="34" charset="-122"/>
                <a:sym typeface="微软雅黑" pitchFamily="34" charset="-122"/>
              </a:rPr>
              <a:t>）医嘱单</a:t>
            </a:r>
            <a:endParaRPr lang="en-US" sz="2400" b="1" dirty="0">
              <a:solidFill>
                <a:srgbClr val="0066FF"/>
              </a:solidFill>
              <a:latin typeface="微软雅黑" pitchFamily="34" charset="-122"/>
              <a:ea typeface="微软雅黑" pitchFamily="34" charset="-122"/>
              <a:sym typeface="微软雅黑" pitchFamily="34" charset="-122"/>
            </a:endParaRPr>
          </a:p>
          <a:p>
            <a:pPr>
              <a:lnSpc>
                <a:spcPct val="110000"/>
              </a:lnSpc>
            </a:pPr>
            <a:r>
              <a:rPr lang="zh-CN" altLang="en-US" sz="2400" b="1" dirty="0">
                <a:solidFill>
                  <a:srgbClr val="0066FF"/>
                </a:solidFill>
                <a:latin typeface="微软雅黑" pitchFamily="34" charset="-122"/>
                <a:ea typeface="微软雅黑" pitchFamily="34" charset="-122"/>
                <a:sym typeface="微软雅黑" pitchFamily="34" charset="-122"/>
              </a:rPr>
              <a:t>（</a:t>
            </a:r>
            <a:r>
              <a:rPr lang="en-US" sz="2400" b="1" dirty="0">
                <a:solidFill>
                  <a:srgbClr val="0066FF"/>
                </a:solidFill>
                <a:latin typeface="微软雅黑" pitchFamily="34" charset="-122"/>
                <a:ea typeface="微软雅黑" pitchFamily="34" charset="-122"/>
                <a:sym typeface="微软雅黑" pitchFamily="34" charset="-122"/>
              </a:rPr>
              <a:t>5</a:t>
            </a:r>
            <a:r>
              <a:rPr lang="zh-CN" altLang="en-US" sz="2400" b="1" dirty="0">
                <a:solidFill>
                  <a:srgbClr val="0066FF"/>
                </a:solidFill>
                <a:latin typeface="微软雅黑" pitchFamily="34" charset="-122"/>
                <a:ea typeface="微软雅黑" pitchFamily="34" charset="-122"/>
                <a:sym typeface="微软雅黑" pitchFamily="34" charset="-122"/>
              </a:rPr>
              <a:t>）化验单（</a:t>
            </a:r>
            <a:r>
              <a:rPr lang="en-US" sz="2400" b="1" dirty="0">
                <a:solidFill>
                  <a:srgbClr val="0066FF"/>
                </a:solidFill>
                <a:latin typeface="微软雅黑" pitchFamily="34" charset="-122"/>
                <a:ea typeface="微软雅黑" pitchFamily="34" charset="-122"/>
                <a:sym typeface="微软雅黑" pitchFamily="34" charset="-122"/>
              </a:rPr>
              <a:t>6</a:t>
            </a:r>
            <a:r>
              <a:rPr lang="zh-CN" altLang="en-US" sz="2400" b="1" dirty="0">
                <a:solidFill>
                  <a:srgbClr val="0066FF"/>
                </a:solidFill>
                <a:latin typeface="微软雅黑" pitchFamily="34" charset="-122"/>
                <a:ea typeface="微软雅黑" pitchFamily="34" charset="-122"/>
                <a:sym typeface="微软雅黑" pitchFamily="34" charset="-122"/>
              </a:rPr>
              <a:t>）影像资料（</a:t>
            </a:r>
            <a:r>
              <a:rPr lang="en-US" sz="2400" b="1" dirty="0">
                <a:solidFill>
                  <a:srgbClr val="0066FF"/>
                </a:solidFill>
                <a:latin typeface="微软雅黑" pitchFamily="34" charset="-122"/>
                <a:ea typeface="微软雅黑" pitchFamily="34" charset="-122"/>
                <a:sym typeface="微软雅黑" pitchFamily="34" charset="-122"/>
              </a:rPr>
              <a:t>7</a:t>
            </a:r>
            <a:r>
              <a:rPr lang="zh-CN" altLang="en-US" sz="2400" b="1" dirty="0">
                <a:solidFill>
                  <a:srgbClr val="0066FF"/>
                </a:solidFill>
                <a:latin typeface="微软雅黑" pitchFamily="34" charset="-122"/>
                <a:ea typeface="微软雅黑" pitchFamily="34" charset="-122"/>
                <a:sym typeface="微软雅黑" pitchFamily="34" charset="-122"/>
              </a:rPr>
              <a:t>）各种同意书（</a:t>
            </a:r>
            <a:r>
              <a:rPr lang="en-US" sz="2400" b="1" dirty="0">
                <a:solidFill>
                  <a:srgbClr val="0066FF"/>
                </a:solidFill>
                <a:latin typeface="微软雅黑" pitchFamily="34" charset="-122"/>
                <a:ea typeface="微软雅黑" pitchFamily="34" charset="-122"/>
                <a:sym typeface="微软雅黑" pitchFamily="34" charset="-122"/>
              </a:rPr>
              <a:t>8</a:t>
            </a:r>
            <a:r>
              <a:rPr lang="zh-CN" altLang="en-US" sz="2400" b="1" dirty="0">
                <a:solidFill>
                  <a:srgbClr val="0066FF"/>
                </a:solidFill>
                <a:latin typeface="微软雅黑" pitchFamily="34" charset="-122"/>
                <a:ea typeface="微软雅黑" pitchFamily="34" charset="-122"/>
                <a:sym typeface="微软雅黑" pitchFamily="34" charset="-122"/>
              </a:rPr>
              <a:t>）手术及麻醉记录（</a:t>
            </a:r>
            <a:r>
              <a:rPr lang="en-US" sz="2400" b="1" dirty="0">
                <a:solidFill>
                  <a:srgbClr val="0066FF"/>
                </a:solidFill>
                <a:latin typeface="微软雅黑" pitchFamily="34" charset="-122"/>
                <a:ea typeface="微软雅黑" pitchFamily="34" charset="-122"/>
                <a:sym typeface="微软雅黑" pitchFamily="34" charset="-122"/>
              </a:rPr>
              <a:t>9</a:t>
            </a:r>
            <a:r>
              <a:rPr lang="zh-CN" altLang="en-US" sz="2400" b="1" dirty="0">
                <a:solidFill>
                  <a:srgbClr val="0066FF"/>
                </a:solidFill>
                <a:latin typeface="微软雅黑" pitchFamily="34" charset="-122"/>
                <a:ea typeface="微软雅黑" pitchFamily="34" charset="-122"/>
                <a:sym typeface="微软雅黑" pitchFamily="34" charset="-122"/>
              </a:rPr>
              <a:t>）病室报告（</a:t>
            </a:r>
            <a:r>
              <a:rPr lang="en-US" sz="2400" b="1" dirty="0">
                <a:solidFill>
                  <a:srgbClr val="0066FF"/>
                </a:solidFill>
                <a:latin typeface="微软雅黑" pitchFamily="34" charset="-122"/>
                <a:ea typeface="微软雅黑" pitchFamily="34" charset="-122"/>
                <a:sym typeface="微软雅黑" pitchFamily="34" charset="-122"/>
              </a:rPr>
              <a:t>10</a:t>
            </a:r>
            <a:r>
              <a:rPr lang="zh-CN" altLang="en-US" sz="2400" b="1" dirty="0">
                <a:solidFill>
                  <a:srgbClr val="0066FF"/>
                </a:solidFill>
                <a:latin typeface="微软雅黑" pitchFamily="34" charset="-122"/>
                <a:ea typeface="微软雅黑" pitchFamily="34" charset="-122"/>
                <a:sym typeface="微软雅黑" pitchFamily="34" charset="-122"/>
              </a:rPr>
              <a:t>）护理记录（</a:t>
            </a:r>
            <a:r>
              <a:rPr lang="en-US" sz="2400" b="1" dirty="0">
                <a:solidFill>
                  <a:srgbClr val="0066FF"/>
                </a:solidFill>
                <a:latin typeface="微软雅黑" pitchFamily="34" charset="-122"/>
                <a:ea typeface="微软雅黑" pitchFamily="34" charset="-122"/>
                <a:sym typeface="微软雅黑" pitchFamily="34" charset="-122"/>
              </a:rPr>
              <a:t>11</a:t>
            </a:r>
            <a:r>
              <a:rPr lang="zh-CN" altLang="en-US" sz="2400" b="1" dirty="0">
                <a:solidFill>
                  <a:srgbClr val="0066FF"/>
                </a:solidFill>
                <a:latin typeface="微软雅黑" pitchFamily="34" charset="-122"/>
                <a:ea typeface="微软雅黑" pitchFamily="34" charset="-122"/>
                <a:sym typeface="微软雅黑" pitchFamily="34" charset="-122"/>
              </a:rPr>
              <a:t>）出院记录单</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3812</Words>
  <Application>Microsoft Office PowerPoint</Application>
  <PresentationFormat>宽屏</PresentationFormat>
  <Paragraphs>323</Paragraphs>
  <Slides>36</Slides>
  <Notes>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楷体</vt:lpstr>
      <vt:lpstr>楷体_GB2312</vt:lpstr>
      <vt:lpstr>宋体</vt:lpstr>
      <vt:lpstr>微软雅黑</vt:lpstr>
      <vt:lpstr>Arial</vt:lpstr>
      <vt:lpstr>Calibri</vt:lpstr>
      <vt:lpstr>Calibri Light</vt:lpstr>
      <vt:lpstr>Symbol</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nj</dc:creator>
  <cp:lastModifiedBy>崔 博</cp:lastModifiedBy>
  <cp:revision>84</cp:revision>
  <dcterms:created xsi:type="dcterms:W3CDTF">2015-02-25T02:36:00Z</dcterms:created>
  <dcterms:modified xsi:type="dcterms:W3CDTF">2019-12-31T04:59:26Z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2052-10.1.0.5777</vt:lpwstr>
  </property>
</Properties>
</file>