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4"/>
  </p:notesMasterIdLst>
  <p:sldIdLst>
    <p:sldId id="260" r:id="rId2"/>
    <p:sldId id="265" r:id="rId3"/>
    <p:sldId id="304" r:id="rId4"/>
    <p:sldId id="272" r:id="rId5"/>
    <p:sldId id="276" r:id="rId6"/>
    <p:sldId id="277" r:id="rId7"/>
    <p:sldId id="280" r:id="rId8"/>
    <p:sldId id="278" r:id="rId9"/>
    <p:sldId id="305" r:id="rId10"/>
    <p:sldId id="281" r:id="rId11"/>
    <p:sldId id="306" r:id="rId12"/>
    <p:sldId id="282" r:id="rId13"/>
    <p:sldId id="284" r:id="rId14"/>
    <p:sldId id="285" r:id="rId15"/>
    <p:sldId id="286" r:id="rId16"/>
    <p:sldId id="307" r:id="rId17"/>
    <p:sldId id="288" r:id="rId18"/>
    <p:sldId id="308" r:id="rId19"/>
    <p:sldId id="289" r:id="rId20"/>
    <p:sldId id="290" r:id="rId21"/>
    <p:sldId id="291" r:id="rId22"/>
    <p:sldId id="292" r:id="rId23"/>
    <p:sldId id="293" r:id="rId24"/>
    <p:sldId id="294" r:id="rId25"/>
    <p:sldId id="295" r:id="rId26"/>
    <p:sldId id="296" r:id="rId27"/>
    <p:sldId id="274" r:id="rId28"/>
    <p:sldId id="297" r:id="rId29"/>
    <p:sldId id="298" r:id="rId30"/>
    <p:sldId id="299" r:id="rId31"/>
    <p:sldId id="300" r:id="rId32"/>
    <p:sldId id="301" r:id="rId3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8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99D5"/>
    <a:srgbClr val="3786CD"/>
    <a:srgbClr val="FE486F"/>
    <a:srgbClr val="5B9BD5"/>
    <a:srgbClr val="A6366E"/>
    <a:srgbClr val="C8568F"/>
    <a:srgbClr val="C14382"/>
    <a:srgbClr val="D274A3"/>
    <a:srgbClr val="307BC0"/>
    <a:srgbClr val="2052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89" autoAdjust="0"/>
  </p:normalViewPr>
  <p:slideViewPr>
    <p:cSldViewPr snapToGrid="0" showGuides="1">
      <p:cViewPr varScale="1">
        <p:scale>
          <a:sx n="76" d="100"/>
          <a:sy n="76" d="100"/>
        </p:scale>
        <p:origin x="272" y="52"/>
      </p:cViewPr>
      <p:guideLst>
        <p:guide orient="horz" pos="218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297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12DC72-6F14-46B5-BBD2-5B3EA071D42F}" type="datetimeFigureOut">
              <a:rPr lang="zh-CN" altLang="en-US" smtClean="0"/>
              <a:pPr/>
              <a:t>2019/12/31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235678-DCF8-49FE-9525-04D26F4567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7874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9146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97688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0560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pPr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pPr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pPr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pPr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pPr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pPr/>
              <a:t>2019/12/31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pPr/>
              <a:t>2019/12/31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pPr/>
              <a:t>2019/12/31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pPr/>
              <a:t>2019/12/31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pPr/>
              <a:t>2019/12/31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pPr/>
              <a:t>2019/12/31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24567-AF14-4788-8E98-93CC7635A8DD}" type="datetimeFigureOut">
              <a:rPr lang="zh-CN" altLang="en-US" smtClean="0"/>
              <a:pPr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986A9-BA33-477F-8808-DF38291D92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7.xml"/><Relationship Id="rId4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.xml"/><Relationship Id="rId4" Type="http://schemas.openxmlformats.org/officeDocument/2006/relationships/slide" Target="slide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.xml"/><Relationship Id="rId4" Type="http://schemas.openxmlformats.org/officeDocument/2006/relationships/slide" Target="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25782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>
            <a:hlinkClick r:id="rId3" action="ppaction://hlinksldjump"/>
          </p:cNvPr>
          <p:cNvSpPr/>
          <p:nvPr/>
        </p:nvSpPr>
        <p:spPr>
          <a:xfrm>
            <a:off x="3775080" y="1082621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>
            <a:hlinkClick r:id="rId4" action="ppaction://hlinksldjump"/>
          </p:cNvPr>
          <p:cNvSpPr/>
          <p:nvPr/>
        </p:nvSpPr>
        <p:spPr>
          <a:xfrm>
            <a:off x="4137020" y="306705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>
            <a:hlinkClick r:id="rId5" action="ppaction://hlinksldjump"/>
          </p:cNvPr>
          <p:cNvSpPr/>
          <p:nvPr/>
        </p:nvSpPr>
        <p:spPr>
          <a:xfrm>
            <a:off x="3778240" y="487357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860920" y="1213738"/>
            <a:ext cx="5431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医院概述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201202" y="3198166"/>
            <a:ext cx="5431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门诊部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860920" y="5004687"/>
            <a:ext cx="5431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病区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29202" y="2951946"/>
            <a:ext cx="269817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第五单元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医院和住院环境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build="allAtOnce" bldLvl="0"/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470"/>
            <a:ext cx="2731625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1875282" y="826857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9"/>
          <p:cNvSpPr/>
          <p:nvPr/>
        </p:nvSpPr>
        <p:spPr>
          <a:xfrm>
            <a:off x="3291797" y="2018328"/>
            <a:ext cx="5589349" cy="3006046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  <a:gd name="connsiteX0-41" fmla="*/ 0 w 5589349"/>
              <a:gd name="connsiteY0-42" fmla="*/ 1828800 h 3082246"/>
              <a:gd name="connsiteX1-43" fmla="*/ 5579824 w 5589349"/>
              <a:gd name="connsiteY1-44" fmla="*/ 0 h 3082246"/>
              <a:gd name="connsiteX2-45" fmla="*/ 5589349 w 5589349"/>
              <a:gd name="connsiteY2-46" fmla="*/ 1285196 h 3082246"/>
              <a:gd name="connsiteX3-47" fmla="*/ 0 w 5589349"/>
              <a:gd name="connsiteY3-48" fmla="*/ 3082246 h 3082246"/>
              <a:gd name="connsiteX4-49" fmla="*/ 0 w 5589349"/>
              <a:gd name="connsiteY4-50" fmla="*/ 1828800 h 3082246"/>
              <a:gd name="connsiteX0-51" fmla="*/ 0 w 5589349"/>
              <a:gd name="connsiteY0-52" fmla="*/ 1790700 h 3044146"/>
              <a:gd name="connsiteX1-53" fmla="*/ 5567124 w 5589349"/>
              <a:gd name="connsiteY1-54" fmla="*/ 0 h 3044146"/>
              <a:gd name="connsiteX2-55" fmla="*/ 5589349 w 5589349"/>
              <a:gd name="connsiteY2-56" fmla="*/ 1247096 h 3044146"/>
              <a:gd name="connsiteX3-57" fmla="*/ 0 w 5589349"/>
              <a:gd name="connsiteY3-58" fmla="*/ 3044146 h 3044146"/>
              <a:gd name="connsiteX4-59" fmla="*/ 0 w 5589349"/>
              <a:gd name="connsiteY4-60" fmla="*/ 1790700 h 3044146"/>
              <a:gd name="connsiteX0-61" fmla="*/ 0 w 5589349"/>
              <a:gd name="connsiteY0-62" fmla="*/ 1790700 h 3006046"/>
              <a:gd name="connsiteX1-63" fmla="*/ 5567124 w 5589349"/>
              <a:gd name="connsiteY1-64" fmla="*/ 0 h 3006046"/>
              <a:gd name="connsiteX2-65" fmla="*/ 5589349 w 5589349"/>
              <a:gd name="connsiteY2-66" fmla="*/ 1247096 h 3006046"/>
              <a:gd name="connsiteX3-67" fmla="*/ 0 w 5589349"/>
              <a:gd name="connsiteY3-68" fmla="*/ 3006046 h 3006046"/>
              <a:gd name="connsiteX4-69" fmla="*/ 0 w 5589349"/>
              <a:gd name="connsiteY4-70" fmla="*/ 1790700 h 3006046"/>
              <a:gd name="connsiteX0-71" fmla="*/ 0 w 5589349"/>
              <a:gd name="connsiteY0-72" fmla="*/ 1765300 h 3006046"/>
              <a:gd name="connsiteX1-73" fmla="*/ 5567124 w 5589349"/>
              <a:gd name="connsiteY1-74" fmla="*/ 0 h 3006046"/>
              <a:gd name="connsiteX2-75" fmla="*/ 5589349 w 5589349"/>
              <a:gd name="connsiteY2-76" fmla="*/ 1247096 h 3006046"/>
              <a:gd name="connsiteX3-77" fmla="*/ 0 w 5589349"/>
              <a:gd name="connsiteY3-78" fmla="*/ 3006046 h 3006046"/>
              <a:gd name="connsiteX4-79" fmla="*/ 0 w 5589349"/>
              <a:gd name="connsiteY4-80" fmla="*/ 1765300 h 30060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06046">
                <a:moveTo>
                  <a:pt x="0" y="1765300"/>
                </a:moveTo>
                <a:lnTo>
                  <a:pt x="5567124" y="0"/>
                </a:lnTo>
                <a:lnTo>
                  <a:pt x="5589349" y="1247096"/>
                </a:lnTo>
                <a:lnTo>
                  <a:pt x="0" y="3006046"/>
                </a:lnTo>
                <a:lnTo>
                  <a:pt x="0" y="176530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juxing2"/>
          <p:cNvSpPr/>
          <p:nvPr/>
        </p:nvSpPr>
        <p:spPr>
          <a:xfrm>
            <a:off x="3296562" y="2015585"/>
            <a:ext cx="5598875" cy="1253446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juxing3"/>
          <p:cNvSpPr/>
          <p:nvPr/>
        </p:nvSpPr>
        <p:spPr>
          <a:xfrm>
            <a:off x="3296562" y="3783557"/>
            <a:ext cx="5598875" cy="1253446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3629194" y="2380698"/>
            <a:ext cx="52662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Tahoma" panose="020B0604030504040204" pitchFamily="34" charset="0"/>
              </a:rPr>
              <a:t>了解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门诊、急诊的设置和布局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3872078" y="4171154"/>
            <a:ext cx="5249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掌握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门诊、急诊的护理工作</a:t>
            </a:r>
          </a:p>
        </p:txBody>
      </p:sp>
      <p:sp>
        <p:nvSpPr>
          <p:cNvPr id="42" name="等腰三角形 41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266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门诊部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2376488"/>
            <a:ext cx="1866900" cy="1016000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0" y="3392488"/>
            <a:ext cx="1866900" cy="1016000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866900" y="1982788"/>
            <a:ext cx="2032000" cy="1409700"/>
          </a:xfrm>
          <a:custGeom>
            <a:avLst/>
            <a:gdLst>
              <a:gd name="connsiteX0" fmla="*/ 0 w 2146300"/>
              <a:gd name="connsiteY0" fmla="*/ 0 h 1016000"/>
              <a:gd name="connsiteX1" fmla="*/ 2146300 w 2146300"/>
              <a:gd name="connsiteY1" fmla="*/ 0 h 1016000"/>
              <a:gd name="connsiteX2" fmla="*/ 2146300 w 2146300"/>
              <a:gd name="connsiteY2" fmla="*/ 1016000 h 1016000"/>
              <a:gd name="connsiteX3" fmla="*/ 0 w 2146300"/>
              <a:gd name="connsiteY3" fmla="*/ 1016000 h 1016000"/>
              <a:gd name="connsiteX4" fmla="*/ 0 w 2146300"/>
              <a:gd name="connsiteY4" fmla="*/ 0 h 1016000"/>
              <a:gd name="connsiteX0-1" fmla="*/ 0 w 2146300"/>
              <a:gd name="connsiteY0-2" fmla="*/ 0 h 1016000"/>
              <a:gd name="connsiteX1-3" fmla="*/ 2146300 w 2146300"/>
              <a:gd name="connsiteY1-4" fmla="*/ 0 h 1016000"/>
              <a:gd name="connsiteX2-5" fmla="*/ 2146300 w 2146300"/>
              <a:gd name="connsiteY2-6" fmla="*/ 1016000 h 1016000"/>
              <a:gd name="connsiteX3-7" fmla="*/ 0 w 2146300"/>
              <a:gd name="connsiteY3-8" fmla="*/ 1016000 h 1016000"/>
              <a:gd name="connsiteX4-9" fmla="*/ 0 w 2146300"/>
              <a:gd name="connsiteY4-10" fmla="*/ 0 h 1016000"/>
              <a:gd name="connsiteX0-11" fmla="*/ 0 w 2184400"/>
              <a:gd name="connsiteY0-12" fmla="*/ 368300 h 1384300"/>
              <a:gd name="connsiteX1-13" fmla="*/ 2184400 w 2184400"/>
              <a:gd name="connsiteY1-14" fmla="*/ 0 h 1384300"/>
              <a:gd name="connsiteX2-15" fmla="*/ 2146300 w 2184400"/>
              <a:gd name="connsiteY2-16" fmla="*/ 1384300 h 1384300"/>
              <a:gd name="connsiteX3-17" fmla="*/ 0 w 2184400"/>
              <a:gd name="connsiteY3-18" fmla="*/ 1384300 h 1384300"/>
              <a:gd name="connsiteX4-19" fmla="*/ 0 w 2184400"/>
              <a:gd name="connsiteY4-20" fmla="*/ 368300 h 1384300"/>
              <a:gd name="connsiteX0-21" fmla="*/ 0 w 2171700"/>
              <a:gd name="connsiteY0-22" fmla="*/ 368300 h 1384300"/>
              <a:gd name="connsiteX1-23" fmla="*/ 2171700 w 2171700"/>
              <a:gd name="connsiteY1-24" fmla="*/ 0 h 1384300"/>
              <a:gd name="connsiteX2-25" fmla="*/ 2146300 w 2171700"/>
              <a:gd name="connsiteY2-26" fmla="*/ 1384300 h 1384300"/>
              <a:gd name="connsiteX3-27" fmla="*/ 0 w 2171700"/>
              <a:gd name="connsiteY3-28" fmla="*/ 1384300 h 1384300"/>
              <a:gd name="connsiteX4-29" fmla="*/ 0 w 2171700"/>
              <a:gd name="connsiteY4-30" fmla="*/ 368300 h 1384300"/>
              <a:gd name="connsiteX0-31" fmla="*/ 0 w 2146300"/>
              <a:gd name="connsiteY0-32" fmla="*/ 393700 h 1409700"/>
              <a:gd name="connsiteX1-33" fmla="*/ 2146300 w 2146300"/>
              <a:gd name="connsiteY1-34" fmla="*/ 0 h 1409700"/>
              <a:gd name="connsiteX2-35" fmla="*/ 2146300 w 2146300"/>
              <a:gd name="connsiteY2-36" fmla="*/ 1409700 h 1409700"/>
              <a:gd name="connsiteX3-37" fmla="*/ 0 w 2146300"/>
              <a:gd name="connsiteY3-38" fmla="*/ 1409700 h 1409700"/>
              <a:gd name="connsiteX4-39" fmla="*/ 0 w 2146300"/>
              <a:gd name="connsiteY4-40" fmla="*/ 393700 h 14097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146300" h="1409700">
                <a:moveTo>
                  <a:pt x="0" y="393700"/>
                </a:moveTo>
                <a:lnTo>
                  <a:pt x="2146300" y="0"/>
                </a:lnTo>
                <a:lnTo>
                  <a:pt x="2146300" y="1409700"/>
                </a:lnTo>
                <a:lnTo>
                  <a:pt x="0" y="1409700"/>
                </a:lnTo>
                <a:lnTo>
                  <a:pt x="0" y="393700"/>
                </a:lnTo>
                <a:close/>
              </a:path>
            </a:pathLst>
          </a:custGeom>
          <a:solidFill>
            <a:srgbClr val="307B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1866900" y="3392488"/>
            <a:ext cx="2036763" cy="1527175"/>
          </a:xfrm>
          <a:custGeom>
            <a:avLst/>
            <a:gdLst>
              <a:gd name="connsiteX0" fmla="*/ 0 w 2146300"/>
              <a:gd name="connsiteY0" fmla="*/ 0 h 1016000"/>
              <a:gd name="connsiteX1" fmla="*/ 2146300 w 2146300"/>
              <a:gd name="connsiteY1" fmla="*/ 0 h 1016000"/>
              <a:gd name="connsiteX2" fmla="*/ 2146300 w 2146300"/>
              <a:gd name="connsiteY2" fmla="*/ 1016000 h 1016000"/>
              <a:gd name="connsiteX3" fmla="*/ 0 w 2146300"/>
              <a:gd name="connsiteY3" fmla="*/ 1016000 h 1016000"/>
              <a:gd name="connsiteX4" fmla="*/ 0 w 2146300"/>
              <a:gd name="connsiteY4" fmla="*/ 0 h 1016000"/>
              <a:gd name="connsiteX0-1" fmla="*/ 0 w 2146300"/>
              <a:gd name="connsiteY0-2" fmla="*/ 0 h 1524000"/>
              <a:gd name="connsiteX1-3" fmla="*/ 2146300 w 2146300"/>
              <a:gd name="connsiteY1-4" fmla="*/ 0 h 1524000"/>
              <a:gd name="connsiteX2-5" fmla="*/ 2120900 w 2146300"/>
              <a:gd name="connsiteY2-6" fmla="*/ 1524000 h 1524000"/>
              <a:gd name="connsiteX3-7" fmla="*/ 0 w 2146300"/>
              <a:gd name="connsiteY3-8" fmla="*/ 1016000 h 1524000"/>
              <a:gd name="connsiteX4-9" fmla="*/ 0 w 2146300"/>
              <a:gd name="connsiteY4-10" fmla="*/ 0 h 1524000"/>
              <a:gd name="connsiteX0-11" fmla="*/ 0 w 2152006"/>
              <a:gd name="connsiteY0-12" fmla="*/ 0 h 1562100"/>
              <a:gd name="connsiteX1-13" fmla="*/ 2146300 w 2152006"/>
              <a:gd name="connsiteY1-14" fmla="*/ 0 h 1562100"/>
              <a:gd name="connsiteX2-15" fmla="*/ 2152006 w 2152006"/>
              <a:gd name="connsiteY2-16" fmla="*/ 1562100 h 1562100"/>
              <a:gd name="connsiteX3-17" fmla="*/ 0 w 2152006"/>
              <a:gd name="connsiteY3-18" fmla="*/ 1016000 h 1562100"/>
              <a:gd name="connsiteX4-19" fmla="*/ 0 w 2152006"/>
              <a:gd name="connsiteY4-20" fmla="*/ 0 h 1562100"/>
              <a:gd name="connsiteX0-21" fmla="*/ 0 w 2152006"/>
              <a:gd name="connsiteY0-22" fmla="*/ 0 h 1536700"/>
              <a:gd name="connsiteX1-23" fmla="*/ 2146300 w 2152006"/>
              <a:gd name="connsiteY1-24" fmla="*/ 0 h 1536700"/>
              <a:gd name="connsiteX2-25" fmla="*/ 2152006 w 2152006"/>
              <a:gd name="connsiteY2-26" fmla="*/ 1536700 h 1536700"/>
              <a:gd name="connsiteX3-27" fmla="*/ 0 w 2152006"/>
              <a:gd name="connsiteY3-28" fmla="*/ 1016000 h 1536700"/>
              <a:gd name="connsiteX4-29" fmla="*/ 0 w 2152006"/>
              <a:gd name="connsiteY4-30" fmla="*/ 0 h 1536700"/>
              <a:gd name="connsiteX0-31" fmla="*/ 0 w 2152006"/>
              <a:gd name="connsiteY0-32" fmla="*/ 0 h 1527175"/>
              <a:gd name="connsiteX1-33" fmla="*/ 2146300 w 2152006"/>
              <a:gd name="connsiteY1-34" fmla="*/ 0 h 1527175"/>
              <a:gd name="connsiteX2-35" fmla="*/ 2152006 w 2152006"/>
              <a:gd name="connsiteY2-36" fmla="*/ 1527175 h 1527175"/>
              <a:gd name="connsiteX3-37" fmla="*/ 0 w 2152006"/>
              <a:gd name="connsiteY3-38" fmla="*/ 1016000 h 1527175"/>
              <a:gd name="connsiteX4-39" fmla="*/ 0 w 2152006"/>
              <a:gd name="connsiteY4-40" fmla="*/ 0 h 15271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152006" h="1527175">
                <a:moveTo>
                  <a:pt x="0" y="0"/>
                </a:moveTo>
                <a:lnTo>
                  <a:pt x="2146300" y="0"/>
                </a:lnTo>
                <a:lnTo>
                  <a:pt x="2152006" y="1527175"/>
                </a:lnTo>
                <a:lnTo>
                  <a:pt x="0" y="1016000"/>
                </a:lnTo>
                <a:lnTo>
                  <a:pt x="0" y="0"/>
                </a:lnTo>
                <a:close/>
              </a:path>
            </a:pathLst>
          </a:custGeom>
          <a:solidFill>
            <a:srgbClr val="2052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3898900" y="1982788"/>
            <a:ext cx="7291388" cy="1409700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898900" y="3392488"/>
            <a:ext cx="7291388" cy="1524000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381500" y="3498850"/>
            <a:ext cx="63246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急诊</a:t>
            </a: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4381500" y="2025650"/>
            <a:ext cx="63246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门诊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025650" y="2498725"/>
            <a:ext cx="17145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</a:t>
            </a: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2025650" y="3638550"/>
            <a:ext cx="17145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</a:t>
            </a:r>
          </a:p>
        </p:txBody>
      </p:sp>
      <p:sp>
        <p:nvSpPr>
          <p:cNvPr id="25" name="等腰三角形 24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7" grpId="0" bldLvl="0" animBg="1"/>
      <p:bldP spid="20" grpId="0" bldLvl="0" animBg="1"/>
      <p:bldP spid="21" grpId="0" bldLvl="0" animBg="1"/>
      <p:bldP spid="3" grpId="0"/>
      <p:bldP spid="22" grpId="0"/>
      <p:bldP spid="4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882588" y="2288808"/>
            <a:ext cx="9086382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E486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门诊：</a:t>
            </a:r>
          </a:p>
          <a:p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特点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患者多、流动性大、病种复杂、季节性强、就诊时间短。</a:t>
            </a:r>
          </a:p>
          <a:p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设置：</a:t>
            </a:r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预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检分诊处、挂号室</a:t>
            </a:r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、诊疗室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、检验科、放射科、药房收费处等。</a:t>
            </a:r>
          </a:p>
          <a:p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布局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诊查床、屏风、诊断桌、洗手池、各种检查用物、处方、申请单、化验单等。</a:t>
            </a:r>
          </a:p>
          <a:p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门诊部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362836" y="1489958"/>
            <a:ext cx="4327043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一、设置和布局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pic>
        <p:nvPicPr>
          <p:cNvPr id="25" name="Picture 2" descr="DSCF5148[1]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09032" y="2068000"/>
            <a:ext cx="3873500" cy="3237230"/>
          </a:xfrm>
          <a:prstGeom prst="rect">
            <a:avLst/>
          </a:prstGeom>
        </p:spPr>
      </p:pic>
      <p:pic>
        <p:nvPicPr>
          <p:cNvPr id="27" name="Picture 2" descr="67498200716154856[1]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63055" y="2058035"/>
            <a:ext cx="4084955" cy="3237865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820067" y="2404393"/>
            <a:ext cx="908638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E486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急诊：</a:t>
            </a:r>
          </a:p>
          <a:p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监护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室、观察室、清创室、药房、化验室、</a:t>
            </a: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X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射线室、心电图室、挂号室、收费室、预检处、诊室、抢救室、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治疗室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门诊部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362836" y="1489958"/>
            <a:ext cx="4327043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一、设置和布局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9" name="文本框 25"/>
          <p:cNvSpPr>
            <a:spLocks noChangeArrowheads="1"/>
          </p:cNvSpPr>
          <p:nvPr/>
        </p:nvSpPr>
        <p:spPr bwMode="auto">
          <a:xfrm>
            <a:off x="2956301" y="4119047"/>
            <a:ext cx="656245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方便病人    缩短候诊    争时抢救    提高效率</a:t>
            </a:r>
            <a:endParaRPr lang="zh-CN" altLang="en-US" sz="24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801017" y="2208813"/>
            <a:ext cx="3743451" cy="2972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 dirty="0" smtClean="0">
                <a:solidFill>
                  <a:srgbClr val="FE486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门诊：</a:t>
            </a:r>
          </a:p>
          <a:p>
            <a:pPr>
              <a:lnSpc>
                <a:spcPct val="11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．预检分诊 </a:t>
            </a:r>
          </a:p>
          <a:p>
            <a:pPr>
              <a:lnSpc>
                <a:spcPct val="11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．安排候诊与就诊 </a:t>
            </a:r>
          </a:p>
          <a:p>
            <a:pPr>
              <a:lnSpc>
                <a:spcPct val="11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．健康教育 </a:t>
            </a:r>
          </a:p>
          <a:p>
            <a:pPr>
              <a:lnSpc>
                <a:spcPct val="11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．治疗 </a:t>
            </a:r>
          </a:p>
          <a:p>
            <a:pPr>
              <a:lnSpc>
                <a:spcPct val="11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．消毒隔离 </a:t>
            </a:r>
          </a:p>
          <a:p>
            <a:pPr>
              <a:lnSpc>
                <a:spcPct val="11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．健康体检与预防接种</a:t>
            </a: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门诊部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362836" y="1489958"/>
            <a:ext cx="4327043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二、护理工作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grpSp>
        <p:nvGrpSpPr>
          <p:cNvPr id="23" name="Group 47"/>
          <p:cNvGrpSpPr/>
          <p:nvPr/>
        </p:nvGrpSpPr>
        <p:grpSpPr bwMode="auto">
          <a:xfrm>
            <a:off x="5611465" y="1678474"/>
            <a:ext cx="3059113" cy="3561433"/>
            <a:chOff x="0" y="0"/>
            <a:chExt cx="1769" cy="1901"/>
          </a:xfrm>
        </p:grpSpPr>
        <p:sp>
          <p:nvSpPr>
            <p:cNvPr id="24" name="AutoShape 48"/>
            <p:cNvSpPr>
              <a:spLocks noChangeArrowheads="1"/>
            </p:cNvSpPr>
            <p:nvPr/>
          </p:nvSpPr>
          <p:spPr bwMode="auto">
            <a:xfrm>
              <a:off x="45" y="0"/>
              <a:ext cx="1724" cy="1769"/>
            </a:xfrm>
            <a:prstGeom prst="wedgeRoundRectCallout">
              <a:avLst>
                <a:gd name="adj1" fmla="val -74940"/>
                <a:gd name="adj2" fmla="val -1611"/>
                <a:gd name="adj3" fmla="val 16667"/>
              </a:avLst>
            </a:prstGeom>
            <a:solidFill>
              <a:schemeClr val="folHlink"/>
            </a:solidFill>
            <a:ln w="9525" cap="flat" cmpd="sng">
              <a:solidFill>
                <a:schemeClr val="folHlink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Text Box 49"/>
            <p:cNvSpPr txBox="1">
              <a:spLocks noChangeArrowheads="1"/>
            </p:cNvSpPr>
            <p:nvPr/>
          </p:nvSpPr>
          <p:spPr bwMode="auto">
            <a:xfrm>
              <a:off x="0" y="45"/>
              <a:ext cx="1769" cy="18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buClr>
                  <a:srgbClr val="FFFF99"/>
                </a:buClr>
                <a:buFont typeface="Wingdings" panose="05000000000000000000" pitchFamily="2" charset="2"/>
                <a:buChar char="l"/>
              </a:pPr>
              <a:r>
                <a:rPr lang="zh-CN" altLang="en-US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准备好器械和用物</a:t>
              </a:r>
            </a:p>
            <a:p>
              <a:pPr algn="ctr">
                <a:buClr>
                  <a:srgbClr val="FFFF99"/>
                </a:buClr>
                <a:buFont typeface="Wingdings" panose="05000000000000000000" pitchFamily="2" charset="2"/>
                <a:buChar char="l"/>
              </a:pPr>
              <a:r>
                <a:rPr lang="zh-CN" altLang="en-US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维持诊疗候诊环境</a:t>
              </a:r>
            </a:p>
            <a:p>
              <a:pPr algn="ctr">
                <a:buClr>
                  <a:srgbClr val="FFFF99"/>
                </a:buClr>
                <a:buFont typeface="Wingdings" panose="05000000000000000000" pitchFamily="2" charset="2"/>
                <a:buChar char="l"/>
              </a:pPr>
              <a:r>
                <a:rPr lang="zh-CN" altLang="en-US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分理初诊复诊病案</a:t>
              </a:r>
            </a:p>
            <a:p>
              <a:pPr algn="ctr">
                <a:buClr>
                  <a:srgbClr val="FFFF99"/>
                </a:buClr>
                <a:buFont typeface="Wingdings" panose="05000000000000000000" pitchFamily="2" charset="2"/>
                <a:buChar char="l"/>
              </a:pPr>
              <a:r>
                <a:rPr lang="zh-CN" altLang="en-US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收集整理各种报告</a:t>
              </a:r>
            </a:p>
            <a:p>
              <a:pPr algn="ctr">
                <a:buClr>
                  <a:srgbClr val="FFFF99"/>
                </a:buClr>
                <a:buFont typeface="Wingdings" panose="05000000000000000000" pitchFamily="2" charset="2"/>
                <a:buChar char="l"/>
              </a:pPr>
              <a:r>
                <a:rPr lang="zh-CN" altLang="en-US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测量记录生命体征</a:t>
              </a:r>
            </a:p>
            <a:p>
              <a:pPr algn="ctr">
                <a:buClr>
                  <a:srgbClr val="FFFF99"/>
                </a:buClr>
                <a:buFont typeface="Wingdings" panose="05000000000000000000" pitchFamily="2" charset="2"/>
                <a:buChar char="l"/>
              </a:pPr>
              <a:r>
                <a:rPr lang="zh-CN" altLang="en-US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叫号就诊协助诊查</a:t>
              </a:r>
            </a:p>
            <a:p>
              <a:pPr algn="ctr">
                <a:buClr>
                  <a:srgbClr val="FFFF99"/>
                </a:buClr>
                <a:buFont typeface="Wingdings" panose="05000000000000000000" pitchFamily="2" charset="2"/>
                <a:buChar char="l"/>
              </a:pPr>
              <a:r>
                <a:rPr lang="zh-CN" altLang="en-US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观察病情调整</a:t>
              </a:r>
              <a:r>
                <a:rPr lang="zh-CN" altLang="en-US" sz="2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顺序</a:t>
              </a:r>
              <a:endParaRPr lang="en-US" altLang="zh-CN" sz="2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buClr>
                  <a:srgbClr val="FFFF99"/>
                </a:buClr>
                <a:buFont typeface="Wingdings" panose="05000000000000000000" pitchFamily="2" charset="2"/>
                <a:buChar char="l"/>
              </a:pPr>
              <a:r>
                <a:rPr lang="zh-CN" altLang="en-US" sz="2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整理、消毒</a:t>
              </a:r>
              <a:r>
                <a:rPr lang="en-US" sz="2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2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必要时        </a:t>
              </a:r>
              <a:endParaRPr lang="en-US" altLang="zh-CN" sz="2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buClr>
                  <a:srgbClr val="FFFF99"/>
                </a:buClr>
              </a:pPr>
              <a:r>
                <a:rPr lang="en-US" altLang="zh-CN" sz="2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</a:t>
              </a:r>
              <a:r>
                <a:rPr lang="zh-CN" altLang="en-US" sz="2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回收</a:t>
              </a:r>
              <a:r>
                <a:rPr lang="zh-CN" altLang="en-US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患者门诊病历</a:t>
              </a:r>
            </a:p>
            <a:p>
              <a:pPr algn="ctr">
                <a:buClr>
                  <a:srgbClr val="FFFF99"/>
                </a:buClr>
                <a:buFont typeface="Wingdings" panose="05000000000000000000" pitchFamily="2" charset="2"/>
                <a:buChar char="l"/>
              </a:pPr>
              <a:endPara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586541" y="2032063"/>
            <a:ext cx="9963256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E486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急诊：</a:t>
            </a:r>
          </a:p>
          <a:p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1.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预检分诊：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就诊标准：一问、二看、三检查、四分诊。</a:t>
            </a:r>
          </a:p>
          <a:p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2.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抢救</a:t>
            </a:r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工作：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）物品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准备：包括一般物品、无菌物品、抢救器械、抢救药品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、通讯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设备。</a:t>
            </a:r>
          </a:p>
          <a:p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      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）配合抢救：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医生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到达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前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：迅速判断、紧急处理。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                              医生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到达后：汇报、配合抢救</a:t>
            </a:r>
            <a:r>
              <a:rPr lang="en-US" altLang="zh-CN" b="1" dirty="0">
                <a:solidFill>
                  <a:schemeClr val="tx1"/>
                </a:solidFill>
                <a:ea typeface="微软雅黑" panose="020B0503020204020204" pitchFamily="34" charset="-122"/>
                <a:sym typeface="微软雅黑" panose="020B0503020204020204" pitchFamily="34" charset="-122"/>
              </a:rPr>
              <a:t>……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</a:p>
          <a:p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                 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           做好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抢救记录和查对工作。</a:t>
            </a:r>
          </a:p>
          <a:p>
            <a:r>
              <a:rPr lang="en-US" altLang="zh-CN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3.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急诊观察室：</a:t>
            </a:r>
          </a:p>
          <a:p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收治已确诊或暂不能确诊或病情危重暂时住院困难者。观察一般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3-7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天。 </a:t>
            </a:r>
          </a:p>
          <a:p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  （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1）登记、建立病案、填写各种记录和书写留观室病情报告。</a:t>
            </a:r>
          </a:p>
          <a:p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　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 （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2）巡视观察病情，完成医嘱及各项护理。</a:t>
            </a:r>
          </a:p>
          <a:p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　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 （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3）做好出入病室病人及家属管理工作。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门诊部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362836" y="1489958"/>
            <a:ext cx="4327043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二、护理工作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25782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>
            <a:hlinkClick r:id="rId3" action="ppaction://hlinksldjump"/>
          </p:cNvPr>
          <p:cNvSpPr/>
          <p:nvPr/>
        </p:nvSpPr>
        <p:spPr>
          <a:xfrm>
            <a:off x="3775080" y="1082621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>
            <a:hlinkClick r:id="rId4" action="ppaction://hlinksldjump"/>
          </p:cNvPr>
          <p:cNvSpPr/>
          <p:nvPr/>
        </p:nvSpPr>
        <p:spPr>
          <a:xfrm>
            <a:off x="4137020" y="306705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>
            <a:hlinkClick r:id="rId5" action="ppaction://hlinksldjump"/>
          </p:cNvPr>
          <p:cNvSpPr/>
          <p:nvPr/>
        </p:nvSpPr>
        <p:spPr>
          <a:xfrm>
            <a:off x="3778240" y="487357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860920" y="1213738"/>
            <a:ext cx="5431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医院概述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201202" y="3198166"/>
            <a:ext cx="5431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门诊部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860920" y="5004687"/>
            <a:ext cx="5431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病区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29202" y="2951946"/>
            <a:ext cx="269817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第五章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医院和住院环境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470"/>
            <a:ext cx="2731625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1875282" y="826857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9"/>
          <p:cNvSpPr/>
          <p:nvPr/>
        </p:nvSpPr>
        <p:spPr>
          <a:xfrm>
            <a:off x="3291796" y="3082629"/>
            <a:ext cx="5589349" cy="3006046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  <a:gd name="connsiteX0-41" fmla="*/ 0 w 5589349"/>
              <a:gd name="connsiteY0-42" fmla="*/ 1828800 h 3082246"/>
              <a:gd name="connsiteX1-43" fmla="*/ 5579824 w 5589349"/>
              <a:gd name="connsiteY1-44" fmla="*/ 0 h 3082246"/>
              <a:gd name="connsiteX2-45" fmla="*/ 5589349 w 5589349"/>
              <a:gd name="connsiteY2-46" fmla="*/ 1285196 h 3082246"/>
              <a:gd name="connsiteX3-47" fmla="*/ 0 w 5589349"/>
              <a:gd name="connsiteY3-48" fmla="*/ 3082246 h 3082246"/>
              <a:gd name="connsiteX4-49" fmla="*/ 0 w 5589349"/>
              <a:gd name="connsiteY4-50" fmla="*/ 1828800 h 3082246"/>
              <a:gd name="connsiteX0-51" fmla="*/ 0 w 5589349"/>
              <a:gd name="connsiteY0-52" fmla="*/ 1790700 h 3044146"/>
              <a:gd name="connsiteX1-53" fmla="*/ 5567124 w 5589349"/>
              <a:gd name="connsiteY1-54" fmla="*/ 0 h 3044146"/>
              <a:gd name="connsiteX2-55" fmla="*/ 5589349 w 5589349"/>
              <a:gd name="connsiteY2-56" fmla="*/ 1247096 h 3044146"/>
              <a:gd name="connsiteX3-57" fmla="*/ 0 w 5589349"/>
              <a:gd name="connsiteY3-58" fmla="*/ 3044146 h 3044146"/>
              <a:gd name="connsiteX4-59" fmla="*/ 0 w 5589349"/>
              <a:gd name="connsiteY4-60" fmla="*/ 1790700 h 3044146"/>
              <a:gd name="connsiteX0-61" fmla="*/ 0 w 5589349"/>
              <a:gd name="connsiteY0-62" fmla="*/ 1790700 h 3006046"/>
              <a:gd name="connsiteX1-63" fmla="*/ 5567124 w 5589349"/>
              <a:gd name="connsiteY1-64" fmla="*/ 0 h 3006046"/>
              <a:gd name="connsiteX2-65" fmla="*/ 5589349 w 5589349"/>
              <a:gd name="connsiteY2-66" fmla="*/ 1247096 h 3006046"/>
              <a:gd name="connsiteX3-67" fmla="*/ 0 w 5589349"/>
              <a:gd name="connsiteY3-68" fmla="*/ 3006046 h 3006046"/>
              <a:gd name="connsiteX4-69" fmla="*/ 0 w 5589349"/>
              <a:gd name="connsiteY4-70" fmla="*/ 1790700 h 3006046"/>
              <a:gd name="connsiteX0-71" fmla="*/ 0 w 5589349"/>
              <a:gd name="connsiteY0-72" fmla="*/ 1765300 h 3006046"/>
              <a:gd name="connsiteX1-73" fmla="*/ 5567124 w 5589349"/>
              <a:gd name="connsiteY1-74" fmla="*/ 0 h 3006046"/>
              <a:gd name="connsiteX2-75" fmla="*/ 5589349 w 5589349"/>
              <a:gd name="connsiteY2-76" fmla="*/ 1247096 h 3006046"/>
              <a:gd name="connsiteX3-77" fmla="*/ 0 w 5589349"/>
              <a:gd name="connsiteY3-78" fmla="*/ 3006046 h 3006046"/>
              <a:gd name="connsiteX4-79" fmla="*/ 0 w 5589349"/>
              <a:gd name="connsiteY4-80" fmla="*/ 1765300 h 30060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06046">
                <a:moveTo>
                  <a:pt x="0" y="1765300"/>
                </a:moveTo>
                <a:lnTo>
                  <a:pt x="5567124" y="0"/>
                </a:lnTo>
                <a:lnTo>
                  <a:pt x="5589349" y="1247096"/>
                </a:lnTo>
                <a:lnTo>
                  <a:pt x="0" y="3006046"/>
                </a:lnTo>
                <a:lnTo>
                  <a:pt x="0" y="176530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19"/>
          <p:cNvSpPr/>
          <p:nvPr/>
        </p:nvSpPr>
        <p:spPr>
          <a:xfrm>
            <a:off x="3301325" y="1251086"/>
            <a:ext cx="5589349" cy="3082246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82246">
                <a:moveTo>
                  <a:pt x="0" y="1828800"/>
                </a:moveTo>
                <a:lnTo>
                  <a:pt x="5579824" y="0"/>
                </a:lnTo>
                <a:lnTo>
                  <a:pt x="5589349" y="1234396"/>
                </a:lnTo>
                <a:lnTo>
                  <a:pt x="0" y="3082246"/>
                </a:lnTo>
                <a:lnTo>
                  <a:pt x="0" y="1828800"/>
                </a:lnTo>
                <a:close/>
              </a:path>
            </a:pathLst>
          </a:custGeom>
          <a:solidFill>
            <a:srgbClr val="2A6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juxing1"/>
          <p:cNvSpPr/>
          <p:nvPr/>
        </p:nvSpPr>
        <p:spPr>
          <a:xfrm>
            <a:off x="3296563" y="1221805"/>
            <a:ext cx="5598874" cy="1253446"/>
          </a:xfrm>
          <a:prstGeom prst="rect">
            <a:avLst/>
          </a:prstGeom>
          <a:solidFill>
            <a:srgbClr val="7EB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juxing2"/>
          <p:cNvSpPr/>
          <p:nvPr/>
        </p:nvSpPr>
        <p:spPr>
          <a:xfrm>
            <a:off x="3296561" y="3079886"/>
            <a:ext cx="5598875" cy="1253446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juxing3"/>
          <p:cNvSpPr/>
          <p:nvPr/>
        </p:nvSpPr>
        <p:spPr>
          <a:xfrm>
            <a:off x="3296561" y="4847858"/>
            <a:ext cx="5598875" cy="1253446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3468066" y="1586918"/>
            <a:ext cx="5235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了解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病床单位设备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468362" y="3444999"/>
            <a:ext cx="52662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熟悉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病区的设置和布局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3471513" y="5212971"/>
            <a:ext cx="5249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掌握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病区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环境和铺床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法</a:t>
            </a:r>
          </a:p>
        </p:txBody>
      </p:sp>
      <p:sp>
        <p:nvSpPr>
          <p:cNvPr id="42" name="等腰三角形 41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674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病区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6" name="Freeform 5"/>
          <p:cNvSpPr/>
          <p:nvPr/>
        </p:nvSpPr>
        <p:spPr bwMode="auto">
          <a:xfrm>
            <a:off x="6105525" y="2011363"/>
            <a:ext cx="1552575" cy="2038350"/>
          </a:xfrm>
          <a:custGeom>
            <a:avLst/>
            <a:gdLst>
              <a:gd name="T0" fmla="*/ 0 w 6568"/>
              <a:gd name="T1" fmla="*/ 5750 h 8625"/>
              <a:gd name="T2" fmla="*/ 4980 w 6568"/>
              <a:gd name="T3" fmla="*/ 8625 h 8625"/>
              <a:gd name="T4" fmla="*/ 2875 w 6568"/>
              <a:gd name="T5" fmla="*/ 770 h 8625"/>
              <a:gd name="T6" fmla="*/ 0 w 6568"/>
              <a:gd name="T7" fmla="*/ 0 h 8625"/>
              <a:gd name="T8" fmla="*/ 0 w 6568"/>
              <a:gd name="T9" fmla="*/ 5750 h 8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68" h="8625">
                <a:moveTo>
                  <a:pt x="0" y="5750"/>
                </a:moveTo>
                <a:lnTo>
                  <a:pt x="4980" y="8625"/>
                </a:lnTo>
                <a:cubicBezTo>
                  <a:pt x="6568" y="5875"/>
                  <a:pt x="5626" y="2358"/>
                  <a:pt x="2875" y="770"/>
                </a:cubicBezTo>
                <a:cubicBezTo>
                  <a:pt x="2001" y="266"/>
                  <a:pt x="1010" y="0"/>
                  <a:pt x="0" y="0"/>
                </a:cubicBezTo>
                <a:lnTo>
                  <a:pt x="0" y="575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7" name="Freeform 7"/>
          <p:cNvSpPr/>
          <p:nvPr/>
        </p:nvSpPr>
        <p:spPr bwMode="auto">
          <a:xfrm>
            <a:off x="4929188" y="3370263"/>
            <a:ext cx="2354262" cy="1552575"/>
          </a:xfrm>
          <a:custGeom>
            <a:avLst/>
            <a:gdLst>
              <a:gd name="T0" fmla="*/ 9959 w 19919"/>
              <a:gd name="T1" fmla="*/ 0 h 13135"/>
              <a:gd name="T2" fmla="*/ 0 w 19919"/>
              <a:gd name="T3" fmla="*/ 5750 h 13135"/>
              <a:gd name="T4" fmla="*/ 15709 w 19919"/>
              <a:gd name="T5" fmla="*/ 9959 h 13135"/>
              <a:gd name="T6" fmla="*/ 19919 w 19919"/>
              <a:gd name="T7" fmla="*/ 5750 h 13135"/>
              <a:gd name="T8" fmla="*/ 9959 w 19919"/>
              <a:gd name="T9" fmla="*/ 0 h 13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19" h="13135">
                <a:moveTo>
                  <a:pt x="9959" y="0"/>
                </a:moveTo>
                <a:lnTo>
                  <a:pt x="0" y="5750"/>
                </a:lnTo>
                <a:cubicBezTo>
                  <a:pt x="3176" y="11250"/>
                  <a:pt x="10209" y="13135"/>
                  <a:pt x="15709" y="9959"/>
                </a:cubicBezTo>
                <a:cubicBezTo>
                  <a:pt x="17458" y="8950"/>
                  <a:pt x="18909" y="7498"/>
                  <a:pt x="19919" y="5750"/>
                </a:cubicBezTo>
                <a:lnTo>
                  <a:pt x="9959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8" name="Freeform 9"/>
          <p:cNvSpPr/>
          <p:nvPr/>
        </p:nvSpPr>
        <p:spPr bwMode="auto">
          <a:xfrm>
            <a:off x="4746625" y="2011363"/>
            <a:ext cx="1358900" cy="2038350"/>
          </a:xfrm>
          <a:custGeom>
            <a:avLst/>
            <a:gdLst>
              <a:gd name="T0" fmla="*/ 11499 w 11499"/>
              <a:gd name="T1" fmla="*/ 11499 h 17249"/>
              <a:gd name="T2" fmla="*/ 11499 w 11499"/>
              <a:gd name="T3" fmla="*/ 0 h 17249"/>
              <a:gd name="T4" fmla="*/ 0 w 11499"/>
              <a:gd name="T5" fmla="*/ 11499 h 17249"/>
              <a:gd name="T6" fmla="*/ 1540 w 11499"/>
              <a:gd name="T7" fmla="*/ 17249 h 17249"/>
              <a:gd name="T8" fmla="*/ 11499 w 11499"/>
              <a:gd name="T9" fmla="*/ 11499 h 17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99" h="17249">
                <a:moveTo>
                  <a:pt x="11499" y="11499"/>
                </a:moveTo>
                <a:lnTo>
                  <a:pt x="11499" y="0"/>
                </a:lnTo>
                <a:cubicBezTo>
                  <a:pt x="5148" y="0"/>
                  <a:pt x="0" y="5148"/>
                  <a:pt x="0" y="11499"/>
                </a:cubicBezTo>
                <a:cubicBezTo>
                  <a:pt x="0" y="13518"/>
                  <a:pt x="531" y="15501"/>
                  <a:pt x="1540" y="17249"/>
                </a:cubicBezTo>
                <a:lnTo>
                  <a:pt x="11499" y="11499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1341438" y="2047875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一、病区的设置和布局</a:t>
            </a:r>
          </a:p>
        </p:txBody>
      </p:sp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8101013" y="2047875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二、病区环境</a:t>
            </a:r>
          </a:p>
        </p:txBody>
      </p:sp>
      <p:sp>
        <p:nvSpPr>
          <p:cNvPr id="52" name="文本框 51"/>
          <p:cNvSpPr txBox="1">
            <a:spLocks noChangeArrowheads="1"/>
          </p:cNvSpPr>
          <p:nvPr/>
        </p:nvSpPr>
        <p:spPr bwMode="auto">
          <a:xfrm>
            <a:off x="4929188" y="4922838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三、病床单位设备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病区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362836" y="1489958"/>
            <a:ext cx="4327043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一、设置和布局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5"/>
          <p:cNvSpPr>
            <a:spLocks noChangeArrowheads="1"/>
          </p:cNvSpPr>
          <p:nvPr/>
        </p:nvSpPr>
        <p:spPr bwMode="auto">
          <a:xfrm>
            <a:off x="1459845" y="2364547"/>
            <a:ext cx="95091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2400" b="1" dirty="0" smtClean="0">
                <a:solidFill>
                  <a:srgbClr val="FE486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病区：</a:t>
            </a:r>
          </a:p>
          <a:p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病房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、示教室、会客室、库房、浴室、厕所、洗涤间、娱乐室、配餐室、医护值班室、护士站、治疗室、医护办公室等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622934" y="3861021"/>
            <a:ext cx="6946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设置布局合理 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便于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治疗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护理    体现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人性化服务</a:t>
            </a:r>
            <a:r>
              <a:rPr lang="zh-CN" altLang="en-US" sz="24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470"/>
            <a:ext cx="2731625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1875282" y="826857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9"/>
          <p:cNvSpPr/>
          <p:nvPr/>
        </p:nvSpPr>
        <p:spPr>
          <a:xfrm>
            <a:off x="3291796" y="3082629"/>
            <a:ext cx="5589349" cy="3006046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  <a:gd name="connsiteX0-41" fmla="*/ 0 w 5589349"/>
              <a:gd name="connsiteY0-42" fmla="*/ 1828800 h 3082246"/>
              <a:gd name="connsiteX1-43" fmla="*/ 5579824 w 5589349"/>
              <a:gd name="connsiteY1-44" fmla="*/ 0 h 3082246"/>
              <a:gd name="connsiteX2-45" fmla="*/ 5589349 w 5589349"/>
              <a:gd name="connsiteY2-46" fmla="*/ 1285196 h 3082246"/>
              <a:gd name="connsiteX3-47" fmla="*/ 0 w 5589349"/>
              <a:gd name="connsiteY3-48" fmla="*/ 3082246 h 3082246"/>
              <a:gd name="connsiteX4-49" fmla="*/ 0 w 5589349"/>
              <a:gd name="connsiteY4-50" fmla="*/ 1828800 h 3082246"/>
              <a:gd name="connsiteX0-51" fmla="*/ 0 w 5589349"/>
              <a:gd name="connsiteY0-52" fmla="*/ 1790700 h 3044146"/>
              <a:gd name="connsiteX1-53" fmla="*/ 5567124 w 5589349"/>
              <a:gd name="connsiteY1-54" fmla="*/ 0 h 3044146"/>
              <a:gd name="connsiteX2-55" fmla="*/ 5589349 w 5589349"/>
              <a:gd name="connsiteY2-56" fmla="*/ 1247096 h 3044146"/>
              <a:gd name="connsiteX3-57" fmla="*/ 0 w 5589349"/>
              <a:gd name="connsiteY3-58" fmla="*/ 3044146 h 3044146"/>
              <a:gd name="connsiteX4-59" fmla="*/ 0 w 5589349"/>
              <a:gd name="connsiteY4-60" fmla="*/ 1790700 h 3044146"/>
              <a:gd name="connsiteX0-61" fmla="*/ 0 w 5589349"/>
              <a:gd name="connsiteY0-62" fmla="*/ 1790700 h 3006046"/>
              <a:gd name="connsiteX1-63" fmla="*/ 5567124 w 5589349"/>
              <a:gd name="connsiteY1-64" fmla="*/ 0 h 3006046"/>
              <a:gd name="connsiteX2-65" fmla="*/ 5589349 w 5589349"/>
              <a:gd name="connsiteY2-66" fmla="*/ 1247096 h 3006046"/>
              <a:gd name="connsiteX3-67" fmla="*/ 0 w 5589349"/>
              <a:gd name="connsiteY3-68" fmla="*/ 3006046 h 3006046"/>
              <a:gd name="connsiteX4-69" fmla="*/ 0 w 5589349"/>
              <a:gd name="connsiteY4-70" fmla="*/ 1790700 h 3006046"/>
              <a:gd name="connsiteX0-71" fmla="*/ 0 w 5589349"/>
              <a:gd name="connsiteY0-72" fmla="*/ 1765300 h 3006046"/>
              <a:gd name="connsiteX1-73" fmla="*/ 5567124 w 5589349"/>
              <a:gd name="connsiteY1-74" fmla="*/ 0 h 3006046"/>
              <a:gd name="connsiteX2-75" fmla="*/ 5589349 w 5589349"/>
              <a:gd name="connsiteY2-76" fmla="*/ 1247096 h 3006046"/>
              <a:gd name="connsiteX3-77" fmla="*/ 0 w 5589349"/>
              <a:gd name="connsiteY3-78" fmla="*/ 3006046 h 3006046"/>
              <a:gd name="connsiteX4-79" fmla="*/ 0 w 5589349"/>
              <a:gd name="connsiteY4-80" fmla="*/ 1765300 h 30060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06046">
                <a:moveTo>
                  <a:pt x="0" y="1765300"/>
                </a:moveTo>
                <a:lnTo>
                  <a:pt x="5567124" y="0"/>
                </a:lnTo>
                <a:lnTo>
                  <a:pt x="5589349" y="1247096"/>
                </a:lnTo>
                <a:lnTo>
                  <a:pt x="0" y="3006046"/>
                </a:lnTo>
                <a:lnTo>
                  <a:pt x="0" y="176530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19"/>
          <p:cNvSpPr/>
          <p:nvPr/>
        </p:nvSpPr>
        <p:spPr>
          <a:xfrm>
            <a:off x="3301325" y="1251086"/>
            <a:ext cx="5589349" cy="3082246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82246">
                <a:moveTo>
                  <a:pt x="0" y="1828800"/>
                </a:moveTo>
                <a:lnTo>
                  <a:pt x="5579824" y="0"/>
                </a:lnTo>
                <a:lnTo>
                  <a:pt x="5589349" y="1234396"/>
                </a:lnTo>
                <a:lnTo>
                  <a:pt x="0" y="3082246"/>
                </a:lnTo>
                <a:lnTo>
                  <a:pt x="0" y="1828800"/>
                </a:lnTo>
                <a:close/>
              </a:path>
            </a:pathLst>
          </a:custGeom>
          <a:solidFill>
            <a:srgbClr val="2A6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juxing1"/>
          <p:cNvSpPr/>
          <p:nvPr/>
        </p:nvSpPr>
        <p:spPr>
          <a:xfrm>
            <a:off x="3296563" y="1221805"/>
            <a:ext cx="5598874" cy="1253446"/>
          </a:xfrm>
          <a:prstGeom prst="rect">
            <a:avLst/>
          </a:prstGeom>
          <a:solidFill>
            <a:srgbClr val="7EB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juxing2"/>
          <p:cNvSpPr/>
          <p:nvPr/>
        </p:nvSpPr>
        <p:spPr>
          <a:xfrm>
            <a:off x="3296561" y="3079886"/>
            <a:ext cx="5598875" cy="1253446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juxing3"/>
          <p:cNvSpPr/>
          <p:nvPr/>
        </p:nvSpPr>
        <p:spPr>
          <a:xfrm>
            <a:off x="3296561" y="4847858"/>
            <a:ext cx="5598875" cy="1253446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3478127" y="1586918"/>
            <a:ext cx="5235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了解</a:t>
            </a:r>
            <a:r>
              <a:rPr lang="zh-CN" altLang="en-US" sz="28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医院的概念</a:t>
            </a:r>
            <a:endParaRPr lang="zh-CN" altLang="en-US" sz="28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477742" y="3444711"/>
            <a:ext cx="52662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Tahoma" panose="020B0604030504040204" pitchFamily="34" charset="0"/>
              </a:rPr>
              <a:t>了解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医院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的种类及组织结构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3486040" y="5212633"/>
            <a:ext cx="5249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熟悉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ahoma" panose="020B0604030504040204" pitchFamily="34" charset="0"/>
              </a:rPr>
              <a:t>医院的任务</a:t>
            </a:r>
          </a:p>
        </p:txBody>
      </p:sp>
      <p:sp>
        <p:nvSpPr>
          <p:cNvPr id="42" name="等腰三角形 41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病区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362836" y="1489958"/>
            <a:ext cx="4327043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一、设置和布局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5"/>
          <p:cNvSpPr>
            <a:spLocks noChangeArrowheads="1"/>
          </p:cNvSpPr>
          <p:nvPr/>
        </p:nvSpPr>
        <p:spPr bwMode="auto">
          <a:xfrm>
            <a:off x="2446216" y="2824091"/>
            <a:ext cx="272046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2400" b="1" dirty="0" smtClean="0">
                <a:solidFill>
                  <a:srgbClr val="FE486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病房：</a:t>
            </a:r>
          </a:p>
          <a:p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一般设床，两床间距离不少于</a:t>
            </a:r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米。</a:t>
            </a:r>
          </a:p>
        </p:txBody>
      </p:sp>
      <p:pic>
        <p:nvPicPr>
          <p:cNvPr id="24" name="Picture 4" descr="20060804103801676_d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879" y="2023251"/>
            <a:ext cx="4482013" cy="3207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病区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362836" y="1489958"/>
            <a:ext cx="4327043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二、病区环境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5"/>
          <p:cNvSpPr>
            <a:spLocks noChangeArrowheads="1"/>
          </p:cNvSpPr>
          <p:nvPr/>
        </p:nvSpPr>
        <p:spPr bwMode="auto">
          <a:xfrm>
            <a:off x="1548961" y="2286505"/>
            <a:ext cx="667196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400" b="1" dirty="0" smtClean="0">
                <a:solidFill>
                  <a:srgbClr val="FE486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物理环境：</a:t>
            </a:r>
          </a:p>
          <a:p>
            <a:pPr>
              <a:lnSpc>
                <a:spcPct val="120000"/>
              </a:lnSpc>
            </a:pP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(1) 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整洁：病室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病人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污物。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(2) 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安静：噪音的标准：强度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35-40dB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</a:p>
          <a:p>
            <a:pPr>
              <a:lnSpc>
                <a:spcPct val="120000"/>
              </a:lnSpc>
            </a:pP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(3) 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舒适：温度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湿度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通风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采光</a:t>
            </a: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,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色调。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(4) 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安全：避免各种原因导致的意外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损伤。 </a:t>
            </a:r>
            <a:endParaRPr lang="en-US" altLang="zh-CN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" name="AutoShape 48"/>
          <p:cNvSpPr>
            <a:spLocks noChangeArrowheads="1"/>
          </p:cNvSpPr>
          <p:nvPr/>
        </p:nvSpPr>
        <p:spPr bwMode="auto">
          <a:xfrm>
            <a:off x="7897157" y="2998826"/>
            <a:ext cx="3071813" cy="1143000"/>
          </a:xfrm>
          <a:prstGeom prst="wedgeRoundRectCallout">
            <a:avLst>
              <a:gd name="adj1" fmla="val -74940"/>
              <a:gd name="adj2" fmla="val -1611"/>
              <a:gd name="adj3" fmla="val 16667"/>
            </a:avLst>
          </a:prstGeom>
          <a:solidFill>
            <a:schemeClr val="folHlink"/>
          </a:solidFill>
          <a:ln w="9525" cap="flat" cmpd="sng">
            <a:solidFill>
              <a:schemeClr val="accent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zh-CN" altLang="en-US" b="1">
                <a:solidFill>
                  <a:srgbClr val="0073B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　</a:t>
            </a: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做到</a:t>
            </a:r>
            <a:r>
              <a:rPr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“四轻”</a:t>
            </a: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：说话轻、走路轻、操作轻、关门轻。</a:t>
            </a:r>
          </a:p>
        </p:txBody>
      </p:sp>
      <p:sp>
        <p:nvSpPr>
          <p:cNvPr id="26" name="AutoShape 48"/>
          <p:cNvSpPr>
            <a:spLocks noChangeArrowheads="1"/>
          </p:cNvSpPr>
          <p:nvPr/>
        </p:nvSpPr>
        <p:spPr bwMode="auto">
          <a:xfrm>
            <a:off x="7323455" y="2734310"/>
            <a:ext cx="3769360" cy="2357120"/>
          </a:xfrm>
          <a:prstGeom prst="wedgeRoundRectCallout">
            <a:avLst>
              <a:gd name="adj1" fmla="val -64083"/>
              <a:gd name="adj2" fmla="val -5459"/>
              <a:gd name="adj3" fmla="val 16667"/>
            </a:avLst>
          </a:prstGeom>
          <a:solidFill>
            <a:schemeClr val="folHlink"/>
          </a:solidFill>
          <a:ln w="9525" cap="flat" cmpd="sng">
            <a:solidFill>
              <a:schemeClr val="accent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温度：</a:t>
            </a: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一般病室</a:t>
            </a:r>
            <a:r>
              <a:rPr lang="en-US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18—22℃</a:t>
            </a: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；特殊科室</a:t>
            </a:r>
            <a:r>
              <a:rPr 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产房、手术室</a:t>
            </a:r>
            <a:r>
              <a:rPr 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</a:t>
            </a:r>
            <a:r>
              <a:rPr lang="en-US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22--24 ℃</a:t>
            </a: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为宜。</a:t>
            </a:r>
          </a:p>
          <a:p>
            <a:r>
              <a:rPr lang="zh-CN" altLang="en-US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湿度：</a:t>
            </a:r>
            <a:r>
              <a:rPr 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50%--60%</a:t>
            </a: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通风：</a:t>
            </a: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每日两次，每次约</a:t>
            </a:r>
            <a:r>
              <a:rPr 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分钟。</a:t>
            </a:r>
            <a:endParaRPr 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光线：</a:t>
            </a:r>
            <a:endParaRPr lang="en-US" b="1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装饰：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AutoShape 48"/>
          <p:cNvSpPr>
            <a:spLocks noChangeArrowheads="1"/>
          </p:cNvSpPr>
          <p:nvPr/>
        </p:nvSpPr>
        <p:spPr bwMode="auto">
          <a:xfrm>
            <a:off x="7974330" y="3865880"/>
            <a:ext cx="2917190" cy="928370"/>
          </a:xfrm>
          <a:prstGeom prst="wedgeRoundRectCallout">
            <a:avLst>
              <a:gd name="adj1" fmla="val -74940"/>
              <a:gd name="adj2" fmla="val -1611"/>
              <a:gd name="adj3" fmla="val 16667"/>
            </a:avLst>
          </a:prstGeom>
          <a:solidFill>
            <a:schemeClr val="folHlink"/>
          </a:solidFill>
          <a:ln w="9525" cap="flat" cmpd="sng">
            <a:solidFill>
              <a:schemeClr val="accent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包括物理、化学、生物、医源性损伤 </a:t>
            </a:r>
            <a:endParaRPr 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10000"/>
              </a:lnSpc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9" name="Picture 2" descr="2006119121516408[1]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76257" y="2311154"/>
            <a:ext cx="4461510" cy="2610485"/>
          </a:xfrm>
          <a:prstGeom prst="rect">
            <a:avLst/>
          </a:prstGeom>
        </p:spPr>
      </p:pic>
      <p:pic>
        <p:nvPicPr>
          <p:cNvPr id="30" name="Picture 2" descr="20060722113444781_d[1]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56214" y="2329816"/>
            <a:ext cx="4703445" cy="2610485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26" grpId="0" bldLvl="0" animBg="1" autoUpdateAnimBg="0"/>
      <p:bldP spid="26" grpId="1" bldLvl="0" animBg="1" autoUpdateAnimBg="0"/>
      <p:bldP spid="27" grpId="0" bldLvl="0" animBg="1"/>
      <p:bldP spid="27" grpId="1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病区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362836" y="1489958"/>
            <a:ext cx="4327043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二、病区环境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5"/>
          <p:cNvSpPr>
            <a:spLocks noChangeArrowheads="1"/>
          </p:cNvSpPr>
          <p:nvPr/>
        </p:nvSpPr>
        <p:spPr bwMode="auto">
          <a:xfrm>
            <a:off x="3499651" y="2731758"/>
            <a:ext cx="667196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2800" b="1" dirty="0" smtClean="0">
                <a:solidFill>
                  <a:srgbClr val="FE486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社会环境：</a:t>
            </a:r>
          </a:p>
          <a:p>
            <a:r>
              <a:rPr lang="en-US" altLang="zh-CN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）建立良好护患关系。</a:t>
            </a:r>
          </a:p>
          <a:p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（</a:t>
            </a:r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）建立良好的群体关系。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病区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362836" y="1489958"/>
            <a:ext cx="4327043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三、病床单位及设备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pic>
        <p:nvPicPr>
          <p:cNvPr id="24" name="Picture 2" descr="S30000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8880" y="2115820"/>
            <a:ext cx="2801620" cy="328231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25" name="组合 24"/>
          <p:cNvGrpSpPr/>
          <p:nvPr/>
        </p:nvGrpSpPr>
        <p:grpSpPr>
          <a:xfrm>
            <a:off x="6032506" y="2115820"/>
            <a:ext cx="2992121" cy="3281680"/>
            <a:chOff x="5359596" y="1447800"/>
            <a:chExt cx="3438696" cy="4686300"/>
          </a:xfrm>
        </p:grpSpPr>
        <p:pic>
          <p:nvPicPr>
            <p:cNvPr id="26" name="Picture 3" descr="S300000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9596" y="1447800"/>
              <a:ext cx="3273425" cy="4686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7" name="TextBox 13"/>
            <p:cNvSpPr txBox="1">
              <a:spLocks noChangeArrowheads="1"/>
            </p:cNvSpPr>
            <p:nvPr/>
          </p:nvSpPr>
          <p:spPr bwMode="auto">
            <a:xfrm>
              <a:off x="5359596" y="3331206"/>
              <a:ext cx="1408464" cy="5495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b="1" dirty="0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呼叫装置</a:t>
              </a:r>
            </a:p>
          </p:txBody>
        </p:sp>
        <p:sp>
          <p:nvSpPr>
            <p:cNvPr id="29" name="TextBox 14"/>
            <p:cNvSpPr txBox="1">
              <a:spLocks noChangeArrowheads="1"/>
            </p:cNvSpPr>
            <p:nvPr/>
          </p:nvSpPr>
          <p:spPr bwMode="auto">
            <a:xfrm>
              <a:off x="6143373" y="4429331"/>
              <a:ext cx="1499686" cy="5495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b="1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照明灯</a:t>
              </a:r>
            </a:p>
          </p:txBody>
        </p:sp>
        <p:sp>
          <p:nvSpPr>
            <p:cNvPr id="30" name="TextBox 15"/>
            <p:cNvSpPr txBox="1">
              <a:spLocks noChangeArrowheads="1"/>
            </p:cNvSpPr>
            <p:nvPr/>
          </p:nvSpPr>
          <p:spPr bwMode="auto">
            <a:xfrm>
              <a:off x="7010345" y="3397402"/>
              <a:ext cx="1232588" cy="5495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b="1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吸氧管</a:t>
              </a:r>
            </a:p>
          </p:txBody>
        </p:sp>
        <p:sp>
          <p:nvSpPr>
            <p:cNvPr id="31" name="TextBox 16"/>
            <p:cNvSpPr txBox="1">
              <a:spLocks noChangeArrowheads="1"/>
            </p:cNvSpPr>
            <p:nvPr/>
          </p:nvSpPr>
          <p:spPr bwMode="auto">
            <a:xfrm>
              <a:off x="7643789" y="4571698"/>
              <a:ext cx="1154503" cy="5495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b="1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吸引管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3449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病区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362836" y="1489958"/>
            <a:ext cx="4327043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四、铺床法</a:t>
            </a:r>
          </a:p>
        </p:txBody>
      </p:sp>
      <p:sp>
        <p:nvSpPr>
          <p:cNvPr id="23" name="文本框 25"/>
          <p:cNvSpPr>
            <a:spLocks noChangeArrowheads="1"/>
          </p:cNvSpPr>
          <p:nvPr/>
        </p:nvSpPr>
        <p:spPr bwMode="auto">
          <a:xfrm>
            <a:off x="1476700" y="2627500"/>
            <a:ext cx="3511415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2800" b="1" dirty="0" smtClean="0">
                <a:solidFill>
                  <a:srgbClr val="FE486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目的：</a:t>
            </a:r>
          </a:p>
          <a:p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.保持病室整洁、美观。</a:t>
            </a:r>
          </a:p>
          <a:p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.准备接受新病人。</a:t>
            </a:r>
          </a:p>
          <a:p>
            <a:endParaRPr lang="zh-CN" altLang="en-US" sz="2800" b="1" dirty="0">
              <a:effectLst>
                <a:outerShdw blurRad="38100" dist="38100" dir="2700000" algn="tl">
                  <a:srgbClr val="FFFFFF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111804" y="2063248"/>
            <a:ext cx="5786438" cy="3214687"/>
            <a:chOff x="5111804" y="2063248"/>
            <a:chExt cx="5786438" cy="3214687"/>
          </a:xfrm>
        </p:grpSpPr>
        <p:pic>
          <p:nvPicPr>
            <p:cNvPr id="33" name="Picture 4" descr="备用床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1804" y="2063248"/>
              <a:ext cx="5786438" cy="32146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" name="文本框 4"/>
            <p:cNvSpPr txBox="1"/>
            <p:nvPr/>
          </p:nvSpPr>
          <p:spPr>
            <a:xfrm>
              <a:off x="7374041" y="4670486"/>
              <a:ext cx="12618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备用床</a:t>
              </a:r>
              <a:endPara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文本框 25"/>
          <p:cNvSpPr>
            <a:spLocks noChangeArrowheads="1"/>
          </p:cNvSpPr>
          <p:nvPr/>
        </p:nvSpPr>
        <p:spPr bwMode="auto">
          <a:xfrm>
            <a:off x="1490670" y="2670045"/>
            <a:ext cx="3251513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2800" b="1" dirty="0" smtClean="0">
                <a:solidFill>
                  <a:srgbClr val="FE486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操作</a:t>
            </a:r>
            <a:r>
              <a:rPr lang="zh-CN" altLang="en-US" sz="2800" b="1" dirty="0">
                <a:solidFill>
                  <a:srgbClr val="FE486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流程</a:t>
            </a:r>
            <a:r>
              <a:rPr lang="zh-CN" altLang="en-US" sz="2400" b="1" dirty="0">
                <a:solidFill>
                  <a:srgbClr val="FE486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</a:p>
          <a:p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护士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准备→备齐用物→移开床旁桌椅→翻床垫→铺大单→套被套→套枕套→还原床旁桌椅</a:t>
            </a:r>
          </a:p>
        </p:txBody>
      </p:sp>
      <p:sp>
        <p:nvSpPr>
          <p:cNvPr id="35" name="文本框 25"/>
          <p:cNvSpPr>
            <a:spLocks noChangeArrowheads="1"/>
          </p:cNvSpPr>
          <p:nvPr/>
        </p:nvSpPr>
        <p:spPr bwMode="auto">
          <a:xfrm>
            <a:off x="1528135" y="2670045"/>
            <a:ext cx="3176587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2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rgbClr val="FE486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注意事项</a:t>
            </a:r>
            <a:r>
              <a:rPr lang="zh-CN" altLang="en-US" sz="2400" b="1" dirty="0">
                <a:solidFill>
                  <a:srgbClr val="FE486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</a:p>
          <a:p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）病人进餐或做治疗时应暂停铺床。 </a:t>
            </a:r>
          </a:p>
          <a:p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）应用省时、节力原则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2400" b="1" dirty="0">
              <a:effectLst>
                <a:outerShdw blurRad="38100" dist="38100" dir="2700000" algn="tl">
                  <a:srgbClr val="FFFFFF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3" grpId="1"/>
      <p:bldP spid="34" grpId="0"/>
      <p:bldP spid="34" grpId="1"/>
      <p:bldP spid="3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3449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病区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362836" y="1489958"/>
            <a:ext cx="4327043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四、铺床法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496560" y="2055495"/>
            <a:ext cx="5472430" cy="3279140"/>
            <a:chOff x="5206261" y="2055312"/>
            <a:chExt cx="5762709" cy="3278828"/>
          </a:xfrm>
        </p:grpSpPr>
        <p:pic>
          <p:nvPicPr>
            <p:cNvPr id="24" name="Picture 5" descr="暂空床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6261" y="2055312"/>
              <a:ext cx="5762709" cy="32788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7" name="文本框 6"/>
            <p:cNvSpPr txBox="1"/>
            <p:nvPr/>
          </p:nvSpPr>
          <p:spPr>
            <a:xfrm>
              <a:off x="7416258" y="4594435"/>
              <a:ext cx="2085622" cy="548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暂空床</a:t>
              </a:r>
              <a:endPara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文本框 25"/>
          <p:cNvSpPr>
            <a:spLocks noChangeArrowheads="1"/>
          </p:cNvSpPr>
          <p:nvPr/>
        </p:nvSpPr>
        <p:spPr bwMode="auto">
          <a:xfrm>
            <a:off x="1192443" y="2721197"/>
            <a:ext cx="4122474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2800" b="1" dirty="0">
                <a:solidFill>
                  <a:srgbClr val="FE486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目的：</a:t>
            </a:r>
          </a:p>
          <a:p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供新入院病人使用和供暂离床活动的病人使用并维持病室的整洁、美观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53689" y="2384544"/>
            <a:ext cx="4200546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E486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操作步骤：</a:t>
            </a:r>
          </a:p>
          <a:p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1.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将备用床的盖被扇形三折于床尾，并使之平齐。                         </a:t>
            </a:r>
          </a:p>
          <a:p>
            <a:r>
              <a:rPr lang="en-US" altLang="zh-CN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2.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根据病情需要，铺橡胶单和中单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en-US" altLang="zh-CN" sz="24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2800" b="1" dirty="0">
                <a:solidFill>
                  <a:srgbClr val="FE486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注意事项：</a:t>
            </a:r>
          </a:p>
          <a:p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同铺备床。</a:t>
            </a:r>
          </a:p>
          <a:p>
            <a:endParaRPr lang="zh-CN" altLang="en-US" sz="2400" b="1" dirty="0">
              <a:effectLst>
                <a:outerShdw blurRad="38100" dist="38100" dir="2700000" algn="tl">
                  <a:srgbClr val="FFFFFF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3449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病区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362836" y="1489958"/>
            <a:ext cx="4327043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四、铺床法</a:t>
            </a:r>
          </a:p>
        </p:txBody>
      </p:sp>
      <p:sp>
        <p:nvSpPr>
          <p:cNvPr id="25" name="文本框 25"/>
          <p:cNvSpPr>
            <a:spLocks noChangeArrowheads="1"/>
          </p:cNvSpPr>
          <p:nvPr/>
        </p:nvSpPr>
        <p:spPr bwMode="auto">
          <a:xfrm>
            <a:off x="1060585" y="2088890"/>
            <a:ext cx="4122474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2800" b="1" dirty="0">
                <a:solidFill>
                  <a:srgbClr val="FE486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目的：</a:t>
            </a:r>
          </a:p>
          <a:p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（1）便于接受和护理麻醉手术后病人；</a:t>
            </a:r>
          </a:p>
          <a:p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（2）使病人安全、舒适，预防并发症；</a:t>
            </a:r>
          </a:p>
          <a:p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（3）保护被褥不被伤口渗液、呕吐物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 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排泄物等污染，保持床铺整洁。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183153" y="2359279"/>
            <a:ext cx="4200546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E486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操作步骤：</a:t>
            </a:r>
          </a:p>
          <a:p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（1）同备用床铺好床单。</a:t>
            </a:r>
          </a:p>
          <a:p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（2）根据需要铺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橡胶单、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中单。</a:t>
            </a:r>
          </a:p>
          <a:p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（3）盖被三折于床的一侧，开口向门。</a:t>
            </a:r>
          </a:p>
          <a:p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（4）枕头立于床头，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开口背门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2400" b="1" dirty="0">
              <a:effectLst>
                <a:outerShdw blurRad="38100" dist="38100" dir="2700000" algn="tl">
                  <a:srgbClr val="FFFFFF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5436870" y="1951355"/>
            <a:ext cx="5671185" cy="3363595"/>
            <a:chOff x="5202803" y="1940271"/>
            <a:chExt cx="5844325" cy="3363441"/>
          </a:xfrm>
        </p:grpSpPr>
        <p:pic>
          <p:nvPicPr>
            <p:cNvPr id="23" name="Picture 4" descr="麻醉床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2803" y="1940271"/>
              <a:ext cx="5844325" cy="33634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" name="文本框 4"/>
            <p:cNvSpPr txBox="1"/>
            <p:nvPr/>
          </p:nvSpPr>
          <p:spPr>
            <a:xfrm>
              <a:off x="7493810" y="4719539"/>
              <a:ext cx="2257633" cy="5486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麻醉床</a:t>
              </a:r>
              <a:endPara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1116433" y="2242483"/>
            <a:ext cx="4171315" cy="3108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E486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注意</a:t>
            </a:r>
            <a:r>
              <a:rPr lang="zh-CN" altLang="en-US" sz="2800" b="1" dirty="0">
                <a:solidFill>
                  <a:srgbClr val="FE486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事项：</a:t>
            </a:r>
          </a:p>
          <a:p>
            <a:r>
              <a:rPr lang="zh-CN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（1）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同铺备用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床法各项注意事项。</a:t>
            </a:r>
          </a:p>
          <a:p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（2）应换上清洁被单，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橡胶单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及中单按病人需要放置，保证术后病人舒适。</a:t>
            </a:r>
          </a:p>
          <a:p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（3）所需用物放置合理、齐全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10" grpId="0"/>
      <p:bldP spid="10" grpId="1"/>
      <p:bldP spid="2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74705" y="1571328"/>
            <a:ext cx="11042672" cy="3897086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251" y="1708781"/>
              <a:ext cx="10670471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1" y="257470"/>
            <a:ext cx="3927422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358024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医院和住院环境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3071080" y="82587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300346" y="1132415"/>
            <a:ext cx="7591390" cy="829313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36" y="1987945"/>
              <a:ext cx="2079875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411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5267075" y="1288681"/>
            <a:ext cx="19358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课堂小结</a:t>
            </a:r>
          </a:p>
        </p:txBody>
      </p:sp>
      <p:sp>
        <p:nvSpPr>
          <p:cNvPr id="16" name="Text Box 5"/>
          <p:cNvSpPr>
            <a:spLocks noChangeArrowheads="1"/>
          </p:cNvSpPr>
          <p:nvPr/>
        </p:nvSpPr>
        <p:spPr bwMode="auto">
          <a:xfrm>
            <a:off x="3592657" y="2094098"/>
            <a:ext cx="5329237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●医院的任务。</a:t>
            </a:r>
          </a:p>
          <a:p>
            <a:pPr algn="ctr"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●门诊、急诊的布局及护理工作。</a:t>
            </a:r>
          </a:p>
          <a:p>
            <a:pPr algn="ctr" eaLnBrk="0" hangingPunct="0">
              <a:lnSpc>
                <a:spcPct val="14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●病区的护理工作。</a:t>
            </a:r>
          </a:p>
          <a:p>
            <a:pPr algn="ctr" eaLnBrk="0" hangingPunct="0">
              <a:lnSpc>
                <a:spcPct val="14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●病区的环境。</a:t>
            </a:r>
          </a:p>
          <a:p>
            <a:pPr algn="ctr" eaLnBrk="0" hangingPunct="0">
              <a:lnSpc>
                <a:spcPct val="14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●</a:t>
            </a:r>
            <a:r>
              <a:rPr lang="zh-CN" altLang="en-US" sz="2800" b="1" dirty="0">
                <a:solidFill>
                  <a:schemeClr val="tx1"/>
                </a:solidFill>
                <a:latin typeface="楷体_GB2312" pitchFamily="49" charset="-122"/>
                <a:ea typeface="微软雅黑" panose="020B0503020204020204" pitchFamily="34" charset="-122"/>
                <a:sym typeface="楷体_GB2312" pitchFamily="49" charset="-122"/>
              </a:rPr>
              <a:t>各种铺床法。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74705" y="1571328"/>
            <a:ext cx="11042672" cy="3897086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251" y="1708781"/>
              <a:ext cx="10670471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1" y="257470"/>
            <a:ext cx="3927422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358024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医院和住院环境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3071080" y="82587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300346" y="1132415"/>
            <a:ext cx="7591390" cy="829313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36" y="1987945"/>
              <a:ext cx="2079875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411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5255010" y="1285506"/>
            <a:ext cx="19358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课堂评价</a:t>
            </a:r>
          </a:p>
        </p:txBody>
      </p:sp>
      <p:sp>
        <p:nvSpPr>
          <p:cNvPr id="19" name="Text Box 9"/>
          <p:cNvSpPr>
            <a:spLocks noChangeArrowheads="1"/>
          </p:cNvSpPr>
          <p:nvPr/>
        </p:nvSpPr>
        <p:spPr bwMode="auto">
          <a:xfrm>
            <a:off x="2336800" y="2109788"/>
            <a:ext cx="7772400" cy="319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A3A4型题</a:t>
            </a: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（</a:t>
            </a:r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1—2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题共用题干）</a:t>
            </a:r>
            <a:endParaRPr 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    病人吴某，因外伤引起脾破裂急诊入院，病人烦躁不安，面色苍白，四肢厥冷，血压</a:t>
            </a:r>
            <a:r>
              <a:rPr 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80/50mmHg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，脉搏</a:t>
            </a:r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120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次</a:t>
            </a:r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/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分钟。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>
              <a:lnSpc>
                <a:spcPct val="120000"/>
              </a:lnSpc>
            </a:pPr>
            <a:endParaRPr lang="zh-CN" alt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 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74705" y="1571328"/>
            <a:ext cx="11042672" cy="3897086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251" y="1708781"/>
              <a:ext cx="10670471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1" y="257470"/>
            <a:ext cx="3927422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358024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医院和住院环境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3071080" y="82587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300346" y="1132415"/>
            <a:ext cx="7591390" cy="829313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36" y="1987945"/>
              <a:ext cx="2079875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411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5267075" y="1288681"/>
            <a:ext cx="19358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课堂评价</a:t>
            </a:r>
          </a:p>
        </p:txBody>
      </p:sp>
      <p:sp>
        <p:nvSpPr>
          <p:cNvPr id="19" name="Text Box 9"/>
          <p:cNvSpPr>
            <a:spLocks noChangeArrowheads="1"/>
          </p:cNvSpPr>
          <p:nvPr/>
        </p:nvSpPr>
        <p:spPr bwMode="auto">
          <a:xfrm>
            <a:off x="3365500" y="2149024"/>
            <a:ext cx="6697663" cy="363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1.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急诊科护士应立即（</a:t>
            </a:r>
            <a:r>
              <a:rPr 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   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）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？</a:t>
            </a:r>
          </a:p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  A. </a:t>
            </a:r>
            <a:r>
              <a:rPr lang="zh-CN" altLang="en-US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行卫生处置</a:t>
            </a:r>
          </a:p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  B. </a:t>
            </a:r>
            <a:r>
              <a:rPr lang="zh-CN" altLang="en-US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通知医师，并做好术前准备</a:t>
            </a:r>
          </a:p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  C. </a:t>
            </a:r>
            <a:r>
              <a:rPr lang="zh-CN" altLang="en-US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通知病区值班护士</a:t>
            </a:r>
          </a:p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  D. </a:t>
            </a:r>
            <a:r>
              <a:rPr lang="zh-CN" altLang="en-US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介绍医院的规章制度</a:t>
            </a:r>
          </a:p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  E. </a:t>
            </a:r>
            <a:r>
              <a:rPr lang="zh-CN" altLang="en-US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置休克卧位，测生命体征及身高、体重</a:t>
            </a:r>
          </a:p>
          <a:p>
            <a:pPr>
              <a:lnSpc>
                <a:spcPct val="120000"/>
              </a:lnSpc>
            </a:pPr>
            <a:endParaRPr lang="zh-CN" alt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2400" b="1" dirty="0">
                <a:solidFill>
                  <a:srgbClr val="333333"/>
                </a:solidFill>
                <a:latin typeface="楷体_GB2312" pitchFamily="49" charset="-122"/>
                <a:ea typeface="微软雅黑" panose="020B0503020204020204" pitchFamily="34" charset="-122"/>
                <a:sym typeface="楷体_GB2312" pitchFamily="49" charset="-122"/>
              </a:rPr>
              <a:t> 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6484388" y="2104755"/>
            <a:ext cx="4090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</a:rPr>
              <a:t>E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674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医院概述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6" name="Freeform 5"/>
          <p:cNvSpPr/>
          <p:nvPr/>
        </p:nvSpPr>
        <p:spPr bwMode="auto">
          <a:xfrm>
            <a:off x="6105525" y="2011363"/>
            <a:ext cx="1552575" cy="2038350"/>
          </a:xfrm>
          <a:custGeom>
            <a:avLst/>
            <a:gdLst>
              <a:gd name="T0" fmla="*/ 0 w 6568"/>
              <a:gd name="T1" fmla="*/ 5750 h 8625"/>
              <a:gd name="T2" fmla="*/ 4980 w 6568"/>
              <a:gd name="T3" fmla="*/ 8625 h 8625"/>
              <a:gd name="T4" fmla="*/ 2875 w 6568"/>
              <a:gd name="T5" fmla="*/ 770 h 8625"/>
              <a:gd name="T6" fmla="*/ 0 w 6568"/>
              <a:gd name="T7" fmla="*/ 0 h 8625"/>
              <a:gd name="T8" fmla="*/ 0 w 6568"/>
              <a:gd name="T9" fmla="*/ 5750 h 8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68" h="8625">
                <a:moveTo>
                  <a:pt x="0" y="5750"/>
                </a:moveTo>
                <a:lnTo>
                  <a:pt x="4980" y="8625"/>
                </a:lnTo>
                <a:cubicBezTo>
                  <a:pt x="6568" y="5875"/>
                  <a:pt x="5626" y="2358"/>
                  <a:pt x="2875" y="770"/>
                </a:cubicBezTo>
                <a:cubicBezTo>
                  <a:pt x="2001" y="266"/>
                  <a:pt x="1010" y="0"/>
                  <a:pt x="0" y="0"/>
                </a:cubicBezTo>
                <a:lnTo>
                  <a:pt x="0" y="575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7" name="Freeform 7"/>
          <p:cNvSpPr/>
          <p:nvPr/>
        </p:nvSpPr>
        <p:spPr bwMode="auto">
          <a:xfrm>
            <a:off x="4929188" y="3370263"/>
            <a:ext cx="2354262" cy="1552575"/>
          </a:xfrm>
          <a:custGeom>
            <a:avLst/>
            <a:gdLst>
              <a:gd name="T0" fmla="*/ 9959 w 19919"/>
              <a:gd name="T1" fmla="*/ 0 h 13135"/>
              <a:gd name="T2" fmla="*/ 0 w 19919"/>
              <a:gd name="T3" fmla="*/ 5750 h 13135"/>
              <a:gd name="T4" fmla="*/ 15709 w 19919"/>
              <a:gd name="T5" fmla="*/ 9959 h 13135"/>
              <a:gd name="T6" fmla="*/ 19919 w 19919"/>
              <a:gd name="T7" fmla="*/ 5750 h 13135"/>
              <a:gd name="T8" fmla="*/ 9959 w 19919"/>
              <a:gd name="T9" fmla="*/ 0 h 13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19" h="13135">
                <a:moveTo>
                  <a:pt x="9959" y="0"/>
                </a:moveTo>
                <a:lnTo>
                  <a:pt x="0" y="5750"/>
                </a:lnTo>
                <a:cubicBezTo>
                  <a:pt x="3176" y="11250"/>
                  <a:pt x="10209" y="13135"/>
                  <a:pt x="15709" y="9959"/>
                </a:cubicBezTo>
                <a:cubicBezTo>
                  <a:pt x="17458" y="8950"/>
                  <a:pt x="18909" y="7498"/>
                  <a:pt x="19919" y="5750"/>
                </a:cubicBezTo>
                <a:lnTo>
                  <a:pt x="9959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8" name="Freeform 9"/>
          <p:cNvSpPr/>
          <p:nvPr/>
        </p:nvSpPr>
        <p:spPr bwMode="auto">
          <a:xfrm>
            <a:off x="4746625" y="2011363"/>
            <a:ext cx="1358900" cy="2038350"/>
          </a:xfrm>
          <a:custGeom>
            <a:avLst/>
            <a:gdLst>
              <a:gd name="T0" fmla="*/ 11499 w 11499"/>
              <a:gd name="T1" fmla="*/ 11499 h 17249"/>
              <a:gd name="T2" fmla="*/ 11499 w 11499"/>
              <a:gd name="T3" fmla="*/ 0 h 17249"/>
              <a:gd name="T4" fmla="*/ 0 w 11499"/>
              <a:gd name="T5" fmla="*/ 11499 h 17249"/>
              <a:gd name="T6" fmla="*/ 1540 w 11499"/>
              <a:gd name="T7" fmla="*/ 17249 h 17249"/>
              <a:gd name="T8" fmla="*/ 11499 w 11499"/>
              <a:gd name="T9" fmla="*/ 11499 h 17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99" h="17249">
                <a:moveTo>
                  <a:pt x="11499" y="11499"/>
                </a:moveTo>
                <a:lnTo>
                  <a:pt x="11499" y="0"/>
                </a:lnTo>
                <a:cubicBezTo>
                  <a:pt x="5148" y="0"/>
                  <a:pt x="0" y="5148"/>
                  <a:pt x="0" y="11499"/>
                </a:cubicBezTo>
                <a:cubicBezTo>
                  <a:pt x="0" y="13518"/>
                  <a:pt x="531" y="15501"/>
                  <a:pt x="1540" y="17249"/>
                </a:cubicBezTo>
                <a:lnTo>
                  <a:pt x="11499" y="11499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1341438" y="2047875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一、医院的概念和任务</a:t>
            </a:r>
          </a:p>
        </p:txBody>
      </p:sp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8101013" y="2047875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二、医院的种类</a:t>
            </a:r>
          </a:p>
        </p:txBody>
      </p:sp>
      <p:sp>
        <p:nvSpPr>
          <p:cNvPr id="52" name="文本框 51"/>
          <p:cNvSpPr txBox="1">
            <a:spLocks noChangeArrowheads="1"/>
          </p:cNvSpPr>
          <p:nvPr/>
        </p:nvSpPr>
        <p:spPr bwMode="auto">
          <a:xfrm>
            <a:off x="4554538" y="4922838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三、医院的组织结构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74705" y="1571328"/>
            <a:ext cx="11042672" cy="3897086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251" y="1708781"/>
              <a:ext cx="10670471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1" y="257470"/>
            <a:ext cx="3927422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358024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医院和住院环境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3071080" y="82587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300346" y="1132415"/>
            <a:ext cx="7591390" cy="829313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36" y="1987945"/>
              <a:ext cx="2079875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411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5267075" y="1288681"/>
            <a:ext cx="19358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课堂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评价</a:t>
            </a:r>
          </a:p>
        </p:txBody>
      </p:sp>
      <p:sp>
        <p:nvSpPr>
          <p:cNvPr id="19" name="Text Box 9"/>
          <p:cNvSpPr>
            <a:spLocks noChangeArrowheads="1"/>
          </p:cNvSpPr>
          <p:nvPr/>
        </p:nvSpPr>
        <p:spPr bwMode="auto">
          <a:xfrm>
            <a:off x="2785267" y="2145734"/>
            <a:ext cx="7626350" cy="319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2.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当病人术后回外科病房前，病区护士应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（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   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 </a:t>
            </a: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）</a:t>
            </a:r>
            <a:r>
              <a:rPr 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?</a:t>
            </a:r>
          </a:p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rgbClr val="E8CA18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sz="2400" b="1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A</a:t>
            </a:r>
            <a:r>
              <a:rPr lang="en-US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. </a:t>
            </a:r>
            <a:r>
              <a:rPr lang="zh-CN" altLang="en-US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将备用床改为暂空床</a:t>
            </a:r>
          </a:p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  B. </a:t>
            </a:r>
            <a:r>
              <a:rPr lang="zh-CN" altLang="en-US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枕头平放于床头，开口背门</a:t>
            </a:r>
          </a:p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  C. </a:t>
            </a:r>
            <a:r>
              <a:rPr lang="zh-CN" altLang="en-US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移椅子于床尾</a:t>
            </a:r>
          </a:p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  D. </a:t>
            </a:r>
            <a:r>
              <a:rPr lang="zh-CN" altLang="en-US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将备用床改为麻醉床</a:t>
            </a:r>
          </a:p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  E. </a:t>
            </a:r>
            <a:r>
              <a:rPr lang="zh-CN" altLang="en-US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待病人回病房后再备麻醉盘</a:t>
            </a:r>
          </a:p>
          <a:p>
            <a:pPr eaLnBrk="0" hangingPunct="0">
              <a:lnSpc>
                <a:spcPct val="120000"/>
              </a:lnSpc>
            </a:pPr>
            <a:r>
              <a:rPr lang="zh-CN" altLang="en-US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 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8617988" y="2085915"/>
            <a:ext cx="476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0000"/>
                </a:solidFill>
              </a:rPr>
              <a:t>D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74705" y="1571328"/>
            <a:ext cx="11042672" cy="3897086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251" y="1708781"/>
              <a:ext cx="10670471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1" y="257470"/>
            <a:ext cx="3927422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358024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医院和住院环境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3071080" y="82587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300346" y="1132415"/>
            <a:ext cx="7591390" cy="829313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36" y="1987945"/>
              <a:ext cx="2079875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411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22" cy="2818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4982256" y="1285237"/>
            <a:ext cx="26849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角色扮演活动</a:t>
            </a: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1171575" y="2216151"/>
            <a:ext cx="9555163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lnSpc>
                <a:spcPct val="120000"/>
              </a:lnSpc>
              <a:spcBef>
                <a:spcPts val="1000"/>
              </a:spcBef>
            </a:pPr>
            <a:r>
              <a:rPr lang="zh-CN" altLang="en-US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         </a:t>
            </a: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姜某，女，72岁，有糖尿病史十二年，因着凉后发热、咳嗽、咳痰三天来医院就诊。作为门诊护士，你如何指导患者完成门诊的就诊工作</a:t>
            </a:r>
            <a:r>
              <a:rPr lang="zh-CN" altLang="en-US" sz="2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？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楷体_GB2312" pitchFamily="49" charset="-122"/>
            </a:endParaRPr>
          </a:p>
          <a:p>
            <a:pPr eaLnBrk="0" hangingPunct="0">
              <a:lnSpc>
                <a:spcPct val="120000"/>
              </a:lnSpc>
              <a:spcBef>
                <a:spcPts val="1000"/>
              </a:spcBef>
            </a:pP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      </a:t>
            </a:r>
            <a:r>
              <a:rPr lang="zh-CN" altLang="en-US" sz="2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   学生</a:t>
            </a: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_GB2312" pitchFamily="49" charset="-122"/>
              </a:rPr>
              <a:t>分组进行角色扮演，每3～4人为一组，分别轮流扮演护士、患者和家属。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医院和住院环境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>
            <a:hlinkClick r:id="rId2" action="ppaction://hlinksldjump"/>
          </p:cNvPr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979875" y="2552700"/>
            <a:ext cx="423224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88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352676" y="2401049"/>
            <a:ext cx="9509034" cy="1260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概念：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是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为个人、家庭、社区提供治疗、护理、康复与预防服务的医疗卫生机构。具备一定的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病床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，相应的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医务人员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和必要的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设备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是治病防病，保障人民健康的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社会主义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卫生事业单位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医院概述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245361" y="1453763"/>
            <a:ext cx="4327043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一、医院的概念及任务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1352550" y="3860800"/>
            <a:ext cx="9648190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0" hangingPunct="0"/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任务：以医疗工作为中心，在提高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医疗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质量的基础上，保证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教学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和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科研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任务的完成，并不断提高教学质量和科研水平。同时做好扩大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预防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、指导基层和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计划生育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的技术工作 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3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768263" cy="6956385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362836" y="2356945"/>
            <a:ext cx="9509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分类：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医院概述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766570" y="1453515"/>
            <a:ext cx="315722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二、医院的种类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4" name="Text Box 16"/>
          <p:cNvSpPr txBox="1">
            <a:spLocks noChangeArrowheads="1"/>
          </p:cNvSpPr>
          <p:nvPr/>
        </p:nvSpPr>
        <p:spPr bwMode="auto">
          <a:xfrm>
            <a:off x="2652099" y="2840300"/>
            <a:ext cx="8758757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1.按收治范围分：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综合性医院、专科医院</a:t>
            </a:r>
          </a:p>
          <a:p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.按特定任务分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：学校医院、企业医院、军队医院等</a:t>
            </a:r>
          </a:p>
          <a:p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.按所有制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分：</a:t>
            </a:r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公立医院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、私立医院、股份制医院等</a:t>
            </a:r>
          </a:p>
          <a:p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.按经营目的分：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盈利性、非盈利性医院</a:t>
            </a:r>
          </a:p>
          <a:p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.按卫生部的分级管理制度分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：一、二、三级</a:t>
            </a:r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医院</a:t>
            </a:r>
            <a:endParaRPr lang="zh-CN" altLang="en-US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362836" y="2356945"/>
            <a:ext cx="9509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分级：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医院概述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2557669" y="2909368"/>
            <a:ext cx="9151937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一级医院：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直接向一定人口</a:t>
            </a:r>
            <a:r>
              <a:rPr 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(＜10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</a:t>
            </a:r>
            <a:r>
              <a:rPr 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)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的社区提供医疗卫生服务</a:t>
            </a:r>
          </a:p>
          <a:p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二级医院：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提供人口在</a:t>
            </a:r>
            <a:r>
              <a:rPr 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10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万以上医疗卫生服务</a:t>
            </a:r>
          </a:p>
          <a:p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三级医院: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多个地区提供医疗卫生服务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766570" y="1453515"/>
            <a:ext cx="315722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二、医院的种类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医院概述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595246" y="1486148"/>
            <a:ext cx="4327043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三、医院的组织结构</a:t>
            </a:r>
          </a:p>
        </p:txBody>
      </p:sp>
      <p:sp>
        <p:nvSpPr>
          <p:cNvPr id="24" name="Text Box 16"/>
          <p:cNvSpPr txBox="1">
            <a:spLocks noChangeArrowheads="1"/>
          </p:cNvSpPr>
          <p:nvPr/>
        </p:nvSpPr>
        <p:spPr bwMode="auto">
          <a:xfrm>
            <a:off x="3041650" y="2339964"/>
            <a:ext cx="6746927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诊疗部门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</a:p>
          <a:p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包括门诊、急诊各临床科室，如内科、外科、妇产科等。</a:t>
            </a:r>
          </a:p>
          <a:p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辅助诊疗部门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</a:p>
          <a:p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为医技部门，包括药剂科、检验科等。</a:t>
            </a:r>
          </a:p>
          <a:p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行政后勤部门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</a:p>
          <a:p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各职能管理</a:t>
            </a:r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部门，进行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人、财、物保障的辅助</a:t>
            </a:r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部门。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25782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>
            <a:hlinkClick r:id="rId3" action="ppaction://hlinksldjump"/>
          </p:cNvPr>
          <p:cNvSpPr/>
          <p:nvPr/>
        </p:nvSpPr>
        <p:spPr>
          <a:xfrm>
            <a:off x="3775080" y="1082621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>
            <a:hlinkClick r:id="rId4" action="ppaction://hlinksldjump"/>
          </p:cNvPr>
          <p:cNvSpPr/>
          <p:nvPr/>
        </p:nvSpPr>
        <p:spPr>
          <a:xfrm>
            <a:off x="4137020" y="306705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>
            <a:hlinkClick r:id="rId5" action="ppaction://hlinksldjump"/>
          </p:cNvPr>
          <p:cNvSpPr/>
          <p:nvPr/>
        </p:nvSpPr>
        <p:spPr>
          <a:xfrm>
            <a:off x="3778240" y="487357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860920" y="1213738"/>
            <a:ext cx="5431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医院概述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201202" y="3198166"/>
            <a:ext cx="5431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门诊部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860920" y="5004687"/>
            <a:ext cx="5431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病区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29202" y="2951946"/>
            <a:ext cx="269817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医院和住院环境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1623</Words>
  <Application>Microsoft Office PowerPoint</Application>
  <PresentationFormat>宽屏</PresentationFormat>
  <Paragraphs>238</Paragraphs>
  <Slides>32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2" baseType="lpstr">
      <vt:lpstr>楷体</vt:lpstr>
      <vt:lpstr>楷体_GB2312</vt:lpstr>
      <vt:lpstr>宋体</vt:lpstr>
      <vt:lpstr>微软雅黑</vt:lpstr>
      <vt:lpstr>Arial</vt:lpstr>
      <vt:lpstr>Calibri</vt:lpstr>
      <vt:lpstr>Calibri Light</vt:lpstr>
      <vt:lpstr>Tahoma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nj</dc:creator>
  <cp:lastModifiedBy>崔 博</cp:lastModifiedBy>
  <cp:revision>67</cp:revision>
  <dcterms:created xsi:type="dcterms:W3CDTF">2015-02-25T02:36:00Z</dcterms:created>
  <dcterms:modified xsi:type="dcterms:W3CDTF">2019-12-31T03:22:32Z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