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62" r:id="rId3"/>
  </p:sldMasterIdLst>
  <p:notesMasterIdLst>
    <p:notesMasterId r:id="rId60"/>
  </p:notesMasterIdLst>
  <p:sldIdLst>
    <p:sldId id="339" r:id="rId4"/>
    <p:sldId id="340" r:id="rId5"/>
    <p:sldId id="259" r:id="rId6"/>
    <p:sldId id="276" r:id="rId7"/>
    <p:sldId id="277" r:id="rId8"/>
    <p:sldId id="285" r:id="rId9"/>
    <p:sldId id="279" r:id="rId10"/>
    <p:sldId id="280" r:id="rId11"/>
    <p:sldId id="281" r:id="rId12"/>
    <p:sldId id="282" r:id="rId13"/>
    <p:sldId id="283" r:id="rId14"/>
    <p:sldId id="278" r:id="rId15"/>
    <p:sldId id="286" r:id="rId16"/>
    <p:sldId id="287" r:id="rId17"/>
    <p:sldId id="288" r:id="rId18"/>
    <p:sldId id="289" r:id="rId19"/>
    <p:sldId id="291" r:id="rId20"/>
    <p:sldId id="313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41" r:id="rId30"/>
    <p:sldId id="301" r:id="rId31"/>
    <p:sldId id="302" r:id="rId32"/>
    <p:sldId id="305" r:id="rId33"/>
    <p:sldId id="303" r:id="rId34"/>
    <p:sldId id="306" r:id="rId35"/>
    <p:sldId id="307" r:id="rId36"/>
    <p:sldId id="308" r:id="rId37"/>
    <p:sldId id="309" r:id="rId38"/>
    <p:sldId id="310" r:id="rId39"/>
    <p:sldId id="31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4" r:id="rId51"/>
    <p:sldId id="314" r:id="rId52"/>
    <p:sldId id="315" r:id="rId53"/>
    <p:sldId id="316" r:id="rId54"/>
    <p:sldId id="317" r:id="rId55"/>
    <p:sldId id="352" r:id="rId56"/>
    <p:sldId id="353" r:id="rId57"/>
    <p:sldId id="318" r:id="rId58"/>
    <p:sldId id="319" r:id="rId5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3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n" initials="P" lastIdx="1" clrIdx="0">
    <p:extLst>
      <p:ext uri="{19B8F6BF-5375-455C-9EA6-DF929625EA0E}">
        <p15:presenceInfo xmlns:p15="http://schemas.microsoft.com/office/powerpoint/2012/main" userId="P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786CD"/>
    <a:srgbClr val="5799D5"/>
    <a:srgbClr val="A6366E"/>
    <a:srgbClr val="C8568F"/>
    <a:srgbClr val="C14382"/>
    <a:srgbClr val="FF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08" autoAdjust="0"/>
    <p:restoredTop sz="94089" autoAdjust="0"/>
  </p:normalViewPr>
  <p:slideViewPr>
    <p:cSldViewPr snapToGrid="0">
      <p:cViewPr varScale="1">
        <p:scale>
          <a:sx n="76" d="100"/>
          <a:sy n="76" d="100"/>
        </p:scale>
        <p:origin x="236" y="36"/>
      </p:cViewPr>
      <p:guideLst>
        <p:guide orient="horz" pos="2164"/>
        <p:guide pos="3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64"/>
    </p:cViewPr>
  </p:sorter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10:57:38.966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1CBCD41-F5F6-4204-BCA9-8A47B616E690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06EF2B5-D777-41F3-B80E-F6E0CDBFD4F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634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292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630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21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0FEC28-8655-4049-BE40-062282A3A4DD}" type="slidenum">
              <a:rPr lang="zh-CN" altLang="en-US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9683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BC202269-7F1C-4D37-B7EB-331BF48BD9D0}" type="slidenum">
              <a:rPr lang="zh-CN" altLang="en-US" sz="1200">
                <a:latin typeface="+mn-lt"/>
                <a:ea typeface="+mn-ea"/>
              </a:rPr>
              <a:t>17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6814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F2B5-D777-41F3-B80E-F6E0CDBFD4F6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851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BC202269-7F1C-4D37-B7EB-331BF48BD9D0}" type="slidenum">
              <a:rPr lang="zh-CN" altLang="en-US" sz="120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pPr algn="r">
                <a:defRPr/>
              </a:pPr>
              <a:t>38</a:t>
            </a:fld>
            <a:endParaRPr lang="en-US" altLang="zh-CN" sz="120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237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96740-B72C-4103-BA14-88BBCA5B4840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EA0A6-586C-47F8-B064-3EB90DC77D9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8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22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50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500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47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856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90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426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56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9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35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391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780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44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44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93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68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4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4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8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74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70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51793A-A12B-4566-ADA8-DDD0FD2416FC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B86E66-6A3F-4441-B73D-2E0B34C15D0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881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A824567-AF14-4788-8E98-93CC7635A8D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32986A9-BA33-477F-8808-DF38291D9272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855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news.xinhuanet.com/ziliao/2003-05/11/xinsrc_a06d702d63504337a804c01c48abc2b1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http://news.xinhuanet.com/ziliao/2003-05/11/xinsrc_58203031616230271538220.jpg" TargetMode="Externa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>
            <a:off x="776977" y="1729118"/>
            <a:ext cx="2550400" cy="2550400"/>
          </a:xfrm>
          <a:custGeom>
            <a:avLst/>
            <a:gdLst>
              <a:gd name="connsiteX0" fmla="*/ 1275200 w 2550400"/>
              <a:gd name="connsiteY0" fmla="*/ 129446 h 2550400"/>
              <a:gd name="connsiteX1" fmla="*/ 129446 w 2550400"/>
              <a:gd name="connsiteY1" fmla="*/ 1275200 h 2550400"/>
              <a:gd name="connsiteX2" fmla="*/ 1275200 w 2550400"/>
              <a:gd name="connsiteY2" fmla="*/ 2420954 h 2550400"/>
              <a:gd name="connsiteX3" fmla="*/ 2420954 w 2550400"/>
              <a:gd name="connsiteY3" fmla="*/ 1275200 h 2550400"/>
              <a:gd name="connsiteX4" fmla="*/ 1275200 w 2550400"/>
              <a:gd name="connsiteY4" fmla="*/ 129446 h 2550400"/>
              <a:gd name="connsiteX5" fmla="*/ 1275200 w 2550400"/>
              <a:gd name="connsiteY5" fmla="*/ 0 h 2550400"/>
              <a:gd name="connsiteX6" fmla="*/ 2550400 w 2550400"/>
              <a:gd name="connsiteY6" fmla="*/ 1275200 h 2550400"/>
              <a:gd name="connsiteX7" fmla="*/ 1275200 w 2550400"/>
              <a:gd name="connsiteY7" fmla="*/ 2550400 h 2550400"/>
              <a:gd name="connsiteX8" fmla="*/ 0 w 2550400"/>
              <a:gd name="connsiteY8" fmla="*/ 1275200 h 2550400"/>
              <a:gd name="connsiteX9" fmla="*/ 1275200 w 2550400"/>
              <a:gd name="connsiteY9" fmla="*/ 0 h 255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0400" h="2550400">
                <a:moveTo>
                  <a:pt x="1275200" y="129446"/>
                </a:moveTo>
                <a:cubicBezTo>
                  <a:pt x="642418" y="129446"/>
                  <a:pt x="129446" y="642418"/>
                  <a:pt x="129446" y="1275200"/>
                </a:cubicBezTo>
                <a:cubicBezTo>
                  <a:pt x="129446" y="1907982"/>
                  <a:pt x="642418" y="2420954"/>
                  <a:pt x="1275200" y="2420954"/>
                </a:cubicBezTo>
                <a:cubicBezTo>
                  <a:pt x="1907982" y="2420954"/>
                  <a:pt x="2420954" y="1907982"/>
                  <a:pt x="2420954" y="1275200"/>
                </a:cubicBezTo>
                <a:cubicBezTo>
                  <a:pt x="2420954" y="642418"/>
                  <a:pt x="1907982" y="129446"/>
                  <a:pt x="1275200" y="129446"/>
                </a:cubicBezTo>
                <a:close/>
                <a:moveTo>
                  <a:pt x="1275200" y="0"/>
                </a:moveTo>
                <a:cubicBezTo>
                  <a:pt x="1979474" y="0"/>
                  <a:pt x="2550400" y="570926"/>
                  <a:pt x="2550400" y="1275200"/>
                </a:cubicBezTo>
                <a:cubicBezTo>
                  <a:pt x="2550400" y="1979474"/>
                  <a:pt x="1979474" y="2550400"/>
                  <a:pt x="1275200" y="2550400"/>
                </a:cubicBezTo>
                <a:cubicBezTo>
                  <a:pt x="570926" y="2550400"/>
                  <a:pt x="0" y="1979474"/>
                  <a:pt x="0" y="1275200"/>
                </a:cubicBezTo>
                <a:cubicBezTo>
                  <a:pt x="0" y="570926"/>
                  <a:pt x="570926" y="0"/>
                  <a:pt x="1275200" y="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432748"/>
            <a:ext cx="12192000" cy="34252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950246" y="1916934"/>
            <a:ext cx="2291508" cy="22915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1" y="901518"/>
            <a:ext cx="2855736" cy="1714832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1" y="4297857"/>
            <a:ext cx="2855736" cy="17136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753" y="901518"/>
            <a:ext cx="2854800" cy="1713598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753" y="4296625"/>
            <a:ext cx="2855736" cy="1714832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510" y="901518"/>
            <a:ext cx="2855734" cy="1714831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510" y="4297857"/>
            <a:ext cx="2854800" cy="1713600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01" y="901518"/>
            <a:ext cx="2855734" cy="1714831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201" y="4297857"/>
            <a:ext cx="2854800" cy="17136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518812" y="254832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护理学基础（第四版）</a:t>
            </a:r>
            <a:endParaRPr lang="zh-CN" altLang="en-US" sz="40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81010" y="375455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高等教育出版社</a:t>
            </a:r>
          </a:p>
        </p:txBody>
      </p:sp>
      <p:sp>
        <p:nvSpPr>
          <p:cNvPr id="15" name="椭圆 14"/>
          <p:cNvSpPr/>
          <p:nvPr/>
        </p:nvSpPr>
        <p:spPr>
          <a:xfrm>
            <a:off x="8811249" y="2150922"/>
            <a:ext cx="2291508" cy="22915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896542" y="1916934"/>
            <a:ext cx="2309357" cy="2136010"/>
            <a:chOff x="2548567" y="6680302"/>
            <a:chExt cx="3824165" cy="3537112"/>
          </a:xfrm>
        </p:grpSpPr>
        <p:sp>
          <p:nvSpPr>
            <p:cNvPr id="19" name="椭圆 18"/>
            <p:cNvSpPr/>
            <p:nvPr/>
          </p:nvSpPr>
          <p:spPr>
            <a:xfrm>
              <a:off x="2548567" y="6680302"/>
              <a:ext cx="3824165" cy="35371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0024" y="7346621"/>
              <a:ext cx="2381250" cy="220447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xit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accel="50000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00000 0.000000 L 0.250000 0.000000 " pathEditMode="fixed" rAng="0" ptsTypes="">
                                          <p:cBhvr>
                                            <p:cTn id="8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1" presetClass="exit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35" presetClass="path" presetSubtype="0" accel="50000" decel="5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00005 0.000002 L -0.586070 0.000002 " pathEditMode="fixed" rAng="0" ptsTypes="AA">
                                          <p:cBhvr>
                                            <p:cTn id="95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2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1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5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bldLvl="0" animBg="1"/>
          <p:bldP spid="4" grpId="0" bldLvl="0" animBg="1"/>
          <p:bldP spid="5" grpId="0" bldLvl="0" animBg="1"/>
          <p:bldP spid="5" grpId="1" bldLvl="0" animBg="1"/>
          <p:bldP spid="5" grpId="2" bldLvl="0" animBg="1"/>
          <p:bldP spid="16" grpId="0"/>
          <p:bldP spid="17" grpId="0"/>
          <p:bldP spid="15" grpId="0" bldLvl="0" animBg="1"/>
          <p:bldP spid="15" grpId="1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xit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1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2" presetClass="exit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1" ac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00000 0.000000 L 0.250000 0.000000 " pathEditMode="fixed" rAng="0" ptsTypes="">
                                          <p:cBhvr>
                                            <p:cTn id="8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1" presetClass="exit" presetSubtype="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35" presetClass="path" presetSubtype="0" accel="50000" decel="5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00005 0.000002 L -0.586070 0.000002 " pathEditMode="fixed" rAng="0" ptsTypes="AA">
                                          <p:cBhvr>
                                            <p:cTn id="95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9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2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8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2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1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5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bldLvl="0" animBg="1"/>
          <p:bldP spid="4" grpId="0" bldLvl="0" animBg="1"/>
          <p:bldP spid="5" grpId="0" bldLvl="0" animBg="1"/>
          <p:bldP spid="5" grpId="1" bldLvl="0" animBg="1"/>
          <p:bldP spid="5" grpId="2" bldLvl="0" animBg="1"/>
          <p:bldP spid="16" grpId="0"/>
          <p:bldP spid="17" grpId="0"/>
          <p:bldP spid="15" grpId="0" bldLvl="0" animBg="1"/>
          <p:bldP spid="15" grpId="1" bldLvl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2"/>
          <p:cNvGrpSpPr/>
          <p:nvPr/>
        </p:nvGrpSpPr>
        <p:grpSpPr bwMode="auto">
          <a:xfrm>
            <a:off x="868363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49238"/>
            <a:ext cx="5114925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9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一、护理工作的实践范畴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55713" y="1362075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94" name="文本框 21"/>
          <p:cNvSpPr txBox="1">
            <a:spLocks noChangeArrowheads="1"/>
          </p:cNvSpPr>
          <p:nvPr/>
        </p:nvSpPr>
        <p:spPr bwMode="auto">
          <a:xfrm>
            <a:off x="1700213" y="1400175"/>
            <a:ext cx="30734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（四）护理管理</a:t>
            </a:r>
          </a:p>
        </p:txBody>
      </p:sp>
      <p:sp>
        <p:nvSpPr>
          <p:cNvPr id="16395" name="Rectangle 14"/>
          <p:cNvSpPr>
            <a:spLocks noChangeArrowheads="1"/>
          </p:cNvSpPr>
          <p:nvPr/>
        </p:nvSpPr>
        <p:spPr bwMode="auto">
          <a:xfrm>
            <a:off x="1512888" y="2773363"/>
            <a:ext cx="8891587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基础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：管理学的理论和方法</a:t>
            </a:r>
          </a:p>
          <a:p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管理内容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：人、财、物、时间、技术、信息等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2"/>
          <p:cNvGrpSpPr/>
          <p:nvPr/>
        </p:nvGrpSpPr>
        <p:grpSpPr bwMode="auto">
          <a:xfrm>
            <a:off x="868363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49238"/>
            <a:ext cx="5114925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一、护理工作的实践范畴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418" name="文本框 21"/>
          <p:cNvSpPr txBox="1">
            <a:spLocks noChangeArrowheads="1"/>
          </p:cNvSpPr>
          <p:nvPr/>
        </p:nvSpPr>
        <p:spPr bwMode="auto">
          <a:xfrm>
            <a:off x="1636713" y="1417638"/>
            <a:ext cx="30734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（五）护理科研</a:t>
            </a:r>
          </a:p>
        </p:txBody>
      </p:sp>
      <p:sp>
        <p:nvSpPr>
          <p:cNvPr id="17419" name="Rectangle 14"/>
          <p:cNvSpPr>
            <a:spLocks noChangeArrowheads="1"/>
          </p:cNvSpPr>
          <p:nvPr/>
        </p:nvSpPr>
        <p:spPr bwMode="auto">
          <a:xfrm>
            <a:off x="1308100" y="2582863"/>
            <a:ext cx="8891588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方法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：观察、实验、调查研究、经验总结、理论分析等。</a:t>
            </a:r>
          </a:p>
          <a:p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目的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：揭示护理学的内在规律，从而促进护理理论、知识和技能的更新。</a:t>
            </a:r>
          </a:p>
          <a:p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endParaRPr lang="zh-CN" altLang="en-US" sz="2800" b="1"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2"/>
          <p:cNvGrpSpPr/>
          <p:nvPr/>
        </p:nvGrpSpPr>
        <p:grpSpPr bwMode="auto">
          <a:xfrm>
            <a:off x="874713" y="1687513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1" name="文本框 25"/>
          <p:cNvSpPr txBox="1">
            <a:spLocks noChangeArrowheads="1"/>
          </p:cNvSpPr>
          <p:nvPr/>
        </p:nvSpPr>
        <p:spPr bwMode="auto">
          <a:xfrm>
            <a:off x="1697038" y="2641600"/>
            <a:ext cx="95091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概念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：一个护士护理一个病人，专人负责实施个体化护理。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4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二、护理的工作方式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43" name="文本框 21"/>
          <p:cNvSpPr txBox="1">
            <a:spLocks noChangeArrowheads="1"/>
          </p:cNvSpPr>
          <p:nvPr/>
        </p:nvSpPr>
        <p:spPr bwMode="auto">
          <a:xfrm>
            <a:off x="1511300" y="1409700"/>
            <a:ext cx="32464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（一）个案护理</a:t>
            </a: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1703388" y="3556000"/>
            <a:ext cx="7969250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特点：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护士责任明确，能全面掌握患者的情况；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           耗费人力，缺乏护理人员之间的合作；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           适用于危重患者或临床教学需要。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2"/>
          <p:cNvGrpSpPr/>
          <p:nvPr/>
        </p:nvGrpSpPr>
        <p:grpSpPr bwMode="auto">
          <a:xfrm>
            <a:off x="874713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230" name="文本框 25"/>
          <p:cNvSpPr txBox="1">
            <a:spLocks noChangeArrowheads="1"/>
          </p:cNvSpPr>
          <p:nvPr/>
        </p:nvSpPr>
        <p:spPr bwMode="auto">
          <a:xfrm>
            <a:off x="1381125" y="2203450"/>
            <a:ext cx="9675813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概念：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以护理工作任务为中心，以完成医嘱和各项护理常规为主要内容进行工作分配。护士被分为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巡回护士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、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治疗护士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、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办公室护士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等。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6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二、护理的工作方式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67" name="文本框 21"/>
          <p:cNvSpPr txBox="1">
            <a:spLocks noChangeArrowheads="1"/>
          </p:cNvSpPr>
          <p:nvPr/>
        </p:nvSpPr>
        <p:spPr bwMode="auto">
          <a:xfrm>
            <a:off x="1422400" y="1382713"/>
            <a:ext cx="3440113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（二）功能制护理</a:t>
            </a: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1431925" y="3836988"/>
            <a:ext cx="7969250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特点：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分工明确，易于组织管理，节省人力。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较难掌握患者的全面情况，患者得不到完整、连续的护理。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  <p:bldP spid="522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2"/>
          <p:cNvGrpSpPr/>
          <p:nvPr/>
        </p:nvGrpSpPr>
        <p:grpSpPr bwMode="auto">
          <a:xfrm>
            <a:off x="866775" y="169703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254" name="文本框 25"/>
          <p:cNvSpPr txBox="1">
            <a:spLocks noChangeArrowheads="1"/>
          </p:cNvSpPr>
          <p:nvPr/>
        </p:nvSpPr>
        <p:spPr bwMode="auto">
          <a:xfrm>
            <a:off x="1679575" y="2184400"/>
            <a:ext cx="9509125" cy="1552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概念：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以小组对患者进行整体护理；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小组成员由不同级别的护士组成；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每组分管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10-15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位患者。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二、护理的工作方式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1" name="文本框 21"/>
          <p:cNvSpPr txBox="1">
            <a:spLocks noChangeArrowheads="1"/>
          </p:cNvSpPr>
          <p:nvPr/>
        </p:nvSpPr>
        <p:spPr bwMode="auto">
          <a:xfrm>
            <a:off x="1414463" y="1392238"/>
            <a:ext cx="36068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（三）小组制护理</a:t>
            </a: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1703388" y="3732213"/>
            <a:ext cx="7969250" cy="2282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特点：</a:t>
            </a:r>
          </a:p>
          <a:p>
            <a:pPr>
              <a:defRPr/>
            </a:pPr>
            <a:r>
              <a:rPr kumimoji="1"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能发挥各级护士的职能；</a:t>
            </a:r>
          </a:p>
          <a:p>
            <a:pPr>
              <a:defRPr/>
            </a:pPr>
            <a:r>
              <a:rPr kumimoji="1"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个人责任感相对减弱；</a:t>
            </a:r>
          </a:p>
          <a:p>
            <a:pPr>
              <a:defRPr/>
            </a:pPr>
            <a:r>
              <a:rPr kumimoji="1"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不能对每位患者进行全面的整体护理</a:t>
            </a:r>
            <a:r>
              <a:rPr kumimoji="1" lang="zh-CN" altLang="en-US" sz="240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 。</a:t>
            </a:r>
          </a:p>
          <a:p>
            <a:pPr>
              <a:defRPr/>
            </a:pPr>
            <a:endParaRPr lang="ko-KR" altLang="en-US" sz="240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zh-CN" altLang="en-US" sz="24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278" name="文本框 25"/>
          <p:cNvSpPr txBox="1">
            <a:spLocks noChangeArrowheads="1"/>
          </p:cNvSpPr>
          <p:nvPr/>
        </p:nvSpPr>
        <p:spPr bwMode="auto">
          <a:xfrm>
            <a:off x="1670050" y="2333625"/>
            <a:ext cx="9509125" cy="1552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概念：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是由责任护士和辅助护士对患者从入院到出院进行有计划、有目的的整体护理。</a:t>
            </a:r>
            <a:endParaRPr lang="en-US" altLang="zh-CN" sz="2400" b="1">
              <a:solidFill>
                <a:srgbClr val="0066FF"/>
              </a:solidFill>
              <a:ea typeface="微软雅黑" pitchFamily="34" charset="-122"/>
            </a:endParaRPr>
          </a:p>
          <a:p>
            <a:endParaRPr lang="zh-CN" altLang="en-US" sz="24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二、护理的工作方式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01738" y="1362075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5" name="文本框 21"/>
          <p:cNvSpPr txBox="1">
            <a:spLocks noChangeArrowheads="1"/>
          </p:cNvSpPr>
          <p:nvPr/>
        </p:nvSpPr>
        <p:spPr bwMode="auto">
          <a:xfrm>
            <a:off x="1308100" y="1382713"/>
            <a:ext cx="34925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（四）责任制护理</a:t>
            </a: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1711325" y="3592513"/>
            <a:ext cx="8848725" cy="191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特点：</a:t>
            </a:r>
          </a:p>
          <a:p>
            <a:pPr>
              <a:defRPr/>
            </a:pPr>
            <a:r>
              <a:rPr kumimoji="1" lang="zh-CN" altLang="en-US" sz="2400" b="1">
                <a:solidFill>
                  <a:srgbClr val="0066FF"/>
                </a:solidFill>
                <a:ea typeface="微软雅黑" pitchFamily="34" charset="-122"/>
              </a:rPr>
              <a:t>护士责任明确，能全面了解患者情况；</a:t>
            </a:r>
          </a:p>
          <a:p>
            <a:pPr>
              <a:defRPr/>
            </a:pPr>
            <a:r>
              <a:rPr kumimoji="1" lang="zh-CN" altLang="en-US" sz="2400" b="1">
                <a:solidFill>
                  <a:srgbClr val="0066FF"/>
                </a:solidFill>
                <a:ea typeface="微软雅黑" pitchFamily="34" charset="-122"/>
              </a:rPr>
              <a:t>充分调动护士的积极性；</a:t>
            </a:r>
          </a:p>
          <a:p>
            <a:pPr>
              <a:defRPr/>
            </a:pPr>
            <a:r>
              <a:rPr kumimoji="1" lang="zh-CN" altLang="en-US" sz="2400" b="1">
                <a:solidFill>
                  <a:srgbClr val="0066FF"/>
                </a:solidFill>
                <a:ea typeface="微软雅黑" pitchFamily="34" charset="-122"/>
              </a:rPr>
              <a:t>书写任务较多，人员配备较多，对护理人员的能力要求较高。</a:t>
            </a:r>
          </a:p>
          <a:p>
            <a:pPr>
              <a:defRPr/>
            </a:pPr>
            <a:endParaRPr lang="zh-CN" altLang="en-US" sz="24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  <p:bldP spid="542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2"/>
          <p:cNvGrpSpPr/>
          <p:nvPr/>
        </p:nvGrpSpPr>
        <p:grpSpPr bwMode="auto">
          <a:xfrm>
            <a:off x="865188" y="16954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302" name="文本框 25"/>
          <p:cNvSpPr txBox="1">
            <a:spLocks noChangeArrowheads="1"/>
          </p:cNvSpPr>
          <p:nvPr/>
        </p:nvSpPr>
        <p:spPr bwMode="auto">
          <a:xfrm>
            <a:off x="1608138" y="2298700"/>
            <a:ext cx="9509125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概念：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将一组护士，根据不同层次护士的工作能力、技术水平分工，分别负责不同数量、不同病情程度的患者，明确责任，进行整体护理。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二、护理的工作方式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9" name="文本框 21"/>
          <p:cNvSpPr txBox="1">
            <a:spLocks noChangeArrowheads="1"/>
          </p:cNvSpPr>
          <p:nvPr/>
        </p:nvSpPr>
        <p:spPr bwMode="auto">
          <a:xfrm>
            <a:off x="817563" y="1393825"/>
            <a:ext cx="4592637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（五）小组式责任制好护理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1668463" y="3546475"/>
            <a:ext cx="9040812" cy="191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特点：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有利于为患者实施整体护理；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工作效率高、成本低，利于加强护士责任心、增强成就感，提高护士素质；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但对护理人员的能力要求较高，护理人力投入较多。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1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2509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绪论</a:t>
            </a:r>
          </a:p>
        </p:txBody>
      </p:sp>
      <p:sp>
        <p:nvSpPr>
          <p:cNvPr id="2" name="椭圆 1"/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61433" y="342900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29175" y="174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护理学的概述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26280" y="356235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护理学的发展史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910" y="4951481"/>
            <a:ext cx="786452" cy="8230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5061557"/>
            <a:ext cx="1822862" cy="640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2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护理学的发展史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6628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5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6636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9" name="文本框 25"/>
          <p:cNvSpPr txBox="1">
            <a:spLocks noChangeArrowheads="1"/>
          </p:cNvSpPr>
          <p:nvPr/>
        </p:nvSpPr>
        <p:spPr bwMode="auto">
          <a:xfrm>
            <a:off x="993140" y="2655570"/>
            <a:ext cx="2923540" cy="2651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有这样一位女性，她出生于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1820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年的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日，终生未嫁，她和现代护理学有着很深的渊源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……</a:t>
            </a:r>
          </a:p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0" name="文本框 26"/>
          <p:cNvSpPr txBox="1">
            <a:spLocks noChangeArrowheads="1"/>
          </p:cNvSpPr>
          <p:nvPr/>
        </p:nvSpPr>
        <p:spPr bwMode="auto">
          <a:xfrm>
            <a:off x="8351838" y="2634933"/>
            <a:ext cx="2838450" cy="1516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她是谁？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她为护理学做出了什么样的贡献？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306763" y="3070225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7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了解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护理学的形成</a:t>
            </a:r>
          </a:p>
        </p:txBody>
      </p:sp>
      <p:sp>
        <p:nvSpPr>
          <p:cNvPr id="27658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了解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中国护理学的发展</a:t>
            </a:r>
          </a:p>
        </p:txBody>
      </p:sp>
      <p:sp>
        <p:nvSpPr>
          <p:cNvPr id="27659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现代护理学的发展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776977" y="1729118"/>
            <a:ext cx="2550400" cy="2550400"/>
          </a:xfrm>
          <a:custGeom>
            <a:avLst/>
            <a:gdLst>
              <a:gd name="connsiteX0" fmla="*/ 1275200 w 2550400"/>
              <a:gd name="connsiteY0" fmla="*/ 129446 h 2550400"/>
              <a:gd name="connsiteX1" fmla="*/ 129446 w 2550400"/>
              <a:gd name="connsiteY1" fmla="*/ 1275200 h 2550400"/>
              <a:gd name="connsiteX2" fmla="*/ 1275200 w 2550400"/>
              <a:gd name="connsiteY2" fmla="*/ 2420954 h 2550400"/>
              <a:gd name="connsiteX3" fmla="*/ 2420954 w 2550400"/>
              <a:gd name="connsiteY3" fmla="*/ 1275200 h 2550400"/>
              <a:gd name="connsiteX4" fmla="*/ 1275200 w 2550400"/>
              <a:gd name="connsiteY4" fmla="*/ 129446 h 2550400"/>
              <a:gd name="connsiteX5" fmla="*/ 1275200 w 2550400"/>
              <a:gd name="connsiteY5" fmla="*/ 0 h 2550400"/>
              <a:gd name="connsiteX6" fmla="*/ 2550400 w 2550400"/>
              <a:gd name="connsiteY6" fmla="*/ 1275200 h 2550400"/>
              <a:gd name="connsiteX7" fmla="*/ 1275200 w 2550400"/>
              <a:gd name="connsiteY7" fmla="*/ 2550400 h 2550400"/>
              <a:gd name="connsiteX8" fmla="*/ 0 w 2550400"/>
              <a:gd name="connsiteY8" fmla="*/ 1275200 h 2550400"/>
              <a:gd name="connsiteX9" fmla="*/ 1275200 w 2550400"/>
              <a:gd name="connsiteY9" fmla="*/ 0 h 255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0400" h="2550400">
                <a:moveTo>
                  <a:pt x="1275200" y="129446"/>
                </a:moveTo>
                <a:cubicBezTo>
                  <a:pt x="642418" y="129446"/>
                  <a:pt x="129446" y="642418"/>
                  <a:pt x="129446" y="1275200"/>
                </a:cubicBezTo>
                <a:cubicBezTo>
                  <a:pt x="129446" y="1907982"/>
                  <a:pt x="642418" y="2420954"/>
                  <a:pt x="1275200" y="2420954"/>
                </a:cubicBezTo>
                <a:cubicBezTo>
                  <a:pt x="1907982" y="2420954"/>
                  <a:pt x="2420954" y="1907982"/>
                  <a:pt x="2420954" y="1275200"/>
                </a:cubicBezTo>
                <a:cubicBezTo>
                  <a:pt x="2420954" y="642418"/>
                  <a:pt x="1907982" y="129446"/>
                  <a:pt x="1275200" y="129446"/>
                </a:cubicBezTo>
                <a:close/>
                <a:moveTo>
                  <a:pt x="1275200" y="0"/>
                </a:moveTo>
                <a:cubicBezTo>
                  <a:pt x="1979474" y="0"/>
                  <a:pt x="2550400" y="570926"/>
                  <a:pt x="2550400" y="1275200"/>
                </a:cubicBezTo>
                <a:cubicBezTo>
                  <a:pt x="2550400" y="1979474"/>
                  <a:pt x="1979474" y="2550400"/>
                  <a:pt x="1275200" y="2550400"/>
                </a:cubicBezTo>
                <a:cubicBezTo>
                  <a:pt x="570926" y="2550400"/>
                  <a:pt x="0" y="1979474"/>
                  <a:pt x="0" y="1275200"/>
                </a:cubicBezTo>
                <a:cubicBezTo>
                  <a:pt x="0" y="570926"/>
                  <a:pt x="570926" y="0"/>
                  <a:pt x="1275200" y="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3432748"/>
            <a:ext cx="18288001" cy="9042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518812" y="2548327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基础护理学多媒体课件</a:t>
            </a:r>
            <a:endParaRPr lang="zh-CN" altLang="en-US" sz="40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67376" y="3595218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高等教育出版社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1529236" y="2575887"/>
            <a:ext cx="1019331" cy="1019331"/>
          </a:xfrm>
          <a:custGeom>
            <a:avLst/>
            <a:gdLst>
              <a:gd name="connsiteX0" fmla="*/ 0 w 1019331"/>
              <a:gd name="connsiteY0" fmla="*/ 649571 h 1019331"/>
              <a:gd name="connsiteX1" fmla="*/ 0 w 1019331"/>
              <a:gd name="connsiteY1" fmla="*/ 369758 h 1019331"/>
              <a:gd name="connsiteX2" fmla="*/ 69956 w 1019331"/>
              <a:gd name="connsiteY2" fmla="*/ 299802 h 1019331"/>
              <a:gd name="connsiteX3" fmla="*/ 299802 w 1019331"/>
              <a:gd name="connsiteY3" fmla="*/ 299802 h 1019331"/>
              <a:gd name="connsiteX4" fmla="*/ 299802 w 1019331"/>
              <a:gd name="connsiteY4" fmla="*/ 69956 h 1019331"/>
              <a:gd name="connsiteX5" fmla="*/ 369758 w 1019331"/>
              <a:gd name="connsiteY5" fmla="*/ 0 h 1019331"/>
              <a:gd name="connsiteX6" fmla="*/ 649571 w 1019331"/>
              <a:gd name="connsiteY6" fmla="*/ 0 h 1019331"/>
              <a:gd name="connsiteX7" fmla="*/ 719527 w 1019331"/>
              <a:gd name="connsiteY7" fmla="*/ 69956 h 1019331"/>
              <a:gd name="connsiteX8" fmla="*/ 719527 w 1019331"/>
              <a:gd name="connsiteY8" fmla="*/ 299802 h 1019331"/>
              <a:gd name="connsiteX9" fmla="*/ 949375 w 1019331"/>
              <a:gd name="connsiteY9" fmla="*/ 299802 h 1019331"/>
              <a:gd name="connsiteX10" fmla="*/ 1019331 w 1019331"/>
              <a:gd name="connsiteY10" fmla="*/ 369758 h 1019331"/>
              <a:gd name="connsiteX11" fmla="*/ 1019331 w 1019331"/>
              <a:gd name="connsiteY11" fmla="*/ 649571 h 1019331"/>
              <a:gd name="connsiteX12" fmla="*/ 949375 w 1019331"/>
              <a:gd name="connsiteY12" fmla="*/ 719527 h 1019331"/>
              <a:gd name="connsiteX13" fmla="*/ 719527 w 1019331"/>
              <a:gd name="connsiteY13" fmla="*/ 719527 h 1019331"/>
              <a:gd name="connsiteX14" fmla="*/ 719527 w 1019331"/>
              <a:gd name="connsiteY14" fmla="*/ 949375 h 1019331"/>
              <a:gd name="connsiteX15" fmla="*/ 649571 w 1019331"/>
              <a:gd name="connsiteY15" fmla="*/ 1019331 h 1019331"/>
              <a:gd name="connsiteX16" fmla="*/ 369758 w 1019331"/>
              <a:gd name="connsiteY16" fmla="*/ 1019331 h 1019331"/>
              <a:gd name="connsiteX17" fmla="*/ 299802 w 1019331"/>
              <a:gd name="connsiteY17" fmla="*/ 949375 h 1019331"/>
              <a:gd name="connsiteX18" fmla="*/ 299802 w 1019331"/>
              <a:gd name="connsiteY18" fmla="*/ 719527 h 1019331"/>
              <a:gd name="connsiteX19" fmla="*/ 69956 w 1019331"/>
              <a:gd name="connsiteY19" fmla="*/ 719527 h 1019331"/>
              <a:gd name="connsiteX20" fmla="*/ 0 w 1019331"/>
              <a:gd name="connsiteY20" fmla="*/ 649571 h 1019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19331" h="1019331">
                <a:moveTo>
                  <a:pt x="0" y="649571"/>
                </a:moveTo>
                <a:lnTo>
                  <a:pt x="0" y="369758"/>
                </a:lnTo>
                <a:cubicBezTo>
                  <a:pt x="0" y="331122"/>
                  <a:pt x="31320" y="299802"/>
                  <a:pt x="69956" y="299802"/>
                </a:cubicBezTo>
                <a:lnTo>
                  <a:pt x="299802" y="299802"/>
                </a:lnTo>
                <a:lnTo>
                  <a:pt x="299802" y="69956"/>
                </a:lnTo>
                <a:cubicBezTo>
                  <a:pt x="299802" y="31320"/>
                  <a:pt x="331122" y="0"/>
                  <a:pt x="369758" y="0"/>
                </a:cubicBezTo>
                <a:lnTo>
                  <a:pt x="649571" y="0"/>
                </a:lnTo>
                <a:cubicBezTo>
                  <a:pt x="688207" y="0"/>
                  <a:pt x="719527" y="31320"/>
                  <a:pt x="719527" y="69956"/>
                </a:cubicBezTo>
                <a:lnTo>
                  <a:pt x="719527" y="299802"/>
                </a:lnTo>
                <a:lnTo>
                  <a:pt x="949375" y="299802"/>
                </a:lnTo>
                <a:cubicBezTo>
                  <a:pt x="988011" y="299802"/>
                  <a:pt x="1019331" y="331122"/>
                  <a:pt x="1019331" y="369758"/>
                </a:cubicBezTo>
                <a:lnTo>
                  <a:pt x="1019331" y="649571"/>
                </a:lnTo>
                <a:cubicBezTo>
                  <a:pt x="1019331" y="688207"/>
                  <a:pt x="988011" y="719527"/>
                  <a:pt x="949375" y="719527"/>
                </a:cubicBezTo>
                <a:lnTo>
                  <a:pt x="719527" y="719527"/>
                </a:lnTo>
                <a:lnTo>
                  <a:pt x="719527" y="949375"/>
                </a:lnTo>
                <a:cubicBezTo>
                  <a:pt x="719527" y="988011"/>
                  <a:pt x="688207" y="1019331"/>
                  <a:pt x="649571" y="1019331"/>
                </a:cubicBezTo>
                <a:lnTo>
                  <a:pt x="369758" y="1019331"/>
                </a:lnTo>
                <a:cubicBezTo>
                  <a:pt x="331122" y="1019331"/>
                  <a:pt x="299802" y="988011"/>
                  <a:pt x="299802" y="949375"/>
                </a:cubicBezTo>
                <a:lnTo>
                  <a:pt x="299802" y="719527"/>
                </a:lnTo>
                <a:lnTo>
                  <a:pt x="69956" y="719527"/>
                </a:lnTo>
                <a:cubicBezTo>
                  <a:pt x="31320" y="719527"/>
                  <a:pt x="0" y="688207"/>
                  <a:pt x="0" y="64957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610100" y="0"/>
            <a:ext cx="7620000" cy="82219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77840" y="2521059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第一单元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4.44444E-6 L -0.92813 4.44444E-6 " pathEditMode="fixed" rAng="0" ptsTypes="AA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06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9" grpId="0" bldLvl="0" animBg="1"/>
      <p:bldP spid="4" grpId="0" bldLvl="0" animBg="1"/>
      <p:bldP spid="4" grpId="1" bldLvl="0" animBg="1"/>
      <p:bldP spid="16" grpId="0"/>
      <p:bldP spid="17" grpId="0"/>
      <p:bldP spid="20" grpId="0" bldLvl="0" animBg="1"/>
      <p:bldP spid="3" grpId="0" bldLvl="0" animBg="1"/>
      <p:bldP spid="3" grpId="2" bldLvl="0" animBg="1"/>
      <p:bldP spid="21" grpId="0" bldLvl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护理学的发展史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二、现代护理学的发展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三、中国护理学的发展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58483" y="1555433"/>
            <a:ext cx="11042650" cy="3897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3588" y="1814513"/>
            <a:ext cx="10669587" cy="3630612"/>
          </a:xfrm>
          <a:prstGeom prst="rect">
            <a:avLst/>
          </a:prstGeom>
          <a:noFill/>
          <a:ln w="22225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74638"/>
            <a:ext cx="4748213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424" name="文本框 12"/>
          <p:cNvSpPr txBox="1">
            <a:spLocks noChangeArrowheads="1"/>
          </p:cNvSpPr>
          <p:nvPr/>
        </p:nvSpPr>
        <p:spPr bwMode="auto">
          <a:xfrm>
            <a:off x="114300" y="273050"/>
            <a:ext cx="4506913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875088" y="844550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9428" name="组合 2"/>
          <p:cNvGrpSpPr/>
          <p:nvPr/>
        </p:nvGrpSpPr>
        <p:grpSpPr bwMode="auto">
          <a:xfrm>
            <a:off x="2282825" y="1122363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9429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07" name="文本框 4"/>
          <p:cNvSpPr txBox="1">
            <a:spLocks noChangeArrowheads="1"/>
          </p:cNvSpPr>
          <p:nvPr/>
        </p:nvSpPr>
        <p:spPr bwMode="auto">
          <a:xfrm>
            <a:off x="1446213" y="2384425"/>
            <a:ext cx="32480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algn="ctr"/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、公元前后的护理</a:t>
            </a: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1452563" y="3278188"/>
            <a:ext cx="28924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、中世纪的护理</a:t>
            </a:r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1463675" y="4192588"/>
            <a:ext cx="39592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、文艺复兴时期的护理</a:t>
            </a:r>
          </a:p>
        </p:txBody>
      </p:sp>
      <p:sp>
        <p:nvSpPr>
          <p:cNvPr id="59433" name="Text Box 18"/>
          <p:cNvSpPr txBox="1">
            <a:spLocks noChangeArrowheads="1"/>
          </p:cNvSpPr>
          <p:nvPr/>
        </p:nvSpPr>
        <p:spPr bwMode="auto">
          <a:xfrm>
            <a:off x="7007225" y="2322513"/>
            <a:ext cx="1841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9434" name="Rectangle 3"/>
          <p:cNvSpPr>
            <a:spLocks noChangeArrowheads="1"/>
          </p:cNvSpPr>
          <p:nvPr/>
        </p:nvSpPr>
        <p:spPr bwMode="auto">
          <a:xfrm>
            <a:off x="6230938" y="1931988"/>
            <a:ext cx="2211387" cy="2974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9435" name="Text Box 29"/>
          <p:cNvSpPr txBox="1">
            <a:spLocks noChangeArrowheads="1"/>
          </p:cNvSpPr>
          <p:nvPr/>
        </p:nvSpPr>
        <p:spPr bwMode="auto">
          <a:xfrm>
            <a:off x="1098550" y="29527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9436" name="Text Box 33"/>
          <p:cNvSpPr txBox="1">
            <a:spLocks noChangeArrowheads="1"/>
          </p:cNvSpPr>
          <p:nvPr/>
        </p:nvSpPr>
        <p:spPr bwMode="auto">
          <a:xfrm>
            <a:off x="1460500" y="40830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9437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38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39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40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41" name="文本框 12"/>
          <p:cNvSpPr txBox="1">
            <a:spLocks noChangeArrowheads="1"/>
          </p:cNvSpPr>
          <p:nvPr/>
        </p:nvSpPr>
        <p:spPr bwMode="auto">
          <a:xfrm>
            <a:off x="114300" y="273050"/>
            <a:ext cx="4506913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59442" name="文本框 12"/>
          <p:cNvSpPr txBox="1">
            <a:spLocks noChangeArrowheads="1"/>
          </p:cNvSpPr>
          <p:nvPr/>
        </p:nvSpPr>
        <p:spPr bwMode="auto">
          <a:xfrm>
            <a:off x="114300" y="273050"/>
            <a:ext cx="4506913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59443" name="文本框 12"/>
          <p:cNvSpPr txBox="1">
            <a:spLocks noChangeArrowheads="1"/>
          </p:cNvSpPr>
          <p:nvPr/>
        </p:nvSpPr>
        <p:spPr bwMode="auto">
          <a:xfrm>
            <a:off x="114300" y="273050"/>
            <a:ext cx="4506913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59444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45" name="文本框 12"/>
          <p:cNvSpPr txBox="1">
            <a:spLocks noChangeArrowheads="1"/>
          </p:cNvSpPr>
          <p:nvPr/>
        </p:nvSpPr>
        <p:spPr bwMode="auto">
          <a:xfrm>
            <a:off x="114300" y="273050"/>
            <a:ext cx="4506913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59446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sp>
        <p:nvSpPr>
          <p:cNvPr id="59447" name="文本框 12"/>
          <p:cNvSpPr txBox="1">
            <a:spLocks noChangeArrowheads="1"/>
          </p:cNvSpPr>
          <p:nvPr/>
        </p:nvSpPr>
        <p:spPr bwMode="auto">
          <a:xfrm>
            <a:off x="114300" y="273050"/>
            <a:ext cx="4506913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59448" name="文本框 21"/>
          <p:cNvSpPr txBox="1">
            <a:spLocks noChangeArrowheads="1"/>
          </p:cNvSpPr>
          <p:nvPr/>
        </p:nvSpPr>
        <p:spPr bwMode="auto">
          <a:xfrm>
            <a:off x="3724275" y="1306513"/>
            <a:ext cx="498633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（一）早期护理学的发展历程</a:t>
            </a:r>
          </a:p>
        </p:txBody>
      </p:sp>
      <p:grpSp>
        <p:nvGrpSpPr>
          <p:cNvPr id="59494" name="Group 102"/>
          <p:cNvGrpSpPr/>
          <p:nvPr/>
        </p:nvGrpSpPr>
        <p:grpSpPr bwMode="auto">
          <a:xfrm>
            <a:off x="6778625" y="2197100"/>
            <a:ext cx="3392488" cy="2682875"/>
            <a:chOff x="3031" y="1168"/>
            <a:chExt cx="2343" cy="2262"/>
          </a:xfrm>
        </p:grpSpPr>
        <p:sp>
          <p:nvSpPr>
            <p:cNvPr id="59464" name="AutoShape 6"/>
            <p:cNvSpPr>
              <a:spLocks noChangeArrowheads="1"/>
            </p:cNvSpPr>
            <p:nvPr/>
          </p:nvSpPr>
          <p:spPr bwMode="gray">
            <a:xfrm>
              <a:off x="3055" y="2886"/>
              <a:ext cx="2313" cy="544"/>
            </a:xfrm>
            <a:prstGeom prst="bevel">
              <a:avLst>
                <a:gd name="adj" fmla="val 4958"/>
              </a:avLst>
            </a:prstGeom>
            <a:solidFill>
              <a:srgbClr val="99CCFF">
                <a:alpha val="65097"/>
              </a:srgb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algn="ctr"/>
              <a:r>
                <a:rPr lang="zh-CN" altLang="en-US" sz="3200" b="1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护理史的黑暗时代</a:t>
              </a:r>
            </a:p>
          </p:txBody>
        </p:sp>
        <p:sp>
          <p:nvSpPr>
            <p:cNvPr id="59465" name="AutoShape 6"/>
            <p:cNvSpPr>
              <a:spLocks noChangeArrowheads="1"/>
            </p:cNvSpPr>
            <p:nvPr/>
          </p:nvSpPr>
          <p:spPr bwMode="gray">
            <a:xfrm>
              <a:off x="3061" y="2024"/>
              <a:ext cx="2313" cy="544"/>
            </a:xfrm>
            <a:prstGeom prst="bevel">
              <a:avLst>
                <a:gd name="adj" fmla="val 4958"/>
              </a:avLst>
            </a:prstGeom>
            <a:solidFill>
              <a:srgbClr val="99CCFF">
                <a:alpha val="65097"/>
              </a:srgb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algn="ctr"/>
              <a:r>
                <a:rPr lang="zh-CN" altLang="en-US" sz="3200" b="1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护理摆脱教会控制</a:t>
              </a:r>
            </a:p>
          </p:txBody>
        </p:sp>
        <p:sp>
          <p:nvSpPr>
            <p:cNvPr id="59466" name="AutoShape 5"/>
            <p:cNvSpPr>
              <a:spLocks noChangeArrowheads="1"/>
            </p:cNvSpPr>
            <p:nvPr/>
          </p:nvSpPr>
          <p:spPr bwMode="gray">
            <a:xfrm>
              <a:off x="3031" y="1168"/>
              <a:ext cx="2313" cy="499"/>
            </a:xfrm>
            <a:prstGeom prst="bevel">
              <a:avLst>
                <a:gd name="adj" fmla="val 4958"/>
              </a:avLst>
            </a:prstGeom>
            <a:solidFill>
              <a:srgbClr val="99CCFF">
                <a:alpha val="65097"/>
              </a:srgb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algn="ctr"/>
              <a:r>
                <a:rPr lang="zh-CN" altLang="en-US" sz="3200" b="1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医学科学迅猛发展</a:t>
              </a:r>
            </a:p>
          </p:txBody>
        </p:sp>
      </p:grpSp>
      <p:grpSp>
        <p:nvGrpSpPr>
          <p:cNvPr id="59521" name="Group 129"/>
          <p:cNvGrpSpPr/>
          <p:nvPr/>
        </p:nvGrpSpPr>
        <p:grpSpPr bwMode="auto">
          <a:xfrm>
            <a:off x="6234113" y="2279650"/>
            <a:ext cx="4919662" cy="2314575"/>
            <a:chOff x="915" y="3026"/>
            <a:chExt cx="4405" cy="1458"/>
          </a:xfrm>
        </p:grpSpPr>
        <p:sp>
          <p:nvSpPr>
            <p:cNvPr id="24579" name="AutoShape 46"/>
            <p:cNvSpPr>
              <a:spLocks noChangeArrowheads="1"/>
            </p:cNvSpPr>
            <p:nvPr/>
          </p:nvSpPr>
          <p:spPr bwMode="auto">
            <a:xfrm>
              <a:off x="2071" y="3026"/>
              <a:ext cx="1996" cy="1458"/>
            </a:xfrm>
            <a:prstGeom prst="leftRightArrowCallout">
              <a:avLst>
                <a:gd name="adj1" fmla="val 25000"/>
                <a:gd name="adj2" fmla="val 25000"/>
                <a:gd name="adj3" fmla="val 14481"/>
                <a:gd name="adj4" fmla="val 50000"/>
              </a:avLst>
            </a:prstGeom>
            <a:solidFill>
              <a:schemeClr val="accent1"/>
            </a:solidFill>
            <a:ln w="9525">
              <a:miter lim="800000"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defRPr/>
              </a:pPr>
              <a:r>
                <a:rPr lang="zh-CN" altLang="en-US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中世纪</a:t>
              </a:r>
            </a:p>
            <a:p>
              <a:pPr algn="ctr" eaLnBrk="0" hangingPunct="0">
                <a:defRPr/>
              </a:pPr>
              <a:r>
                <a:rPr lang="zh-CN" altLang="en-US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的护理</a:t>
              </a:r>
            </a:p>
          </p:txBody>
        </p:sp>
        <p:sp>
          <p:nvSpPr>
            <p:cNvPr id="59462" name="AutoShape 53"/>
            <p:cNvSpPr>
              <a:spLocks noChangeArrowheads="1"/>
            </p:cNvSpPr>
            <p:nvPr/>
          </p:nvSpPr>
          <p:spPr bwMode="auto">
            <a:xfrm>
              <a:off x="4095" y="3354"/>
              <a:ext cx="1225" cy="817"/>
            </a:xfrm>
            <a:prstGeom prst="horizontalScroll">
              <a:avLst>
                <a:gd name="adj" fmla="val 125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 eaLnBrk="0" hangingPunct="0"/>
              <a:r>
                <a:rPr lang="zh-CN" altLang="en-US" sz="3200" b="1" u="sng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战争</a:t>
              </a:r>
            </a:p>
          </p:txBody>
        </p:sp>
        <p:sp>
          <p:nvSpPr>
            <p:cNvPr id="24580" name="AutoShape 51"/>
            <p:cNvSpPr>
              <a:spLocks noChangeArrowheads="1"/>
            </p:cNvSpPr>
            <p:nvPr/>
          </p:nvSpPr>
          <p:spPr bwMode="auto">
            <a:xfrm>
              <a:off x="915" y="3458"/>
              <a:ext cx="1147" cy="862"/>
            </a:xfrm>
            <a:prstGeom prst="horizontalScroll">
              <a:avLst>
                <a:gd name="adj" fmla="val 12500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zh-CN" altLang="en-US" sz="3200" b="1" u="sng">
                  <a:solidFill>
                    <a:srgbClr val="0066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宗教</a:t>
              </a:r>
            </a:p>
          </p:txBody>
        </p:sp>
      </p:grpSp>
      <p:grpSp>
        <p:nvGrpSpPr>
          <p:cNvPr id="59533" name="Group 5"/>
          <p:cNvGrpSpPr/>
          <p:nvPr/>
        </p:nvGrpSpPr>
        <p:grpSpPr bwMode="auto">
          <a:xfrm>
            <a:off x="6089650" y="2163763"/>
            <a:ext cx="5294313" cy="2776537"/>
            <a:chOff x="703" y="1117"/>
            <a:chExt cx="4150" cy="2449"/>
          </a:xfrm>
        </p:grpSpPr>
        <p:sp>
          <p:nvSpPr>
            <p:cNvPr id="59455" name="AutoShape 6"/>
            <p:cNvSpPr>
              <a:spLocks noChangeArrowheads="1"/>
            </p:cNvSpPr>
            <p:nvPr/>
          </p:nvSpPr>
          <p:spPr bwMode="auto">
            <a:xfrm>
              <a:off x="2109" y="1752"/>
              <a:ext cx="1247" cy="181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9456" name="AutoShape 7"/>
            <p:cNvSpPr>
              <a:spLocks noChangeArrowheads="1"/>
            </p:cNvSpPr>
            <p:nvPr/>
          </p:nvSpPr>
          <p:spPr bwMode="auto">
            <a:xfrm>
              <a:off x="3606" y="1706"/>
              <a:ext cx="1247" cy="181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C99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59457" name="AutoShape 8"/>
            <p:cNvSpPr>
              <a:spLocks noChangeArrowheads="1"/>
            </p:cNvSpPr>
            <p:nvPr/>
          </p:nvSpPr>
          <p:spPr bwMode="auto">
            <a:xfrm>
              <a:off x="703" y="1752"/>
              <a:ext cx="1247" cy="181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62473" name="AutoShape 9"/>
            <p:cNvSpPr>
              <a:spLocks noChangeArrowheads="1"/>
            </p:cNvSpPr>
            <p:nvPr/>
          </p:nvSpPr>
          <p:spPr bwMode="gray">
            <a:xfrm>
              <a:off x="703" y="1117"/>
              <a:ext cx="1238" cy="38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chemeClr val="bg1"/>
                </a:gs>
              </a:gsLst>
              <a:lin ang="2700000" scaled="1"/>
            </a:gradFill>
            <a:ln w="57150" algn="ctr">
              <a:solidFill>
                <a:srgbClr val="FFFFFF"/>
              </a:solidFill>
              <a:rou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altLang="zh-CN" sz="24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  <p:sp>
          <p:nvSpPr>
            <p:cNvPr id="62474" name="AutoShape 10"/>
            <p:cNvSpPr>
              <a:spLocks noChangeArrowheads="1"/>
            </p:cNvSpPr>
            <p:nvPr/>
          </p:nvSpPr>
          <p:spPr bwMode="gray">
            <a:xfrm>
              <a:off x="2109" y="1117"/>
              <a:ext cx="1237" cy="38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FFCC"/>
                </a:gs>
                <a:gs pos="100000">
                  <a:schemeClr val="bg1"/>
                </a:gs>
              </a:gsLst>
              <a:lin ang="2700000" scaled="1"/>
            </a:gradFill>
            <a:ln w="57150" algn="ctr">
              <a:solidFill>
                <a:srgbClr val="FFFFFF"/>
              </a:solidFill>
              <a:rou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000" b="1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  <p:sp>
          <p:nvSpPr>
            <p:cNvPr id="62475" name="AutoShape 11"/>
            <p:cNvSpPr>
              <a:spLocks noChangeArrowheads="1"/>
            </p:cNvSpPr>
            <p:nvPr/>
          </p:nvSpPr>
          <p:spPr bwMode="gray">
            <a:xfrm>
              <a:off x="3515" y="1117"/>
              <a:ext cx="1237" cy="38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99"/>
                </a:gs>
                <a:gs pos="100000">
                  <a:schemeClr val="bg1"/>
                </a:gs>
              </a:gsLst>
              <a:lin ang="2700000" scaled="1"/>
            </a:gradFill>
            <a:ln w="57150" algn="ctr">
              <a:solidFill>
                <a:srgbClr val="FFFFFF"/>
              </a:solidFill>
              <a:rou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000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sp>
        <p:nvSpPr>
          <p:cNvPr id="59540" name="Rectangle 12"/>
          <p:cNvSpPr>
            <a:spLocks noChangeArrowheads="1"/>
          </p:cNvSpPr>
          <p:nvPr/>
        </p:nvSpPr>
        <p:spPr bwMode="gray">
          <a:xfrm>
            <a:off x="9736138" y="2868613"/>
            <a:ext cx="1725612" cy="19208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教会腐败战争频发，教会和修道院被毁。医院停办，修士离开医院，病人无人照顾。</a:t>
            </a:r>
          </a:p>
        </p:txBody>
      </p:sp>
      <p:sp>
        <p:nvSpPr>
          <p:cNvPr id="59541" name="Rectangle 13"/>
          <p:cNvSpPr>
            <a:spLocks noChangeArrowheads="1"/>
          </p:cNvSpPr>
          <p:nvPr/>
        </p:nvSpPr>
        <p:spPr bwMode="gray">
          <a:xfrm>
            <a:off x="6137275" y="3051175"/>
            <a:ext cx="1504950" cy="15525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当时社会重男轻女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妇女得不到良好的教育</a:t>
            </a:r>
            <a:r>
              <a:rPr lang="zh-CN" altLang="en-US" sz="2000" b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59542" name="Rectangle 14"/>
          <p:cNvSpPr>
            <a:spLocks noChangeArrowheads="1"/>
          </p:cNvSpPr>
          <p:nvPr/>
        </p:nvSpPr>
        <p:spPr bwMode="gray">
          <a:xfrm>
            <a:off x="7869238" y="2827338"/>
            <a:ext cx="1824037" cy="216852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工业革命改变人们的价值观，很少有人愿意参与济贫扶弱的社会福利事业。</a:t>
            </a:r>
            <a:r>
              <a:rPr lang="zh-CN" altLang="en-US" sz="2400" b="1">
                <a:solidFill>
                  <a:schemeClr val="bg2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9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9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9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9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9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9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7" grpId="0"/>
      <p:bldP spid="59408" grpId="0"/>
      <p:bldP spid="59409" grpId="0"/>
      <p:bldP spid="59540" grpId="0"/>
      <p:bldP spid="59541" grpId="0"/>
      <p:bldP spid="595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组合 2"/>
          <p:cNvGrpSpPr/>
          <p:nvPr/>
        </p:nvGrpSpPr>
        <p:grpSpPr bwMode="auto">
          <a:xfrm>
            <a:off x="900113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4806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19" name="文本框 25"/>
          <p:cNvSpPr txBox="1">
            <a:spLocks noChangeArrowheads="1"/>
          </p:cNvSpPr>
          <p:nvPr/>
        </p:nvSpPr>
        <p:spPr bwMode="auto">
          <a:xfrm>
            <a:off x="1381125" y="2244725"/>
            <a:ext cx="9509125" cy="3167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</a:p>
          <a:p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19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世纪中叶，弗洛伦斯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·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南丁格尔首创了科学的护理专业。</a:t>
            </a:r>
          </a:p>
          <a:p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是护理事业的创始人。</a:t>
            </a:r>
          </a:p>
          <a:p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是护理学发展的一个重要转折点，也是科学护理及护理专业化的开始。</a:t>
            </a:r>
          </a:p>
          <a:p>
            <a:pPr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505" y="1397000"/>
            <a:ext cx="423418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7" name="文本框 21"/>
          <p:cNvSpPr txBox="1">
            <a:spLocks noChangeArrowheads="1"/>
          </p:cNvSpPr>
          <p:nvPr/>
        </p:nvSpPr>
        <p:spPr bwMode="auto">
          <a:xfrm>
            <a:off x="108204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组合 2"/>
          <p:cNvGrpSpPr/>
          <p:nvPr/>
        </p:nvGrpSpPr>
        <p:grpSpPr bwMode="auto">
          <a:xfrm>
            <a:off x="900113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3494" name="文本框 25"/>
          <p:cNvSpPr txBox="1">
            <a:spLocks noChangeArrowheads="1"/>
          </p:cNvSpPr>
          <p:nvPr/>
        </p:nvSpPr>
        <p:spPr bwMode="auto">
          <a:xfrm>
            <a:off x="925513" y="2911475"/>
            <a:ext cx="3270250" cy="3167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</a:p>
          <a:p>
            <a:pPr>
              <a:defRPr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endParaRPr lang="en-US" altLang="zh-CN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endParaRPr lang="zh-CN" altLang="en-US" sz="28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4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52" name="Group 4"/>
          <p:cNvGrpSpPr/>
          <p:nvPr/>
        </p:nvGrpSpPr>
        <p:grpSpPr bwMode="auto">
          <a:xfrm>
            <a:off x="3773805" y="1905586"/>
            <a:ext cx="7333615" cy="3443646"/>
            <a:chOff x="567" y="1240"/>
            <a:chExt cx="4515" cy="2519"/>
          </a:xfrm>
        </p:grpSpPr>
        <p:sp>
          <p:nvSpPr>
            <p:cNvPr id="29700" name="Rectangle 5"/>
            <p:cNvSpPr>
              <a:spLocks noChangeArrowheads="1"/>
            </p:cNvSpPr>
            <p:nvPr/>
          </p:nvSpPr>
          <p:spPr bwMode="gray">
            <a:xfrm>
              <a:off x="2246" y="1240"/>
              <a:ext cx="2836" cy="2519"/>
            </a:xfrm>
            <a:prstGeom prst="rect">
              <a:avLst/>
            </a:prstGeom>
            <a:noFill/>
            <a:ln w="22225" cap="rnd" algn="ctr">
              <a:noFill/>
              <a:prstDash val="sysDot"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1820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5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12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日</a:t>
              </a:r>
              <a:r>
                <a:rPr lang="en-US" altLang="zh-CN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—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出生于意大利的佛罗伦斯</a:t>
              </a:r>
              <a:r>
                <a: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，接受高等教育，精通多国语言。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1850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—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前往德国参加护士训练班。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1854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—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南丁格尔率领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38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名护士到克里米亚战场救护伤员。被誉为“提灯女神”、“克里米亚天使”，伤员的死伤率从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42%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降为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2.2%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。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1860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—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在英国的圣托马斯医院创办世界上第一所护士学校。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1907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—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获得英国国民最高荣誉勋章。</a:t>
              </a: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1910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8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月</a:t>
              </a:r>
              <a:r>
                <a:rPr lang="en-US" altLang="zh-CN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13</a:t>
              </a:r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日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逝世，享年</a:t>
              </a:r>
              <a:r>
                <a:rPr lang="en-US" altLang="zh-CN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90</a:t>
              </a:r>
              <a:r>
                <a:rPr lang="zh-CN" altLang="en-US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岁。</a:t>
              </a:r>
              <a:r>
                <a:rPr lang="zh-CN" altLang="en-US" sz="2000" b="1">
                  <a:latin typeface="楷体" pitchFamily="49" charset="-122"/>
                  <a:ea typeface="楷体" pitchFamily="49" charset="-122"/>
                </a:rPr>
                <a:t> </a:t>
              </a:r>
            </a:p>
          </p:txBody>
        </p:sp>
        <p:pic>
          <p:nvPicPr>
            <p:cNvPr id="61455" name="Picture 6" descr="u=3591448205,4027243718&amp;gp=-3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1344"/>
              <a:ext cx="1620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453" name="Text Box 19"/>
          <p:cNvSpPr txBox="1">
            <a:spLocks noChangeArrowheads="1"/>
          </p:cNvSpPr>
          <p:nvPr/>
        </p:nvSpPr>
        <p:spPr bwMode="auto">
          <a:xfrm>
            <a:off x="4233863" y="5056188"/>
            <a:ext cx="1708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66FF"/>
                </a:solidFill>
                <a:ea typeface="微软雅黑" pitchFamily="34" charset="-122"/>
              </a:rPr>
              <a:t>南丁格尔生平</a:t>
            </a:r>
          </a:p>
        </p:txBody>
      </p:sp>
      <p:sp>
        <p:nvSpPr>
          <p:cNvPr id="3" name="直角三角形 2"/>
          <p:cNvSpPr/>
          <p:nvPr/>
        </p:nvSpPr>
        <p:spPr>
          <a:xfrm rot="10800000" flipH="1" flipV="1">
            <a:off x="54806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46505" y="1397000"/>
            <a:ext cx="423418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7" name="文本框 21"/>
          <p:cNvSpPr txBox="1">
            <a:spLocks noChangeArrowheads="1"/>
          </p:cNvSpPr>
          <p:nvPr/>
        </p:nvSpPr>
        <p:spPr bwMode="auto">
          <a:xfrm>
            <a:off x="108204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组合 2"/>
          <p:cNvGrpSpPr/>
          <p:nvPr/>
        </p:nvGrpSpPr>
        <p:grpSpPr bwMode="auto">
          <a:xfrm>
            <a:off x="892175" y="1687513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2467" name="文本框 25"/>
          <p:cNvSpPr txBox="1">
            <a:spLocks noChangeArrowheads="1"/>
          </p:cNvSpPr>
          <p:nvPr/>
        </p:nvSpPr>
        <p:spPr bwMode="auto">
          <a:xfrm>
            <a:off x="1028700" y="2903538"/>
            <a:ext cx="2959100" cy="1458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</a:p>
          <a:p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47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247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1525" y="2190750"/>
            <a:ext cx="6165850" cy="320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直角三角形 2"/>
          <p:cNvSpPr/>
          <p:nvPr/>
        </p:nvSpPr>
        <p:spPr>
          <a:xfrm rot="10800000" flipH="1" flipV="1">
            <a:off x="54806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46505" y="1397000"/>
            <a:ext cx="423418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7" name="文本框 21"/>
          <p:cNvSpPr txBox="1">
            <a:spLocks noChangeArrowheads="1"/>
          </p:cNvSpPr>
          <p:nvPr/>
        </p:nvSpPr>
        <p:spPr bwMode="auto">
          <a:xfrm>
            <a:off x="108204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89" name="组合 2"/>
          <p:cNvGrpSpPr/>
          <p:nvPr/>
        </p:nvGrpSpPr>
        <p:grpSpPr bwMode="auto">
          <a:xfrm>
            <a:off x="900113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4933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1" name="文本框 25"/>
          <p:cNvSpPr txBox="1">
            <a:spLocks noChangeArrowheads="1"/>
          </p:cNvSpPr>
          <p:nvPr/>
        </p:nvSpPr>
        <p:spPr bwMode="auto">
          <a:xfrm>
            <a:off x="906463" y="3151188"/>
            <a:ext cx="2976562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</a:p>
          <a:p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505" y="1397000"/>
            <a:ext cx="4252595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9" name="文本框 21"/>
          <p:cNvSpPr txBox="1">
            <a:spLocks noChangeArrowheads="1"/>
          </p:cNvSpPr>
          <p:nvPr/>
        </p:nvSpPr>
        <p:spPr bwMode="auto">
          <a:xfrm>
            <a:off x="107950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  <p:grpSp>
        <p:nvGrpSpPr>
          <p:cNvPr id="63500" name="Group 5"/>
          <p:cNvGrpSpPr/>
          <p:nvPr/>
        </p:nvGrpSpPr>
        <p:grpSpPr bwMode="auto">
          <a:xfrm>
            <a:off x="3849505" y="2254250"/>
            <a:ext cx="7212790" cy="3042285"/>
            <a:chOff x="452" y="1152"/>
            <a:chExt cx="4787" cy="2459"/>
          </a:xfrm>
        </p:grpSpPr>
        <p:pic>
          <p:nvPicPr>
            <p:cNvPr id="63502" name="Picture 6" descr="http://news.xinhuanet.com/ziliao/2003-05/11/xinsrc_a06d702d63504337a804c01c48abc2b1.jpg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521" y="1152"/>
              <a:ext cx="1303" cy="187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28575">
              <a:solidFill>
                <a:srgbClr val="996633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63503" name="Picture 7" descr="http://news.xinhuanet.com/ziliao/2003-05/11/xinsrc_58203031616230271538220.jpg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2064" y="1162"/>
              <a:ext cx="1497" cy="1872"/>
            </a:xfrm>
            <a:prstGeom prst="rect">
              <a:avLst/>
            </a:prstGeom>
            <a:noFill/>
            <a:ln w="28575">
              <a:solidFill>
                <a:srgbClr val="993300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63504" name="Picture 8" descr="nandin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87" y="1152"/>
              <a:ext cx="1445" cy="1872"/>
            </a:xfrm>
            <a:prstGeom prst="rect">
              <a:avLst/>
            </a:prstGeom>
            <a:noFill/>
            <a:ln w="28575">
              <a:solidFill>
                <a:srgbClr val="666633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63505" name="AutoShape 9"/>
            <p:cNvSpPr>
              <a:spLocks noChangeArrowheads="1"/>
            </p:cNvSpPr>
            <p:nvPr/>
          </p:nvSpPr>
          <p:spPr bwMode="auto">
            <a:xfrm>
              <a:off x="452" y="3261"/>
              <a:ext cx="4787" cy="350"/>
            </a:xfrm>
            <a:prstGeom prst="flowChartAlternateProcess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1912</a:t>
              </a:r>
              <a:r>
                <a:rPr lang="zh-CN" altLang="en-US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年， 国际护士会为了纪念南丁格尔将“</a:t>
              </a:r>
              <a:r>
                <a:rPr lang="en-US" altLang="zh-CN" sz="2400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5.12</a:t>
              </a:r>
              <a:r>
                <a:rPr lang="zh-CN" altLang="en-US" b="1" dirty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”定为国际护士节。</a:t>
              </a:r>
            </a:p>
          </p:txBody>
        </p:sp>
      </p:grpSp>
      <p:sp>
        <p:nvSpPr>
          <p:cNvPr id="63501" name="Text Box 20"/>
          <p:cNvSpPr txBox="1">
            <a:spLocks noChangeArrowheads="1"/>
          </p:cNvSpPr>
          <p:nvPr/>
        </p:nvSpPr>
        <p:spPr bwMode="auto">
          <a:xfrm>
            <a:off x="6137275" y="1797050"/>
            <a:ext cx="32321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zh-CN" altLang="en-US" sz="2400" b="1">
                <a:solidFill>
                  <a:schemeClr val="accent4"/>
                </a:solidFill>
                <a:effectLst/>
                <a:ea typeface="微软雅黑" pitchFamily="34" charset="-122"/>
              </a:rPr>
              <a:t>国际护士节与南丁格尔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组合 2"/>
          <p:cNvGrpSpPr/>
          <p:nvPr/>
        </p:nvGrpSpPr>
        <p:grpSpPr bwMode="auto">
          <a:xfrm>
            <a:off x="900113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515" name="文本框 25"/>
          <p:cNvSpPr txBox="1">
            <a:spLocks noChangeArrowheads="1"/>
          </p:cNvSpPr>
          <p:nvPr/>
        </p:nvSpPr>
        <p:spPr bwMode="auto">
          <a:xfrm>
            <a:off x="1435100" y="3036888"/>
            <a:ext cx="292417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</a:p>
          <a:p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52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45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3575" y="2046288"/>
            <a:ext cx="6337300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直角三角形 2"/>
          <p:cNvSpPr/>
          <p:nvPr/>
        </p:nvSpPr>
        <p:spPr>
          <a:xfrm rot="10800000" flipH="1" flipV="1">
            <a:off x="54933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46505" y="1397000"/>
            <a:ext cx="4252595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9" name="文本框 21"/>
          <p:cNvSpPr txBox="1">
            <a:spLocks noChangeArrowheads="1"/>
          </p:cNvSpPr>
          <p:nvPr/>
        </p:nvSpPr>
        <p:spPr bwMode="auto">
          <a:xfrm>
            <a:off x="107950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30311" y="324086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组合 2"/>
          <p:cNvGrpSpPr/>
          <p:nvPr/>
        </p:nvGrpSpPr>
        <p:grpSpPr bwMode="auto">
          <a:xfrm>
            <a:off x="900112" y="1677988"/>
            <a:ext cx="10598669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4515" name="文本框 25"/>
          <p:cNvSpPr txBox="1">
            <a:spLocks noChangeArrowheads="1"/>
          </p:cNvSpPr>
          <p:nvPr/>
        </p:nvSpPr>
        <p:spPr bwMode="auto">
          <a:xfrm>
            <a:off x="1435100" y="3036888"/>
            <a:ext cx="292417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563C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rgbClr val="0563C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</a:p>
          <a:p>
            <a:endParaRPr lang="zh-CN" altLang="en-US" sz="2800" b="1">
              <a:solidFill>
                <a:srgbClr val="0563C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52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10800000" flipH="1" flipV="1">
            <a:off x="54933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46505" y="1397000"/>
            <a:ext cx="4252595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499" name="文本框 21"/>
          <p:cNvSpPr txBox="1">
            <a:spLocks noChangeArrowheads="1"/>
          </p:cNvSpPr>
          <p:nvPr/>
        </p:nvSpPr>
        <p:spPr bwMode="auto">
          <a:xfrm>
            <a:off x="107950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264416" y="1979960"/>
            <a:ext cx="6984610" cy="3335101"/>
            <a:chOff x="4264416" y="1979960"/>
            <a:chExt cx="6984610" cy="333510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64416" y="1986598"/>
              <a:ext cx="3172313" cy="3328463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7266648" y="1979960"/>
              <a:ext cx="3982378" cy="33107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4300"/>
                </a:lnSpc>
              </a:pP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2009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年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—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我国已有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55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名获得者</a:t>
              </a:r>
              <a:endParaRPr lang="en-US" altLang="zh-CN" sz="2200" b="1" dirty="0" smtClean="0"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>
                <a:lnSpc>
                  <a:spcPts val="4300"/>
                </a:lnSpc>
              </a:pP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2011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年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—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我国已有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63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名获得者</a:t>
              </a:r>
              <a:endParaRPr lang="en-US" altLang="zh-CN" sz="2200" b="1" dirty="0" smtClean="0"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>
                <a:lnSpc>
                  <a:spcPts val="4300"/>
                </a:lnSpc>
              </a:pP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2013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年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—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我国已有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70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名获得者</a:t>
              </a:r>
            </a:p>
            <a:p>
              <a:pPr>
                <a:lnSpc>
                  <a:spcPts val="4300"/>
                </a:lnSpc>
              </a:pP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2015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年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—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我国已有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75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名获得者</a:t>
              </a:r>
            </a:p>
            <a:p>
              <a:pPr>
                <a:lnSpc>
                  <a:spcPts val="4300"/>
                </a:lnSpc>
              </a:pP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2017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年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—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我国已有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81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名获得者</a:t>
              </a:r>
            </a:p>
            <a:p>
              <a:pPr>
                <a:lnSpc>
                  <a:spcPts val="4300"/>
                </a:lnSpc>
              </a:pP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2019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年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—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我国已有</a:t>
              </a:r>
              <a:r>
                <a:rPr lang="en-US" altLang="zh-CN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82</a:t>
              </a:r>
              <a:r>
                <a:rPr lang="zh-CN" altLang="en-US" sz="2200" b="1" dirty="0" smtClean="0">
                  <a:latin typeface="隶书" panose="02010509060101010101" pitchFamily="49" charset="-122"/>
                  <a:ea typeface="隶书" panose="02010509060101010101" pitchFamily="49" charset="-122"/>
                </a:rPr>
                <a:t>名获得者</a:t>
              </a:r>
              <a:endParaRPr lang="zh-CN" altLang="en-US" sz="2200" b="1" dirty="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1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组合 2"/>
          <p:cNvGrpSpPr/>
          <p:nvPr/>
        </p:nvGrpSpPr>
        <p:grpSpPr bwMode="auto">
          <a:xfrm>
            <a:off x="927100" y="1730375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8614" name="文本框 25"/>
          <p:cNvSpPr txBox="1">
            <a:spLocks noChangeArrowheads="1"/>
          </p:cNvSpPr>
          <p:nvPr/>
        </p:nvSpPr>
        <p:spPr bwMode="auto">
          <a:xfrm>
            <a:off x="1381125" y="2244725"/>
            <a:ext cx="8015288" cy="1885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、南丁格尔时期</a:t>
            </a: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——</a:t>
            </a:r>
            <a:r>
              <a:rPr lang="zh-CN" alt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  <a:cs typeface="Tahoma" pitchFamily="34" charset="0"/>
              </a:rPr>
              <a:t>南丁格尔的主要贡献</a:t>
            </a:r>
          </a:p>
          <a:p>
            <a:pPr>
              <a:defRPr/>
            </a:pPr>
            <a:endParaRPr lang="en-US" altLang="zh-CN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54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auto">
          <a:xfrm>
            <a:off x="1709738" y="2947988"/>
            <a:ext cx="6850062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、为护理的科学化发展奠定了基础</a:t>
            </a:r>
            <a:endParaRPr lang="zh-CN" altLang="en-US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1711325" y="3467100"/>
            <a:ext cx="4424363" cy="7318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、 创建世界上第一所护士学校</a:t>
            </a:r>
          </a:p>
          <a:p>
            <a:pPr>
              <a:defRPr/>
            </a:pPr>
            <a:endParaRPr lang="zh-CN" altLang="en-US"/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1700213" y="3984625"/>
            <a:ext cx="372427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、著书立说指导护理工作</a:t>
            </a:r>
            <a:endParaRPr lang="zh-CN" altLang="en-US"/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1682750" y="4495800"/>
            <a:ext cx="290036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、 创立了护理制度</a:t>
            </a: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1690688" y="4997450"/>
            <a:ext cx="7777162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、 其他：护理行政制度的建立、家庭访视、环境卫生等</a:t>
            </a:r>
          </a:p>
        </p:txBody>
      </p:sp>
      <p:grpSp>
        <p:nvGrpSpPr>
          <p:cNvPr id="68633" name="Group 3"/>
          <p:cNvGrpSpPr/>
          <p:nvPr/>
        </p:nvGrpSpPr>
        <p:grpSpPr bwMode="auto">
          <a:xfrm>
            <a:off x="6942966" y="2470047"/>
            <a:ext cx="5602729" cy="2527403"/>
            <a:chOff x="2009" y="1482"/>
            <a:chExt cx="3658" cy="2222"/>
          </a:xfrm>
        </p:grpSpPr>
        <p:pic>
          <p:nvPicPr>
            <p:cNvPr id="6555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09" y="1687"/>
              <a:ext cx="2663" cy="2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55" name="Text Box 5"/>
            <p:cNvSpPr txBox="1">
              <a:spLocks noChangeArrowheads="1"/>
            </p:cNvSpPr>
            <p:nvPr/>
          </p:nvSpPr>
          <p:spPr bwMode="auto">
            <a:xfrm rot="-2700000">
              <a:off x="3830" y="1482"/>
              <a:ext cx="1837" cy="34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altLang="zh-CN" sz="2400" b="1">
                <a:solidFill>
                  <a:srgbClr val="6699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3" name="直角三角形 2"/>
          <p:cNvSpPr/>
          <p:nvPr/>
        </p:nvSpPr>
        <p:spPr>
          <a:xfrm rot="10800000" flipH="1" flipV="1">
            <a:off x="54933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46505" y="1397000"/>
            <a:ext cx="4252595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9" name="文本框 21"/>
          <p:cNvSpPr txBox="1">
            <a:spLocks noChangeArrowheads="1"/>
          </p:cNvSpPr>
          <p:nvPr/>
        </p:nvSpPr>
        <p:spPr bwMode="auto">
          <a:xfrm>
            <a:off x="107950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8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68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3" grpId="0"/>
      <p:bldP spid="68625" grpId="0"/>
      <p:bldP spid="68626" grpId="0"/>
      <p:bldP spid="68627" grpId="0"/>
      <p:bldP spid="686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1" name="组合 2"/>
          <p:cNvGrpSpPr/>
          <p:nvPr/>
        </p:nvGrpSpPr>
        <p:grpSpPr bwMode="auto">
          <a:xfrm>
            <a:off x="900113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9638" name="文本框 25"/>
          <p:cNvSpPr txBox="1">
            <a:spLocks noChangeArrowheads="1"/>
          </p:cNvSpPr>
          <p:nvPr/>
        </p:nvSpPr>
        <p:spPr bwMode="auto">
          <a:xfrm>
            <a:off x="1381125" y="2244725"/>
            <a:ext cx="9509125" cy="34747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、现代护理的发展历程</a:t>
            </a:r>
          </a:p>
          <a:p>
            <a:pPr>
              <a:defRPr/>
            </a:pPr>
            <a:r>
              <a:rPr lang="zh-CN" altLang="en-US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itchFamily="34" charset="-122"/>
                <a:cs typeface="Tahoma" pitchFamily="34" charset="0"/>
              </a:rPr>
              <a:t>        </a:t>
            </a:r>
            <a:r>
              <a:rPr lang="zh-CN" altLang="en-US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▲ 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护理教育体制的建立</a:t>
            </a:r>
          </a:p>
          <a:p>
            <a:pPr>
              <a:defRPr/>
            </a:pPr>
            <a:endParaRPr lang="zh-CN" altLang="en-US" sz="2400" b="1">
              <a:solidFill>
                <a:srgbClr val="0066FF"/>
              </a:solidFill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      </a:t>
            </a:r>
            <a:r>
              <a:rPr lang="zh-CN" altLang="en-US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▲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护理向专业化方向的发展</a:t>
            </a:r>
          </a:p>
          <a:p>
            <a:pPr>
              <a:defRPr/>
            </a:pPr>
            <a:endParaRPr lang="zh-CN" altLang="en-US" sz="2400" b="1">
              <a:solidFill>
                <a:srgbClr val="0066FF"/>
              </a:solidFill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      </a:t>
            </a:r>
            <a:r>
              <a:rPr lang="zh-CN" altLang="en-US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▲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护理管理体制的建立</a:t>
            </a:r>
            <a:b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</a:br>
            <a:endParaRPr lang="zh-CN" altLang="en-US" sz="2400" b="1">
              <a:solidFill>
                <a:srgbClr val="0066FF"/>
              </a:solidFill>
              <a:ea typeface="微软雅黑" pitchFamily="34" charset="-122"/>
              <a:cs typeface="Tahoma" pitchFamily="34" charset="0"/>
            </a:endParaRPr>
          </a:p>
          <a:p>
            <a:pPr>
              <a:defRPr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      </a:t>
            </a:r>
            <a:r>
              <a:rPr lang="zh-CN" altLang="en-US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▲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临床护理分科的形成</a:t>
            </a:r>
          </a:p>
          <a:p>
            <a:pPr>
              <a:defRPr/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56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一、护理学的形成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10800000" flipH="1" flipV="1">
            <a:off x="549338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46505" y="1397000"/>
            <a:ext cx="4252595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9" name="文本框 21"/>
          <p:cNvSpPr txBox="1">
            <a:spLocks noChangeArrowheads="1"/>
          </p:cNvSpPr>
          <p:nvPr/>
        </p:nvSpPr>
        <p:spPr bwMode="auto">
          <a:xfrm>
            <a:off x="1079500" y="1467485"/>
            <a:ext cx="44672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（二）现代护理学发展历程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46050" y="97105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7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62095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第一单元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绪论</a:t>
            </a:r>
          </a:p>
        </p:txBody>
      </p:sp>
      <p:sp>
        <p:nvSpPr>
          <p:cNvPr id="2" name="椭圆 1"/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99533" y="346710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29175" y="174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护理学的概述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39820" y="360045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护理学的发展史</a:t>
            </a:r>
          </a:p>
        </p:txBody>
      </p:sp>
      <p:sp>
        <p:nvSpPr>
          <p:cNvPr id="11" name="椭圆 10">
            <a:hlinkClick r:id="rId3" action="ppaction://hlinksldjump"/>
          </p:cNvPr>
          <p:cNvSpPr/>
          <p:nvPr/>
        </p:nvSpPr>
        <p:spPr>
          <a:xfrm>
            <a:off x="3675764" y="5223662"/>
            <a:ext cx="723900" cy="723900"/>
          </a:xfrm>
          <a:prstGeom prst="ellipse">
            <a:avLst/>
          </a:prstGeom>
          <a:solidFill>
            <a:srgbClr val="00B0F0"/>
          </a:solidFill>
          <a:ln w="635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925" y="5307427"/>
            <a:ext cx="1826243" cy="640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5" grpId="0"/>
      <p:bldP spid="5" grpId="1"/>
      <p:bldP spid="8" grpId="0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17700" y="1677988"/>
            <a:ext cx="2633663" cy="3897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以疾病为中心的阶段</a:t>
            </a:r>
          </a:p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7588" name="组合 2"/>
          <p:cNvGrpSpPr/>
          <p:nvPr/>
        </p:nvGrpSpPr>
        <p:grpSpPr bwMode="auto">
          <a:xfrm>
            <a:off x="1936750" y="1397000"/>
            <a:ext cx="2595563" cy="539750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3213" y="1987945"/>
              <a:ext cx="2078992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206" y="1987945"/>
              <a:ext cx="357327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327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7589" name="文本框 21"/>
          <p:cNvSpPr txBox="1">
            <a:spLocks noChangeArrowheads="1"/>
          </p:cNvSpPr>
          <p:nvPr/>
        </p:nvSpPr>
        <p:spPr bwMode="auto">
          <a:xfrm>
            <a:off x="2056448" y="1397000"/>
            <a:ext cx="18478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1</a:t>
            </a:r>
          </a:p>
        </p:txBody>
      </p:sp>
      <p:sp>
        <p:nvSpPr>
          <p:cNvPr id="25" name="矩形 24"/>
          <p:cNvSpPr/>
          <p:nvPr/>
        </p:nvSpPr>
        <p:spPr>
          <a:xfrm>
            <a:off x="4735513" y="1677988"/>
            <a:ext cx="2633662" cy="3897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0066FF"/>
                </a:solidFill>
                <a:ea typeface="微软雅黑" pitchFamily="34" charset="-122"/>
                <a:cs typeface="Tahoma" pitchFamily="34" charset="0"/>
              </a:rPr>
              <a:t>以病人为中心的阶段</a:t>
            </a:r>
          </a:p>
        </p:txBody>
      </p:sp>
      <p:grpSp>
        <p:nvGrpSpPr>
          <p:cNvPr id="67591" name="组合 26"/>
          <p:cNvGrpSpPr/>
          <p:nvPr/>
        </p:nvGrpSpPr>
        <p:grpSpPr bwMode="auto">
          <a:xfrm>
            <a:off x="4754563" y="1397000"/>
            <a:ext cx="2595562" cy="539750"/>
            <a:chOff x="5354177" y="1987945"/>
            <a:chExt cx="2795356" cy="540275"/>
          </a:xfrm>
        </p:grpSpPr>
        <p:sp>
          <p:nvSpPr>
            <p:cNvPr id="29" name="矩形 28"/>
            <p:cNvSpPr/>
            <p:nvPr/>
          </p:nvSpPr>
          <p:spPr>
            <a:xfrm>
              <a:off x="5713214" y="1987945"/>
              <a:ext cx="2078993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直角三角形 29"/>
            <p:cNvSpPr/>
            <p:nvPr/>
          </p:nvSpPr>
          <p:spPr>
            <a:xfrm rot="10800000" flipH="1" flipV="1">
              <a:off x="7792207" y="1987945"/>
              <a:ext cx="357326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直角三角形 30"/>
            <p:cNvSpPr/>
            <p:nvPr/>
          </p:nvSpPr>
          <p:spPr>
            <a:xfrm rot="10800000" flipV="1">
              <a:off x="5354177" y="1987945"/>
              <a:ext cx="357326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7592" name="文本框 31"/>
          <p:cNvSpPr txBox="1">
            <a:spLocks noChangeArrowheads="1"/>
          </p:cNvSpPr>
          <p:nvPr/>
        </p:nvSpPr>
        <p:spPr bwMode="auto">
          <a:xfrm>
            <a:off x="5020945" y="1397000"/>
            <a:ext cx="18478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2</a:t>
            </a:r>
          </a:p>
        </p:txBody>
      </p:sp>
      <p:sp>
        <p:nvSpPr>
          <p:cNvPr id="33" name="矩形 32"/>
          <p:cNvSpPr/>
          <p:nvPr/>
        </p:nvSpPr>
        <p:spPr>
          <a:xfrm>
            <a:off x="7554913" y="1677988"/>
            <a:ext cx="2632075" cy="3897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5000"/>
              </a:lnSpc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以人的健康为中心的阶段</a:t>
            </a:r>
          </a:p>
          <a:p>
            <a:pPr algn="ctr">
              <a:defRPr/>
            </a:pPr>
            <a:endParaRPr lang="zh-CN" altLang="en-US" sz="32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grpSp>
        <p:nvGrpSpPr>
          <p:cNvPr id="67594" name="组合 33"/>
          <p:cNvGrpSpPr/>
          <p:nvPr/>
        </p:nvGrpSpPr>
        <p:grpSpPr bwMode="auto">
          <a:xfrm>
            <a:off x="7572375" y="1397000"/>
            <a:ext cx="2597150" cy="539750"/>
            <a:chOff x="5354177" y="1987945"/>
            <a:chExt cx="2795356" cy="540275"/>
          </a:xfrm>
        </p:grpSpPr>
        <p:sp>
          <p:nvSpPr>
            <p:cNvPr id="35" name="矩形 34"/>
            <p:cNvSpPr/>
            <p:nvPr/>
          </p:nvSpPr>
          <p:spPr>
            <a:xfrm>
              <a:off x="5712994" y="1987945"/>
              <a:ext cx="2079431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直角三角形 35"/>
            <p:cNvSpPr/>
            <p:nvPr/>
          </p:nvSpPr>
          <p:spPr>
            <a:xfrm rot="10800000" flipH="1" flipV="1">
              <a:off x="7792425" y="1987945"/>
              <a:ext cx="357108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rot="10800000" flipV="1">
              <a:off x="5354177" y="1987945"/>
              <a:ext cx="357109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7595" name="文本框 37"/>
          <p:cNvSpPr txBox="1">
            <a:spLocks noChangeArrowheads="1"/>
          </p:cNvSpPr>
          <p:nvPr/>
        </p:nvSpPr>
        <p:spPr bwMode="auto">
          <a:xfrm>
            <a:off x="7572375" y="1397000"/>
            <a:ext cx="184785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3</a:t>
            </a:r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97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二、现代护理学的发展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09" name="组合 2"/>
          <p:cNvGrpSpPr/>
          <p:nvPr/>
        </p:nvGrpSpPr>
        <p:grpSpPr bwMode="auto">
          <a:xfrm>
            <a:off x="881063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886450" y="1408113"/>
            <a:ext cx="357188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2" name="文本框 25"/>
          <p:cNvSpPr txBox="1">
            <a:spLocks noChangeArrowheads="1"/>
          </p:cNvSpPr>
          <p:nvPr/>
        </p:nvSpPr>
        <p:spPr bwMode="auto">
          <a:xfrm>
            <a:off x="2954338" y="2190750"/>
            <a:ext cx="7707312" cy="2720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特点：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护理是一门的职业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从业前护士要经过专门训练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护理从属于医疗，护士是医生的助手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护理工作是执行医嘱和按护理常规对各种疾病进行护理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护理教育类同于医学教学课程</a:t>
            </a:r>
          </a:p>
          <a:p>
            <a:pPr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23913" y="1406525"/>
            <a:ext cx="357187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61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二、现代护理学的发展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149350" y="1414463"/>
            <a:ext cx="47625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619" name="文本框 21"/>
          <p:cNvSpPr txBox="1">
            <a:spLocks noChangeArrowheads="1"/>
          </p:cNvSpPr>
          <p:nvPr/>
        </p:nvSpPr>
        <p:spPr bwMode="auto">
          <a:xfrm>
            <a:off x="1116013" y="1346200"/>
            <a:ext cx="5249862" cy="787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（一）以疾病为中心的阶段</a:t>
            </a: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（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19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世纪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60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年代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—20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世纪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40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年代）</a:t>
            </a:r>
          </a:p>
        </p:txBody>
      </p:sp>
      <p:sp>
        <p:nvSpPr>
          <p:cNvPr id="70671" name="Text Box 15"/>
          <p:cNvSpPr txBox="1">
            <a:spLocks noChangeArrowheads="1"/>
          </p:cNvSpPr>
          <p:nvPr/>
        </p:nvSpPr>
        <p:spPr bwMode="auto">
          <a:xfrm>
            <a:off x="2924175" y="4418013"/>
            <a:ext cx="8108950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局限：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护理只注重患者局部的病症护理，忽视了对人的全面照顾。</a:t>
            </a:r>
          </a:p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1562100" y="2495550"/>
            <a:ext cx="611188" cy="2359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ea typeface="微软雅黑" pitchFamily="34" charset="-122"/>
              </a:rPr>
              <a:t>生物医学模式</a:t>
            </a:r>
            <a:endParaRPr lang="zh-CN" altLang="en-US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2" grpId="0"/>
      <p:bldP spid="70671" grpId="0"/>
      <p:bldP spid="7067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3" name="组合 2"/>
          <p:cNvGrpSpPr/>
          <p:nvPr/>
        </p:nvGrpSpPr>
        <p:grpSpPr bwMode="auto">
          <a:xfrm>
            <a:off x="898525" y="1687513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8864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3734" name="文本框 25"/>
          <p:cNvSpPr txBox="1">
            <a:spLocks noChangeArrowheads="1"/>
          </p:cNvSpPr>
          <p:nvPr/>
        </p:nvSpPr>
        <p:spPr bwMode="auto">
          <a:xfrm>
            <a:off x="2944813" y="2173288"/>
            <a:ext cx="7707312" cy="191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特点：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护理是一门专业，形成了自己的理论知识体系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医护双方是合作的伙伴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护理工作方法是护理程序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建立了以患者为中心的护理教育和护理临床实践模式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64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二、现代护理学的发展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6736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643" name="文本框 21"/>
          <p:cNvSpPr txBox="1">
            <a:spLocks noChangeArrowheads="1"/>
          </p:cNvSpPr>
          <p:nvPr/>
        </p:nvSpPr>
        <p:spPr bwMode="auto">
          <a:xfrm>
            <a:off x="1301750" y="1338263"/>
            <a:ext cx="4467225" cy="787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（二）以患者为中心的阶段</a:t>
            </a: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（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20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世纪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40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年代</a:t>
            </a:r>
            <a:r>
              <a:rPr lang="en-US" altLang="zh-CN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—70</a:t>
            </a: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年代）</a:t>
            </a:r>
          </a:p>
        </p:txBody>
      </p:sp>
      <p:sp>
        <p:nvSpPr>
          <p:cNvPr id="73743" name="Text Box 15"/>
          <p:cNvSpPr txBox="1">
            <a:spLocks noChangeArrowheads="1"/>
          </p:cNvSpPr>
          <p:nvPr/>
        </p:nvSpPr>
        <p:spPr bwMode="auto">
          <a:xfrm>
            <a:off x="3030538" y="4189413"/>
            <a:ext cx="4146550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局限：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护士的工作场所局限于医院内</a:t>
            </a: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服务对象仅限于医院的患者</a:t>
            </a:r>
            <a:endParaRPr lang="zh-CN" altLang="en-US" sz="240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1684338" y="2187575"/>
            <a:ext cx="488950" cy="32210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生物</a:t>
            </a:r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 pitchFamily="34" charset="-122"/>
              </a:rPr>
              <a:t>—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心理</a:t>
            </a:r>
            <a:r>
              <a:rPr lang="en-US" altLang="zh-CN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 pitchFamily="34" charset="-122"/>
              </a:rPr>
              <a:t>—</a:t>
            </a: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微软雅黑" pitchFamily="34" charset="-122"/>
              </a:rPr>
              <a:t>社会医学模式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/>
      <p:bldP spid="73743" grpId="0"/>
      <p:bldP spid="7374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组合 2"/>
          <p:cNvGrpSpPr/>
          <p:nvPr/>
        </p:nvGrpSpPr>
        <p:grpSpPr bwMode="auto">
          <a:xfrm>
            <a:off x="917575" y="1668463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6350000" y="1379538"/>
            <a:ext cx="357188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4758" name="文本框 25"/>
          <p:cNvSpPr txBox="1">
            <a:spLocks noChangeArrowheads="1"/>
          </p:cNvSpPr>
          <p:nvPr/>
        </p:nvSpPr>
        <p:spPr bwMode="auto">
          <a:xfrm>
            <a:off x="1714500" y="2347913"/>
            <a:ext cx="9199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护理是一个独立的专业，护理学成为一门独立的、综合的应用科学。</a:t>
            </a: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二、现代护理学的发展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38250" y="1397000"/>
            <a:ext cx="5141913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7" name="文本框 21"/>
          <p:cNvSpPr txBox="1">
            <a:spLocks noChangeArrowheads="1"/>
          </p:cNvSpPr>
          <p:nvPr/>
        </p:nvSpPr>
        <p:spPr bwMode="auto">
          <a:xfrm>
            <a:off x="1238250" y="1323975"/>
            <a:ext cx="5233988" cy="787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（三）以人的健康为中心的阶段</a:t>
            </a:r>
          </a:p>
          <a:p>
            <a:pPr>
              <a:lnSpc>
                <a:spcPct val="90000"/>
              </a:lnSpc>
            </a:pPr>
            <a:r>
              <a:rPr lang="zh-CN" altLang="en-US" b="1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      </a:t>
            </a:r>
            <a:r>
              <a:rPr lang="zh-CN" altLang="en-US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</a:t>
            </a:r>
            <a:r>
              <a:rPr lang="en-US" altLang="zh-CN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20</a:t>
            </a:r>
            <a:r>
              <a:rPr lang="zh-CN" altLang="en-US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世纪</a:t>
            </a:r>
            <a:r>
              <a:rPr lang="en-US" altLang="zh-CN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70</a:t>
            </a:r>
            <a:r>
              <a:rPr lang="zh-CN" altLang="en-US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年代</a:t>
            </a:r>
            <a:r>
              <a:rPr lang="en-US" altLang="zh-CN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</a:t>
            </a:r>
            <a:r>
              <a:rPr lang="zh-CN" altLang="en-US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至今）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1709738" y="2897188"/>
            <a:ext cx="26225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护士角色多元化。</a:t>
            </a:r>
          </a:p>
        </p:txBody>
      </p:sp>
      <p:sp>
        <p:nvSpPr>
          <p:cNvPr id="74770" name="Text Box 18"/>
          <p:cNvSpPr txBox="1">
            <a:spLocks noChangeArrowheads="1"/>
          </p:cNvSpPr>
          <p:nvPr/>
        </p:nvSpPr>
        <p:spPr bwMode="auto">
          <a:xfrm>
            <a:off x="1692275" y="3449638"/>
            <a:ext cx="71945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工作范畴从对病人的护理到对人生命全过程的护理。</a:t>
            </a: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1717675" y="4486275"/>
            <a:ext cx="56705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护理工作场所从医院扩展到社会和家庭。</a:t>
            </a:r>
          </a:p>
        </p:txBody>
      </p:sp>
      <p:sp>
        <p:nvSpPr>
          <p:cNvPr id="74773" name="Text Box 21"/>
          <p:cNvSpPr txBox="1">
            <a:spLocks noChangeArrowheads="1"/>
          </p:cNvSpPr>
          <p:nvPr/>
        </p:nvSpPr>
        <p:spPr bwMode="auto">
          <a:xfrm>
            <a:off x="1746250" y="4997450"/>
            <a:ext cx="44513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护理教育完善，有专业自主性。</a:t>
            </a:r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1728788" y="3967163"/>
            <a:ext cx="35369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护理对象从个体到群体。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8" grpId="0"/>
      <p:bldP spid="74769" grpId="0"/>
      <p:bldP spid="74770" grpId="0"/>
      <p:bldP spid="74772" grpId="0"/>
      <p:bldP spid="74773" grpId="0"/>
      <p:bldP spid="7477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1" name="组合 5"/>
          <p:cNvGrpSpPr/>
          <p:nvPr/>
        </p:nvGrpSpPr>
        <p:grpSpPr bwMode="auto">
          <a:xfrm>
            <a:off x="565150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3402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83" name="文本框 12"/>
          <p:cNvSpPr txBox="1">
            <a:spLocks noChangeArrowheads="1"/>
          </p:cNvSpPr>
          <p:nvPr/>
        </p:nvSpPr>
        <p:spPr bwMode="auto">
          <a:xfrm>
            <a:off x="0" y="282575"/>
            <a:ext cx="43370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三、中国护理学的发展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519488" y="827088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168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688" name="文本框 21"/>
          <p:cNvSpPr txBox="1">
            <a:spLocks noChangeArrowheads="1"/>
          </p:cNvSpPr>
          <p:nvPr/>
        </p:nvSpPr>
        <p:spPr bwMode="auto">
          <a:xfrm>
            <a:off x="3382963" y="1306513"/>
            <a:ext cx="52847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（一）中国传统医学与古代护理</a:t>
            </a:r>
          </a:p>
        </p:txBody>
      </p:sp>
      <p:sp>
        <p:nvSpPr>
          <p:cNvPr id="71689" name="文本框 4"/>
          <p:cNvSpPr txBox="1">
            <a:spLocks noChangeArrowheads="1"/>
          </p:cNvSpPr>
          <p:nvPr/>
        </p:nvSpPr>
        <p:spPr bwMode="auto">
          <a:xfrm>
            <a:off x="5932488" y="19621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2201863"/>
            <a:ext cx="64643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7513638" y="2022475"/>
            <a:ext cx="3635375" cy="3013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中国传统医学医、药、护不分。</a:t>
            </a:r>
          </a:p>
          <a:p>
            <a:endParaRPr lang="zh-CN" altLang="en-US" sz="24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三分治七分养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。</a:t>
            </a:r>
          </a:p>
          <a:p>
            <a:endParaRPr lang="zh-CN" altLang="en-US" sz="24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中医是我国医学的精髓，其护理观点是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整体观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和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辩证施护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5" name="组合 5"/>
          <p:cNvGrpSpPr/>
          <p:nvPr/>
        </p:nvGrpSpPr>
        <p:grpSpPr bwMode="auto">
          <a:xfrm>
            <a:off x="582613" y="1579563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3402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707" name="文本框 12"/>
          <p:cNvSpPr txBox="1">
            <a:spLocks noChangeArrowheads="1"/>
          </p:cNvSpPr>
          <p:nvPr/>
        </p:nvSpPr>
        <p:spPr bwMode="auto">
          <a:xfrm>
            <a:off x="0" y="282575"/>
            <a:ext cx="43370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三、中国护理学的发展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519488" y="827088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271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2712" name="文本框 21"/>
          <p:cNvSpPr txBox="1">
            <a:spLocks noChangeArrowheads="1"/>
          </p:cNvSpPr>
          <p:nvPr/>
        </p:nvSpPr>
        <p:spPr bwMode="auto">
          <a:xfrm>
            <a:off x="3382963" y="1306513"/>
            <a:ext cx="52847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（二）中国近代护理</a:t>
            </a:r>
          </a:p>
        </p:txBody>
      </p:sp>
      <p:sp>
        <p:nvSpPr>
          <p:cNvPr id="72713" name="文本框 4"/>
          <p:cNvSpPr txBox="1">
            <a:spLocks noChangeArrowheads="1"/>
          </p:cNvSpPr>
          <p:nvPr/>
        </p:nvSpPr>
        <p:spPr bwMode="auto">
          <a:xfrm>
            <a:off x="5932488" y="19621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94226" name="Rectangle 18"/>
          <p:cNvSpPr>
            <a:spLocks noChangeArrowheads="1"/>
          </p:cNvSpPr>
          <p:nvPr/>
        </p:nvSpPr>
        <p:spPr bwMode="auto">
          <a:xfrm>
            <a:off x="1333500" y="2009775"/>
            <a:ext cx="9331325" cy="2835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1888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年，美国护士约翰逊在福建省福州医院开办中国第一所护士学校。 </a:t>
            </a:r>
          </a:p>
          <a:p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1909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年，中国护理学术团体“中华护士会”在江西牯岭成立，</a:t>
            </a:r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1937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年改为中华护士学会，</a:t>
            </a:r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1964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年改为中华护理学会。</a:t>
            </a:r>
          </a:p>
          <a:p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1922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年加入国际护士会。</a:t>
            </a:r>
          </a:p>
          <a:p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1920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年北京协和医学院建立了协和高等护士专科学校，是中国第一所具有本科水平的护士学校，学制</a:t>
            </a:r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年。</a:t>
            </a:r>
          </a:p>
          <a:p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1934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年教育部成立医学教育委员会，下设专门的护理教育委员会，护理教育纳入国家正式教育体系。</a:t>
            </a:r>
          </a:p>
          <a:p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1941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年，延安成立了“中华护士学会延安分会”。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29" name="组合 5"/>
          <p:cNvGrpSpPr/>
          <p:nvPr/>
        </p:nvGrpSpPr>
        <p:grpSpPr bwMode="auto">
          <a:xfrm>
            <a:off x="565150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3402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3731" name="文本框 12"/>
          <p:cNvSpPr txBox="1">
            <a:spLocks noChangeArrowheads="1"/>
          </p:cNvSpPr>
          <p:nvPr/>
        </p:nvSpPr>
        <p:spPr bwMode="auto">
          <a:xfrm>
            <a:off x="0" y="282575"/>
            <a:ext cx="43370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三、中国护理学的发展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519488" y="827088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373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3736" name="文本框 21"/>
          <p:cNvSpPr txBox="1">
            <a:spLocks noChangeArrowheads="1"/>
          </p:cNvSpPr>
          <p:nvPr/>
        </p:nvSpPr>
        <p:spPr bwMode="auto">
          <a:xfrm>
            <a:off x="3382963" y="1306513"/>
            <a:ext cx="52847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（二）中国近代护理</a:t>
            </a:r>
          </a:p>
        </p:txBody>
      </p:sp>
      <p:sp>
        <p:nvSpPr>
          <p:cNvPr id="73737" name="文本框 4"/>
          <p:cNvSpPr txBox="1">
            <a:spLocks noChangeArrowheads="1"/>
          </p:cNvSpPr>
          <p:nvPr/>
        </p:nvSpPr>
        <p:spPr bwMode="auto">
          <a:xfrm>
            <a:off x="5932488" y="19621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grpSp>
        <p:nvGrpSpPr>
          <p:cNvPr id="95250" name="Group 3"/>
          <p:cNvGrpSpPr/>
          <p:nvPr/>
        </p:nvGrpSpPr>
        <p:grpSpPr bwMode="auto">
          <a:xfrm>
            <a:off x="4475163" y="2090738"/>
            <a:ext cx="6000750" cy="3130550"/>
            <a:chOff x="703" y="1117"/>
            <a:chExt cx="4151" cy="2449"/>
          </a:xfrm>
        </p:grpSpPr>
        <p:pic>
          <p:nvPicPr>
            <p:cNvPr id="7374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3" y="1117"/>
              <a:ext cx="1536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74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98" y="1162"/>
              <a:ext cx="1656" cy="2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5253" name="Group 6"/>
          <p:cNvGrpSpPr/>
          <p:nvPr/>
        </p:nvGrpSpPr>
        <p:grpSpPr bwMode="auto">
          <a:xfrm>
            <a:off x="917575" y="2989263"/>
            <a:ext cx="3257550" cy="519112"/>
            <a:chOff x="204" y="300"/>
            <a:chExt cx="2131" cy="327"/>
          </a:xfrm>
        </p:grpSpPr>
        <p:grpSp>
          <p:nvGrpSpPr>
            <p:cNvPr id="73740" name="Group 7"/>
            <p:cNvGrpSpPr/>
            <p:nvPr/>
          </p:nvGrpSpPr>
          <p:grpSpPr bwMode="auto">
            <a:xfrm>
              <a:off x="204" y="436"/>
              <a:ext cx="2131" cy="79"/>
              <a:chOff x="204" y="436"/>
              <a:chExt cx="2131" cy="79"/>
            </a:xfrm>
          </p:grpSpPr>
          <p:sp>
            <p:nvSpPr>
              <p:cNvPr id="73742" name="Rectangle 8"/>
              <p:cNvSpPr>
                <a:spLocks noChangeArrowheads="1"/>
              </p:cNvSpPr>
              <p:nvPr/>
            </p:nvSpPr>
            <p:spPr bwMode="gray">
              <a:xfrm>
                <a:off x="204" y="436"/>
                <a:ext cx="453" cy="79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73743" name="Rectangle 9"/>
              <p:cNvSpPr>
                <a:spLocks noChangeArrowheads="1"/>
              </p:cNvSpPr>
              <p:nvPr/>
            </p:nvSpPr>
            <p:spPr bwMode="gray">
              <a:xfrm>
                <a:off x="1882" y="436"/>
                <a:ext cx="453" cy="79"/>
              </a:xfrm>
              <a:prstGeom prst="rect">
                <a:avLst/>
              </a:prstGeom>
              <a:gradFill rotWithShape="0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eaLnBrk="0" hangingPunct="0"/>
                <a:endParaRPr lang="zh-CN" altLang="en-US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73741" name="Text Box 10"/>
            <p:cNvSpPr txBox="1">
              <a:spLocks noChangeArrowheads="1"/>
            </p:cNvSpPr>
            <p:nvPr/>
          </p:nvSpPr>
          <p:spPr bwMode="auto">
            <a:xfrm>
              <a:off x="521" y="300"/>
              <a:ext cx="1406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latin typeface="楷体" pitchFamily="49" charset="-122"/>
                  <a:ea typeface="楷体" pitchFamily="49" charset="-122"/>
                </a:rPr>
                <a:t>《</a:t>
              </a:r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护士季报</a:t>
              </a:r>
              <a:r>
                <a:rPr lang="en-US" altLang="zh-CN" sz="2800" b="1">
                  <a:latin typeface="楷体" pitchFamily="49" charset="-122"/>
                  <a:ea typeface="楷体" pitchFamily="49" charset="-122"/>
                </a:rPr>
                <a:t>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5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组合 5"/>
          <p:cNvGrpSpPr/>
          <p:nvPr/>
        </p:nvGrpSpPr>
        <p:grpSpPr bwMode="auto">
          <a:xfrm>
            <a:off x="565150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3402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4755" name="文本框 12"/>
          <p:cNvSpPr txBox="1">
            <a:spLocks noChangeArrowheads="1"/>
          </p:cNvSpPr>
          <p:nvPr/>
        </p:nvSpPr>
        <p:spPr bwMode="auto">
          <a:xfrm>
            <a:off x="0" y="282575"/>
            <a:ext cx="43370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三、中国护理学的发展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519488" y="827088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475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760" name="文本框 21"/>
          <p:cNvSpPr txBox="1">
            <a:spLocks noChangeArrowheads="1"/>
          </p:cNvSpPr>
          <p:nvPr/>
        </p:nvSpPr>
        <p:spPr bwMode="auto">
          <a:xfrm>
            <a:off x="3382963" y="1306513"/>
            <a:ext cx="528478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（三）中国现代护理</a:t>
            </a:r>
          </a:p>
        </p:txBody>
      </p:sp>
      <p:sp>
        <p:nvSpPr>
          <p:cNvPr id="74761" name="文本框 4"/>
          <p:cNvSpPr txBox="1">
            <a:spLocks noChangeArrowheads="1"/>
          </p:cNvSpPr>
          <p:nvPr/>
        </p:nvSpPr>
        <p:spPr bwMode="auto">
          <a:xfrm>
            <a:off x="5932488" y="19621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96273" name="Text Box 17"/>
          <p:cNvSpPr txBox="1">
            <a:spLocks noChangeArrowheads="1"/>
          </p:cNvSpPr>
          <p:nvPr/>
        </p:nvSpPr>
        <p:spPr bwMode="auto">
          <a:xfrm>
            <a:off x="4737100" y="2075180"/>
            <a:ext cx="3037840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、护理教育                       </a:t>
            </a:r>
          </a:p>
          <a:p>
            <a:pPr>
              <a:lnSpc>
                <a:spcPct val="90000"/>
              </a:lnSpc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、临床护理</a:t>
            </a:r>
          </a:p>
          <a:p>
            <a:pPr>
              <a:lnSpc>
                <a:spcPct val="90000"/>
              </a:lnSpc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、护理管理</a:t>
            </a:r>
          </a:p>
          <a:p>
            <a:pPr>
              <a:lnSpc>
                <a:spcPct val="90000"/>
              </a:lnSpc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、护理科研</a:t>
            </a:r>
          </a:p>
          <a:p>
            <a:pPr>
              <a:lnSpc>
                <a:spcPct val="90000"/>
              </a:lnSpc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、学术交流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6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6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6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6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62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581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2509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endParaRPr lang="en-US" altLang="zh-CN" sz="2800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绪论</a:t>
            </a:r>
          </a:p>
        </p:txBody>
      </p:sp>
      <p:sp>
        <p:nvSpPr>
          <p:cNvPr id="2" name="椭圆 1"/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61433" y="342900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29175" y="174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护理学的概述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26280" y="356235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护理学的发展史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0910" y="4951481"/>
            <a:ext cx="786452" cy="82303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5333" y="5130513"/>
            <a:ext cx="1841152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9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" y="257470"/>
            <a:ext cx="2268638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193808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14122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37"/>
          <p:cNvSpPr txBox="1">
            <a:spLocks noChangeArrowheads="1"/>
          </p:cNvSpPr>
          <p:nvPr/>
        </p:nvSpPr>
        <p:spPr bwMode="auto">
          <a:xfrm>
            <a:off x="3433223" y="1586918"/>
            <a:ext cx="41647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了解</a:t>
            </a:r>
            <a:r>
              <a:rPr lang="zh-CN" altLang="en-US" sz="2800" b="1" dirty="0">
                <a:solidFill>
                  <a:prstClr val="white"/>
                </a:solidFill>
                <a:latin typeface="Calibri"/>
                <a:ea typeface="微软雅黑" pitchFamily="34" charset="-122"/>
                <a:cs typeface="Tahoma" pitchFamily="34" charset="0"/>
              </a:rPr>
              <a:t>护理理念概念及内容</a:t>
            </a:r>
          </a:p>
        </p:txBody>
      </p:sp>
      <p:sp>
        <p:nvSpPr>
          <p:cNvPr id="16" name="文本框 38"/>
          <p:cNvSpPr txBox="1">
            <a:spLocks noChangeArrowheads="1"/>
          </p:cNvSpPr>
          <p:nvPr/>
        </p:nvSpPr>
        <p:spPr bwMode="auto">
          <a:xfrm>
            <a:off x="3492555" y="5212971"/>
            <a:ext cx="486779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800" b="1" dirty="0">
                <a:solidFill>
                  <a:prstClr val="white"/>
                </a:solidFill>
                <a:latin typeface="Calibri"/>
                <a:ea typeface="微软雅黑" pitchFamily="34" charset="-122"/>
                <a:cs typeface="Tahoma" pitchFamily="34" charset="0"/>
              </a:rPr>
              <a:t>现代护理理念的基本要素</a:t>
            </a:r>
          </a:p>
        </p:txBody>
      </p:sp>
      <p:sp>
        <p:nvSpPr>
          <p:cNvPr id="17" name="文本框 39"/>
          <p:cNvSpPr txBox="1">
            <a:spLocks noChangeArrowheads="1"/>
          </p:cNvSpPr>
          <p:nvPr/>
        </p:nvSpPr>
        <p:spPr bwMode="auto">
          <a:xfrm>
            <a:off x="3492204" y="3444999"/>
            <a:ext cx="246184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800" b="1" dirty="0">
                <a:solidFill>
                  <a:prstClr val="white"/>
                </a:solidFill>
                <a:latin typeface="Calibri"/>
                <a:ea typeface="微软雅黑" pitchFamily="34" charset="-122"/>
                <a:cs typeface="Tahoma" pitchFamily="34" charset="0"/>
              </a:rPr>
              <a:t>整体护理</a:t>
            </a:r>
          </a:p>
        </p:txBody>
      </p:sp>
    </p:spTree>
    <p:extLst>
      <p:ext uri="{BB962C8B-B14F-4D97-AF65-F5344CB8AC3E}">
        <p14:creationId xmlns:p14="http://schemas.microsoft.com/office/powerpoint/2010/main" val="322299247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4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49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了解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护理学的实践范畴</a:t>
            </a:r>
          </a:p>
        </p:txBody>
      </p:sp>
      <p:sp>
        <p:nvSpPr>
          <p:cNvPr id="10250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护理工作的任务</a:t>
            </a:r>
          </a:p>
        </p:txBody>
      </p:sp>
      <p:sp>
        <p:nvSpPr>
          <p:cNvPr id="10251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护理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的工作方式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49472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一、护理理念和概念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7965440" y="2047875"/>
            <a:ext cx="362712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二、现代护理理念的基本要素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231130" y="4923155"/>
            <a:ext cx="273431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三、整体护理</a:t>
            </a:r>
            <a:endParaRPr lang="en-US" altLang="zh-CN" sz="28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97706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45536" y="1435018"/>
            <a:ext cx="3155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一、概念及内容</a:t>
            </a:r>
          </a:p>
        </p:txBody>
      </p:sp>
      <p:sp>
        <p:nvSpPr>
          <p:cNvPr id="23" name="文本框 25"/>
          <p:cNvSpPr txBox="1">
            <a:spLocks noChangeArrowheads="1"/>
          </p:cNvSpPr>
          <p:nvPr/>
        </p:nvSpPr>
        <p:spPr bwMode="auto">
          <a:xfrm>
            <a:off x="1582277" y="2361436"/>
            <a:ext cx="9165713" cy="2369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70C0"/>
                </a:solidFill>
                <a:latin typeface="Calibri"/>
                <a:ea typeface="微软雅黑" pitchFamily="34" charset="-122"/>
              </a:rPr>
              <a:t>理         念：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Calibri"/>
                <a:ea typeface="微软雅黑" pitchFamily="34" charset="-122"/>
              </a:rPr>
              <a:t>是指可指引一个人思考及行为的价值观与信念。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zh-CN" sz="2400" b="1" dirty="0">
              <a:solidFill>
                <a:srgbClr val="0563C1"/>
              </a:solidFill>
              <a:latin typeface="Calibri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0070C0"/>
                </a:solidFill>
                <a:latin typeface="Calibri"/>
                <a:ea typeface="微软雅黑" pitchFamily="34" charset="-122"/>
              </a:rPr>
              <a:t>护理理念：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Calibri"/>
                <a:ea typeface="微软雅黑" pitchFamily="34" charset="-122"/>
              </a:rPr>
              <a:t>是指引导护士认识和判断护理专业及其相关方面的价值观和信念。</a:t>
            </a:r>
          </a:p>
        </p:txBody>
      </p:sp>
    </p:spTree>
    <p:extLst>
      <p:ext uri="{BB962C8B-B14F-4D97-AF65-F5344CB8AC3E}">
        <p14:creationId xmlns:p14="http://schemas.microsoft.com/office/powerpoint/2010/main" val="1267086121"/>
      </p:ext>
    </p:extLst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45536" y="1435018"/>
            <a:ext cx="3155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一、概念及内容</a:t>
            </a:r>
          </a:p>
        </p:txBody>
      </p:sp>
      <p:sp>
        <p:nvSpPr>
          <p:cNvPr id="24" name="文本框 25"/>
          <p:cNvSpPr txBox="1">
            <a:spLocks noChangeArrowheads="1"/>
          </p:cNvSpPr>
          <p:nvPr/>
        </p:nvSpPr>
        <p:spPr bwMode="auto">
          <a:xfrm>
            <a:off x="5004838" y="1960453"/>
            <a:ext cx="6889750" cy="34093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护理是一门专业、科学、艺术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护理的核心是健康照护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护理服务于个人、家庭、团体及社会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护理是助人的专业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护理要对社会负责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护士相信人是生理、心理、社会的统一体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护士相信人是完整的、独特的个体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护士相信人与环境互动并保持平衡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护士相信人有权利接受健康服务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9421" y="2842298"/>
            <a:ext cx="1178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护理理念内容</a:t>
            </a:r>
          </a:p>
        </p:txBody>
      </p:sp>
    </p:spTree>
    <p:extLst>
      <p:ext uri="{BB962C8B-B14F-4D97-AF65-F5344CB8AC3E}">
        <p14:creationId xmlns:p14="http://schemas.microsoft.com/office/powerpoint/2010/main" val="4237437816"/>
      </p:ext>
    </p:extLst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519610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38885" y="1397000"/>
            <a:ext cx="4281170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45870" y="1445260"/>
            <a:ext cx="470281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二、现代护理理念的基本要素</a:t>
            </a:r>
          </a:p>
        </p:txBody>
      </p:sp>
      <p:sp>
        <p:nvSpPr>
          <p:cNvPr id="23" name="文本框 25"/>
          <p:cNvSpPr txBox="1">
            <a:spLocks noChangeArrowheads="1"/>
          </p:cNvSpPr>
          <p:nvPr/>
        </p:nvSpPr>
        <p:spPr bwMode="auto">
          <a:xfrm>
            <a:off x="2386716" y="1928522"/>
            <a:ext cx="2676719" cy="34747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人是统一整体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人是开放系统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人有基本需要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人有自理能力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164855" y="2136173"/>
            <a:ext cx="4500562" cy="1844040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auto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）人具有双重属性：</a:t>
            </a:r>
          </a:p>
          <a:p>
            <a:pPr eaLnBrk="0" fontAlgn="auto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生物属性：受生物学规律制约</a:t>
            </a:r>
          </a:p>
          <a:p>
            <a:pPr eaLnBrk="0" fontAlgn="auto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社会属性：在社会发展中担当一定的角色</a:t>
            </a:r>
          </a:p>
          <a:p>
            <a:pPr eaLnBrk="0" fontAlgn="auto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）人是生理、心理、社会的整体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5164854" y="2455226"/>
            <a:ext cx="4500562" cy="1554480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）人生活在环境中并与环境进行着物质、能量、信息的交换</a:t>
            </a:r>
          </a:p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）护理目标是帮助人适应内外环境改变，维持健康</a:t>
            </a:r>
          </a:p>
        </p:txBody>
      </p:sp>
      <p:grpSp>
        <p:nvGrpSpPr>
          <p:cNvPr id="27" name="组合 20"/>
          <p:cNvGrpSpPr/>
          <p:nvPr/>
        </p:nvGrpSpPr>
        <p:grpSpPr bwMode="auto">
          <a:xfrm>
            <a:off x="5063434" y="1866927"/>
            <a:ext cx="5003745" cy="3823333"/>
            <a:chOff x="1658566" y="1130644"/>
            <a:chExt cx="6696075" cy="5200237"/>
          </a:xfrm>
        </p:grpSpPr>
        <p:sp>
          <p:nvSpPr>
            <p:cNvPr id="29" name="AutoShape 3"/>
            <p:cNvSpPr>
              <a:spLocks noChangeArrowheads="1"/>
            </p:cNvSpPr>
            <p:nvPr/>
          </p:nvSpPr>
          <p:spPr bwMode="auto">
            <a:xfrm>
              <a:off x="1658566" y="1130644"/>
              <a:ext cx="6696075" cy="424815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2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2268538" y="5516563"/>
              <a:ext cx="5029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Line 5"/>
            <p:cNvSpPr>
              <a:spLocks noChangeShapeType="1"/>
            </p:cNvSpPr>
            <p:nvPr/>
          </p:nvSpPr>
          <p:spPr bwMode="auto">
            <a:xfrm flipV="1">
              <a:off x="2843213" y="4005263"/>
              <a:ext cx="41767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Line 6"/>
            <p:cNvSpPr>
              <a:spLocks noChangeShapeType="1"/>
            </p:cNvSpPr>
            <p:nvPr/>
          </p:nvSpPr>
          <p:spPr bwMode="auto">
            <a:xfrm>
              <a:off x="3276600" y="3357563"/>
              <a:ext cx="32400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Line 7"/>
            <p:cNvSpPr>
              <a:spLocks noChangeShapeType="1"/>
            </p:cNvSpPr>
            <p:nvPr/>
          </p:nvSpPr>
          <p:spPr bwMode="auto">
            <a:xfrm>
              <a:off x="3779838" y="2708275"/>
              <a:ext cx="2209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 Box 8"/>
            <p:cNvSpPr txBox="1">
              <a:spLocks noChangeArrowheads="1"/>
            </p:cNvSpPr>
            <p:nvPr/>
          </p:nvSpPr>
          <p:spPr bwMode="auto">
            <a:xfrm>
              <a:off x="4140660" y="4868845"/>
              <a:ext cx="2895433" cy="5233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kumimoji="1" lang="zh-CN" altLang="en-US" b="1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生理需要</a:t>
              </a:r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4140200" y="4149725"/>
              <a:ext cx="2819400" cy="5233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kumimoji="1" lang="zh-CN" altLang="en-US" b="1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安全需要</a:t>
              </a: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3779838" y="3500438"/>
              <a:ext cx="2209799" cy="5233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kumimoji="1" lang="zh-CN" altLang="en-US" b="1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爱与归属需要</a:t>
              </a:r>
            </a:p>
          </p:txBody>
        </p:sp>
        <p:sp>
          <p:nvSpPr>
            <p:cNvPr id="37" name="Text Box 11"/>
            <p:cNvSpPr txBox="1">
              <a:spLocks noChangeArrowheads="1"/>
            </p:cNvSpPr>
            <p:nvPr/>
          </p:nvSpPr>
          <p:spPr bwMode="auto">
            <a:xfrm>
              <a:off x="4140660" y="2780883"/>
              <a:ext cx="1752553" cy="5233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kumimoji="1" lang="zh-CN" altLang="en-US" b="1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尊重需要</a:t>
              </a: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4355596" y="1844155"/>
              <a:ext cx="1219347" cy="8965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</a:pPr>
              <a:r>
                <a:rPr kumimoji="1" lang="zh-CN" altLang="en-US" b="1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自我实现需要</a:t>
              </a:r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2179552" y="5392183"/>
              <a:ext cx="5974801" cy="9386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马斯洛人类基本需要层次论示意图</a:t>
              </a:r>
              <a:r>
                <a:rPr lang="zh-CN" altLang="en-U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/>
              </a:r>
              <a:br>
                <a:rPr lang="zh-CN" altLang="en-US" sz="28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  <a:ea typeface="微软雅黑" pitchFamily="34" charset="-122"/>
                </a:rPr>
              </a:br>
              <a:endParaRPr lang="zh-CN" alt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Line 5"/>
            <p:cNvSpPr>
              <a:spLocks noChangeShapeType="1"/>
            </p:cNvSpPr>
            <p:nvPr/>
          </p:nvSpPr>
          <p:spPr bwMode="auto">
            <a:xfrm flipV="1">
              <a:off x="2268538" y="4724400"/>
              <a:ext cx="53276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5164855" y="4009685"/>
            <a:ext cx="4500562" cy="1188720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）人是有自</a:t>
            </a:r>
            <a:r>
              <a:rPr lang="zh-CN" altLang="en-US" sz="20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理能力的个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体</a:t>
            </a:r>
          </a:p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）护士有责任帮助增强人的自理能力，促进健康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32319" y="319780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人</a:t>
            </a:r>
          </a:p>
        </p:txBody>
      </p:sp>
    </p:spTree>
    <p:extLst>
      <p:ext uri="{BB962C8B-B14F-4D97-AF65-F5344CB8AC3E}">
        <p14:creationId xmlns:p14="http://schemas.microsoft.com/office/powerpoint/2010/main" val="17153123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5" grpId="1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32319" y="319780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环境</a:t>
            </a:r>
          </a:p>
        </p:txBody>
      </p:sp>
      <p:grpSp>
        <p:nvGrpSpPr>
          <p:cNvPr id="49" name="Group 35"/>
          <p:cNvGrpSpPr/>
          <p:nvPr/>
        </p:nvGrpSpPr>
        <p:grpSpPr bwMode="auto">
          <a:xfrm>
            <a:off x="2894081" y="2915593"/>
            <a:ext cx="7288061" cy="1420403"/>
            <a:chOff x="766" y="1570"/>
            <a:chExt cx="4409" cy="734"/>
          </a:xfrm>
        </p:grpSpPr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766" y="1570"/>
              <a:ext cx="1395" cy="2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内环境</a:t>
              </a: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766" y="1890"/>
              <a:ext cx="1395" cy="414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生理环境</a:t>
              </a:r>
              <a:endPara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心理环境</a:t>
              </a:r>
            </a:p>
          </p:txBody>
        </p:sp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2205" y="1575"/>
              <a:ext cx="1395" cy="2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外环境</a:t>
              </a:r>
            </a:p>
          </p:txBody>
        </p:sp>
        <p:sp>
          <p:nvSpPr>
            <p:cNvPr id="53" name="Text Box 10"/>
            <p:cNvSpPr txBox="1">
              <a:spLocks noChangeArrowheads="1"/>
            </p:cNvSpPr>
            <p:nvPr/>
          </p:nvSpPr>
          <p:spPr bwMode="auto">
            <a:xfrm>
              <a:off x="2205" y="1890"/>
              <a:ext cx="1395" cy="414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自然环境</a:t>
              </a:r>
              <a:endPara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社会环境</a:t>
              </a:r>
            </a:p>
          </p:txBody>
        </p:sp>
        <p:sp>
          <p:nvSpPr>
            <p:cNvPr id="54" name="Text Box 10"/>
            <p:cNvSpPr txBox="1">
              <a:spLocks noChangeArrowheads="1"/>
            </p:cNvSpPr>
            <p:nvPr/>
          </p:nvSpPr>
          <p:spPr bwMode="auto">
            <a:xfrm>
              <a:off x="3645" y="1575"/>
              <a:ext cx="1530" cy="20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环境与人的关系</a:t>
              </a:r>
            </a:p>
          </p:txBody>
        </p:sp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3645" y="1890"/>
              <a:ext cx="1530" cy="414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人与环境互相依存</a:t>
              </a:r>
              <a:endPara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环境影响人的健康</a:t>
              </a: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519610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38885" y="1397000"/>
            <a:ext cx="4281170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45870" y="1445260"/>
            <a:ext cx="470281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二、现代护理理念的基本要素</a:t>
            </a:r>
          </a:p>
        </p:txBody>
      </p:sp>
    </p:spTree>
    <p:extLst>
      <p:ext uri="{BB962C8B-B14F-4D97-AF65-F5344CB8AC3E}">
        <p14:creationId xmlns:p14="http://schemas.microsoft.com/office/powerpoint/2010/main" val="1826495033"/>
      </p:ext>
    </p:extLst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32319" y="319780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健康</a:t>
            </a:r>
          </a:p>
        </p:txBody>
      </p:sp>
      <p:sp>
        <p:nvSpPr>
          <p:cNvPr id="21" name="文本框 25"/>
          <p:cNvSpPr txBox="1">
            <a:spLocks noChangeArrowheads="1"/>
          </p:cNvSpPr>
          <p:nvPr/>
        </p:nvSpPr>
        <p:spPr bwMode="auto">
          <a:xfrm>
            <a:off x="2437722" y="2227714"/>
            <a:ext cx="3519409" cy="2590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现代健康观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健康是连续动态的过程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健康影响因素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4648565" y="2241881"/>
            <a:ext cx="4857750" cy="2200275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fontAlgn="auto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1948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WHO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将健康定义为“健康，不仅是没有疾病和身体缺陷，还要有完整的生理、心理状态和良好的社会适应能力”。</a:t>
            </a:r>
            <a:endParaRPr lang="en-US" altLang="zh-CN" sz="2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fontAlgn="auto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1989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WHO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提出了新概念，即“健康不仅是没有疾病，而且包括躯体健康、心理健康、社会适应良好和道德健康”。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5865700" y="3113795"/>
            <a:ext cx="5036106" cy="1015663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zh-CN" altLang="en-US" sz="2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健康与疾病处在同一条连线上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zh-CN" altLang="en-US" sz="2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健康与疾病在一定条件下可以互相转化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zh-CN" altLang="en-US" sz="2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护理的责任就是帮助人向健康完好状态发展</a:t>
            </a:r>
          </a:p>
        </p:txBody>
      </p:sp>
      <p:pic>
        <p:nvPicPr>
          <p:cNvPr id="25" name="Picture 30"/>
          <p:cNvPicPr>
            <a:picLocks noChangeAspect="1" noChangeArrowheads="1"/>
          </p:cNvPicPr>
          <p:nvPr/>
        </p:nvPicPr>
        <p:blipFill>
          <a:blip r:embed="rId2"/>
          <a:srcRect t="33403" b="15550"/>
          <a:stretch>
            <a:fillRect/>
          </a:stretch>
        </p:blipFill>
        <p:spPr bwMode="auto">
          <a:xfrm>
            <a:off x="4527030" y="4210372"/>
            <a:ext cx="6374776" cy="106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4"/>
          <p:cNvGrpSpPr/>
          <p:nvPr/>
        </p:nvGrpSpPr>
        <p:grpSpPr>
          <a:xfrm>
            <a:off x="5617564" y="3316437"/>
            <a:ext cx="4857750" cy="1946275"/>
            <a:chOff x="4879975" y="4333875"/>
            <a:chExt cx="4857750" cy="1946275"/>
          </a:xfrm>
        </p:grpSpPr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4879975" y="4333875"/>
              <a:ext cx="4857750" cy="446088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生物因素：生物、遗传</a:t>
              </a: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4879975" y="4833937"/>
              <a:ext cx="4857750" cy="446088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心理因素：情绪、情感</a:t>
              </a:r>
            </a:p>
          </p:txBody>
        </p:sp>
        <p:sp>
          <p:nvSpPr>
            <p:cNvPr id="29" name="Text Box 10"/>
            <p:cNvSpPr txBox="1">
              <a:spLocks noChangeArrowheads="1"/>
            </p:cNvSpPr>
            <p:nvPr/>
          </p:nvSpPr>
          <p:spPr bwMode="auto">
            <a:xfrm>
              <a:off x="4879975" y="5334000"/>
              <a:ext cx="4857750" cy="446088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环境因素：自然、社会环境</a:t>
              </a:r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879975" y="5834062"/>
              <a:ext cx="4857750" cy="446088"/>
            </a:xfrm>
            <a:prstGeom prst="rect">
              <a:avLst/>
            </a:prstGeom>
            <a:noFill/>
            <a:ln w="3175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行为生活方式：吸烟、酗酒、饮食</a:t>
              </a:r>
            </a:p>
          </p:txBody>
        </p:sp>
      </p:grpSp>
      <p:sp>
        <p:nvSpPr>
          <p:cNvPr id="6" name="直角三角形 5"/>
          <p:cNvSpPr/>
          <p:nvPr/>
        </p:nvSpPr>
        <p:spPr>
          <a:xfrm rot="10800000" flipH="1" flipV="1">
            <a:off x="5519610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38885" y="1397000"/>
            <a:ext cx="4281170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45870" y="1445260"/>
            <a:ext cx="470281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二、现代护理理念的基本要素</a:t>
            </a:r>
          </a:p>
        </p:txBody>
      </p:sp>
    </p:spTree>
    <p:extLst>
      <p:ext uri="{BB962C8B-B14F-4D97-AF65-F5344CB8AC3E}">
        <p14:creationId xmlns:p14="http://schemas.microsoft.com/office/powerpoint/2010/main" val="20948385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3" grpId="1" bldLvl="0" animBg="1"/>
      <p:bldP spid="24" grpId="0" animBg="1"/>
      <p:bldP spid="24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32319" y="319780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护理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437722" y="2463345"/>
            <a:ext cx="4484935" cy="2246630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1980</a:t>
            </a: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年美国护士学会将护理定义为：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护理是诊断和处理人类对现存的或潜在的健康问题的反应。</a:t>
            </a:r>
            <a:endParaRPr lang="en-US" altLang="zh-CN" sz="20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我国护理专家王琇瑛认为 ：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护理是保护人民健康，预防疾病</a:t>
            </a:r>
            <a:r>
              <a:rPr lang="en-US" altLang="zh-CN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护理患者恢复健康的一门科学。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7046346" y="2463345"/>
            <a:ext cx="3848686" cy="2246630"/>
          </a:xfrm>
          <a:prstGeom prst="rect">
            <a:avLst/>
          </a:prstGeom>
          <a:noFill/>
          <a:ln w="31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护理的服务对象是</a:t>
            </a: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全体人群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护理的工作方法是</a:t>
            </a: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护理程序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护理是一门</a:t>
            </a: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综合应用性学科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护理是四个要素中的</a:t>
            </a: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主动性因素</a:t>
            </a:r>
            <a:r>
              <a:rPr lang="zh-CN" altLang="en-US" sz="2000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21" name="直角三角形 20"/>
          <p:cNvSpPr/>
          <p:nvPr/>
        </p:nvSpPr>
        <p:spPr>
          <a:xfrm rot="10800000" flipH="1" flipV="1">
            <a:off x="5519610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38885" y="1397000"/>
            <a:ext cx="4281170" cy="66167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45870" y="1445260"/>
            <a:ext cx="470281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二、现代护理理念的基本要素</a:t>
            </a:r>
          </a:p>
        </p:txBody>
      </p:sp>
    </p:spTree>
    <p:extLst>
      <p:ext uri="{BB962C8B-B14F-4D97-AF65-F5344CB8AC3E}">
        <p14:creationId xmlns:p14="http://schemas.microsoft.com/office/powerpoint/2010/main" val="1254432895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护理理念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45536" y="1435018"/>
            <a:ext cx="3155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三、整体护理</a:t>
            </a:r>
          </a:p>
        </p:txBody>
      </p:sp>
      <p:sp>
        <p:nvSpPr>
          <p:cNvPr id="23" name="文本框 25"/>
          <p:cNvSpPr txBox="1">
            <a:spLocks noChangeArrowheads="1"/>
          </p:cNvSpPr>
          <p:nvPr/>
        </p:nvSpPr>
        <p:spPr bwMode="auto">
          <a:xfrm>
            <a:off x="1582277" y="2165481"/>
            <a:ext cx="9165713" cy="31700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307BC0"/>
                </a:solidFill>
                <a:latin typeface="微软雅黑" pitchFamily="34" charset="-122"/>
                <a:ea typeface="微软雅黑" pitchFamily="34" charset="-122"/>
              </a:rPr>
              <a:t>概      念：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是指以整体的人为中心，以增进人类健康为目标，以现代护理观为指导，以护理程序为框架，根据人的身心、社会、精神、文化需要，提供最佳护理的护理思想和护理实践活动。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307BC0"/>
                </a:solidFill>
                <a:latin typeface="微软雅黑" pitchFamily="34" charset="-122"/>
                <a:ea typeface="微软雅黑" pitchFamily="34" charset="-122"/>
              </a:rPr>
              <a:t>思想内涵：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生命过程的整体性、服务对象的整体性、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服务范围的整体性、护理工作的整体性。</a:t>
            </a:r>
            <a:endParaRPr lang="en-US" altLang="zh-CN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1193712"/>
      </p:ext>
    </p:extLst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2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护理学的发展史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6628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5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6636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9" name="文本框 25"/>
          <p:cNvSpPr txBox="1">
            <a:spLocks noChangeArrowheads="1"/>
          </p:cNvSpPr>
          <p:nvPr/>
        </p:nvSpPr>
        <p:spPr bwMode="auto">
          <a:xfrm>
            <a:off x="993140" y="2655570"/>
            <a:ext cx="2923540" cy="2651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有这样一位女性，她出生于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1820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年的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日，终生未嫁，她和现代护理学有着很深的渊源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……</a:t>
            </a:r>
          </a:p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0" name="文本框 26"/>
          <p:cNvSpPr txBox="1">
            <a:spLocks noChangeArrowheads="1"/>
          </p:cNvSpPr>
          <p:nvPr/>
        </p:nvSpPr>
        <p:spPr bwMode="auto">
          <a:xfrm>
            <a:off x="8351838" y="2634933"/>
            <a:ext cx="2838450" cy="1516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她是谁？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她为护理学做出了什么样的贡献？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26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807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绪论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810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课堂小结</a:t>
            </a:r>
          </a:p>
        </p:txBody>
      </p:sp>
      <p:sp>
        <p:nvSpPr>
          <p:cNvPr id="76811" name="Text Box 5"/>
          <p:cNvSpPr txBox="1">
            <a:spLocks noChangeArrowheads="1"/>
          </p:cNvSpPr>
          <p:nvPr/>
        </p:nvSpPr>
        <p:spPr bwMode="auto">
          <a:xfrm>
            <a:off x="1490663" y="2135188"/>
            <a:ext cx="9147175" cy="690562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endParaRPr lang="zh-CN" altLang="en-US" sz="2800" b="1">
              <a:solidFill>
                <a:srgbClr val="0066FF"/>
              </a:solidFill>
              <a:latin typeface="楷体_GB2312" pitchFamily="49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76812" name="Text Box 5"/>
          <p:cNvSpPr txBox="1">
            <a:spLocks noChangeArrowheads="1"/>
          </p:cNvSpPr>
          <p:nvPr/>
        </p:nvSpPr>
        <p:spPr bwMode="auto">
          <a:xfrm>
            <a:off x="1406525" y="2082800"/>
            <a:ext cx="9344025" cy="3216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护理学是与自然科学、社会科学相互渗透的一门独立性的综合性的应用科学。其研究对象是全人类。</a:t>
            </a:r>
          </a:p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护理方式有个案护理、功能制护理、小组制护理、责任制护理和小组式责任制护理五种。</a:t>
            </a:r>
            <a:endParaRPr lang="en-US" altLang="zh-CN" sz="20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现代护理学的发展经历了以疾病为中心、以患者为中心、以人的健康为中心的护理阶段。</a:t>
            </a:r>
            <a:endParaRPr lang="en-US" altLang="zh-CN" sz="20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南丁格尔在</a:t>
            </a:r>
            <a:r>
              <a:rPr lang="en-US" altLang="zh-CN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r>
              <a: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世纪中叶首创了科学的护理专业，被尊称为护理事业的创始人。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6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护理学的概述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376488"/>
            <a:ext cx="1866900" cy="10160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3392488"/>
            <a:ext cx="1866900" cy="1016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866900" y="1982788"/>
            <a:ext cx="2032000" cy="1409700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016000"/>
              <a:gd name="connsiteX1-3" fmla="*/ 2146300 w 2146300"/>
              <a:gd name="connsiteY1-4" fmla="*/ 0 h 1016000"/>
              <a:gd name="connsiteX2-5" fmla="*/ 2146300 w 2146300"/>
              <a:gd name="connsiteY2-6" fmla="*/ 1016000 h 1016000"/>
              <a:gd name="connsiteX3-7" fmla="*/ 0 w 2146300"/>
              <a:gd name="connsiteY3-8" fmla="*/ 1016000 h 1016000"/>
              <a:gd name="connsiteX4-9" fmla="*/ 0 w 2146300"/>
              <a:gd name="connsiteY4-10" fmla="*/ 0 h 1016000"/>
              <a:gd name="connsiteX0-11" fmla="*/ 0 w 2184400"/>
              <a:gd name="connsiteY0-12" fmla="*/ 368300 h 1384300"/>
              <a:gd name="connsiteX1-13" fmla="*/ 2184400 w 2184400"/>
              <a:gd name="connsiteY1-14" fmla="*/ 0 h 1384300"/>
              <a:gd name="connsiteX2-15" fmla="*/ 2146300 w 2184400"/>
              <a:gd name="connsiteY2-16" fmla="*/ 1384300 h 1384300"/>
              <a:gd name="connsiteX3-17" fmla="*/ 0 w 2184400"/>
              <a:gd name="connsiteY3-18" fmla="*/ 1384300 h 1384300"/>
              <a:gd name="connsiteX4-19" fmla="*/ 0 w 2184400"/>
              <a:gd name="connsiteY4-20" fmla="*/ 368300 h 1384300"/>
              <a:gd name="connsiteX0-21" fmla="*/ 0 w 2171700"/>
              <a:gd name="connsiteY0-22" fmla="*/ 368300 h 1384300"/>
              <a:gd name="connsiteX1-23" fmla="*/ 2171700 w 2171700"/>
              <a:gd name="connsiteY1-24" fmla="*/ 0 h 1384300"/>
              <a:gd name="connsiteX2-25" fmla="*/ 2146300 w 2171700"/>
              <a:gd name="connsiteY2-26" fmla="*/ 1384300 h 1384300"/>
              <a:gd name="connsiteX3-27" fmla="*/ 0 w 2171700"/>
              <a:gd name="connsiteY3-28" fmla="*/ 1384300 h 1384300"/>
              <a:gd name="connsiteX4-29" fmla="*/ 0 w 2171700"/>
              <a:gd name="connsiteY4-30" fmla="*/ 368300 h 1384300"/>
              <a:gd name="connsiteX0-31" fmla="*/ 0 w 2146300"/>
              <a:gd name="connsiteY0-32" fmla="*/ 393700 h 1409700"/>
              <a:gd name="connsiteX1-33" fmla="*/ 2146300 w 2146300"/>
              <a:gd name="connsiteY1-34" fmla="*/ 0 h 1409700"/>
              <a:gd name="connsiteX2-35" fmla="*/ 2146300 w 2146300"/>
              <a:gd name="connsiteY2-36" fmla="*/ 1409700 h 1409700"/>
              <a:gd name="connsiteX3-37" fmla="*/ 0 w 2146300"/>
              <a:gd name="connsiteY3-38" fmla="*/ 1409700 h 1409700"/>
              <a:gd name="connsiteX4-39" fmla="*/ 0 w 2146300"/>
              <a:gd name="connsiteY4-40" fmla="*/ 393700 h 1409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46300" h="1409700">
                <a:moveTo>
                  <a:pt x="0" y="393700"/>
                </a:moveTo>
                <a:lnTo>
                  <a:pt x="2146300" y="0"/>
                </a:lnTo>
                <a:lnTo>
                  <a:pt x="2146300" y="1409700"/>
                </a:lnTo>
                <a:lnTo>
                  <a:pt x="0" y="1409700"/>
                </a:lnTo>
                <a:lnTo>
                  <a:pt x="0" y="393700"/>
                </a:lnTo>
                <a:close/>
              </a:path>
            </a:pathLst>
          </a:custGeom>
          <a:solidFill>
            <a:srgbClr val="307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866900" y="3392488"/>
            <a:ext cx="2036763" cy="1527175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524000"/>
              <a:gd name="connsiteX1-3" fmla="*/ 2146300 w 2146300"/>
              <a:gd name="connsiteY1-4" fmla="*/ 0 h 1524000"/>
              <a:gd name="connsiteX2-5" fmla="*/ 2120900 w 2146300"/>
              <a:gd name="connsiteY2-6" fmla="*/ 1524000 h 1524000"/>
              <a:gd name="connsiteX3-7" fmla="*/ 0 w 2146300"/>
              <a:gd name="connsiteY3-8" fmla="*/ 1016000 h 1524000"/>
              <a:gd name="connsiteX4-9" fmla="*/ 0 w 2146300"/>
              <a:gd name="connsiteY4-10" fmla="*/ 0 h 1524000"/>
              <a:gd name="connsiteX0-11" fmla="*/ 0 w 2152006"/>
              <a:gd name="connsiteY0-12" fmla="*/ 0 h 1562100"/>
              <a:gd name="connsiteX1-13" fmla="*/ 2146300 w 2152006"/>
              <a:gd name="connsiteY1-14" fmla="*/ 0 h 1562100"/>
              <a:gd name="connsiteX2-15" fmla="*/ 2152006 w 2152006"/>
              <a:gd name="connsiteY2-16" fmla="*/ 1562100 h 1562100"/>
              <a:gd name="connsiteX3-17" fmla="*/ 0 w 2152006"/>
              <a:gd name="connsiteY3-18" fmla="*/ 1016000 h 1562100"/>
              <a:gd name="connsiteX4-19" fmla="*/ 0 w 2152006"/>
              <a:gd name="connsiteY4-20" fmla="*/ 0 h 1562100"/>
              <a:gd name="connsiteX0-21" fmla="*/ 0 w 2152006"/>
              <a:gd name="connsiteY0-22" fmla="*/ 0 h 1536700"/>
              <a:gd name="connsiteX1-23" fmla="*/ 2146300 w 2152006"/>
              <a:gd name="connsiteY1-24" fmla="*/ 0 h 1536700"/>
              <a:gd name="connsiteX2-25" fmla="*/ 2152006 w 2152006"/>
              <a:gd name="connsiteY2-26" fmla="*/ 1536700 h 1536700"/>
              <a:gd name="connsiteX3-27" fmla="*/ 0 w 2152006"/>
              <a:gd name="connsiteY3-28" fmla="*/ 1016000 h 1536700"/>
              <a:gd name="connsiteX4-29" fmla="*/ 0 w 2152006"/>
              <a:gd name="connsiteY4-30" fmla="*/ 0 h 1536700"/>
              <a:gd name="connsiteX0-31" fmla="*/ 0 w 2152006"/>
              <a:gd name="connsiteY0-32" fmla="*/ 0 h 1527175"/>
              <a:gd name="connsiteX1-33" fmla="*/ 2146300 w 2152006"/>
              <a:gd name="connsiteY1-34" fmla="*/ 0 h 1527175"/>
              <a:gd name="connsiteX2-35" fmla="*/ 2152006 w 2152006"/>
              <a:gd name="connsiteY2-36" fmla="*/ 1527175 h 1527175"/>
              <a:gd name="connsiteX3-37" fmla="*/ 0 w 2152006"/>
              <a:gd name="connsiteY3-38" fmla="*/ 1016000 h 1527175"/>
              <a:gd name="connsiteX4-39" fmla="*/ 0 w 2152006"/>
              <a:gd name="connsiteY4-40" fmla="*/ 0 h 15271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52006" h="1527175">
                <a:moveTo>
                  <a:pt x="0" y="0"/>
                </a:moveTo>
                <a:lnTo>
                  <a:pt x="2146300" y="0"/>
                </a:lnTo>
                <a:lnTo>
                  <a:pt x="2152006" y="1527175"/>
                </a:lnTo>
                <a:lnTo>
                  <a:pt x="0" y="1016000"/>
                </a:lnTo>
                <a:lnTo>
                  <a:pt x="0" y="0"/>
                </a:lnTo>
                <a:close/>
              </a:path>
            </a:pathLst>
          </a:custGeom>
          <a:solidFill>
            <a:srgbClr val="205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898900" y="1982788"/>
            <a:ext cx="7291388" cy="14097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898900" y="3392488"/>
            <a:ext cx="7291388" cy="1524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81500" y="3498850"/>
            <a:ext cx="6324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护理的工作方式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381500" y="2025650"/>
            <a:ext cx="6324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护理工作的实践范畴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25650" y="2498725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025650" y="3638550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0" grpId="0" animBg="1"/>
      <p:bldP spid="21" grpId="0" animBg="1"/>
      <p:bldP spid="3" grpId="0"/>
      <p:bldP spid="22" grpId="0"/>
      <p:bldP spid="4" grpId="0"/>
      <p:bldP spid="2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5" name="组合 5"/>
          <p:cNvGrpSpPr/>
          <p:nvPr/>
        </p:nvGrpSpPr>
        <p:grpSpPr bwMode="auto">
          <a:xfrm>
            <a:off x="582613" y="1522413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65113"/>
            <a:ext cx="4591050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2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 绪论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783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7832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130550" y="1952625"/>
            <a:ext cx="6697663" cy="5302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endParaRPr lang="zh-CN" altLang="en-US" sz="24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7200900" y="360680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874838" y="2033588"/>
            <a:ext cx="8650287" cy="161448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A3/A4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型题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题共用题干）</a:t>
            </a:r>
            <a:endParaRPr lang="en-US" altLang="zh-CN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患者，男，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岁，因慢性胃炎入院治疗，护士小王是病区的治疗护士，负责该患者的静脉输液工作。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684338" y="3735388"/>
            <a:ext cx="7040562" cy="16748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此种工作方式属于哪种护理工作方式（  ）</a:t>
            </a:r>
          </a:p>
          <a:p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个案护理         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功能制护理</a:t>
            </a:r>
          </a:p>
          <a:p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     C.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 小组制护理     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责任制护理</a:t>
            </a:r>
          </a:p>
          <a:p>
            <a:pPr>
              <a:lnSpc>
                <a:spcPts val="2400"/>
              </a:lnSpc>
              <a:spcBef>
                <a:spcPct val="50000"/>
              </a:spcBef>
            </a:pPr>
            <a:endParaRPr lang="zh-CN" altLang="en-US" sz="2400" b="1">
              <a:solidFill>
                <a:srgbClr val="E8CA1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3" grpId="0"/>
      <p:bldP spid="2868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5"/>
          <p:cNvGrpSpPr/>
          <p:nvPr/>
        </p:nvGrpSpPr>
        <p:grpSpPr bwMode="auto">
          <a:xfrm>
            <a:off x="59372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绪论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885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8856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130550" y="1952625"/>
            <a:ext cx="6697663" cy="5302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endParaRPr lang="zh-CN" altLang="en-US" sz="24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7140575" y="227965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894013" y="2430463"/>
            <a:ext cx="6697662" cy="19177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此种护理工作方式的优点是（   ）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r>
              <a:rPr lang="en-US" altLang="zh-CN" sz="2400" b="1">
                <a:solidFill>
                  <a:srgbClr val="E8CA18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能调动护士的积极性     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便于与患者沟通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节省人力，易于组织管理</a:t>
            </a:r>
          </a:p>
          <a:p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全面了解患者病情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2970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3" name="组合 5"/>
          <p:cNvGrpSpPr/>
          <p:nvPr/>
        </p:nvGrpSpPr>
        <p:grpSpPr bwMode="auto">
          <a:xfrm>
            <a:off x="59372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87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绪论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987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9880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130550" y="1952625"/>
            <a:ext cx="6697663" cy="5302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endParaRPr lang="zh-CN" altLang="en-US" sz="24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7140575" y="227965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B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640013" y="2439988"/>
            <a:ext cx="6697662" cy="240506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此种护理工作方式的缺点是（   ）？</a:t>
            </a:r>
          </a:p>
          <a:p>
            <a:pPr>
              <a:defRPr/>
            </a:pPr>
            <a:r>
              <a:rPr lang="en-US" altLang="zh-CN" sz="2400" b="1">
                <a:solidFill>
                  <a:srgbClr val="E8CA18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护士分工明确</a:t>
            </a:r>
          </a:p>
          <a:p>
            <a:pPr>
              <a:defRPr/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忽视患者身心整体护理</a:t>
            </a:r>
          </a:p>
          <a:p>
            <a:pPr>
              <a:defRPr/>
            </a:pP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护士工作压力增加</a:t>
            </a:r>
          </a:p>
          <a:p>
            <a:pPr>
              <a:defRPr/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对护士的知识结构有较高要求</a:t>
            </a:r>
          </a:p>
          <a:p>
            <a:pPr>
              <a:lnSpc>
                <a:spcPts val="2400"/>
              </a:lnSpc>
              <a:spcBef>
                <a:spcPct val="50000"/>
              </a:spcBef>
              <a:defRPr/>
            </a:pPr>
            <a:endParaRPr lang="zh-CN" altLang="en-US" sz="2400" b="1">
              <a:solidFill>
                <a:srgbClr val="E8CA1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2970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128110" y="1306606"/>
            <a:ext cx="1935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护理理论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1293220" y="1969542"/>
            <a:ext cx="9286875" cy="310896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患者，女性，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48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岁，因过度悲哀引起失眠，血压升高，这是哪种影响健康的因素所致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(        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．生物因素            </a:t>
            </a:r>
            <a:r>
              <a:rPr lang="en-US" altLang="zh-CN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．环境因素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 dirty="0">
              <a:solidFill>
                <a:srgbClr val="44546A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          C</a:t>
            </a:r>
            <a:r>
              <a:rPr lang="zh-CN" altLang="en-US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．心理因素</a:t>
            </a:r>
            <a:r>
              <a:rPr lang="zh-CN" altLang="en-US" sz="20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en-US" altLang="zh-CN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8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．文化因素</a:t>
            </a: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7019904" y="2824068"/>
            <a:ext cx="5762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1712824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128110" y="1306606"/>
            <a:ext cx="1935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1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护理理论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6058150" y="3243088"/>
            <a:ext cx="5762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91540" y="1788160"/>
            <a:ext cx="10637520" cy="14986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A3/A4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型题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题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共用题干）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王某，男，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42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岁，因为长期酗酒导致酒精性肝硬化、肝功能异常而入院治疗。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1071100" y="3274572"/>
            <a:ext cx="10458450" cy="19081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5. 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你认为哪种因素影响其健康状况（     ）</a:t>
            </a:r>
          </a:p>
          <a:p>
            <a:pPr eaLnBrk="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．环境因素     </a:t>
            </a: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．生理因素     </a:t>
            </a: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．家庭因素       </a:t>
            </a: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．生活方式</a:t>
            </a:r>
          </a:p>
          <a:p>
            <a:pPr eaLnBrk="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由此，你认为健康与疾病的关系是（     ）</a:t>
            </a:r>
          </a:p>
          <a:p>
            <a:pPr eaLnBrk="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．呈动态变化   </a:t>
            </a: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．彼此适应     </a:t>
            </a: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．非此即彼       </a:t>
            </a:r>
            <a:r>
              <a:rPr lang="en-US" altLang="zh-CN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400" b="1" dirty="0">
                <a:solidFill>
                  <a:srgbClr val="44546A"/>
                </a:solidFill>
                <a:latin typeface="微软雅黑" pitchFamily="34" charset="-122"/>
                <a:ea typeface="微软雅黑" pitchFamily="34" charset="-122"/>
              </a:rPr>
              <a:t>．由环境决定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498726" y="4148551"/>
            <a:ext cx="5762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82904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90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绪论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906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角色扮演活动</a:t>
            </a:r>
          </a:p>
        </p:txBody>
      </p:sp>
      <p:sp>
        <p:nvSpPr>
          <p:cNvPr id="103438" name="Rectangle 3"/>
          <p:cNvSpPr>
            <a:spLocks noChangeArrowheads="1"/>
          </p:cNvSpPr>
          <p:nvPr/>
        </p:nvSpPr>
        <p:spPr bwMode="auto">
          <a:xfrm>
            <a:off x="1303338" y="2566988"/>
            <a:ext cx="9555162" cy="337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defRPr/>
            </a:pPr>
            <a:r>
              <a:rPr lang="zh-CN" altLang="en-US" sz="24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通过本章的学习，根据学生对护理专业的理解，拟定演讲题目”我心目中的护士“。</a:t>
            </a:r>
          </a:p>
          <a:p>
            <a:pPr marL="228600" indent="-228600">
              <a:defRPr/>
            </a:pPr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228600" indent="-228600">
              <a:defRPr/>
            </a:pP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让学生收集资料，先分组进行演讲，最后每组选出一位同学在全班演讲，演讲时间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分钟。</a:t>
            </a:r>
          </a:p>
          <a:p>
            <a:pPr marL="228600" indent="-2286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2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63" y="2552700"/>
            <a:ext cx="423227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27225" y="1809750"/>
            <a:ext cx="2633663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是一门在自然科学和社会科学理论指导下的综合性的应用学科，是研究有关预防保健、治疗疾病及康复过程中的护理理论与技术的科学。</a:t>
            </a:r>
          </a:p>
          <a:p>
            <a:pPr algn="ctr">
              <a:defRPr/>
            </a:pPr>
            <a:endParaRPr lang="zh-CN" altLang="en-US" sz="2400">
              <a:solidFill>
                <a:srgbClr val="0066FF"/>
              </a:solidFill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92" name="组合 2"/>
          <p:cNvGrpSpPr/>
          <p:nvPr/>
        </p:nvGrpSpPr>
        <p:grpSpPr bwMode="auto">
          <a:xfrm>
            <a:off x="1936750" y="1397000"/>
            <a:ext cx="2595563" cy="539750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3213" y="1987945"/>
              <a:ext cx="2078992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206" y="1987945"/>
              <a:ext cx="357327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327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3" name="文本框 21"/>
          <p:cNvSpPr txBox="1">
            <a:spLocks noChangeArrowheads="1"/>
          </p:cNvSpPr>
          <p:nvPr/>
        </p:nvSpPr>
        <p:spPr bwMode="auto">
          <a:xfrm>
            <a:off x="2693988" y="1425575"/>
            <a:ext cx="18478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护理学</a:t>
            </a:r>
          </a:p>
        </p:txBody>
      </p:sp>
      <p:sp>
        <p:nvSpPr>
          <p:cNvPr id="25" name="矩形 24"/>
          <p:cNvSpPr/>
          <p:nvPr/>
        </p:nvSpPr>
        <p:spPr>
          <a:xfrm>
            <a:off x="4735513" y="1677988"/>
            <a:ext cx="2633662" cy="3897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是全人类所有的</a:t>
            </a:r>
          </a:p>
          <a:p>
            <a:pPr algn="ctr">
              <a:defRPr/>
            </a:pPr>
            <a:endParaRPr lang="zh-CN" altLang="en-US" sz="24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人，包括有现存的</a:t>
            </a:r>
          </a:p>
          <a:p>
            <a:pPr algn="ctr">
              <a:defRPr/>
            </a:pPr>
            <a:endParaRPr lang="zh-CN" altLang="en-US" sz="24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或潜在的健康问题</a:t>
            </a:r>
          </a:p>
          <a:p>
            <a:pPr algn="ctr">
              <a:defRPr/>
            </a:pPr>
            <a:endParaRPr lang="zh-CN" altLang="en-US" sz="24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的人和健康人群。</a:t>
            </a:r>
          </a:p>
        </p:txBody>
      </p:sp>
      <p:grpSp>
        <p:nvGrpSpPr>
          <p:cNvPr id="12295" name="组合 26"/>
          <p:cNvGrpSpPr/>
          <p:nvPr/>
        </p:nvGrpSpPr>
        <p:grpSpPr bwMode="auto">
          <a:xfrm>
            <a:off x="4754563" y="1397000"/>
            <a:ext cx="2595562" cy="539750"/>
            <a:chOff x="5354177" y="1987945"/>
            <a:chExt cx="2795356" cy="540275"/>
          </a:xfrm>
        </p:grpSpPr>
        <p:sp>
          <p:nvSpPr>
            <p:cNvPr id="29" name="矩形 28"/>
            <p:cNvSpPr/>
            <p:nvPr/>
          </p:nvSpPr>
          <p:spPr>
            <a:xfrm>
              <a:off x="5713214" y="1987945"/>
              <a:ext cx="2078993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直角三角形 29"/>
            <p:cNvSpPr/>
            <p:nvPr/>
          </p:nvSpPr>
          <p:spPr>
            <a:xfrm rot="10800000" flipH="1" flipV="1">
              <a:off x="7792207" y="1987945"/>
              <a:ext cx="357326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直角三角形 30"/>
            <p:cNvSpPr/>
            <p:nvPr/>
          </p:nvSpPr>
          <p:spPr>
            <a:xfrm rot="10800000" flipV="1">
              <a:off x="5354177" y="1987945"/>
              <a:ext cx="357326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6" name="文本框 31"/>
          <p:cNvSpPr txBox="1">
            <a:spLocks noChangeArrowheads="1"/>
          </p:cNvSpPr>
          <p:nvPr/>
        </p:nvSpPr>
        <p:spPr bwMode="auto">
          <a:xfrm>
            <a:off x="5241925" y="1466850"/>
            <a:ext cx="18478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研究对象</a:t>
            </a:r>
          </a:p>
        </p:txBody>
      </p:sp>
      <p:sp>
        <p:nvSpPr>
          <p:cNvPr id="33" name="矩形 32"/>
          <p:cNvSpPr/>
          <p:nvPr/>
        </p:nvSpPr>
        <p:spPr>
          <a:xfrm>
            <a:off x="7562850" y="1677988"/>
            <a:ext cx="2632075" cy="38973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促进健康，</a:t>
            </a:r>
          </a:p>
          <a:p>
            <a:pPr algn="ctr">
              <a:defRPr/>
            </a:pPr>
            <a:endParaRPr lang="zh-CN" altLang="en-US" sz="24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预防疾病，</a:t>
            </a:r>
          </a:p>
          <a:p>
            <a:pPr algn="ctr">
              <a:defRPr/>
            </a:pPr>
            <a:endParaRPr lang="zh-CN" altLang="en-US" sz="24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恢复健康，</a:t>
            </a:r>
          </a:p>
          <a:p>
            <a:pPr algn="ctr">
              <a:defRPr/>
            </a:pPr>
            <a:endParaRPr lang="zh-CN" altLang="en-US" sz="24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24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减轻痛苦。</a:t>
            </a:r>
          </a:p>
        </p:txBody>
      </p:sp>
      <p:grpSp>
        <p:nvGrpSpPr>
          <p:cNvPr id="12298" name="组合 33"/>
          <p:cNvGrpSpPr/>
          <p:nvPr/>
        </p:nvGrpSpPr>
        <p:grpSpPr bwMode="auto">
          <a:xfrm>
            <a:off x="7572375" y="1397000"/>
            <a:ext cx="2597150" cy="539750"/>
            <a:chOff x="5354177" y="1987945"/>
            <a:chExt cx="2795356" cy="540275"/>
          </a:xfrm>
        </p:grpSpPr>
        <p:sp>
          <p:nvSpPr>
            <p:cNvPr id="35" name="矩形 34"/>
            <p:cNvSpPr/>
            <p:nvPr/>
          </p:nvSpPr>
          <p:spPr>
            <a:xfrm>
              <a:off x="5712994" y="1987945"/>
              <a:ext cx="2079431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直角三角形 35"/>
            <p:cNvSpPr/>
            <p:nvPr/>
          </p:nvSpPr>
          <p:spPr>
            <a:xfrm rot="10800000" flipH="1" flipV="1">
              <a:off x="7792425" y="1987945"/>
              <a:ext cx="357108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直角三角形 36"/>
            <p:cNvSpPr/>
            <p:nvPr/>
          </p:nvSpPr>
          <p:spPr>
            <a:xfrm rot="10800000" flipV="1">
              <a:off x="5354177" y="1987945"/>
              <a:ext cx="357109" cy="281261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99" name="文本框 37"/>
          <p:cNvSpPr txBox="1">
            <a:spLocks noChangeArrowheads="1"/>
          </p:cNvSpPr>
          <p:nvPr/>
        </p:nvSpPr>
        <p:spPr bwMode="auto">
          <a:xfrm>
            <a:off x="8328025" y="1397000"/>
            <a:ext cx="18478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基本任务</a:t>
            </a:r>
          </a:p>
        </p:txBody>
      </p:sp>
      <p:sp>
        <p:nvSpPr>
          <p:cNvPr id="45" name="矩形 4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01" name="文本框 4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护理学的概述</a:t>
            </a:r>
          </a:p>
        </p:txBody>
      </p:sp>
      <p:sp>
        <p:nvSpPr>
          <p:cNvPr id="47" name="直角三角形 46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2"/>
          <p:cNvGrpSpPr/>
          <p:nvPr/>
        </p:nvGrpSpPr>
        <p:grpSpPr bwMode="auto">
          <a:xfrm>
            <a:off x="87630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49238"/>
            <a:ext cx="5114925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19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一、护理工作的实践范畴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22" name="文本框 21"/>
          <p:cNvSpPr txBox="1">
            <a:spLocks noChangeArrowheads="1"/>
          </p:cNvSpPr>
          <p:nvPr/>
        </p:nvSpPr>
        <p:spPr bwMode="auto">
          <a:xfrm>
            <a:off x="1636713" y="1417638"/>
            <a:ext cx="30734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（一）临床护理</a:t>
            </a:r>
          </a:p>
        </p:txBody>
      </p:sp>
      <p:sp>
        <p:nvSpPr>
          <p:cNvPr id="13323" name="Rectangle 16"/>
          <p:cNvSpPr>
            <a:spLocks noChangeArrowheads="1"/>
          </p:cNvSpPr>
          <p:nvPr/>
        </p:nvSpPr>
        <p:spPr bwMode="auto">
          <a:xfrm>
            <a:off x="1970088" y="2678113"/>
            <a:ext cx="6096000" cy="2227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本质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：医院护理</a:t>
            </a:r>
          </a:p>
          <a:p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服务对象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：患者</a:t>
            </a:r>
          </a:p>
          <a:p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内容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：基础护理和专科护理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2"/>
          <p:cNvGrpSpPr/>
          <p:nvPr/>
        </p:nvGrpSpPr>
        <p:grpSpPr bwMode="auto">
          <a:xfrm>
            <a:off x="877888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49238"/>
            <a:ext cx="5114925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一、护理工作的实践范畴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6" name="文本框 21"/>
          <p:cNvSpPr txBox="1">
            <a:spLocks noChangeArrowheads="1"/>
          </p:cNvSpPr>
          <p:nvPr/>
        </p:nvSpPr>
        <p:spPr bwMode="auto">
          <a:xfrm>
            <a:off x="1636713" y="1417638"/>
            <a:ext cx="30734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（二）社区护理</a:t>
            </a:r>
          </a:p>
        </p:txBody>
      </p:sp>
      <p:sp>
        <p:nvSpPr>
          <p:cNvPr id="14347" name="Rectangle 14"/>
          <p:cNvSpPr>
            <a:spLocks noChangeArrowheads="1"/>
          </p:cNvSpPr>
          <p:nvPr/>
        </p:nvSpPr>
        <p:spPr bwMode="auto">
          <a:xfrm>
            <a:off x="1987550" y="2324100"/>
            <a:ext cx="8408988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基础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：护理学的理论知识和技能</a:t>
            </a:r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对象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：社区人群</a:t>
            </a:r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方法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：健康促进、健康维护、管理协调和连续性照顾</a:t>
            </a:r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目的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：帮助人们养成健康的生活方式，最终达到提高全民健康水平的目标。</a:t>
            </a:r>
          </a:p>
          <a:p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2"/>
          <p:cNvGrpSpPr/>
          <p:nvPr/>
        </p:nvGrpSpPr>
        <p:grpSpPr bwMode="auto">
          <a:xfrm>
            <a:off x="868363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49238"/>
            <a:ext cx="5114925" cy="5699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7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一、护理工作的实践范畴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70" name="文本框 21"/>
          <p:cNvSpPr txBox="1">
            <a:spLocks noChangeArrowheads="1"/>
          </p:cNvSpPr>
          <p:nvPr/>
        </p:nvSpPr>
        <p:spPr bwMode="auto">
          <a:xfrm>
            <a:off x="1671638" y="1382713"/>
            <a:ext cx="30734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（三）护理教育</a:t>
            </a:r>
          </a:p>
        </p:txBody>
      </p:sp>
      <p:sp>
        <p:nvSpPr>
          <p:cNvPr id="15371" name="Rectangle 14"/>
          <p:cNvSpPr>
            <a:spLocks noChangeArrowheads="1"/>
          </p:cNvSpPr>
          <p:nvPr/>
        </p:nvSpPr>
        <p:spPr bwMode="auto">
          <a:xfrm>
            <a:off x="1504950" y="2324100"/>
            <a:ext cx="8891588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基础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：护理学和教育学理论</a:t>
            </a:r>
          </a:p>
          <a:p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目的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：培养现代护理人才</a:t>
            </a:r>
          </a:p>
          <a:p>
            <a:endParaRPr lang="en-US" altLang="zh-CN" sz="2800" b="1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zh-CN" altLang="en-US" sz="2800" b="1">
                <a:solidFill>
                  <a:srgbClr val="FF0000"/>
                </a:solidFill>
                <a:ea typeface="微软雅黑" pitchFamily="34" charset="-122"/>
              </a:rPr>
              <a:t>分类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：基本护理教育、毕业后护理教育和继续护理教育</a:t>
            </a:r>
          </a:p>
          <a:p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3187</Words>
  <Application>Microsoft Office PowerPoint</Application>
  <PresentationFormat>宽屏</PresentationFormat>
  <Paragraphs>462</Paragraphs>
  <Slides>56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56</vt:i4>
      </vt:variant>
    </vt:vector>
  </HeadingPairs>
  <TitlesOfParts>
    <vt:vector size="70" baseType="lpstr">
      <vt:lpstr>楷体</vt:lpstr>
      <vt:lpstr>楷体_GB2312</vt:lpstr>
      <vt:lpstr>隶书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Wingdings</vt:lpstr>
      <vt:lpstr>Office 主题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58</cp:revision>
  <dcterms:created xsi:type="dcterms:W3CDTF">2015-02-25T02:36:00Z</dcterms:created>
  <dcterms:modified xsi:type="dcterms:W3CDTF">2019-12-31T03:00:05Z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