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336" r:id="rId2"/>
    <p:sldId id="337" r:id="rId3"/>
    <p:sldId id="265" r:id="rId4"/>
    <p:sldId id="338" r:id="rId5"/>
    <p:sldId id="272" r:id="rId6"/>
    <p:sldId id="395" r:id="rId7"/>
    <p:sldId id="277" r:id="rId8"/>
    <p:sldId id="280" r:id="rId9"/>
    <p:sldId id="340" r:id="rId10"/>
    <p:sldId id="341" r:id="rId11"/>
    <p:sldId id="279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1" r:id="rId20"/>
    <p:sldId id="292" r:id="rId21"/>
    <p:sldId id="293" r:id="rId22"/>
    <p:sldId id="294" r:id="rId23"/>
    <p:sldId id="295" r:id="rId24"/>
    <p:sldId id="296" r:id="rId25"/>
    <p:sldId id="299" r:id="rId26"/>
    <p:sldId id="298" r:id="rId27"/>
    <p:sldId id="297" r:id="rId28"/>
    <p:sldId id="300" r:id="rId29"/>
    <p:sldId id="301" r:id="rId30"/>
    <p:sldId id="342" r:id="rId31"/>
    <p:sldId id="303" r:id="rId32"/>
    <p:sldId id="344" r:id="rId33"/>
    <p:sldId id="343" r:id="rId34"/>
    <p:sldId id="454" r:id="rId35"/>
    <p:sldId id="335" r:id="rId36"/>
    <p:sldId id="345" r:id="rId37"/>
    <p:sldId id="311" r:id="rId38"/>
    <p:sldId id="346" r:id="rId39"/>
    <p:sldId id="312" r:id="rId40"/>
    <p:sldId id="313" r:id="rId41"/>
    <p:sldId id="315" r:id="rId42"/>
    <p:sldId id="316" r:id="rId43"/>
    <p:sldId id="317" r:id="rId44"/>
    <p:sldId id="319" r:id="rId45"/>
    <p:sldId id="320" r:id="rId46"/>
    <p:sldId id="322" r:id="rId47"/>
    <p:sldId id="324" r:id="rId48"/>
    <p:sldId id="347" r:id="rId49"/>
    <p:sldId id="326" r:id="rId50"/>
    <p:sldId id="348" r:id="rId51"/>
    <p:sldId id="349" r:id="rId52"/>
    <p:sldId id="328" r:id="rId53"/>
    <p:sldId id="330" r:id="rId54"/>
    <p:sldId id="350" r:id="rId55"/>
    <p:sldId id="351" r:id="rId56"/>
    <p:sldId id="331" r:id="rId57"/>
    <p:sldId id="455" r:id="rId58"/>
    <p:sldId id="449" r:id="rId59"/>
    <p:sldId id="450" r:id="rId60"/>
    <p:sldId id="451" r:id="rId61"/>
    <p:sldId id="452" r:id="rId62"/>
    <p:sldId id="453" r:id="rId63"/>
    <p:sldId id="333" r:id="rId64"/>
    <p:sldId id="334" r:id="rId6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14382"/>
    <a:srgbClr val="307BC0"/>
    <a:srgbClr val="5B9BD5"/>
    <a:srgbClr val="3786CD"/>
    <a:srgbClr val="5799D5"/>
    <a:srgbClr val="A6366E"/>
    <a:srgbClr val="C856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89" autoAdjust="0"/>
  </p:normalViewPr>
  <p:slideViewPr>
    <p:cSldViewPr snapToGrid="0">
      <p:cViewPr varScale="1">
        <p:scale>
          <a:sx n="76" d="100"/>
          <a:sy n="76" d="100"/>
        </p:scale>
        <p:origin x="272" y="3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736"/>
    </p:cViewPr>
  </p:sorter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647C98C-D0B9-452F-81F6-A096AEF116DA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0C34876-3825-428F-B923-E34282E029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6547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1312CF-373F-41CF-884F-9FE9AB0AEA9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647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C34876-3825-428F-B923-E34282E0292B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973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529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B88898-083B-41E1-9AA0-E774605C7DD3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581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DEE33-16FA-4C45-8294-97F0629C1863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B60B0-B0BE-4508-836C-1063B993CE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6D615-0556-425B-8E4B-627B9844D007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EC775-C304-4833-8171-2C90FFC6D7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C8ECD-CD1A-44B4-B2AF-EF8D0EE3F136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2F514-E13E-4578-8C3F-9C2250A855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4CFBB-1FAE-4161-AD55-EBBC3405CC30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17115-D546-48D5-9B39-A104E00476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066F0-597E-46F6-9711-388B23669AC0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389B2-A17E-4C81-98DE-284C6A8028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9645C-3564-466C-856A-3E4CE821A84D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D691C-C403-4673-9737-2DC5F76A6E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635A9-11F7-475F-920C-045B163DF104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EBAF7-47FB-40D9-81A8-0C7C6A0683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3AFC4-8E25-4BE0-913D-668AF03C8857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93F60-A38F-4E08-9AFC-BE4973D138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6678B-D02A-43FC-960B-2CC7B0E9D03A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41AB7-C600-4014-9599-139735303B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8D02B-6A67-4C47-962E-045003C49FE2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159B4-F7FE-4FB4-A702-ABECA7AE4C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E3FBE-F4A5-45F3-8D69-EDDB533475A1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76F22-CD21-4E85-A0CD-01582FC0DF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D17F4FB-F338-4C1A-96AB-4F4B23A9447B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66AD17-6B59-4CA8-A0BC-88C9803813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37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3448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第十六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单元</a:t>
            </a:r>
            <a:endParaRPr lang="en-US" altLang="zh-CN" sz="320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r>
              <a:rPr lang="zh-CN" altLang="en-US" sz="32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静脉输液和输血法</a:t>
            </a:r>
          </a:p>
        </p:txBody>
      </p:sp>
      <p:sp>
        <p:nvSpPr>
          <p:cNvPr id="2" name="椭圆 1"/>
          <p:cNvSpPr/>
          <p:nvPr/>
        </p:nvSpPr>
        <p:spPr>
          <a:xfrm>
            <a:off x="3883025" y="179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883025" y="433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829175" y="1743075"/>
            <a:ext cx="5432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微软雅黑"/>
                <a:ea typeface="微软雅黑"/>
                <a:cs typeface="微软雅黑"/>
              </a:rPr>
              <a:t>静脉输液法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829175" y="4468813"/>
            <a:ext cx="5432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微软雅黑"/>
                <a:ea typeface="微软雅黑"/>
                <a:cs typeface="微软雅黑"/>
              </a:rPr>
              <a:t>静脉输血法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5" grpId="0"/>
      <p:bldP spid="5" grpId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8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二、静脉输液方法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83" name="文本框 24"/>
          <p:cNvSpPr txBox="1">
            <a:spLocks noChangeArrowheads="1"/>
          </p:cNvSpPr>
          <p:nvPr/>
        </p:nvSpPr>
        <p:spPr bwMode="auto">
          <a:xfrm>
            <a:off x="1404938" y="1465263"/>
            <a:ext cx="37496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密闭式周围静脉输液</a:t>
            </a:r>
          </a:p>
        </p:txBody>
      </p:sp>
      <p:sp>
        <p:nvSpPr>
          <p:cNvPr id="28684" name="Rectangle 3"/>
          <p:cNvSpPr>
            <a:spLocks noRot="1" noChangeArrowheads="1"/>
          </p:cNvSpPr>
          <p:nvPr/>
        </p:nvSpPr>
        <p:spPr bwMode="auto">
          <a:xfrm>
            <a:off x="4711700" y="2017713"/>
            <a:ext cx="27686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altLang="zh-CN" sz="2800" b="1">
                <a:solidFill>
                  <a:schemeClr val="hlink"/>
                </a:solidFill>
                <a:latin typeface="微软雅黑"/>
                <a:ea typeface="微软雅黑"/>
                <a:cs typeface="微软雅黑"/>
              </a:rPr>
              <a:t>3</a:t>
            </a:r>
            <a:r>
              <a:rPr lang="zh-CN" altLang="en-US" sz="2800" b="1">
                <a:solidFill>
                  <a:schemeClr val="hlink"/>
                </a:solidFill>
                <a:latin typeface="微软雅黑"/>
                <a:ea typeface="微软雅黑"/>
                <a:cs typeface="微软雅黑"/>
              </a:rPr>
              <a:t>．实施</a:t>
            </a:r>
            <a:r>
              <a:rPr lang="zh-CN" altLang="en-US" sz="2400" b="1">
                <a:solidFill>
                  <a:schemeClr val="hlink"/>
                </a:solidFill>
                <a:latin typeface="Batang"/>
                <a:ea typeface="Batang"/>
                <a:cs typeface="Batang"/>
              </a:rPr>
              <a:t>    </a:t>
            </a:r>
            <a:endParaRPr lang="zh-CN" altLang="en-US" sz="2400" b="1">
              <a:solidFill>
                <a:schemeClr val="hlink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8685" name="矩形 4"/>
          <p:cNvSpPr>
            <a:spLocks noChangeArrowheads="1"/>
          </p:cNvSpPr>
          <p:nvPr/>
        </p:nvSpPr>
        <p:spPr bwMode="auto">
          <a:xfrm>
            <a:off x="3048000" y="2759075"/>
            <a:ext cx="6096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准备  →  核对解释  →  初步排气  →  皮肤消毒  →  静脉穿刺  →  固定针头  →  调节滴速  →  整理及嘱咐  →  记录  →  观察  →  添加药液  →  停止输液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5"/>
          <p:cNvGrpSpPr>
            <a:grpSpLocks/>
          </p:cNvGrpSpPr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9701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03" name="文本框 18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 二、静脉输液方法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05" name="文本框 26"/>
          <p:cNvSpPr txBox="1">
            <a:spLocks noChangeArrowheads="1"/>
          </p:cNvSpPr>
          <p:nvPr/>
        </p:nvSpPr>
        <p:spPr bwMode="auto">
          <a:xfrm>
            <a:off x="5340350" y="1296988"/>
            <a:ext cx="15113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微软雅黑"/>
                <a:ea typeface="微软雅黑"/>
                <a:cs typeface="微软雅黑"/>
              </a:rPr>
              <a:t>选血管</a:t>
            </a:r>
          </a:p>
        </p:txBody>
      </p:sp>
      <p:pic>
        <p:nvPicPr>
          <p:cNvPr id="29706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3813" y="2171700"/>
            <a:ext cx="41402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7350" y="2171700"/>
            <a:ext cx="41402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5"/>
          <p:cNvGrpSpPr>
            <a:grpSpLocks/>
          </p:cNvGrpSpPr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724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6" name="文本框 18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二、静脉输液方法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8" name="文本框 26"/>
          <p:cNvSpPr txBox="1">
            <a:spLocks noChangeArrowheads="1"/>
          </p:cNvSpPr>
          <p:nvPr/>
        </p:nvSpPr>
        <p:spPr bwMode="auto">
          <a:xfrm>
            <a:off x="5184775" y="1382713"/>
            <a:ext cx="24336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微软雅黑"/>
                <a:ea typeface="微软雅黑"/>
                <a:cs typeface="微软雅黑"/>
              </a:rPr>
              <a:t>插入插瓶针</a:t>
            </a:r>
          </a:p>
        </p:txBody>
      </p:sp>
      <p:pic>
        <p:nvPicPr>
          <p:cNvPr id="30729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3338" y="2082800"/>
            <a:ext cx="4140200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8463" y="2128838"/>
            <a:ext cx="414020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5"/>
          <p:cNvGrpSpPr>
            <a:grpSpLocks/>
          </p:cNvGrpSpPr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748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50" name="文本框 18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二、静脉输液方法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52" name="文本框 26"/>
          <p:cNvSpPr txBox="1">
            <a:spLocks noChangeArrowheads="1"/>
          </p:cNvSpPr>
          <p:nvPr/>
        </p:nvSpPr>
        <p:spPr bwMode="auto">
          <a:xfrm>
            <a:off x="5562600" y="1282700"/>
            <a:ext cx="28844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微软雅黑"/>
                <a:ea typeface="微软雅黑"/>
                <a:cs typeface="微软雅黑"/>
              </a:rPr>
              <a:t>排气</a:t>
            </a:r>
          </a:p>
        </p:txBody>
      </p:sp>
      <p:pic>
        <p:nvPicPr>
          <p:cNvPr id="31753" name="Picture 4" descr="DSC06080"/>
          <p:cNvPicPr>
            <a:picLocks noChangeAspect="1" noChangeArrowheads="1"/>
          </p:cNvPicPr>
          <p:nvPr/>
        </p:nvPicPr>
        <p:blipFill>
          <a:blip r:embed="rId2">
            <a:lum bright="18000" contrast="84000"/>
          </a:blip>
          <a:srcRect/>
          <a:stretch>
            <a:fillRect/>
          </a:stretch>
        </p:blipFill>
        <p:spPr bwMode="auto">
          <a:xfrm>
            <a:off x="909638" y="2149475"/>
            <a:ext cx="3089275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66075" y="2178050"/>
            <a:ext cx="3008313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79913" y="2151063"/>
            <a:ext cx="3205162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>
            <a:grpSpLocks/>
          </p:cNvGrpSpPr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772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74" name="文本框 18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二、静脉输液方法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76" name="文本框 26"/>
          <p:cNvSpPr txBox="1">
            <a:spLocks noChangeArrowheads="1"/>
          </p:cNvSpPr>
          <p:nvPr/>
        </p:nvSpPr>
        <p:spPr bwMode="auto">
          <a:xfrm>
            <a:off x="5081588" y="1296988"/>
            <a:ext cx="30940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微软雅黑"/>
                <a:ea typeface="微软雅黑"/>
                <a:cs typeface="微软雅黑"/>
              </a:rPr>
              <a:t>系止血带方法</a:t>
            </a:r>
          </a:p>
        </p:txBody>
      </p:sp>
      <p:pic>
        <p:nvPicPr>
          <p:cNvPr id="327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2036763"/>
            <a:ext cx="5227638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5"/>
          <p:cNvGrpSpPr>
            <a:grpSpLocks/>
          </p:cNvGrpSpPr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3796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798" name="文本框 18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二、静脉输液方法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800" name="文本框 26"/>
          <p:cNvSpPr txBox="1">
            <a:spLocks noChangeArrowheads="1"/>
          </p:cNvSpPr>
          <p:nvPr/>
        </p:nvSpPr>
        <p:spPr bwMode="auto">
          <a:xfrm>
            <a:off x="4924425" y="1319213"/>
            <a:ext cx="2406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微软雅黑"/>
                <a:ea typeface="微软雅黑"/>
                <a:cs typeface="微软雅黑"/>
              </a:rPr>
              <a:t>静脉穿刺</a:t>
            </a:r>
          </a:p>
        </p:txBody>
      </p:sp>
      <p:pic>
        <p:nvPicPr>
          <p:cNvPr id="33801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1863" y="2309813"/>
            <a:ext cx="3313112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309813"/>
            <a:ext cx="331311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7338" y="2309813"/>
            <a:ext cx="3313112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组合 5"/>
          <p:cNvGrpSpPr>
            <a:grpSpLocks/>
          </p:cNvGrpSpPr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4820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822" name="文本框 18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二、静脉输液法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824" name="文本框 26"/>
          <p:cNvSpPr txBox="1">
            <a:spLocks noChangeArrowheads="1"/>
          </p:cNvSpPr>
          <p:nvPr/>
        </p:nvSpPr>
        <p:spPr bwMode="auto">
          <a:xfrm>
            <a:off x="4983163" y="1296988"/>
            <a:ext cx="27860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微软雅黑"/>
                <a:ea typeface="微软雅黑"/>
                <a:cs typeface="微软雅黑"/>
              </a:rPr>
              <a:t>针头固定方法</a:t>
            </a:r>
          </a:p>
        </p:txBody>
      </p:sp>
      <p:pic>
        <p:nvPicPr>
          <p:cNvPr id="34825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7738" y="2309813"/>
            <a:ext cx="331152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7700" y="2309813"/>
            <a:ext cx="331152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66075" y="2324100"/>
            <a:ext cx="33115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组合 5"/>
          <p:cNvGrpSpPr>
            <a:grpSpLocks/>
          </p:cNvGrpSpPr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5844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846" name="文本框 18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二、静脉输液法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848" name="文本框 26"/>
          <p:cNvSpPr txBox="1">
            <a:spLocks noChangeArrowheads="1"/>
          </p:cNvSpPr>
          <p:nvPr/>
        </p:nvSpPr>
        <p:spPr bwMode="auto">
          <a:xfrm>
            <a:off x="5386388" y="1296988"/>
            <a:ext cx="24622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微软雅黑"/>
                <a:ea typeface="微软雅黑"/>
                <a:cs typeface="微软雅黑"/>
              </a:rPr>
              <a:t>调节滴速</a:t>
            </a:r>
          </a:p>
        </p:txBody>
      </p:sp>
      <p:sp>
        <p:nvSpPr>
          <p:cNvPr id="35849" name="矩形 21"/>
          <p:cNvSpPr>
            <a:spLocks noChangeArrowheads="1"/>
          </p:cNvSpPr>
          <p:nvPr/>
        </p:nvSpPr>
        <p:spPr bwMode="auto">
          <a:xfrm>
            <a:off x="3492500" y="2366963"/>
            <a:ext cx="609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sz="240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pic>
        <p:nvPicPr>
          <p:cNvPr id="358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3800" y="2003425"/>
            <a:ext cx="415290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1" name="矩形 3"/>
          <p:cNvSpPr>
            <a:spLocks noChangeArrowheads="1"/>
          </p:cNvSpPr>
          <p:nvPr/>
        </p:nvSpPr>
        <p:spPr bwMode="auto">
          <a:xfrm>
            <a:off x="5399088" y="2009775"/>
            <a:ext cx="608647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根据病人的</a:t>
            </a:r>
            <a:r>
              <a:rPr lang="zh-CN" altLang="en-US" sz="2400" b="1">
                <a:solidFill>
                  <a:srgbClr val="FF3300"/>
                </a:solidFill>
                <a:latin typeface="微软雅黑"/>
                <a:ea typeface="微软雅黑"/>
                <a:cs typeface="微软雅黑"/>
              </a:rPr>
              <a:t>年龄、病情、药物性质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调节滴速：</a:t>
            </a:r>
          </a:p>
          <a:p>
            <a:pPr marL="342900" indent="-342900"/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成人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40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～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60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滴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/min</a:t>
            </a:r>
          </a:p>
          <a:p>
            <a:pPr marL="342900" indent="-342900"/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儿童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20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～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40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滴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/min</a:t>
            </a:r>
          </a:p>
          <a:p>
            <a:pPr marL="342900" indent="-342900"/>
            <a:endParaRPr lang="en-US" altLang="zh-CN" sz="2400" b="1">
              <a:latin typeface="微软雅黑"/>
              <a:ea typeface="微软雅黑"/>
              <a:cs typeface="微软雅黑"/>
            </a:endParaRPr>
          </a:p>
          <a:p>
            <a:pPr marL="342900" indent="-342900"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年老体弱、婴幼儿、心肺疾病、输入高渗盐水、含钾药物、升压药物，</a:t>
            </a: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速度宜慢</a:t>
            </a:r>
            <a:endParaRPr lang="en-US" altLang="zh-CN" sz="2400" b="1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  <a:p>
            <a:pPr marL="342900" indent="-342900"/>
            <a:endParaRPr lang="en-US" altLang="zh-CN" sz="2400" b="1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  <a:p>
            <a:pPr marL="342900" indent="-342900"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脱水、心肺功能良好者，</a:t>
            </a: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速度宜快</a:t>
            </a:r>
            <a:endParaRPr lang="zh-CN" altLang="en-US" sz="2400" b="1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组合 5"/>
          <p:cNvGrpSpPr>
            <a:grpSpLocks/>
          </p:cNvGrpSpPr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6868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870" name="文本框 18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二、静脉输液方法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872" name="文本框 26"/>
          <p:cNvSpPr txBox="1">
            <a:spLocks noChangeArrowheads="1"/>
          </p:cNvSpPr>
          <p:nvPr/>
        </p:nvSpPr>
        <p:spPr bwMode="auto">
          <a:xfrm>
            <a:off x="4597400" y="1296988"/>
            <a:ext cx="35369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静脉留置针输液法</a:t>
            </a:r>
          </a:p>
        </p:txBody>
      </p:sp>
      <p:sp>
        <p:nvSpPr>
          <p:cNvPr id="36873" name="矩形 21"/>
          <p:cNvSpPr>
            <a:spLocks noChangeArrowheads="1"/>
          </p:cNvSpPr>
          <p:nvPr/>
        </p:nvSpPr>
        <p:spPr bwMode="auto">
          <a:xfrm>
            <a:off x="3492500" y="2366963"/>
            <a:ext cx="609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sz="240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pic>
        <p:nvPicPr>
          <p:cNvPr id="36874" name="Picture 4" descr="留置针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3225" y="2033588"/>
            <a:ext cx="3063875" cy="3028950"/>
          </a:xfrm>
          <a:prstGeom prst="rect">
            <a:avLst/>
          </a:prstGeom>
          <a:noFill/>
          <a:ln w="9525">
            <a:pattFill prst="lgConfetti">
              <a:fgClr>
                <a:schemeClr val="tx1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sp>
        <p:nvSpPr>
          <p:cNvPr id="36875" name="矩形 4"/>
          <p:cNvSpPr>
            <a:spLocks noChangeArrowheads="1"/>
          </p:cNvSpPr>
          <p:nvPr/>
        </p:nvSpPr>
        <p:spPr bwMode="auto">
          <a:xfrm>
            <a:off x="1308100" y="2273300"/>
            <a:ext cx="490855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静脉留置针的外套管光滑柔软，对血管壁刺激性小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marL="342900" indent="-342900">
              <a:lnSpc>
                <a:spcPct val="130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留置针一般保留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3~5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天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marL="342900" indent="-342900">
              <a:lnSpc>
                <a:spcPct val="130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适用于长期输液，静脉穿刺较困难的病人。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组合 5"/>
          <p:cNvGrpSpPr>
            <a:grpSpLocks/>
          </p:cNvGrpSpPr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7892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894" name="文本框 18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二、静脉输液方法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896" name="文本框 26"/>
          <p:cNvSpPr txBox="1">
            <a:spLocks noChangeArrowheads="1"/>
          </p:cNvSpPr>
          <p:nvPr/>
        </p:nvSpPr>
        <p:spPr bwMode="auto">
          <a:xfrm>
            <a:off x="5243513" y="1296988"/>
            <a:ext cx="170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微软雅黑"/>
                <a:ea typeface="微软雅黑"/>
                <a:cs typeface="微软雅黑"/>
              </a:rPr>
              <a:t>注意事项</a:t>
            </a:r>
          </a:p>
        </p:txBody>
      </p:sp>
      <p:sp>
        <p:nvSpPr>
          <p:cNvPr id="37897" name="矩形 21"/>
          <p:cNvSpPr>
            <a:spLocks noChangeArrowheads="1"/>
          </p:cNvSpPr>
          <p:nvPr/>
        </p:nvSpPr>
        <p:spPr bwMode="auto">
          <a:xfrm>
            <a:off x="3492500" y="2366963"/>
            <a:ext cx="609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sz="240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7898" name="矩形 22"/>
          <p:cNvSpPr>
            <a:spLocks noChangeArrowheads="1"/>
          </p:cNvSpPr>
          <p:nvPr/>
        </p:nvSpPr>
        <p:spPr bwMode="auto">
          <a:xfrm>
            <a:off x="1179513" y="2146300"/>
            <a:ext cx="78708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4" indent="-228600"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SzPct val="60000"/>
            </a:pPr>
            <a:r>
              <a:rPr kumimoji="1"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kumimoji="1"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、严格无菌，做好查对</a:t>
            </a:r>
            <a:endParaRPr kumimoji="1"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lvl="4" indent="-228600"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SzPct val="60000"/>
            </a:pPr>
            <a:r>
              <a:rPr kumimoji="1"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kumimoji="1"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、合理安排输液顺序</a:t>
            </a:r>
            <a:endParaRPr kumimoji="1"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lvl="4" indent="-228600"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SzPct val="60000"/>
            </a:pPr>
            <a:r>
              <a:rPr kumimoji="1"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</a:t>
            </a:r>
            <a:r>
              <a:rPr kumimoji="1"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、对长期输液的病人，要合理使用静脉</a:t>
            </a:r>
            <a:endParaRPr kumimoji="1"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lvl="4" indent="-228600"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SzPct val="60000"/>
            </a:pPr>
            <a:r>
              <a:rPr kumimoji="1"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</a:t>
            </a:r>
            <a:r>
              <a:rPr kumimoji="1"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、正确添加药液</a:t>
            </a:r>
            <a:endParaRPr kumimoji="1"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lvl="4" indent="-228600"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SzPct val="60000"/>
            </a:pPr>
            <a:r>
              <a:rPr kumimoji="1"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5</a:t>
            </a:r>
            <a:r>
              <a:rPr kumimoji="1"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、加强观察</a:t>
            </a:r>
            <a:endParaRPr kumimoji="1"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lvl="4" indent="-228600"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SzPct val="60000"/>
            </a:pPr>
            <a:r>
              <a:rPr kumimoji="1"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6</a:t>
            </a:r>
            <a:r>
              <a:rPr kumimoji="1"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、保持管道通畅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       静脉输液法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485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92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课前思考</a:t>
            </a:r>
          </a:p>
        </p:txBody>
      </p:sp>
      <p:sp>
        <p:nvSpPr>
          <p:cNvPr id="20493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8154988" y="2487613"/>
            <a:ext cx="3163887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该病人发生了什么情况？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护士应采取哪些护理措施？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35050" y="2681288"/>
            <a:ext cx="2838450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张先生，男，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72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岁，因肺感染在社区医院实施输液治疗，在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40min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内输入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1000ml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液体后，突然出现心慌、气促、咳嗽、咳粉红色泡沫痰等症状。</a:t>
            </a:r>
            <a:endParaRPr lang="zh-CN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92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536257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三、输液速度与时间的计算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923" name="矩形 23"/>
          <p:cNvSpPr>
            <a:spLocks noChangeArrowheads="1"/>
          </p:cNvSpPr>
          <p:nvPr/>
        </p:nvSpPr>
        <p:spPr bwMode="auto">
          <a:xfrm>
            <a:off x="2063750" y="2073275"/>
            <a:ext cx="851376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en-US" sz="2400" b="1" dirty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、已知输入液体总量与计划所用输液时间，计算每分钟滴数：</a:t>
            </a:r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zh-CN" altLang="en-US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8924" name="Rectangle 10"/>
          <p:cNvSpPr>
            <a:spLocks noChangeArrowheads="1"/>
          </p:cNvSpPr>
          <p:nvPr/>
        </p:nvSpPr>
        <p:spPr bwMode="auto">
          <a:xfrm>
            <a:off x="2814638" y="2873375"/>
            <a:ext cx="6683375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b="1">
                <a:solidFill>
                  <a:srgbClr val="0066FF"/>
                </a:solidFill>
                <a:latin typeface="微软雅黑"/>
                <a:ea typeface="微软雅黑"/>
                <a:cs typeface="Times New Roman" pitchFamily="18" charset="0"/>
              </a:rPr>
              <a:t>每分钟滴数</a:t>
            </a:r>
            <a:r>
              <a:rPr lang="en-US" altLang="zh-CN" b="1">
                <a:solidFill>
                  <a:srgbClr val="0066FF"/>
                </a:solidFill>
                <a:latin typeface="微软雅黑"/>
                <a:ea typeface="微软雅黑"/>
                <a:cs typeface="Times New Roman" pitchFamily="18" charset="0"/>
              </a:rPr>
              <a:t>=</a:t>
            </a:r>
          </a:p>
          <a:p>
            <a:endParaRPr lang="en-US" altLang="zh-CN" sz="1200">
              <a:solidFill>
                <a:srgbClr val="0066FF"/>
              </a:solidFill>
              <a:latin typeface="微软雅黑"/>
              <a:ea typeface="微软雅黑"/>
              <a:cs typeface="Times New Roman" pitchFamily="18" charset="0"/>
            </a:endParaRPr>
          </a:p>
          <a:p>
            <a:endParaRPr lang="en-US" altLang="zh-CN" sz="1200">
              <a:solidFill>
                <a:srgbClr val="0066FF"/>
              </a:solidFill>
              <a:latin typeface="微软雅黑"/>
              <a:ea typeface="微软雅黑"/>
              <a:cs typeface="Times New Roman" pitchFamily="18" charset="0"/>
            </a:endParaRPr>
          </a:p>
          <a:p>
            <a:endParaRPr lang="en-US" altLang="zh-CN" sz="1200">
              <a:solidFill>
                <a:srgbClr val="0066FF"/>
              </a:solidFill>
              <a:latin typeface="微软雅黑"/>
              <a:ea typeface="微软雅黑"/>
              <a:cs typeface="Times New Roman" pitchFamily="18" charset="0"/>
            </a:endParaRPr>
          </a:p>
          <a:p>
            <a:endParaRPr lang="en-US" altLang="zh-CN" sz="1200">
              <a:solidFill>
                <a:srgbClr val="0066FF"/>
              </a:solidFill>
              <a:latin typeface="微软雅黑"/>
              <a:ea typeface="微软雅黑"/>
              <a:cs typeface="Times New Roman" pitchFamily="18" charset="0"/>
            </a:endParaRPr>
          </a:p>
          <a:p>
            <a:endParaRPr lang="en-US" altLang="zh-CN" sz="1200">
              <a:solidFill>
                <a:srgbClr val="0066FF"/>
              </a:solidFill>
              <a:latin typeface="微软雅黑"/>
              <a:ea typeface="微软雅黑"/>
              <a:cs typeface="Times New Roman" pitchFamily="18" charset="0"/>
            </a:endParaRPr>
          </a:p>
          <a:p>
            <a:r>
              <a:rPr lang="en-US" altLang="zh-CN" sz="1200">
                <a:solidFill>
                  <a:srgbClr val="0066FF"/>
                </a:solidFill>
                <a:latin typeface="微软雅黑"/>
                <a:ea typeface="微软雅黑"/>
                <a:cs typeface="Times New Roman" pitchFamily="18" charset="0"/>
              </a:rPr>
              <a:t> </a:t>
            </a:r>
            <a:endParaRPr lang="en-US" altLang="zh-CN">
              <a:solidFill>
                <a:srgbClr val="0066FF"/>
              </a:solidFill>
              <a:latin typeface="微软雅黑"/>
              <a:ea typeface="微软雅黑"/>
              <a:cs typeface="Times New Roman" pitchFamily="18" charset="0"/>
            </a:endParaRPr>
          </a:p>
        </p:txBody>
      </p:sp>
      <p:sp>
        <p:nvSpPr>
          <p:cNvPr id="38925" name="矩形 28"/>
          <p:cNvSpPr>
            <a:spLocks noChangeArrowheads="1"/>
          </p:cNvSpPr>
          <p:nvPr/>
        </p:nvSpPr>
        <p:spPr bwMode="auto">
          <a:xfrm>
            <a:off x="4667250" y="2622550"/>
            <a:ext cx="3305175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液体总量（</a:t>
            </a:r>
            <a:r>
              <a:rPr lang="en-US" altLang="zh-CN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mL</a:t>
            </a:r>
            <a:r>
              <a:rPr lang="zh-CN" altLang="en-US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</a:t>
            </a:r>
            <a:r>
              <a:rPr lang="en-US" altLang="zh-CN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×</a:t>
            </a:r>
            <a:r>
              <a:rPr lang="zh-CN" altLang="en-US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点滴系数</a:t>
            </a:r>
            <a:endParaRPr lang="en-US" altLang="zh-CN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b="1" u="sng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zh-CN" altLang="en-US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8926" name="矩形 29"/>
          <p:cNvSpPr>
            <a:spLocks noChangeArrowheads="1"/>
          </p:cNvSpPr>
          <p:nvPr/>
        </p:nvSpPr>
        <p:spPr bwMode="auto">
          <a:xfrm>
            <a:off x="5324475" y="3211513"/>
            <a:ext cx="17145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输液时间</a:t>
            </a:r>
            <a:r>
              <a:rPr lang="en-US" altLang="zh-CN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(min)</a:t>
            </a:r>
            <a:endParaRPr lang="zh-CN" altLang="en-US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4725988" y="3073400"/>
            <a:ext cx="2868612" cy="15875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8" name="矩形 31"/>
          <p:cNvSpPr>
            <a:spLocks noChangeArrowheads="1"/>
          </p:cNvSpPr>
          <p:nvPr/>
        </p:nvSpPr>
        <p:spPr bwMode="auto">
          <a:xfrm>
            <a:off x="2012950" y="3703638"/>
            <a:ext cx="6096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lang="zh-CN" altLang="en-US" sz="2400" b="1" dirty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、已知每分钟滴数与输液总量，计算输液所需时间：</a:t>
            </a:r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8929" name="矩形 32"/>
          <p:cNvSpPr>
            <a:spLocks noChangeArrowheads="1"/>
          </p:cNvSpPr>
          <p:nvPr/>
        </p:nvSpPr>
        <p:spPr bwMode="auto">
          <a:xfrm>
            <a:off x="2219418" y="4511675"/>
            <a:ext cx="29607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/>
                <a:ea typeface="微软雅黑"/>
                <a:cs typeface="Times New Roman" pitchFamily="18" charset="0"/>
              </a:rPr>
              <a:t>输液时间（</a:t>
            </a:r>
            <a:r>
              <a:rPr lang="en-US" altLang="zh-CN" b="1" dirty="0" smtClean="0">
                <a:solidFill>
                  <a:srgbClr val="0070C0"/>
                </a:solidFill>
                <a:latin typeface="微软雅黑"/>
                <a:ea typeface="微软雅黑"/>
                <a:cs typeface="Times New Roman" pitchFamily="18" charset="0"/>
              </a:rPr>
              <a:t>h</a:t>
            </a:r>
            <a:r>
              <a:rPr lang="zh-CN" altLang="en-US" b="1" dirty="0" smtClean="0">
                <a:solidFill>
                  <a:srgbClr val="0070C0"/>
                </a:solidFill>
                <a:latin typeface="微软雅黑"/>
                <a:ea typeface="微软雅黑"/>
                <a:cs typeface="Times New Roman" pitchFamily="18" charset="0"/>
              </a:rPr>
              <a:t>）  </a:t>
            </a:r>
            <a:r>
              <a:rPr lang="en-US" altLang="zh-CN" b="1" dirty="0" smtClean="0">
                <a:solidFill>
                  <a:srgbClr val="0066FF"/>
                </a:solidFill>
                <a:latin typeface="微软雅黑"/>
                <a:ea typeface="微软雅黑"/>
                <a:cs typeface="Times New Roman" pitchFamily="18" charset="0"/>
              </a:rPr>
              <a:t>=</a:t>
            </a:r>
            <a:endParaRPr lang="en-US" altLang="zh-CN" b="1" dirty="0">
              <a:solidFill>
                <a:srgbClr val="0066FF"/>
              </a:solidFill>
              <a:latin typeface="微软雅黑"/>
              <a:ea typeface="微软雅黑"/>
              <a:cs typeface="Times New Roman" pitchFamily="18" charset="0"/>
            </a:endParaRPr>
          </a:p>
        </p:txBody>
      </p:sp>
      <p:sp>
        <p:nvSpPr>
          <p:cNvPr id="38930" name="矩形 33"/>
          <p:cNvSpPr>
            <a:spLocks noChangeArrowheads="1"/>
          </p:cNvSpPr>
          <p:nvPr/>
        </p:nvSpPr>
        <p:spPr bwMode="auto">
          <a:xfrm>
            <a:off x="4803775" y="4311697"/>
            <a:ext cx="406501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液体总量（</a:t>
            </a:r>
            <a:r>
              <a:rPr lang="en-US" altLang="zh-CN" b="1" dirty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mL</a:t>
            </a:r>
            <a:r>
              <a:rPr lang="zh-CN" altLang="en-US" b="1" dirty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</a:t>
            </a:r>
            <a:r>
              <a:rPr lang="en-US" altLang="zh-CN" b="1" dirty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×</a:t>
            </a:r>
            <a:r>
              <a:rPr lang="zh-CN" altLang="en-US" b="1" dirty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点滴系数</a:t>
            </a:r>
            <a:endParaRPr lang="en-US" altLang="zh-CN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en-US" altLang="zh-CN" u="sng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endParaRPr lang="zh-CN" altLang="en-US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4667250" y="4684713"/>
            <a:ext cx="2870200" cy="15875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32" name="矩形 35"/>
          <p:cNvSpPr>
            <a:spLocks noChangeArrowheads="1"/>
          </p:cNvSpPr>
          <p:nvPr/>
        </p:nvSpPr>
        <p:spPr bwMode="auto">
          <a:xfrm>
            <a:off x="4973638" y="4811713"/>
            <a:ext cx="2398712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每分钟滴数</a:t>
            </a:r>
            <a:r>
              <a:rPr lang="en-US" altLang="zh-CN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×60(min)</a:t>
            </a:r>
            <a:endParaRPr lang="zh-CN" altLang="en-US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94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四、输液故障及排除法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溶液不滴</a:t>
            </a:r>
            <a:endParaRPr lang="zh-CN" altLang="en-US" sz="2800" b="1" dirty="0"/>
          </a:p>
        </p:txBody>
      </p:sp>
      <p:sp>
        <p:nvSpPr>
          <p:cNvPr id="39947" name="文本框 24"/>
          <p:cNvSpPr txBox="1">
            <a:spLocks noChangeArrowheads="1"/>
          </p:cNvSpPr>
          <p:nvPr/>
        </p:nvSpPr>
        <p:spPr bwMode="auto">
          <a:xfrm>
            <a:off x="1951038" y="2247900"/>
            <a:ext cx="95091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1.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针头斜面滑出血管外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2.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针尖斜面紧贴血管壁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3.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针头阻塞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4.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压力过低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5.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静脉痉挛</a:t>
            </a:r>
          </a:p>
        </p:txBody>
      </p:sp>
      <p:pic>
        <p:nvPicPr>
          <p:cNvPr id="39948" name="Picture 6" descr="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7450" y="1998663"/>
            <a:ext cx="3429000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9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2050" y="3079750"/>
            <a:ext cx="34544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0" name="图片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2050" y="4284663"/>
            <a:ext cx="3454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96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四、输液故障及排除法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茂菲氏滴管液面过高</a:t>
            </a:r>
            <a:endParaRPr lang="zh-CN" altLang="en-US" sz="2800" dirty="0"/>
          </a:p>
        </p:txBody>
      </p:sp>
      <p:pic>
        <p:nvPicPr>
          <p:cNvPr id="40971" name="Picture 3" descr="a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7463" y="2452688"/>
            <a:ext cx="33242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4" descr="bu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97650" y="2452688"/>
            <a:ext cx="3794125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992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四、输液故障及排除法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茂菲氏滴管液面过低</a:t>
            </a:r>
            <a:endParaRPr lang="zh-CN" altLang="en-US" sz="2800" b="1" dirty="0"/>
          </a:p>
        </p:txBody>
      </p:sp>
      <p:pic>
        <p:nvPicPr>
          <p:cNvPr id="41995" name="Picture 3" descr="a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2400" y="2397125"/>
            <a:ext cx="3132138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4" descr="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0338" y="2360613"/>
            <a:ext cx="3132137" cy="265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38763" y="1450975"/>
            <a:ext cx="357187" cy="28257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01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四、输液故障及排除法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39838" y="1403350"/>
            <a:ext cx="43370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茂菲氏滴管液面自行下降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43019" name="文本框 24"/>
          <p:cNvSpPr txBox="1">
            <a:spLocks noChangeArrowheads="1"/>
          </p:cNvSpPr>
          <p:nvPr/>
        </p:nvSpPr>
        <p:spPr bwMode="auto">
          <a:xfrm>
            <a:off x="3014663" y="2197100"/>
            <a:ext cx="599122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：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应检查上端输液管与茂菲氏滴管的衔接是否紧密，有无漏气或裂隙，必要时更换输液管。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04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五、输液反应的护理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发热反应</a:t>
            </a:r>
            <a:endParaRPr lang="zh-CN" altLang="en-US" sz="2800" b="1" dirty="0"/>
          </a:p>
        </p:txBody>
      </p:sp>
      <p:sp>
        <p:nvSpPr>
          <p:cNvPr id="44043" name="文本框 24"/>
          <p:cNvSpPr txBox="1">
            <a:spLocks noChangeArrowheads="1"/>
          </p:cNvSpPr>
          <p:nvPr/>
        </p:nvSpPr>
        <p:spPr bwMode="auto">
          <a:xfrm>
            <a:off x="1985963" y="2073275"/>
            <a:ext cx="8558212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800" b="1">
              <a:solidFill>
                <a:srgbClr val="FFC000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7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原因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：因输入致热物质所引起。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7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症状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：病人表现为发冷、寒战继而高热，轻者体温在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38℃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左右，重者体温可达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40℃ 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以上伴有头痛、恶心、呕吐、脉速等症状。 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CN" sz="2000">
              <a:latin typeface="微软雅黑"/>
              <a:ea typeface="微软雅黑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06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五、输液反应的护理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发热反应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45067" name="文本框 24"/>
          <p:cNvSpPr txBox="1">
            <a:spLocks noChangeArrowheads="1"/>
          </p:cNvSpPr>
          <p:nvPr/>
        </p:nvSpPr>
        <p:spPr bwMode="auto">
          <a:xfrm>
            <a:off x="1722438" y="1543050"/>
            <a:ext cx="8462962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 sz="2800" b="1">
              <a:solidFill>
                <a:srgbClr val="FFC000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4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护理措施：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）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减慢输液滴速或停止输液，通知医生</a:t>
            </a:r>
          </a:p>
          <a:p>
            <a:pPr>
              <a:lnSpc>
                <a:spcPct val="14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）遵医嘱给予抗过敏药物或激素治疗</a:t>
            </a:r>
          </a:p>
          <a:p>
            <a:pPr>
              <a:lnSpc>
                <a:spcPct val="14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）寒战时给予保暖，高热时物理降温</a:t>
            </a:r>
          </a:p>
          <a:p>
            <a:pPr>
              <a:lnSpc>
                <a:spcPct val="14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）保留剩余药液和输液器进行检测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预防：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输液前应认真检查药液的质量、输液器具的包装与灭菌日期，严格执行无菌技术操作。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08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五、输液反应的护理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急性肺水肿</a:t>
            </a:r>
            <a:endParaRPr lang="zh-CN" altLang="en-US" sz="2800" b="1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46091" name="文本框 24"/>
          <p:cNvSpPr txBox="1">
            <a:spLocks noChangeArrowheads="1"/>
          </p:cNvSpPr>
          <p:nvPr/>
        </p:nvSpPr>
        <p:spPr bwMode="auto">
          <a:xfrm>
            <a:off x="1981200" y="1852613"/>
            <a:ext cx="850582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endParaRPr lang="en-US" altLang="zh-CN" sz="2800" b="1">
              <a:solidFill>
                <a:srgbClr val="FFC000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原因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：短时间内输入过多液体，输液速度过快，使循环血容量急剧增加，心脏负荷过重引起。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症状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： 病人突然出现气促、咳嗽、呼吸困难、出冷汗、咯粉红色泡沫样痰，严重时痰液自口鼻涌出，两肺听诊布满湿啰音。 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112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五、输液反应的护理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急性肺水肿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47115" name="文本框 24"/>
          <p:cNvSpPr txBox="1">
            <a:spLocks noChangeArrowheads="1"/>
          </p:cNvSpPr>
          <p:nvPr/>
        </p:nvSpPr>
        <p:spPr bwMode="auto">
          <a:xfrm>
            <a:off x="1479550" y="2058988"/>
            <a:ext cx="950912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护理措施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）立即停止输液，通知医生病人取端坐位，双腿下垂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）给予高流量氧气吸入，用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20%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～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30%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乙醇湿化氧气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）遵医嘱给予镇静剂，强心剂，利尿剂和扩血管药物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）必要时用止血带或血压计袖带轮流适当加压四肢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预防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：严格控制输液速度和输液量，对心肺功能不良、老年人、儿童输液时更要慎重。 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13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五、输液反应的护理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静脉炎</a:t>
            </a:r>
            <a:endParaRPr lang="zh-CN" altLang="en-US" sz="2800" b="1" dirty="0"/>
          </a:p>
        </p:txBody>
      </p:sp>
      <p:sp>
        <p:nvSpPr>
          <p:cNvPr id="48139" name="文本框 24"/>
          <p:cNvSpPr txBox="1">
            <a:spLocks noChangeArrowheads="1"/>
          </p:cNvSpPr>
          <p:nvPr/>
        </p:nvSpPr>
        <p:spPr bwMode="auto">
          <a:xfrm>
            <a:off x="1479550" y="2530475"/>
            <a:ext cx="88122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原因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：长期输入浓度较高，刺激性较强的药物，静脉内放置刺激性较强的输液导管时间过长，输液中未严格执行无菌技术操作等。 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症状：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沿静脉走行出现条索状红线，局部组织发红、肿胀、灼热、疼痛，有时伴有畏寒、发热等症状。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22447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20526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13890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843338" y="1651000"/>
            <a:ext cx="4505325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5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掌握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常用溶液种类及其作用</a:t>
            </a:r>
            <a:endParaRPr lang="en-US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843338" y="3421063"/>
            <a:ext cx="4195762" cy="55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25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ahoma" pitchFamily="34" charset="0"/>
              </a:rPr>
              <a:t>周围静脉输液法</a:t>
            </a:r>
            <a:endParaRPr lang="en-US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43338" y="4967288"/>
            <a:ext cx="4833937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ahoma" pitchFamily="34" charset="0"/>
              </a:rPr>
              <a:t>输液故障及其排除法</a:t>
            </a:r>
            <a:endParaRPr lang="en-US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</a:t>
            </a: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输液反应的护理</a:t>
            </a:r>
            <a:endParaRPr lang="en-US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16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五、输液反应的护理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静脉炎</a:t>
            </a:r>
            <a:endParaRPr lang="zh-CN" altLang="en-US" sz="2800" b="1" dirty="0"/>
          </a:p>
        </p:txBody>
      </p:sp>
      <p:sp>
        <p:nvSpPr>
          <p:cNvPr id="49163" name="文本框 13"/>
          <p:cNvSpPr txBox="1">
            <a:spLocks noChangeArrowheads="1"/>
          </p:cNvSpPr>
          <p:nvPr/>
        </p:nvSpPr>
        <p:spPr bwMode="auto">
          <a:xfrm>
            <a:off x="1470025" y="2058988"/>
            <a:ext cx="950912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护理措施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）局部用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50%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硫酸镁溶液热湿敷</a:t>
            </a:r>
          </a:p>
          <a:p>
            <a:pPr>
              <a:lnSpc>
                <a:spcPct val="14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）患肢抬高并制动</a:t>
            </a:r>
          </a:p>
          <a:p>
            <a:pPr>
              <a:lnSpc>
                <a:spcPct val="14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）超短波理疗，每日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次</a:t>
            </a:r>
          </a:p>
          <a:p>
            <a:pPr>
              <a:lnSpc>
                <a:spcPct val="14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                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）合并感染，根据医嘱给予抗生素治疗 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4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预防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：对刺激性强、浓度高的药物稀释后输入，静脉内置管时间不宜过长，严格执行无菌技术操作，有计划的更换穿刺部位。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18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五、输液反应的护理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空气栓塞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50187" name="文本框 24"/>
          <p:cNvSpPr txBox="1">
            <a:spLocks noChangeArrowheads="1"/>
          </p:cNvSpPr>
          <p:nvPr/>
        </p:nvSpPr>
        <p:spPr bwMode="auto">
          <a:xfrm>
            <a:off x="1641475" y="1803400"/>
            <a:ext cx="8831263" cy="368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endParaRPr lang="en-US" altLang="zh-CN" sz="2800" b="1" dirty="0">
              <a:solidFill>
                <a:srgbClr val="FFC000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70000"/>
              </a:lnSpc>
              <a:spcBef>
                <a:spcPts val="6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原因</a:t>
            </a:r>
            <a:r>
              <a:rPr lang="zh-CN" altLang="en-US" sz="2400" b="1" dirty="0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： 输液时导管内空气未排尽，液体输完未及时更换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药液或拔</a:t>
            </a:r>
            <a:r>
              <a:rPr lang="zh-CN" altLang="en-US" sz="2400" b="1" dirty="0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针，输液管连接不紧，加压输液无人守护。</a:t>
            </a:r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7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症状</a:t>
            </a:r>
            <a:r>
              <a:rPr lang="zh-CN" altLang="en-US" sz="2400" b="1" dirty="0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：病人胸部异常不适，呼吸困难，严重紫绀，心前区听诊可闻及响亮的、持续的“水泡音”。</a:t>
            </a:r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2000" b="1" dirty="0">
              <a:latin typeface="微软雅黑"/>
              <a:ea typeface="微软雅黑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20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五、输液反应的护理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空气栓塞</a:t>
            </a:r>
            <a:endParaRPr lang="zh-CN" altLang="en-US" sz="2800" dirty="0"/>
          </a:p>
        </p:txBody>
      </p:sp>
      <p:pic>
        <p:nvPicPr>
          <p:cNvPr id="51211" name="Picture 66" descr="DSC06086"/>
          <p:cNvPicPr>
            <a:picLocks noChangeArrowheads="1"/>
          </p:cNvPicPr>
          <p:nvPr/>
        </p:nvPicPr>
        <p:blipFill>
          <a:blip r:embed="rId2">
            <a:lum bright="12000" contrast="100000"/>
          </a:blip>
          <a:srcRect/>
          <a:stretch>
            <a:fillRect/>
          </a:stretch>
        </p:blipFill>
        <p:spPr bwMode="auto">
          <a:xfrm>
            <a:off x="1914525" y="2349500"/>
            <a:ext cx="3779838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2" name="Picture 12" descr="DSC06087"/>
          <p:cNvPicPr>
            <a:picLocks noChangeArrowheads="1"/>
          </p:cNvPicPr>
          <p:nvPr/>
        </p:nvPicPr>
        <p:blipFill>
          <a:blip r:embed="rId3">
            <a:lum bright="24000" contrast="100000"/>
          </a:blip>
          <a:srcRect/>
          <a:stretch>
            <a:fillRect/>
          </a:stretch>
        </p:blipFill>
        <p:spPr bwMode="auto">
          <a:xfrm>
            <a:off x="6096000" y="2349500"/>
            <a:ext cx="3779838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232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五、输液反应的护理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空气栓塞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52235" name="文本框 13"/>
          <p:cNvSpPr txBox="1">
            <a:spLocks noChangeArrowheads="1"/>
          </p:cNvSpPr>
          <p:nvPr/>
        </p:nvSpPr>
        <p:spPr bwMode="auto">
          <a:xfrm>
            <a:off x="1449388" y="2058988"/>
            <a:ext cx="94472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护理措施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）立即安置病人取左侧头低足高位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）给予高流量氧气吸入，提高病人血氧浓度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）有条件者可通过中心静脉导管抽出空气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）密切观察病情变化，做好病情动态记录 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预防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：输液前认真检查输液器的质量，排尽输液导管内的空气；输液中及时更换输液瓶并及时添加药液；输液完毕及时拔针；加压输液时要有专人守护；输液过程中注意加强巡视。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25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       静脉输液法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3253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260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课前思考</a:t>
            </a:r>
          </a:p>
        </p:txBody>
      </p:sp>
      <p:sp>
        <p:nvSpPr>
          <p:cNvPr id="53261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266" name="Text Box 5"/>
          <p:cNvSpPr txBox="1">
            <a:spLocks noChangeArrowheads="1"/>
          </p:cNvSpPr>
          <p:nvPr/>
        </p:nvSpPr>
        <p:spPr bwMode="auto">
          <a:xfrm>
            <a:off x="8193088" y="2536825"/>
            <a:ext cx="3163887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该病人发生了什么情况？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护士应采取哪些护理措施</a:t>
            </a:r>
            <a:r>
              <a:rPr lang="zh-CN" altLang="en-US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？</a:t>
            </a:r>
            <a:endParaRPr lang="en-US" altLang="zh-CN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35050" y="2681288"/>
            <a:ext cx="2838450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张先生，男，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72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岁，因肺感染在社区医院实施输液治疗，在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40min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内输入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1000ml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液体后，突然出现心慌、气促、咳嗽、咳粉红色泡沫痰等症状。</a:t>
            </a:r>
            <a:endParaRPr lang="zh-CN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椭圆 1">
            <a:hlinkClick r:id="rId3" action="ppaction://hlinksldjump"/>
          </p:cNvPr>
          <p:cNvSpPr/>
          <p:nvPr/>
        </p:nvSpPr>
        <p:spPr>
          <a:xfrm>
            <a:off x="3883025" y="179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>
            <a:hlinkClick r:id="rId4" action="ppaction://hlinksldjump"/>
          </p:cNvPr>
          <p:cNvSpPr/>
          <p:nvPr/>
        </p:nvSpPr>
        <p:spPr>
          <a:xfrm>
            <a:off x="3883025" y="433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279" name="文本框 4"/>
          <p:cNvSpPr txBox="1">
            <a:spLocks noChangeArrowheads="1"/>
          </p:cNvSpPr>
          <p:nvPr/>
        </p:nvSpPr>
        <p:spPr bwMode="auto">
          <a:xfrm>
            <a:off x="5087938" y="1566863"/>
            <a:ext cx="54308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微软雅黑"/>
                <a:ea typeface="微软雅黑"/>
                <a:cs typeface="微软雅黑"/>
              </a:rPr>
              <a:t>静脉输液法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184775" y="4152900"/>
            <a:ext cx="5430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微软雅黑"/>
                <a:ea typeface="微软雅黑"/>
                <a:cs typeface="微软雅黑"/>
              </a:rPr>
              <a:t>静脉输血法</a:t>
            </a:r>
          </a:p>
        </p:txBody>
      </p:sp>
      <p:sp>
        <p:nvSpPr>
          <p:cNvPr id="54281" name="文本框 10"/>
          <p:cNvSpPr txBox="1">
            <a:spLocks noChangeArrowheads="1"/>
          </p:cNvSpPr>
          <p:nvPr/>
        </p:nvSpPr>
        <p:spPr bwMode="auto">
          <a:xfrm>
            <a:off x="825500" y="2914650"/>
            <a:ext cx="22240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第十五章</a:t>
            </a:r>
            <a:endParaRPr lang="en-US" altLang="zh-CN" sz="3200" b="1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  <a:p>
            <a:r>
              <a:rPr lang="zh-CN" altLang="en-US" sz="32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输液和输血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32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       静脉输血法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6325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332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课前思考</a:t>
            </a:r>
          </a:p>
        </p:txBody>
      </p:sp>
      <p:sp>
        <p:nvSpPr>
          <p:cNvPr id="56333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8293100" y="1958975"/>
            <a:ext cx="316388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为该患者输血的目的是什么？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marL="342900" indent="-342900">
              <a:lnSpc>
                <a:spcPct val="125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为什么患者突然出现上诉症状？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marL="342900" indent="-342900">
              <a:lnSpc>
                <a:spcPct val="125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护士应采取哪些护理措施？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35050" y="2476500"/>
            <a:ext cx="3113088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患者，男，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岁，因大量呕血急诊入院。初步诊断：胃溃疡，失血性休克。护理体检：血压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80/50mmHg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，心率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120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次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分，脉搏细弱，面色苍白，出冷汗，表情淡漠。遵医嘱立即输血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400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毫升。当输血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300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毫升时，患者出现皮肤瘙痒，眼睑、口唇水肿，呼吸困难等症状。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22447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34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20526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13890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356" name="文本框 17"/>
          <p:cNvSpPr txBox="1">
            <a:spLocks noChangeArrowheads="1"/>
          </p:cNvSpPr>
          <p:nvPr/>
        </p:nvSpPr>
        <p:spPr bwMode="auto">
          <a:xfrm>
            <a:off x="4602163" y="1592263"/>
            <a:ext cx="29876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掌握</a:t>
            </a:r>
            <a:r>
              <a:rPr lang="zh-CN" altLang="en-US" sz="24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静脉输血的目的</a:t>
            </a:r>
            <a:endParaRPr lang="en-US" altLang="zh-CN" sz="2400" b="1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7357" name="文本框 18"/>
          <p:cNvSpPr txBox="1">
            <a:spLocks noChangeArrowheads="1"/>
          </p:cNvSpPr>
          <p:nvPr/>
        </p:nvSpPr>
        <p:spPr bwMode="auto">
          <a:xfrm>
            <a:off x="4592638" y="3451225"/>
            <a:ext cx="30067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掌握</a:t>
            </a:r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常用静脉输血法</a:t>
            </a:r>
            <a:endParaRPr lang="en-US" altLang="zh-CN" sz="2400" b="1">
              <a:solidFill>
                <a:schemeClr val="bg1"/>
              </a:solidFill>
              <a:latin typeface="微软雅黑"/>
              <a:ea typeface="微软雅黑"/>
              <a:cs typeface="Tahoma" pitchFamily="34" charset="0"/>
            </a:endParaRPr>
          </a:p>
        </p:txBody>
      </p:sp>
      <p:sp>
        <p:nvSpPr>
          <p:cNvPr id="57358" name="文本框 19"/>
          <p:cNvSpPr txBox="1">
            <a:spLocks noChangeArrowheads="1"/>
          </p:cNvSpPr>
          <p:nvPr/>
        </p:nvSpPr>
        <p:spPr bwMode="auto">
          <a:xfrm>
            <a:off x="4452938" y="5218113"/>
            <a:ext cx="328612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掌握</a:t>
            </a:r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输血的反应及护理</a:t>
            </a:r>
            <a:endParaRPr lang="en-US" altLang="zh-CN" sz="2400" b="1">
              <a:solidFill>
                <a:schemeClr val="bg1"/>
              </a:solidFill>
              <a:latin typeface="微软雅黑"/>
              <a:ea typeface="微软雅黑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285591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37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学习内容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2027238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24425" y="2413000"/>
            <a:ext cx="1171575" cy="9794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96000" y="1903413"/>
            <a:ext cx="1503363" cy="148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592638" y="3392488"/>
            <a:ext cx="1503362" cy="1406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096000" y="3392488"/>
            <a:ext cx="1023938" cy="9794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0763" y="2089150"/>
            <a:ext cx="3603625" cy="94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一、血液制品的种类和作用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977188" y="2054225"/>
            <a:ext cx="3213100" cy="519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二、输血前准备</a:t>
            </a:r>
          </a:p>
        </p:txBody>
      </p:sp>
      <p:sp>
        <p:nvSpPr>
          <p:cNvPr id="58381" name="文本框 21"/>
          <p:cNvSpPr txBox="1">
            <a:spLocks noChangeArrowheads="1"/>
          </p:cNvSpPr>
          <p:nvPr/>
        </p:nvSpPr>
        <p:spPr bwMode="auto">
          <a:xfrm>
            <a:off x="7599363" y="3803650"/>
            <a:ext cx="3802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四、输血反应的护理</a:t>
            </a:r>
          </a:p>
        </p:txBody>
      </p:sp>
      <p:sp>
        <p:nvSpPr>
          <p:cNvPr id="58382" name="文本框 22"/>
          <p:cNvSpPr txBox="1">
            <a:spLocks noChangeArrowheads="1"/>
          </p:cNvSpPr>
          <p:nvPr/>
        </p:nvSpPr>
        <p:spPr bwMode="auto">
          <a:xfrm>
            <a:off x="1473200" y="4095750"/>
            <a:ext cx="2862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三、输血方法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7" grpId="0" animBg="1"/>
      <p:bldP spid="20" grpId="0" animBg="1"/>
      <p:bldP spid="3" grpId="0"/>
      <p:bldP spid="21" grpId="0"/>
      <p:bldP spid="58381" grpId="0"/>
      <p:bldP spid="5838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40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503555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一、血液制品的种类和作用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全血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59403" name="文本框 22"/>
          <p:cNvSpPr txBox="1">
            <a:spLocks noChangeArrowheads="1"/>
          </p:cNvSpPr>
          <p:nvPr/>
        </p:nvSpPr>
        <p:spPr bwMode="auto">
          <a:xfrm>
            <a:off x="1733550" y="1849438"/>
            <a:ext cx="8856663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endParaRPr lang="en-US" altLang="zh-CN" sz="2800" b="1">
              <a:solidFill>
                <a:srgbClr val="FFC000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全血是将采集的血液不经任何加工而存入保养液血袋中的血液，分为新鲜血和库存血两种。 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u="sng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新鲜血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：</a:t>
            </a:r>
            <a:r>
              <a:rPr lang="zh-CN" altLang="en-US" sz="2400" b="1">
                <a:latin typeface="微软雅黑"/>
                <a:ea typeface="微软雅黑"/>
                <a:cs typeface="Tahoma" pitchFamily="34" charset="0"/>
              </a:rPr>
              <a:t>指在</a:t>
            </a:r>
            <a:r>
              <a:rPr lang="en-US" altLang="zh-CN" sz="2400" b="1">
                <a:latin typeface="微软雅黑"/>
                <a:ea typeface="微软雅黑"/>
                <a:cs typeface="Tahoma" pitchFamily="34" charset="0"/>
              </a:rPr>
              <a:t>4℃</a:t>
            </a:r>
            <a:r>
              <a:rPr lang="zh-CN" altLang="en-US" sz="2400" b="1">
                <a:latin typeface="微软雅黑"/>
                <a:ea typeface="微软雅黑"/>
                <a:cs typeface="Tahoma" pitchFamily="34" charset="0"/>
              </a:rPr>
              <a:t>的冰箱内保存</a:t>
            </a:r>
            <a:r>
              <a:rPr lang="en-US" altLang="zh-CN" sz="2400" b="1">
                <a:latin typeface="微软雅黑"/>
                <a:ea typeface="微软雅黑"/>
                <a:cs typeface="Tahoma" pitchFamily="34" charset="0"/>
              </a:rPr>
              <a:t>1</a:t>
            </a:r>
            <a:r>
              <a:rPr lang="zh-CN" altLang="en-US" sz="2400" b="1">
                <a:latin typeface="微软雅黑"/>
                <a:ea typeface="微软雅黑"/>
                <a:cs typeface="Tahoma" pitchFamily="34" charset="0"/>
              </a:rPr>
              <a:t>周内的血</a:t>
            </a:r>
            <a:endParaRPr lang="en-US" altLang="zh-CN" sz="2400" b="1"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u="sng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库存血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：</a:t>
            </a:r>
            <a:r>
              <a:rPr lang="zh-CN" altLang="en-US" sz="2400" b="1">
                <a:latin typeface="微软雅黑"/>
                <a:ea typeface="微软雅黑"/>
                <a:cs typeface="Tahoma" pitchFamily="34" charset="0"/>
              </a:rPr>
              <a:t>指在</a:t>
            </a:r>
            <a:r>
              <a:rPr lang="en-US" altLang="zh-CN" sz="2400" b="1">
                <a:latin typeface="微软雅黑"/>
                <a:ea typeface="微软雅黑"/>
                <a:cs typeface="Tahoma" pitchFamily="34" charset="0"/>
              </a:rPr>
              <a:t>4℃</a:t>
            </a:r>
            <a:r>
              <a:rPr lang="zh-CN" altLang="en-US" sz="2400" b="1">
                <a:latin typeface="微软雅黑"/>
                <a:ea typeface="微软雅黑"/>
                <a:cs typeface="Tahoma" pitchFamily="34" charset="0"/>
              </a:rPr>
              <a:t>冰箱内保存</a:t>
            </a:r>
            <a:r>
              <a:rPr lang="en-US" altLang="zh-CN" sz="2400" b="1">
                <a:latin typeface="微软雅黑"/>
                <a:ea typeface="微软雅黑"/>
                <a:cs typeface="Tahoma" pitchFamily="34" charset="0"/>
              </a:rPr>
              <a:t>2</a:t>
            </a:r>
            <a:r>
              <a:rPr lang="zh-CN" altLang="en-US" sz="2400" b="1">
                <a:latin typeface="微软雅黑"/>
                <a:ea typeface="微软雅黑"/>
                <a:cs typeface="Tahoma" pitchFamily="34" charset="0"/>
              </a:rPr>
              <a:t>～</a:t>
            </a:r>
            <a:r>
              <a:rPr lang="en-US" altLang="zh-CN" sz="2400" b="1">
                <a:latin typeface="微软雅黑"/>
                <a:ea typeface="微软雅黑"/>
                <a:cs typeface="Tahoma" pitchFamily="34" charset="0"/>
              </a:rPr>
              <a:t>3</a:t>
            </a:r>
            <a:r>
              <a:rPr lang="zh-CN" altLang="en-US" sz="2400" b="1">
                <a:latin typeface="微软雅黑"/>
                <a:ea typeface="微软雅黑"/>
                <a:cs typeface="Tahoma" pitchFamily="34" charset="0"/>
              </a:rPr>
              <a:t>周内的血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285591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学习内容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2027238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24425" y="2413000"/>
            <a:ext cx="1171575" cy="9794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96000" y="1903413"/>
            <a:ext cx="1503363" cy="148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592638" y="3392488"/>
            <a:ext cx="1503362" cy="1406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096000" y="3392488"/>
            <a:ext cx="1023938" cy="9794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9" name="文本框 2"/>
          <p:cNvSpPr txBox="1">
            <a:spLocks noChangeArrowheads="1"/>
          </p:cNvSpPr>
          <p:nvPr/>
        </p:nvSpPr>
        <p:spPr bwMode="auto">
          <a:xfrm>
            <a:off x="1035050" y="2114550"/>
            <a:ext cx="3990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一、常用溶液及其作用 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977188" y="2054225"/>
            <a:ext cx="3213100" cy="519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二、静脉输液方法</a:t>
            </a:r>
          </a:p>
        </p:txBody>
      </p:sp>
      <p:sp>
        <p:nvSpPr>
          <p:cNvPr id="22541" name="文本框 21"/>
          <p:cNvSpPr txBox="1">
            <a:spLocks noChangeArrowheads="1"/>
          </p:cNvSpPr>
          <p:nvPr/>
        </p:nvSpPr>
        <p:spPr bwMode="auto">
          <a:xfrm>
            <a:off x="7599363" y="3803650"/>
            <a:ext cx="40401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四、输液故障及其排除输液反应及护理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33413" y="4029075"/>
            <a:ext cx="3530600" cy="94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2F2F2"/>
                </a:solidFill>
                <a:latin typeface="微软雅黑"/>
                <a:ea typeface="微软雅黑"/>
                <a:cs typeface="微软雅黑"/>
              </a:rPr>
              <a:t>三、静脉输液速度及时间计算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7" grpId="0" animBg="1"/>
      <p:bldP spid="20" grpId="0" animBg="1"/>
      <p:bldP spid="22539" grpId="0"/>
      <p:bldP spid="21" grpId="0"/>
      <p:bldP spid="22541" grpId="0"/>
      <p:bldP spid="2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42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515302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一、血液制品的种类和作用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全血</a:t>
            </a:r>
            <a:endParaRPr lang="zh-CN" altLang="en-US" sz="2800" b="1" dirty="0"/>
          </a:p>
        </p:txBody>
      </p:sp>
      <p:pic>
        <p:nvPicPr>
          <p:cNvPr id="60427" name="Picture 2" descr="200612110948287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5213" y="2144713"/>
            <a:ext cx="7521575" cy="321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成分血</a:t>
            </a:r>
            <a:endParaRPr lang="zh-CN" altLang="en-US" sz="2800" dirty="0"/>
          </a:p>
        </p:txBody>
      </p:sp>
      <p:sp>
        <p:nvSpPr>
          <p:cNvPr id="61450" name="文本框 22"/>
          <p:cNvSpPr txBox="1">
            <a:spLocks noChangeArrowheads="1"/>
          </p:cNvSpPr>
          <p:nvPr/>
        </p:nvSpPr>
        <p:spPr bwMode="auto">
          <a:xfrm>
            <a:off x="1376363" y="2454275"/>
            <a:ext cx="9659937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血浆：</a:t>
            </a:r>
            <a:r>
              <a:rPr lang="zh-CN" altLang="en-US" sz="2400" b="1">
                <a:latin typeface="微软雅黑"/>
                <a:ea typeface="微软雅黑"/>
                <a:cs typeface="微软雅黑"/>
              </a:rPr>
              <a:t>新鲜血浆、冰冻血浆、干燥血浆  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红细胞：</a:t>
            </a:r>
            <a:r>
              <a:rPr lang="zh-CN" altLang="en-US" sz="2400" b="1">
                <a:latin typeface="微软雅黑"/>
                <a:ea typeface="微软雅黑"/>
                <a:cs typeface="微软雅黑"/>
              </a:rPr>
              <a:t>浓缩红细胞、红细胞悬液、洗涤红细胞、冷冻红细胞</a:t>
            </a:r>
            <a:endParaRPr lang="en-US" altLang="zh-CN" sz="2400" b="1">
              <a:latin typeface="微软雅黑"/>
              <a:ea typeface="微软雅黑"/>
              <a:cs typeface="微软雅黑"/>
            </a:endParaRPr>
          </a:p>
          <a:p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白细胞浓缩悬液：</a:t>
            </a:r>
            <a:r>
              <a:rPr lang="zh-CN" altLang="en-US" sz="2400" b="1">
                <a:latin typeface="微软雅黑"/>
                <a:ea typeface="微软雅黑"/>
                <a:cs typeface="微软雅黑"/>
              </a:rPr>
              <a:t>由新鲜全血经离心后而成的白细胞，在</a:t>
            </a:r>
            <a:r>
              <a:rPr lang="en-US" altLang="zh-CN" sz="2400" b="1">
                <a:latin typeface="微软雅黑"/>
                <a:ea typeface="微软雅黑"/>
                <a:cs typeface="微软雅黑"/>
              </a:rPr>
              <a:t>4℃</a:t>
            </a:r>
            <a:r>
              <a:rPr lang="zh-CN" altLang="en-US" sz="2400" b="1">
                <a:latin typeface="微软雅黑"/>
                <a:ea typeface="微软雅黑"/>
                <a:cs typeface="微软雅黑"/>
              </a:rPr>
              <a:t>的温度</a:t>
            </a:r>
          </a:p>
          <a:p>
            <a:r>
              <a:rPr lang="zh-CN" altLang="en-US" sz="2400" b="1">
                <a:latin typeface="微软雅黑"/>
                <a:ea typeface="微软雅黑"/>
                <a:cs typeface="微软雅黑"/>
              </a:rPr>
              <a:t>                          下保存，有效期为</a:t>
            </a:r>
            <a:r>
              <a:rPr lang="en-US" altLang="zh-CN" sz="2400" b="1">
                <a:latin typeface="微软雅黑"/>
                <a:ea typeface="微软雅黑"/>
                <a:cs typeface="微软雅黑"/>
              </a:rPr>
              <a:t>48h</a:t>
            </a:r>
            <a:r>
              <a:rPr lang="zh-CN" altLang="en-US" sz="2400" b="1">
                <a:latin typeface="微软雅黑"/>
                <a:ea typeface="微软雅黑"/>
                <a:cs typeface="微软雅黑"/>
              </a:rPr>
              <a:t> 。</a:t>
            </a:r>
          </a:p>
          <a:p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血小板浓缩悬液：</a:t>
            </a:r>
            <a:r>
              <a:rPr lang="zh-CN" altLang="en-US" sz="2400" b="1">
                <a:latin typeface="微软雅黑"/>
                <a:ea typeface="微软雅黑"/>
                <a:cs typeface="微软雅黑"/>
              </a:rPr>
              <a:t>全血离心后所得，在</a:t>
            </a:r>
            <a:r>
              <a:rPr lang="en-US" altLang="zh-CN" sz="2400" b="1">
                <a:latin typeface="微软雅黑"/>
                <a:ea typeface="微软雅黑"/>
                <a:cs typeface="微软雅黑"/>
              </a:rPr>
              <a:t>22℃</a:t>
            </a:r>
            <a:r>
              <a:rPr lang="zh-CN" altLang="en-US" sz="2400" b="1">
                <a:latin typeface="微软雅黑"/>
                <a:ea typeface="微软雅黑"/>
                <a:cs typeface="微软雅黑"/>
              </a:rPr>
              <a:t>的温度下保存，有效期</a:t>
            </a:r>
          </a:p>
          <a:p>
            <a:r>
              <a:rPr lang="zh-CN" altLang="en-US" sz="2400" b="1">
                <a:latin typeface="微软雅黑"/>
                <a:ea typeface="微软雅黑"/>
                <a:cs typeface="微软雅黑"/>
              </a:rPr>
              <a:t>                           为</a:t>
            </a:r>
            <a:r>
              <a:rPr lang="en-US" altLang="zh-CN" sz="2400" b="1">
                <a:latin typeface="微软雅黑"/>
                <a:ea typeface="微软雅黑"/>
                <a:cs typeface="微软雅黑"/>
              </a:rPr>
              <a:t>24h</a:t>
            </a:r>
            <a:r>
              <a:rPr lang="zh-CN" altLang="en-US" sz="2400" b="1">
                <a:latin typeface="微软雅黑"/>
                <a:ea typeface="微软雅黑"/>
                <a:cs typeface="微软雅黑"/>
              </a:rPr>
              <a:t>。</a:t>
            </a:r>
            <a:r>
              <a:rPr lang="en-US" altLang="zh-CN" sz="2000">
                <a:latin typeface="微软雅黑"/>
                <a:ea typeface="微软雅黑"/>
                <a:cs typeface="微软雅黑"/>
              </a:rPr>
              <a:t> </a:t>
            </a:r>
            <a:endParaRPr lang="zh-CN" altLang="en-US" sz="2000">
              <a:latin typeface="微软雅黑"/>
              <a:ea typeface="微软雅黑"/>
              <a:cs typeface="微软雅黑"/>
            </a:endParaRPr>
          </a:p>
          <a:p>
            <a:r>
              <a:rPr lang="zh-CN" altLang="en-US" sz="2000">
                <a:latin typeface="微软雅黑"/>
                <a:ea typeface="微软雅黑"/>
                <a:cs typeface="微软雅黑"/>
              </a:rPr>
              <a:t>  </a:t>
            </a:r>
          </a:p>
        </p:txBody>
      </p:sp>
      <p:sp>
        <p:nvSpPr>
          <p:cNvPr id="61451" name="文本框 23"/>
          <p:cNvSpPr txBox="1">
            <a:spLocks noChangeArrowheads="1"/>
          </p:cNvSpPr>
          <p:nvPr/>
        </p:nvSpPr>
        <p:spPr bwMode="auto">
          <a:xfrm>
            <a:off x="192088" y="257175"/>
            <a:ext cx="515302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一、血液制品的种类和作用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其他血液制品</a:t>
            </a:r>
            <a:endParaRPr lang="zh-CN" altLang="en-US" sz="2800" dirty="0"/>
          </a:p>
        </p:txBody>
      </p:sp>
      <p:sp>
        <p:nvSpPr>
          <p:cNvPr id="62474" name="文本框 22"/>
          <p:cNvSpPr txBox="1">
            <a:spLocks noChangeArrowheads="1"/>
          </p:cNvSpPr>
          <p:nvPr/>
        </p:nvSpPr>
        <p:spPr bwMode="auto">
          <a:xfrm>
            <a:off x="1704975" y="1727200"/>
            <a:ext cx="3656013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endParaRPr lang="en-US" altLang="zh-CN" sz="2800" b="1">
              <a:solidFill>
                <a:srgbClr val="FFC000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白蛋白液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纤维蛋白原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抗血友病球蛋白浓缩液</a:t>
            </a:r>
            <a:endParaRPr lang="zh-CN" altLang="en-US" sz="2400" b="1">
              <a:latin typeface="微软雅黑"/>
              <a:ea typeface="微软雅黑"/>
              <a:cs typeface="Tahoma" pitchFamily="34" charset="0"/>
            </a:endParaRPr>
          </a:p>
        </p:txBody>
      </p:sp>
      <p:pic>
        <p:nvPicPr>
          <p:cNvPr id="62475" name="Picture 2" descr="fbpict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4050" y="1938338"/>
            <a:ext cx="4500563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6" name="文本框 24"/>
          <p:cNvSpPr txBox="1">
            <a:spLocks noChangeArrowheads="1"/>
          </p:cNvSpPr>
          <p:nvPr/>
        </p:nvSpPr>
        <p:spPr bwMode="auto">
          <a:xfrm>
            <a:off x="192088" y="257175"/>
            <a:ext cx="515302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一、血液制品的种类和作用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组合 2"/>
          <p:cNvGrpSpPr>
            <a:grpSpLocks/>
          </p:cNvGrpSpPr>
          <p:nvPr/>
        </p:nvGrpSpPr>
        <p:grpSpPr bwMode="auto">
          <a:xfrm>
            <a:off x="873017" y="1660526"/>
            <a:ext cx="10889895" cy="5006974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49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二、输血前准备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499" name="文本框 22"/>
          <p:cNvSpPr txBox="1">
            <a:spLocks noChangeArrowheads="1"/>
          </p:cNvSpPr>
          <p:nvPr/>
        </p:nvSpPr>
        <p:spPr bwMode="auto">
          <a:xfrm>
            <a:off x="1333500" y="2316163"/>
            <a:ext cx="756285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备血：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作血型鉴定和交叉配血试验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取血：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做好“三查八对”工作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取血后防溶血：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勿剧烈震荡血液  不能将血液加温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再次核对：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两名护士再次核对无误后方可输入 </a:t>
            </a:r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</a:t>
            </a:r>
            <a:endParaRPr lang="en-US" altLang="zh-CN" sz="2400" b="1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4" name="Rectangle 59"/>
          <p:cNvSpPr>
            <a:spLocks noChangeArrowheads="1"/>
          </p:cNvSpPr>
          <p:nvPr/>
        </p:nvSpPr>
        <p:spPr bwMode="auto">
          <a:xfrm>
            <a:off x="8111622" y="3736975"/>
            <a:ext cx="3300608" cy="2105025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</a:ln>
        </p:spPr>
        <p:txBody>
          <a:bodyPr/>
          <a:lstStyle/>
          <a:p>
            <a:pPr marL="228600" indent="-228600" eaLnBrk="0" fontAlgn="auto" hangingPunc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00CC"/>
              </a:buClr>
              <a:buSzPct val="120000"/>
              <a:buFont typeface="Wingdings" pitchFamily="2" charset="2"/>
              <a:buNone/>
              <a:defRPr/>
            </a:pPr>
            <a:r>
              <a:rPr lang="zh-CN" altLang="en-US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三查：</a:t>
            </a:r>
          </a:p>
          <a:p>
            <a:pPr marL="342900" indent="-34290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血液质量</a:t>
            </a:r>
            <a:endParaRPr lang="en-US" altLang="zh-CN" sz="20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输血装置</a:t>
            </a:r>
            <a:endParaRPr lang="en-US" altLang="zh-CN" sz="20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血液的有效期</a:t>
            </a:r>
            <a:endParaRPr lang="en-US" altLang="zh-CN" sz="20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Rectangle 59"/>
          <p:cNvSpPr>
            <a:spLocks noChangeArrowheads="1"/>
          </p:cNvSpPr>
          <p:nvPr/>
        </p:nvSpPr>
        <p:spPr bwMode="auto">
          <a:xfrm>
            <a:off x="7427913" y="1952625"/>
            <a:ext cx="3686175" cy="1631950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0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八对：床号、姓名、住院号、血袋号、血型、血液种类、血液剂量、交叉配血试验结果</a:t>
            </a:r>
            <a:endParaRPr lang="en-US" altLang="zh-CN" sz="20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52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三、输血法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4523" name="Picture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1975" y="2287588"/>
            <a:ext cx="3709988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4" name="文本框 4"/>
          <p:cNvSpPr txBox="1">
            <a:spLocks noChangeArrowheads="1"/>
          </p:cNvSpPr>
          <p:nvPr/>
        </p:nvSpPr>
        <p:spPr bwMode="auto">
          <a:xfrm>
            <a:off x="1430338" y="2433638"/>
            <a:ext cx="2605087" cy="273685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间接输血法</a:t>
            </a:r>
          </a:p>
          <a:p>
            <a:pPr algn="ctr">
              <a:lnSpc>
                <a:spcPct val="110000"/>
              </a:lnSpc>
            </a:pPr>
            <a:r>
              <a:rPr lang="zh-CN" altLang="en-US" sz="28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用物准备</a:t>
            </a:r>
          </a:p>
          <a:p>
            <a:pPr>
              <a:lnSpc>
                <a:spcPct val="110000"/>
              </a:lnSpc>
            </a:pPr>
            <a:r>
              <a:rPr lang="zh-CN" altLang="en-US" sz="20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一次性输血器、其他同密闭式周围静脉输液法用物。</a:t>
            </a:r>
          </a:p>
          <a:p>
            <a:pPr>
              <a:lnSpc>
                <a:spcPct val="110000"/>
              </a:lnSpc>
            </a:pPr>
            <a:endParaRPr lang="zh-CN" altLang="en-US" sz="20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4525" name="文本框 40"/>
          <p:cNvSpPr txBox="1">
            <a:spLocks noChangeArrowheads="1"/>
          </p:cNvSpPr>
          <p:nvPr/>
        </p:nvSpPr>
        <p:spPr bwMode="auto">
          <a:xfrm>
            <a:off x="8418513" y="2347913"/>
            <a:ext cx="2593975" cy="2801937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直接输血法</a:t>
            </a:r>
          </a:p>
          <a:p>
            <a:pPr algn="ctr"/>
            <a:r>
              <a:rPr lang="zh-CN" altLang="en-US" sz="28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用物准备</a:t>
            </a:r>
          </a:p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lang="zh-CN" altLang="en-US" sz="20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无菌注射盘，内放</a:t>
            </a:r>
            <a:r>
              <a:rPr lang="en-US" altLang="zh-CN" sz="20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50ml</a:t>
            </a:r>
            <a:r>
              <a:rPr lang="zh-CN" altLang="en-US" sz="20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注射器数支，</a:t>
            </a:r>
            <a:r>
              <a:rPr lang="en-US" altLang="zh-CN" sz="20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9</a:t>
            </a:r>
            <a:r>
              <a:rPr lang="zh-CN" altLang="en-US" sz="20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号针头，</a:t>
            </a:r>
            <a:r>
              <a:rPr lang="en-US" altLang="zh-CN" sz="20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3.8%</a:t>
            </a:r>
            <a:r>
              <a:rPr lang="zh-CN" altLang="en-US" sz="20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枸橼酸钠等渗盐水，其余同静脉输液用物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54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三、输血方法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实施</a:t>
            </a:r>
          </a:p>
        </p:txBody>
      </p:sp>
      <p:sp>
        <p:nvSpPr>
          <p:cNvPr id="65547" name="文本框 22"/>
          <p:cNvSpPr txBox="1">
            <a:spLocks noChangeArrowheads="1"/>
          </p:cNvSpPr>
          <p:nvPr/>
        </p:nvSpPr>
        <p:spPr bwMode="auto">
          <a:xfrm>
            <a:off x="2119312" y="2139950"/>
            <a:ext cx="824980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 dirty="0">
                <a:solidFill>
                  <a:srgbClr val="0066FF"/>
                </a:solidFill>
                <a:latin typeface="微软雅黑"/>
              </a:rPr>
              <a:t>评估→床边核对（二人进行“三查八对”）→解释输血目的，嘱排空大小便→ 取舒适卧位→　戴手套，输</a:t>
            </a:r>
            <a:r>
              <a:rPr lang="en-US" altLang="zh-CN" sz="2400" b="1" dirty="0">
                <a:solidFill>
                  <a:srgbClr val="0066FF"/>
                </a:solidFill>
                <a:latin typeface="微软雅黑"/>
              </a:rPr>
              <a:t>0.9</a:t>
            </a:r>
            <a:r>
              <a:rPr lang="zh-CN" altLang="en-US" sz="2400" b="1" dirty="0">
                <a:solidFill>
                  <a:srgbClr val="0066FF"/>
                </a:solidFill>
                <a:latin typeface="微软雅黑"/>
              </a:rPr>
              <a:t>％氯化钠液→ 固定→  再次查对→消毒输血袋管口→插入输血管→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/>
              </a:rPr>
              <a:t>调速，脱手</a:t>
            </a:r>
            <a:r>
              <a:rPr lang="zh-CN" altLang="en-US" sz="2400" b="1" dirty="0">
                <a:solidFill>
                  <a:srgbClr val="0066FF"/>
                </a:solidFill>
                <a:latin typeface="微软雅黑"/>
              </a:rPr>
              <a:t>套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/>
              </a:rPr>
              <a:t>→</a:t>
            </a:r>
            <a:r>
              <a:rPr lang="zh-CN" altLang="en-US" sz="2400" b="1" dirty="0">
                <a:solidFill>
                  <a:srgbClr val="0066FF"/>
                </a:solidFill>
                <a:latin typeface="微软雅黑"/>
              </a:rPr>
              <a:t>洗手、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/>
              </a:rPr>
              <a:t>记录</a:t>
            </a:r>
            <a:r>
              <a:rPr lang="zh-CN" altLang="en-US" sz="2400" b="1" dirty="0">
                <a:solidFill>
                  <a:srgbClr val="0066FF"/>
                </a:solidFill>
                <a:latin typeface="微软雅黑"/>
              </a:rPr>
              <a:t>→叮嘱注意事项→ 巡视→  输血毕，戴手套，</a:t>
            </a:r>
            <a:r>
              <a:rPr lang="en-US" altLang="zh-CN" sz="2400" b="1" dirty="0">
                <a:solidFill>
                  <a:srgbClr val="0066FF"/>
                </a:solidFill>
                <a:latin typeface="微软雅黑"/>
              </a:rPr>
              <a:t>0.9</a:t>
            </a:r>
            <a:r>
              <a:rPr lang="zh-CN" altLang="en-US" sz="2400" b="1" dirty="0">
                <a:solidFill>
                  <a:srgbClr val="0066FF"/>
                </a:solidFill>
                <a:latin typeface="微软雅黑"/>
              </a:rPr>
              <a:t>％氯化钠液冲洗管道→拔针按压→脱手套，整理、观察→ 用物按规定处理→洗手、记录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组合 5"/>
          <p:cNvGrpSpPr>
            <a:grpSpLocks/>
          </p:cNvGrpSpPr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6564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566" name="文本框 18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静脉输血法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568" name="文本框 26"/>
          <p:cNvSpPr txBox="1">
            <a:spLocks noChangeArrowheads="1"/>
          </p:cNvSpPr>
          <p:nvPr/>
        </p:nvSpPr>
        <p:spPr bwMode="auto">
          <a:xfrm>
            <a:off x="5243513" y="1296988"/>
            <a:ext cx="170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微软雅黑"/>
                <a:ea typeface="微软雅黑"/>
                <a:cs typeface="微软雅黑"/>
              </a:rPr>
              <a:t>注意事项</a:t>
            </a:r>
          </a:p>
        </p:txBody>
      </p:sp>
      <p:sp>
        <p:nvSpPr>
          <p:cNvPr id="66569" name="矩形 21"/>
          <p:cNvSpPr>
            <a:spLocks noChangeArrowheads="1"/>
          </p:cNvSpPr>
          <p:nvPr/>
        </p:nvSpPr>
        <p:spPr bwMode="auto">
          <a:xfrm>
            <a:off x="3492500" y="2366963"/>
            <a:ext cx="609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sz="240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6570" name="TextBox 3"/>
          <p:cNvSpPr txBox="1">
            <a:spLocks noChangeArrowheads="1"/>
          </p:cNvSpPr>
          <p:nvPr/>
        </p:nvSpPr>
        <p:spPr bwMode="auto">
          <a:xfrm>
            <a:off x="4059238" y="2208213"/>
            <a:ext cx="58324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、正确采集标本。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、确保安全输血。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、避免不良反应。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、密切观察、加强巡视。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5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、加压输血时必须有专人守护。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592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四、输血反应的护理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发热反应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67595" name="文本框 24"/>
          <p:cNvSpPr txBox="1">
            <a:spLocks noChangeArrowheads="1"/>
          </p:cNvSpPr>
          <p:nvPr/>
        </p:nvSpPr>
        <p:spPr bwMode="auto">
          <a:xfrm>
            <a:off x="1535113" y="2192338"/>
            <a:ext cx="9212262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原因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：血液保养液贮血器或输血器被致热原污染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latinLnBrk="1"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违反无菌技术操作原则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latinLnBrk="1"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受血者血液中产生抗体所致的免疫反应。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latinLnBrk="1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症状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：输血后的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～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2h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内，有畏寒或寒战、高热，体温达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38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～</a:t>
            </a:r>
          </a:p>
          <a:p>
            <a:pPr latinLnBrk="1"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41℃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，伴有皮肤潮红、头痛、恶心、呕吐和肌肉酸痛等症状。</a:t>
            </a:r>
            <a:endParaRPr lang="en-US" altLang="ko-KR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861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四、输血反应的护理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发热反应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68619" name="文本框 13"/>
          <p:cNvSpPr txBox="1">
            <a:spLocks noChangeArrowheads="1"/>
          </p:cNvSpPr>
          <p:nvPr/>
        </p:nvSpPr>
        <p:spPr bwMode="auto">
          <a:xfrm>
            <a:off x="1535113" y="2263775"/>
            <a:ext cx="9043987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护理措施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、减慢输血滴速或停止输血，维持静脉通路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2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、对症处理  保暖、降温，观察生命体征的变化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3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、遵医嘱用退热、抗过敏药或肾上腺皮质激素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、输血器贮血袋及剩余血液送血库进行检验</a:t>
            </a:r>
          </a:p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预防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：严格管理血液保养液和输血用具，输血过程中严格执行无菌操作，防止污染。 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964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四、输血反应的护理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9643" name="文本框 21"/>
          <p:cNvSpPr txBox="1">
            <a:spLocks noChangeArrowheads="1"/>
          </p:cNvSpPr>
          <p:nvPr/>
        </p:nvSpPr>
        <p:spPr bwMode="auto">
          <a:xfrm>
            <a:off x="2074863" y="1489075"/>
            <a:ext cx="2325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过敏反应</a:t>
            </a:r>
            <a:endParaRPr lang="zh-CN" altLang="en-US" sz="2800">
              <a:solidFill>
                <a:schemeClr val="bg1"/>
              </a:solidFill>
              <a:latin typeface="微软雅黑"/>
              <a:ea typeface="微软雅黑"/>
              <a:cs typeface="Tahoma" pitchFamily="34" charset="0"/>
            </a:endParaRPr>
          </a:p>
        </p:txBody>
      </p:sp>
      <p:sp>
        <p:nvSpPr>
          <p:cNvPr id="69644" name="文本框 24"/>
          <p:cNvSpPr txBox="1">
            <a:spLocks noChangeArrowheads="1"/>
          </p:cNvSpPr>
          <p:nvPr/>
        </p:nvSpPr>
        <p:spPr bwMode="auto">
          <a:xfrm>
            <a:off x="2266950" y="2378075"/>
            <a:ext cx="95091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原因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：•病人为过敏体质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  <a:sym typeface="+mn-ea"/>
              </a:rPr>
              <a:t>•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输入血液中含有使病人致敏的蛋白质或药物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  <a:sym typeface="+mn-ea"/>
              </a:rPr>
              <a:t>•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多次输血，病人体内产生了过敏性抗体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  <a:sym typeface="+mn-ea"/>
              </a:rPr>
              <a:t>•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供血者的变态反应性抗体传给受血者所致 </a:t>
            </a:r>
            <a:endParaRPr lang="en-US" altLang="ko-KR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56" name="文本框 25"/>
          <p:cNvSpPr txBox="1">
            <a:spLocks noChangeArrowheads="1"/>
          </p:cNvSpPr>
          <p:nvPr/>
        </p:nvSpPr>
        <p:spPr bwMode="auto">
          <a:xfrm>
            <a:off x="1870075" y="2017713"/>
            <a:ext cx="86153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晶体溶液：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分子小，在血管内存留时间短，对维持细胞内外水分的相对平衡起重要作用，对纠正体内电解质失调效果显著。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61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一、常用溶液及作用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64" name="文本框 22"/>
          <p:cNvSpPr txBox="1">
            <a:spLocks noChangeArrowheads="1"/>
          </p:cNvSpPr>
          <p:nvPr/>
        </p:nvSpPr>
        <p:spPr bwMode="auto">
          <a:xfrm>
            <a:off x="1870075" y="3236913"/>
            <a:ext cx="845185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胶体溶液：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分子大，在血管内存留时间长，对维持血浆胶体渗透压，增加血容量，改善微循环，提升血压效果显著。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</p:txBody>
      </p:sp>
      <p:sp>
        <p:nvSpPr>
          <p:cNvPr id="23565" name="文本框 23"/>
          <p:cNvSpPr txBox="1">
            <a:spLocks noChangeArrowheads="1"/>
          </p:cNvSpPr>
          <p:nvPr/>
        </p:nvSpPr>
        <p:spPr bwMode="auto">
          <a:xfrm>
            <a:off x="1870075" y="4349750"/>
            <a:ext cx="82724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高营养液：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供给病人热能，维持正氮平衡，补充各种维生素和矿物质。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8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66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四、输血反应的护理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667" name="文本框 21"/>
          <p:cNvSpPr txBox="1">
            <a:spLocks noChangeArrowheads="1"/>
          </p:cNvSpPr>
          <p:nvPr/>
        </p:nvSpPr>
        <p:spPr bwMode="auto">
          <a:xfrm>
            <a:off x="2074863" y="1489075"/>
            <a:ext cx="2325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过敏反应</a:t>
            </a:r>
            <a:endParaRPr lang="zh-CN" altLang="en-US" sz="2800">
              <a:solidFill>
                <a:schemeClr val="bg1"/>
              </a:solidFill>
              <a:latin typeface="微软雅黑"/>
              <a:ea typeface="微软雅黑"/>
              <a:cs typeface="Tahoma" pitchFamily="34" charset="0"/>
            </a:endParaRPr>
          </a:p>
        </p:txBody>
      </p:sp>
      <p:sp>
        <p:nvSpPr>
          <p:cNvPr id="70668" name="文本框 24"/>
          <p:cNvSpPr txBox="1">
            <a:spLocks noChangeArrowheads="1"/>
          </p:cNvSpPr>
          <p:nvPr/>
        </p:nvSpPr>
        <p:spPr bwMode="auto">
          <a:xfrm>
            <a:off x="2557463" y="2473325"/>
            <a:ext cx="81899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症状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  <a:sym typeface="+mn-ea"/>
              </a:rPr>
              <a:t>•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轻者出现皮肤瘙痒局部或全身出现荨麻疹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  <a:sym typeface="+mn-ea"/>
              </a:rPr>
              <a:t>•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中度出现血管神经性水肿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  <a:sym typeface="+mn-ea"/>
              </a:rPr>
              <a:t>•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重度因喉头水肿出现呼吸困难，两肺可闻及哮鸣音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 甚至发生过敏性休克</a:t>
            </a:r>
            <a:endParaRPr lang="en-US" altLang="ko-KR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2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68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四、输血反应的护理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过敏反应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71691" name="文本框 24"/>
          <p:cNvSpPr txBox="1">
            <a:spLocks noChangeArrowheads="1"/>
          </p:cNvSpPr>
          <p:nvPr/>
        </p:nvSpPr>
        <p:spPr bwMode="auto">
          <a:xfrm>
            <a:off x="2127250" y="2693988"/>
            <a:ext cx="7945438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预防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  <a:sym typeface="+mn-ea"/>
              </a:rPr>
              <a:t>•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勿选用有过敏史的献血员的血液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  <a:sym typeface="+mn-ea"/>
              </a:rPr>
              <a:t>•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献血员在采血前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4h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内不宜吃高蛋白和高脂肪食物，宜用清淡饮食或饮糖水，对有过敏史的病人在输血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前给予抗过敏的药物。 </a:t>
            </a:r>
            <a:endParaRPr lang="en-US" altLang="ko-KR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6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2712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四、输血反应的护理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溶血反应</a:t>
            </a:r>
            <a:endParaRPr lang="zh-CN" altLang="en-US" sz="2800" dirty="0"/>
          </a:p>
        </p:txBody>
      </p:sp>
      <p:sp>
        <p:nvSpPr>
          <p:cNvPr id="72715" name="文本框 24"/>
          <p:cNvSpPr txBox="1">
            <a:spLocks noChangeArrowheads="1"/>
          </p:cNvSpPr>
          <p:nvPr/>
        </p:nvSpPr>
        <p:spPr bwMode="auto">
          <a:xfrm>
            <a:off x="1460500" y="2190750"/>
            <a:ext cx="9286875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endParaRPr lang="en-US" altLang="zh-CN" sz="28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是受血者或供血者的红细胞发生异常破坏或溶解，而引起的一系列临床症状。是输血反应中最严重的反应。</a:t>
            </a:r>
            <a:endParaRPr lang="zh-CN" altLang="en-US" sz="2800" b="1">
              <a:solidFill>
                <a:srgbClr val="0066FF"/>
              </a:solidFill>
              <a:latin typeface="微软雅黑"/>
              <a:ea typeface="微软雅黑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0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溶血反应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73738" name="文本框 24"/>
          <p:cNvSpPr txBox="1">
            <a:spLocks noChangeArrowheads="1"/>
          </p:cNvSpPr>
          <p:nvPr/>
        </p:nvSpPr>
        <p:spPr bwMode="auto">
          <a:xfrm>
            <a:off x="2095500" y="2462213"/>
            <a:ext cx="95091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原因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：输入异型血，输入异常血，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Rh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血型系统不符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latinLnBrk="1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症状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  <a:sym typeface="+mn-ea"/>
              </a:rPr>
              <a:t>•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开始阶段：胸闷，腰背部剧痛，四肢麻木等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latinLnBrk="1"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  <a:sym typeface="+mn-ea"/>
              </a:rPr>
              <a:t>•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中间阶段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: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黄疸，血红蛋白尿等。</a:t>
            </a:r>
          </a:p>
          <a:p>
            <a:pPr latinLnBrk="1"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  <a:sym typeface="+mn-ea"/>
              </a:rPr>
              <a:t>•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最后阶段：少尿，无尿，急性肾功能衰竭等</a:t>
            </a:r>
          </a:p>
        </p:txBody>
      </p:sp>
      <p:sp>
        <p:nvSpPr>
          <p:cNvPr id="73739" name="文本框 22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四、输血反应的护理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溶血反应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74762" name="文本框 22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四、输血反应的护理</a:t>
            </a:r>
          </a:p>
        </p:txBody>
      </p:sp>
      <p:sp>
        <p:nvSpPr>
          <p:cNvPr id="74763" name="矩形 4"/>
          <p:cNvSpPr>
            <a:spLocks noChangeArrowheads="1"/>
          </p:cNvSpPr>
          <p:nvPr/>
        </p:nvSpPr>
        <p:spPr bwMode="auto">
          <a:xfrm>
            <a:off x="1246188" y="2190750"/>
            <a:ext cx="9512300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护理措施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）立即停止输血，维持静脉输液通道， 通知医生给予   紧急处理。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）保护肾脏，双侧腰部封闭，用热水袋敷双侧肾区。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）遵医嘱静脉滴注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5%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碳酸氢钠溶液。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）密切观察，做好病情记录。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5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）出现休克症状，立即配合抢救。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      （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6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）保留余血和血标本送血库重新鉴定。  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8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溶血反应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75786" name="文本框 22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四、输血反应的护理</a:t>
            </a:r>
          </a:p>
        </p:txBody>
      </p:sp>
      <p:sp>
        <p:nvSpPr>
          <p:cNvPr id="75787" name="矩形 4"/>
          <p:cNvSpPr>
            <a:spLocks noChangeArrowheads="1"/>
          </p:cNvSpPr>
          <p:nvPr/>
        </p:nvSpPr>
        <p:spPr bwMode="auto">
          <a:xfrm>
            <a:off x="2236788" y="2757488"/>
            <a:ext cx="7718425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预防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：认真做好血型鉴定和交叉配血试验，输血前认真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查对，杜绝差错，严格执行血液保存制度，不使用变质血液。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2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680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四、输血反应的护理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929062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>
                <a:solidFill>
                  <a:srgbClr val="FFC000"/>
                </a:solidFill>
                <a:latin typeface="微软雅黑"/>
                <a:ea typeface="微软雅黑"/>
                <a:cs typeface="Tahoma" pitchFamily="34" charset="0"/>
              </a:rPr>
              <a:t>与大量输血有关的反应</a:t>
            </a:r>
            <a:endParaRPr lang="zh-CN" altLang="en-US" sz="2800">
              <a:solidFill>
                <a:srgbClr val="FFFFFF"/>
              </a:solidFill>
              <a:ea typeface="微软雅黑"/>
              <a:cs typeface="Tahoma" pitchFamily="34" charset="0"/>
            </a:endParaRPr>
          </a:p>
        </p:txBody>
      </p:sp>
      <p:sp>
        <p:nvSpPr>
          <p:cNvPr id="76811" name="文本框 24"/>
          <p:cNvSpPr txBox="1">
            <a:spLocks noChangeArrowheads="1"/>
          </p:cNvSpPr>
          <p:nvPr/>
        </p:nvSpPr>
        <p:spPr bwMode="auto">
          <a:xfrm>
            <a:off x="3427413" y="2544763"/>
            <a:ext cx="4862512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zh-CN" altLang="en-US" sz="2400" b="1">
                <a:solidFill>
                  <a:srgbClr val="0066FF"/>
                </a:solidFill>
                <a:latin typeface="宋体" charset="-122"/>
              </a:rPr>
              <a:t>※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循环负荷过重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zh-CN" altLang="en-US" sz="2400" b="1">
                <a:solidFill>
                  <a:srgbClr val="0066FF"/>
                </a:solidFill>
                <a:latin typeface="宋体" charset="-122"/>
                <a:sym typeface="+mn-ea"/>
              </a:rPr>
              <a:t>※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出血倾向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zh-CN" altLang="en-US" sz="2400" b="1">
                <a:solidFill>
                  <a:srgbClr val="0066FF"/>
                </a:solidFill>
                <a:latin typeface="宋体" charset="-122"/>
                <a:sym typeface="+mn-ea"/>
              </a:rPr>
              <a:t>※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枸橼酸那中毒反应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782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       静脉输血法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7782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783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课前思考</a:t>
            </a:r>
          </a:p>
        </p:txBody>
      </p:sp>
      <p:sp>
        <p:nvSpPr>
          <p:cNvPr id="7783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7842" name="Text Box 5"/>
          <p:cNvSpPr txBox="1">
            <a:spLocks noChangeArrowheads="1"/>
          </p:cNvSpPr>
          <p:nvPr/>
        </p:nvSpPr>
        <p:spPr bwMode="auto">
          <a:xfrm>
            <a:off x="8154988" y="1971675"/>
            <a:ext cx="316388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为该患者输血的目的是什么？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marL="342900" indent="-342900">
              <a:lnSpc>
                <a:spcPct val="125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为什么患者突然出现上诉症状？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  <a:p>
            <a:pPr marL="342900" indent="-342900">
              <a:lnSpc>
                <a:spcPct val="125000"/>
              </a:lnSpc>
              <a:buFont typeface="Wingdings" pitchFamily="2" charset="2"/>
              <a:buChar char="u"/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护士应采取哪些护理措施？</a:t>
            </a:r>
            <a:endParaRPr lang="en-US" altLang="zh-CN" sz="2400" b="1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35050" y="2476500"/>
            <a:ext cx="3113088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患者，男，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岁，因大量呕血急诊入院。初步诊断：胃溃疡，失血性休克。护理体检：血压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80/50mmHg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，心率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120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次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分，脉搏细弱，面色苍白，出冷汗，表情淡漠。遵医嘱立即输血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400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毫升。当输血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300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毫升时，患者出现皮肤瘙痒，眼睑、口唇水肿，呼吸困难等症状。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组合 2"/>
          <p:cNvGrpSpPr>
            <a:grpSpLocks/>
          </p:cNvGrpSpPr>
          <p:nvPr/>
        </p:nvGrpSpPr>
        <p:grpSpPr bwMode="auto">
          <a:xfrm>
            <a:off x="983140" y="1562517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85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静脉输液与输血法</a:t>
            </a:r>
          </a:p>
        </p:txBody>
      </p:sp>
      <p:sp>
        <p:nvSpPr>
          <p:cNvPr id="78857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859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课堂小结</a:t>
            </a:r>
          </a:p>
        </p:txBody>
      </p:sp>
      <p:sp>
        <p:nvSpPr>
          <p:cNvPr id="78860" name="Text Box 5"/>
          <p:cNvSpPr txBox="1">
            <a:spLocks noChangeArrowheads="1"/>
          </p:cNvSpPr>
          <p:nvPr/>
        </p:nvSpPr>
        <p:spPr bwMode="auto">
          <a:xfrm>
            <a:off x="1525588" y="2287588"/>
            <a:ext cx="9147175" cy="2678112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000" b="1" dirty="0">
                <a:solidFill>
                  <a:schemeClr val="hlink"/>
                </a:solidFill>
                <a:latin typeface="微软雅黑"/>
                <a:ea typeface="微软雅黑"/>
                <a:cs typeface="楷体_GB2312" pitchFamily="49" charset="-122"/>
              </a:rPr>
              <a:t>●静脉输液常用溶液有晶体、胶体及静脉高价营养液。</a:t>
            </a:r>
          </a:p>
          <a:p>
            <a:pPr>
              <a:lnSpc>
                <a:spcPct val="140000"/>
              </a:lnSpc>
            </a:pPr>
            <a:r>
              <a:rPr lang="zh-CN" altLang="en-US" sz="2000" b="1" dirty="0">
                <a:solidFill>
                  <a:schemeClr val="hlink"/>
                </a:solidFill>
                <a:latin typeface="微软雅黑"/>
                <a:ea typeface="微软雅黑"/>
                <a:cs typeface="楷体_GB2312" pitchFamily="49" charset="-122"/>
              </a:rPr>
              <a:t>●静脉输液方法包括周围浅静脉输液法、头皮静脉输液法和中心静脉输液法。</a:t>
            </a:r>
          </a:p>
          <a:p>
            <a:pPr>
              <a:lnSpc>
                <a:spcPct val="140000"/>
              </a:lnSpc>
            </a:pPr>
            <a:r>
              <a:rPr lang="zh-CN" altLang="en-US" sz="2000" b="1" dirty="0">
                <a:solidFill>
                  <a:schemeClr val="hlink"/>
                </a:solidFill>
                <a:latin typeface="微软雅黑"/>
                <a:ea typeface="微软雅黑"/>
                <a:cs typeface="楷体_GB2312" pitchFamily="49" charset="-122"/>
              </a:rPr>
              <a:t>●静脉输液根据患者的年龄、病情、药物性质调节滴速。</a:t>
            </a:r>
          </a:p>
          <a:p>
            <a:pPr>
              <a:lnSpc>
                <a:spcPct val="140000"/>
              </a:lnSpc>
            </a:pPr>
            <a:r>
              <a:rPr lang="zh-CN" altLang="en-US" sz="2000" b="1" dirty="0">
                <a:solidFill>
                  <a:schemeClr val="hlink"/>
                </a:solidFill>
                <a:latin typeface="微软雅黑"/>
                <a:ea typeface="微软雅黑"/>
                <a:cs typeface="楷体_GB2312" pitchFamily="49" charset="-122"/>
              </a:rPr>
              <a:t>●常见的输液反应有发热反应、急性肺水肿、静脉炎、空气栓塞。</a:t>
            </a:r>
          </a:p>
          <a:p>
            <a:pPr>
              <a:lnSpc>
                <a:spcPct val="140000"/>
              </a:lnSpc>
            </a:pPr>
            <a:r>
              <a:rPr lang="zh-CN" altLang="en-US" sz="2000" b="1" dirty="0">
                <a:solidFill>
                  <a:schemeClr val="hlink"/>
                </a:solidFill>
                <a:latin typeface="微软雅黑"/>
                <a:ea typeface="微软雅黑"/>
                <a:cs typeface="楷体_GB2312" pitchFamily="49" charset="-122"/>
              </a:rPr>
              <a:t>●输血前认真做好“三查</a:t>
            </a:r>
            <a:r>
              <a:rPr lang="zh-CN" altLang="en-US" sz="2000" b="1" dirty="0" smtClean="0">
                <a:solidFill>
                  <a:schemeClr val="hlink"/>
                </a:solidFill>
                <a:latin typeface="微软雅黑"/>
                <a:ea typeface="微软雅黑"/>
                <a:cs typeface="楷体_GB2312" pitchFamily="49" charset="-122"/>
              </a:rPr>
              <a:t>、</a:t>
            </a:r>
            <a:r>
              <a:rPr lang="zh-CN" altLang="en-US" sz="2000" b="1" dirty="0" smtClean="0">
                <a:solidFill>
                  <a:srgbClr val="0066FF"/>
                </a:solidFill>
                <a:latin typeface="微软雅黑"/>
                <a:ea typeface="微软雅黑"/>
                <a:cs typeface="楷体_GB2312" pitchFamily="49" charset="-122"/>
              </a:rPr>
              <a:t>八</a:t>
            </a:r>
            <a:r>
              <a:rPr lang="zh-CN" altLang="en-US" sz="2000" b="1" dirty="0" smtClean="0">
                <a:solidFill>
                  <a:schemeClr val="hlink"/>
                </a:solidFill>
                <a:latin typeface="微软雅黑"/>
                <a:ea typeface="微软雅黑"/>
                <a:cs typeface="楷体_GB2312" pitchFamily="49" charset="-122"/>
              </a:rPr>
              <a:t>对</a:t>
            </a:r>
            <a:r>
              <a:rPr lang="zh-CN" altLang="en-US" sz="2000" b="1" dirty="0">
                <a:solidFill>
                  <a:schemeClr val="hlink"/>
                </a:solidFill>
                <a:latin typeface="微软雅黑"/>
                <a:ea typeface="微软雅黑"/>
                <a:cs typeface="楷体_GB2312" pitchFamily="49" charset="-122"/>
              </a:rPr>
              <a:t>”。</a:t>
            </a:r>
          </a:p>
          <a:p>
            <a:pPr>
              <a:lnSpc>
                <a:spcPct val="140000"/>
              </a:lnSpc>
            </a:pPr>
            <a:r>
              <a:rPr lang="zh-CN" altLang="en-US" sz="2000" b="1" dirty="0">
                <a:solidFill>
                  <a:schemeClr val="hlink"/>
                </a:solidFill>
                <a:latin typeface="微软雅黑"/>
                <a:ea typeface="微软雅黑"/>
                <a:cs typeface="楷体_GB2312" pitchFamily="49" charset="-122"/>
              </a:rPr>
              <a:t>●静脉输血反应包括发热反应、过敏反应、溶血反应及大量输血有关的反应。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4" name="组合 5"/>
          <p:cNvGrpSpPr>
            <a:grpSpLocks/>
          </p:cNvGrpSpPr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987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  输液和输血</a:t>
            </a:r>
          </a:p>
        </p:txBody>
      </p:sp>
      <p:sp>
        <p:nvSpPr>
          <p:cNvPr id="79877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9880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9881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/>
                <a:ea typeface="微软雅黑"/>
                <a:cs typeface="Tahoma" pitchFamily="34" charset="0"/>
              </a:rPr>
              <a:t>课堂评价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279525" y="2012950"/>
            <a:ext cx="9828213" cy="2678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A2</a:t>
            </a:r>
            <a:r>
              <a:rPr lang="zh-CN" altLang="en-US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型题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护士在巡回过程中发现某患者静脉输液突然发生溶液不滴，该护士首先应采取的措施</a:t>
            </a:r>
            <a:r>
              <a:rPr lang="zh-CN" altLang="zh-CN" sz="2400" b="1" dirty="0" smtClean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zh-CN" altLang="en-US" sz="2400" b="1" dirty="0" smtClean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（  ）</a:t>
            </a:r>
            <a:endParaRPr lang="zh-CN" altLang="zh-CN" sz="2400" b="1" dirty="0">
              <a:solidFill>
                <a:srgbClr val="307B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A.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调整针头斜面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B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．抬高输液瓶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C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．穿刺部位热敷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D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．挤压输液管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E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．观察穿刺部位有无红肿及疼痛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4403324" y="2943225"/>
            <a:ext cx="686201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125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itchFamily="49" charset="-122"/>
                <a:ea typeface="楷体" pitchFamily="49" charset="-122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80" name="文本框 25"/>
          <p:cNvSpPr txBox="1">
            <a:spLocks noChangeArrowheads="1"/>
          </p:cNvSpPr>
          <p:nvPr/>
        </p:nvSpPr>
        <p:spPr bwMode="auto">
          <a:xfrm>
            <a:off x="1870075" y="2130425"/>
            <a:ext cx="84518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zh-CN" sz="2400" b="1">
                <a:solidFill>
                  <a:srgbClr val="FF0000"/>
                </a:solidFill>
                <a:latin typeface="微软雅黑"/>
                <a:ea typeface="微软雅黑"/>
                <a:cs typeface="Tahoma" pitchFamily="34" charset="0"/>
              </a:rPr>
              <a:t>静脉高价营养液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85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一、常用溶液及作用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4588" name="Picture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125" y="2679700"/>
            <a:ext cx="2574925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0" descr="S600175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6363" y="2679700"/>
            <a:ext cx="2747962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0" name="椭圆 2"/>
          <p:cNvSpPr>
            <a:spLocks noChangeArrowheads="1"/>
          </p:cNvSpPr>
          <p:nvPr/>
        </p:nvSpPr>
        <p:spPr bwMode="auto">
          <a:xfrm>
            <a:off x="1652588" y="3282950"/>
            <a:ext cx="1601787" cy="6889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氨基酸</a:t>
            </a:r>
          </a:p>
        </p:txBody>
      </p:sp>
      <p:sp>
        <p:nvSpPr>
          <p:cNvPr id="24591" name="椭圆 2"/>
          <p:cNvSpPr>
            <a:spLocks noChangeArrowheads="1"/>
          </p:cNvSpPr>
          <p:nvPr/>
        </p:nvSpPr>
        <p:spPr bwMode="auto">
          <a:xfrm>
            <a:off x="9409113" y="3281363"/>
            <a:ext cx="1601787" cy="6889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脂肪乳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8" name="组合 5"/>
          <p:cNvGrpSpPr>
            <a:grpSpLocks/>
          </p:cNvGrpSpPr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0900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  输液和输血</a:t>
            </a:r>
          </a:p>
        </p:txBody>
      </p:sp>
      <p:sp>
        <p:nvSpPr>
          <p:cNvPr id="80901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0904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0905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/>
                <a:ea typeface="微软雅黑"/>
                <a:cs typeface="Tahoma" pitchFamily="34" charset="0"/>
              </a:rPr>
              <a:t>课堂评价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125538" y="2012950"/>
            <a:ext cx="9982200" cy="323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A3</a:t>
            </a:r>
            <a:r>
              <a:rPr lang="zh-CN" altLang="en-US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型题</a:t>
            </a:r>
            <a:r>
              <a:rPr lang="en-US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(2-3</a:t>
            </a:r>
            <a:r>
              <a:rPr lang="zh-CN" altLang="en-US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题共用题干）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患者男，</a:t>
            </a:r>
            <a:r>
              <a:rPr lang="en-US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67</a:t>
            </a:r>
            <a:r>
              <a:rPr lang="zh-CN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岁，因冠心病入院。在静脉输液过程中出现胸闷、呼吸困难、咳嗽、咳粉红色泡沫痰。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该患者发生了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   ）</a:t>
            </a:r>
            <a:endParaRPr lang="zh-CN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．发热反应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B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．急性肺水肿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C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．静脉炎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D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．空气栓塞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E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．过敏反应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3778250" y="3468688"/>
            <a:ext cx="587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fontAlgn="auto">
              <a:lnSpc>
                <a:spcPct val="125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itchFamily="49" charset="-122"/>
                <a:ea typeface="楷体" pitchFamily="49" charset="-122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组合 5"/>
          <p:cNvGrpSpPr>
            <a:grpSpLocks/>
          </p:cNvGrpSpPr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2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  输液和输血</a:t>
            </a:r>
          </a:p>
        </p:txBody>
      </p:sp>
      <p:sp>
        <p:nvSpPr>
          <p:cNvPr id="81925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28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1929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/>
                <a:ea typeface="微软雅黑"/>
                <a:cs typeface="Tahoma" pitchFamily="34" charset="0"/>
              </a:rPr>
              <a:t>课堂评价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279525" y="1862138"/>
            <a:ext cx="9313863" cy="323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A3</a:t>
            </a:r>
            <a:r>
              <a:rPr lang="zh-CN" altLang="en-US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型题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患者男，</a:t>
            </a:r>
            <a:r>
              <a:rPr lang="en-US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67</a:t>
            </a:r>
            <a:r>
              <a:rPr lang="zh-CN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岁，因冠心病入院。在静脉输液过程中出现胸闷、呼吸困难、咳嗽、咳粉红色泡沫痰。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此时，护士应为患者采取的卧位是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  ）</a:t>
            </a:r>
            <a:endParaRPr lang="zh-CN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．去枕仰卧位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B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．左侧卧位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C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．端坐位，两腿下垂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．休克卧位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E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．头低足高位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848475" y="3300413"/>
            <a:ext cx="587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fontAlgn="auto">
              <a:lnSpc>
                <a:spcPct val="125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itchFamily="49" charset="-122"/>
                <a:ea typeface="楷体" pitchFamily="49" charset="-12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组合 5"/>
          <p:cNvGrpSpPr>
            <a:grpSpLocks/>
          </p:cNvGrpSpPr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2948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  输液和输血</a:t>
            </a:r>
          </a:p>
        </p:txBody>
      </p:sp>
      <p:sp>
        <p:nvSpPr>
          <p:cNvPr id="82949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2952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2953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/>
                <a:ea typeface="微软雅黑"/>
                <a:cs typeface="Tahoma" pitchFamily="34" charset="0"/>
              </a:rPr>
              <a:t>课堂评价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116013" y="2078038"/>
            <a:ext cx="10325100" cy="2862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患者女</a:t>
            </a:r>
            <a:r>
              <a:rPr lang="en-US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43</a:t>
            </a:r>
            <a:r>
              <a:rPr lang="zh-CN" altLang="en-US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r>
              <a:rPr lang="zh-CN" altLang="zh-CN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，重型再生障碍性贫血，收入院，拟对其进行输血治疗，护士在进行输血前准备时不正确的是</a:t>
            </a:r>
            <a:r>
              <a:rPr lang="zh-CN" altLang="en-US" sz="2400" b="1" dirty="0">
                <a:solidFill>
                  <a:srgbClr val="307B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      ）</a:t>
            </a:r>
            <a:endParaRPr lang="zh-CN" altLang="zh-CN" sz="2400" b="1" dirty="0">
              <a:solidFill>
                <a:srgbClr val="307B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A. 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进行血型鉴定和交叉配血实验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B. 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提血时和血库的人员做好三查八对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C. 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库存血取出后，如果急需要可低温加热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D. 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输血前与另一名护士再次核对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E. </a:t>
            </a:r>
            <a:r>
              <a:rPr lang="zh-CN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输血前应先征得患者同意并签署知情同意书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107113" y="2655888"/>
            <a:ext cx="585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fontAlgn="auto">
              <a:lnSpc>
                <a:spcPct val="125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itchFamily="49" charset="-122"/>
                <a:ea typeface="楷体" pitchFamily="49" charset="-12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970" name="组合 5"/>
          <p:cNvGrpSpPr>
            <a:grpSpLocks/>
          </p:cNvGrpSpPr>
          <p:nvPr/>
        </p:nvGrpSpPr>
        <p:grpSpPr bwMode="auto">
          <a:xfrm>
            <a:off x="574675" y="15716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3972" name="组合 2"/>
          <p:cNvGrpSpPr>
            <a:grpSpLocks/>
          </p:cNvGrpSpPr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3974" name="文本框 18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静脉输液及输血法</a:t>
            </a:r>
          </a:p>
        </p:txBody>
      </p:sp>
      <p:sp>
        <p:nvSpPr>
          <p:cNvPr id="20" name="直角三角形 19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3976" name="文本框 26"/>
          <p:cNvSpPr txBox="1">
            <a:spLocks noChangeArrowheads="1"/>
          </p:cNvSpPr>
          <p:nvPr/>
        </p:nvSpPr>
        <p:spPr bwMode="auto">
          <a:xfrm>
            <a:off x="4924425" y="1314450"/>
            <a:ext cx="2706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微软雅黑"/>
                <a:ea typeface="微软雅黑"/>
                <a:cs typeface="微软雅黑"/>
              </a:rPr>
              <a:t>角色扮演</a:t>
            </a:r>
          </a:p>
        </p:txBody>
      </p:sp>
      <p:sp>
        <p:nvSpPr>
          <p:cNvPr id="83977" name="矩形 21"/>
          <p:cNvSpPr>
            <a:spLocks noChangeArrowheads="1"/>
          </p:cNvSpPr>
          <p:nvPr/>
        </p:nvSpPr>
        <p:spPr bwMode="auto">
          <a:xfrm>
            <a:off x="3492500" y="2366963"/>
            <a:ext cx="609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sz="240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83978" name="矩形 3"/>
          <p:cNvSpPr>
            <a:spLocks noChangeArrowheads="1"/>
          </p:cNvSpPr>
          <p:nvPr/>
        </p:nvSpPr>
        <p:spPr bwMode="auto">
          <a:xfrm>
            <a:off x="1801813" y="2260600"/>
            <a:ext cx="883285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>
              <a:lnSpc>
                <a:spcPct val="150000"/>
              </a:lnSpc>
              <a:spcBef>
                <a:spcPts val="1200"/>
              </a:spcBef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</a:t>
            </a:r>
            <a:r>
              <a:rPr lang="zh-CN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患者李某，女，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25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岁，诊断为急性阑尾炎，需禁饮禁食静脉补液；责任护士小王遵医嘱为患者静脉输液。</a:t>
            </a:r>
          </a:p>
          <a:p>
            <a:pPr indent="266700">
              <a:lnSpc>
                <a:spcPct val="150000"/>
              </a:lnSpc>
              <a:spcBef>
                <a:spcPts val="1200"/>
              </a:spcBef>
            </a:pP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    学生分组进行角色扮演，每</a:t>
            </a: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lang="zh-CN" altLang="en-US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人为一组，分别轮流扮演护士和患者。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499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   静脉输液与输血法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>
            <a:hlinkClick r:id="rId2" action="ppaction://hlinksldjump"/>
          </p:cNvPr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79863" y="2552700"/>
            <a:ext cx="4232275" cy="1446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zh-CN" altLang="en-US" sz="88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0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二、静脉输液方法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11" name="文本框 21"/>
          <p:cNvSpPr txBox="1">
            <a:spLocks noChangeArrowheads="1"/>
          </p:cNvSpPr>
          <p:nvPr/>
        </p:nvSpPr>
        <p:spPr bwMode="auto">
          <a:xfrm>
            <a:off x="1404938" y="1465263"/>
            <a:ext cx="37496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密闭式周围静脉输液</a:t>
            </a:r>
          </a:p>
        </p:txBody>
      </p:sp>
      <p:sp>
        <p:nvSpPr>
          <p:cNvPr id="25612" name="文本框 42"/>
          <p:cNvSpPr txBox="1">
            <a:spLocks noChangeArrowheads="1"/>
          </p:cNvSpPr>
          <p:nvPr/>
        </p:nvSpPr>
        <p:spPr bwMode="auto">
          <a:xfrm>
            <a:off x="1614488" y="2292350"/>
            <a:ext cx="9132887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>
                <a:solidFill>
                  <a:srgbClr val="0066FF"/>
                </a:solidFill>
                <a:latin typeface="微软雅黑"/>
                <a:ea typeface="微软雅黑"/>
                <a:cs typeface="Tahoma" pitchFamily="34" charset="0"/>
              </a:rPr>
              <a:t>目的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．补充水分及电解质，预防和纠正水、电解质及酸碱平衡紊乱。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lang="zh-CN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．增加循环血量，改善微循环，维持血压。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3</a:t>
            </a:r>
            <a:r>
              <a:rPr lang="zh-CN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．输入药物，治疗疾病。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4</a:t>
            </a:r>
            <a:r>
              <a:rPr lang="zh-CN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．补充营养，供给热能，促进组织修复。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32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二、静脉输液方法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35" name="文本框 23"/>
          <p:cNvSpPr txBox="1">
            <a:spLocks noChangeArrowheads="1"/>
          </p:cNvSpPr>
          <p:nvPr/>
        </p:nvSpPr>
        <p:spPr bwMode="auto">
          <a:xfrm>
            <a:off x="1762125" y="2965450"/>
            <a:ext cx="90154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u"/>
            </a:pPr>
            <a:r>
              <a:rPr lang="zh-CN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患者年龄、病情、意识、心肺功能、自理能力、药物性质、过敏史等</a:t>
            </a:r>
          </a:p>
          <a:p>
            <a:pPr marL="342900" indent="-342900">
              <a:buFont typeface="Wingdings" pitchFamily="2" charset="2"/>
              <a:buChar char="u"/>
            </a:pPr>
            <a:r>
              <a:rPr lang="zh-CN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心理反应及合作程度。</a:t>
            </a:r>
          </a:p>
          <a:p>
            <a:pPr marL="342900" indent="-342900">
              <a:buFont typeface="Wingdings" pitchFamily="2" charset="2"/>
              <a:buChar char="u"/>
            </a:pPr>
            <a:r>
              <a:rPr lang="zh-CN" altLang="zh-CN" sz="2400" b="1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患者静脉穿刺部位皮肤状况，静脉血管弹性及充盈度。</a:t>
            </a:r>
          </a:p>
        </p:txBody>
      </p:sp>
      <p:sp>
        <p:nvSpPr>
          <p:cNvPr id="26636" name="文本框 24"/>
          <p:cNvSpPr txBox="1">
            <a:spLocks noChangeArrowheads="1"/>
          </p:cNvSpPr>
          <p:nvPr/>
        </p:nvSpPr>
        <p:spPr bwMode="auto">
          <a:xfrm>
            <a:off x="1404938" y="1465263"/>
            <a:ext cx="37496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密闭式周围静脉输液</a:t>
            </a:r>
          </a:p>
        </p:txBody>
      </p:sp>
      <p:sp>
        <p:nvSpPr>
          <p:cNvPr id="26637" name="Rectangle 3"/>
          <p:cNvSpPr>
            <a:spLocks noRot="1" noChangeArrowheads="1"/>
          </p:cNvSpPr>
          <p:nvPr/>
        </p:nvSpPr>
        <p:spPr bwMode="auto">
          <a:xfrm>
            <a:off x="1930400" y="2255838"/>
            <a:ext cx="2147888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altLang="zh-CN" sz="2800" b="1">
                <a:solidFill>
                  <a:schemeClr val="hlink"/>
                </a:solidFill>
                <a:latin typeface="微软雅黑"/>
                <a:ea typeface="微软雅黑"/>
                <a:cs typeface="微软雅黑"/>
              </a:rPr>
              <a:t>1</a:t>
            </a:r>
            <a:r>
              <a:rPr lang="zh-CN" altLang="en-US" sz="2800" b="1">
                <a:solidFill>
                  <a:schemeClr val="hlink"/>
                </a:solidFill>
                <a:latin typeface="微软雅黑"/>
                <a:ea typeface="微软雅黑"/>
                <a:cs typeface="微软雅黑"/>
              </a:rPr>
              <a:t>．评估</a:t>
            </a:r>
          </a:p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Batang"/>
                <a:ea typeface="Batang"/>
                <a:cs typeface="Batang"/>
              </a:rPr>
              <a:t>     </a:t>
            </a:r>
            <a:endParaRPr lang="zh-CN" altLang="en-US" sz="2400" b="1">
              <a:solidFill>
                <a:schemeClr val="hlink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2"/>
          <p:cNvGrpSpPr>
            <a:grpSpLocks/>
          </p:cNvGrpSpPr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 二、静脉输液方法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9" name="文本框 23"/>
          <p:cNvSpPr txBox="1">
            <a:spLocks noChangeArrowheads="1"/>
          </p:cNvSpPr>
          <p:nvPr/>
        </p:nvSpPr>
        <p:spPr bwMode="auto">
          <a:xfrm>
            <a:off x="1649413" y="3021013"/>
            <a:ext cx="414655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注射盘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、消毒用物、止血带</a:t>
            </a:r>
            <a:r>
              <a:rPr lang="zh-CN" altLang="en-US" sz="2400" b="1" dirty="0">
                <a:solidFill>
                  <a:srgbClr val="0066FF"/>
                </a:solidFill>
                <a:latin typeface="微软雅黑"/>
                <a:ea typeface="微软雅黑"/>
                <a:cs typeface="微软雅黑"/>
              </a:rPr>
              <a:t>、  小垫枕、治疗巾、输液贴、启瓶器 、砂轮 、瓶套、输液卡、药液 、输液器 、输液架、需要时备夹板及绷带 </a:t>
            </a:r>
            <a:endParaRPr lang="en-US" altLang="zh-CN" sz="2400" b="1" dirty="0">
              <a:solidFill>
                <a:srgbClr val="0066F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7660" name="文本框 24"/>
          <p:cNvSpPr txBox="1">
            <a:spLocks noChangeArrowheads="1"/>
          </p:cNvSpPr>
          <p:nvPr/>
        </p:nvSpPr>
        <p:spPr bwMode="auto">
          <a:xfrm>
            <a:off x="1404938" y="1465263"/>
            <a:ext cx="37496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/>
                <a:ea typeface="微软雅黑"/>
                <a:cs typeface="Tahoma" pitchFamily="34" charset="0"/>
              </a:rPr>
              <a:t>密闭式周围静脉输液</a:t>
            </a:r>
          </a:p>
        </p:txBody>
      </p:sp>
      <p:sp>
        <p:nvSpPr>
          <p:cNvPr id="27661" name="Rectangle 3"/>
          <p:cNvSpPr>
            <a:spLocks noRot="1" noChangeArrowheads="1"/>
          </p:cNvSpPr>
          <p:nvPr/>
        </p:nvSpPr>
        <p:spPr bwMode="auto">
          <a:xfrm>
            <a:off x="1649413" y="2241550"/>
            <a:ext cx="2767012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altLang="zh-CN" sz="2800" b="1">
                <a:solidFill>
                  <a:schemeClr val="hlink"/>
                </a:solidFill>
                <a:latin typeface="微软雅黑"/>
                <a:ea typeface="微软雅黑"/>
                <a:cs typeface="微软雅黑"/>
              </a:rPr>
              <a:t>2</a:t>
            </a:r>
            <a:r>
              <a:rPr lang="zh-CN" altLang="en-US" sz="2800" b="1">
                <a:solidFill>
                  <a:schemeClr val="hlink"/>
                </a:solidFill>
                <a:latin typeface="微软雅黑"/>
                <a:ea typeface="微软雅黑"/>
                <a:cs typeface="微软雅黑"/>
              </a:rPr>
              <a:t>．计划</a:t>
            </a:r>
            <a:r>
              <a:rPr lang="zh-CN" altLang="en-US" sz="2400" b="1">
                <a:solidFill>
                  <a:schemeClr val="hlink"/>
                </a:solidFill>
                <a:latin typeface="Batang"/>
                <a:ea typeface="Batang"/>
                <a:cs typeface="Batang"/>
              </a:rPr>
              <a:t>     </a:t>
            </a:r>
            <a:endParaRPr lang="zh-CN" altLang="en-US" sz="2400" b="1">
              <a:solidFill>
                <a:schemeClr val="hlink"/>
              </a:solidFill>
              <a:latin typeface="微软雅黑"/>
              <a:ea typeface="微软雅黑"/>
              <a:cs typeface="微软雅黑"/>
            </a:endParaRPr>
          </a:p>
        </p:txBody>
      </p:sp>
      <p:pic>
        <p:nvPicPr>
          <p:cNvPr id="276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8075" y="2432050"/>
            <a:ext cx="4492625" cy="276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3311</Words>
  <Application>Microsoft Office PowerPoint</Application>
  <PresentationFormat>宽屏</PresentationFormat>
  <Paragraphs>367</Paragraphs>
  <Slides>64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64</vt:i4>
      </vt:variant>
    </vt:vector>
  </HeadingPairs>
  <TitlesOfParts>
    <vt:vector size="76" baseType="lpstr">
      <vt:lpstr>Batang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Tahoma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崔 博</cp:lastModifiedBy>
  <cp:revision>127</cp:revision>
  <dcterms:created xsi:type="dcterms:W3CDTF">2015-02-25T02:36:00Z</dcterms:created>
  <dcterms:modified xsi:type="dcterms:W3CDTF">2019-12-31T05:06:28Z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