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62" r:id="rId2"/>
    <p:sldId id="319" r:id="rId3"/>
    <p:sldId id="400" r:id="rId4"/>
    <p:sldId id="401" r:id="rId5"/>
    <p:sldId id="347" r:id="rId6"/>
    <p:sldId id="308" r:id="rId7"/>
    <p:sldId id="321" r:id="rId8"/>
    <p:sldId id="417" r:id="rId9"/>
    <p:sldId id="418" r:id="rId10"/>
    <p:sldId id="407" r:id="rId11"/>
    <p:sldId id="408" r:id="rId12"/>
    <p:sldId id="409" r:id="rId13"/>
    <p:sldId id="410" r:id="rId14"/>
    <p:sldId id="411" r:id="rId15"/>
    <p:sldId id="412" r:id="rId16"/>
    <p:sldId id="413" r:id="rId17"/>
    <p:sldId id="414" r:id="rId18"/>
    <p:sldId id="415" r:id="rId19"/>
    <p:sldId id="416" r:id="rId20"/>
    <p:sldId id="327" r:id="rId21"/>
    <p:sldId id="328" r:id="rId22"/>
    <p:sldId id="329" r:id="rId23"/>
    <p:sldId id="330" r:id="rId24"/>
    <p:sldId id="331" r:id="rId25"/>
    <p:sldId id="332" r:id="rId26"/>
    <p:sldId id="420" r:id="rId27"/>
    <p:sldId id="333" r:id="rId28"/>
    <p:sldId id="271"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776">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725D7"/>
    <a:srgbClr val="2C4EF8"/>
    <a:srgbClr val="0066FF"/>
    <a:srgbClr val="061AA9"/>
    <a:srgbClr val="5B9BD5"/>
    <a:srgbClr val="3786CD"/>
    <a:srgbClr val="5799D5"/>
    <a:srgbClr val="A6366E"/>
    <a:srgbClr val="C8568F"/>
    <a:srgbClr val="C143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3" autoAdjust="0"/>
    <p:restoredTop sz="94458" autoAdjust="0"/>
  </p:normalViewPr>
  <p:slideViewPr>
    <p:cSldViewPr snapToGrid="0" showGuides="1">
      <p:cViewPr varScale="1">
        <p:scale>
          <a:sx n="76" d="100"/>
          <a:sy n="76" d="100"/>
        </p:scale>
        <p:origin x="276" y="36"/>
      </p:cViewPr>
      <p:guideLst>
        <p:guide orient="horz" pos="2160"/>
        <p:guide pos="3776"/>
      </p:guideLst>
    </p:cSldViewPr>
  </p:slideViewPr>
  <p:outlineViewPr>
    <p:cViewPr>
      <p:scale>
        <a:sx n="33" d="100"/>
        <a:sy n="33" d="100"/>
      </p:scale>
      <p:origin x="0" y="-3354"/>
    </p:cViewPr>
  </p:outlineViewPr>
  <p:notesTextViewPr>
    <p:cViewPr>
      <p:scale>
        <a:sx n="1" d="1"/>
        <a:sy n="1" d="1"/>
      </p:scale>
      <p:origin x="0" y="0"/>
    </p:cViewPr>
  </p:notesTextViewPr>
  <p:notesViewPr>
    <p:cSldViewPr snapToGrid="0">
      <p:cViewPr varScale="1">
        <p:scale>
          <a:sx n="83" d="100"/>
          <a:sy n="83" d="100"/>
        </p:scale>
        <p:origin x="2976"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12DC72-6F14-46B5-BBD2-5B3EA071D42F}" type="datetimeFigureOut">
              <a:rPr lang="zh-CN" altLang="en-US" smtClean="0"/>
              <a:t>2019/12/31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235678-DCF8-49FE-9525-04D26F4567F3}" type="slidenum">
              <a:rPr lang="zh-CN" altLang="en-US" smtClean="0"/>
              <a:t>‹#›</a:t>
            </a:fld>
            <a:endParaRPr lang="zh-CN" altLang="en-US"/>
          </a:p>
        </p:txBody>
      </p:sp>
    </p:spTree>
    <p:extLst>
      <p:ext uri="{BB962C8B-B14F-4D97-AF65-F5344CB8AC3E}">
        <p14:creationId xmlns:p14="http://schemas.microsoft.com/office/powerpoint/2010/main" val="34156504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235678-DCF8-49FE-9525-04D26F4567F3}" type="slidenum">
              <a:rPr lang="zh-CN" altLang="en-US" smtClean="0"/>
              <a:t>1</a:t>
            </a:fld>
            <a:endParaRPr lang="zh-CN" altLang="en-US"/>
          </a:p>
        </p:txBody>
      </p:sp>
    </p:spTree>
    <p:extLst>
      <p:ext uri="{BB962C8B-B14F-4D97-AF65-F5344CB8AC3E}">
        <p14:creationId xmlns:p14="http://schemas.microsoft.com/office/powerpoint/2010/main" val="3152626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235678-DCF8-49FE-9525-04D26F4567F3}" type="slidenum">
              <a:rPr lang="zh-CN" altLang="en-US" smtClean="0"/>
              <a:t>10</a:t>
            </a:fld>
            <a:endParaRPr lang="zh-CN" altLang="en-US"/>
          </a:p>
        </p:txBody>
      </p:sp>
    </p:spTree>
    <p:extLst>
      <p:ext uri="{BB962C8B-B14F-4D97-AF65-F5344CB8AC3E}">
        <p14:creationId xmlns:p14="http://schemas.microsoft.com/office/powerpoint/2010/main" val="34152886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lumMod val="95000"/>
          </a:schemeClr>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6A824567-AF14-4788-8E98-93CC7635A8DD}" type="datetimeFigureOut">
              <a:rPr lang="zh-CN" altLang="en-US" smtClean="0"/>
              <a:t>2019/12/31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32986A9-BA33-477F-8808-DF38291D9272}"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A824567-AF14-4788-8E98-93CC7635A8DD}" type="datetimeFigureOut">
              <a:rPr lang="zh-CN" altLang="en-US" smtClean="0"/>
              <a:t>2019/12/31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32986A9-BA33-477F-8808-DF38291D9272}"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A824567-AF14-4788-8E98-93CC7635A8DD}" type="datetimeFigureOut">
              <a:rPr lang="zh-CN" altLang="en-US" smtClean="0"/>
              <a:t>2019/12/31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32986A9-BA33-477F-8808-DF38291D9272}"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A824567-AF14-4788-8E98-93CC7635A8DD}" type="datetimeFigureOut">
              <a:rPr lang="zh-CN" altLang="en-US" smtClean="0"/>
              <a:t>2019/12/31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32986A9-BA33-477F-8808-DF38291D9272}"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6A824567-AF14-4788-8E98-93CC7635A8DD}" type="datetimeFigureOut">
              <a:rPr lang="zh-CN" altLang="en-US" smtClean="0"/>
              <a:t>2019/12/31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32986A9-BA33-477F-8808-DF38291D9272}"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6A824567-AF14-4788-8E98-93CC7635A8DD}" type="datetimeFigureOut">
              <a:rPr lang="zh-CN" altLang="en-US" smtClean="0"/>
              <a:t>2019/12/31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32986A9-BA33-477F-8808-DF38291D9272}"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6A824567-AF14-4788-8E98-93CC7635A8DD}" type="datetimeFigureOut">
              <a:rPr lang="zh-CN" altLang="en-US" smtClean="0"/>
              <a:t>2019/12/31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32986A9-BA33-477F-8808-DF38291D9272}"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6A824567-AF14-4788-8E98-93CC7635A8DD}" type="datetimeFigureOut">
              <a:rPr lang="zh-CN" altLang="en-US" smtClean="0"/>
              <a:t>2019/12/31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32986A9-BA33-477F-8808-DF38291D9272}"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A824567-AF14-4788-8E98-93CC7635A8DD}" type="datetimeFigureOut">
              <a:rPr lang="zh-CN" altLang="en-US" smtClean="0"/>
              <a:t>2019/12/31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32986A9-BA33-477F-8808-DF38291D9272}"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6A824567-AF14-4788-8E98-93CC7635A8DD}" type="datetimeFigureOut">
              <a:rPr lang="zh-CN" altLang="en-US" smtClean="0"/>
              <a:t>2019/12/31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32986A9-BA33-477F-8808-DF38291D9272}"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6A824567-AF14-4788-8E98-93CC7635A8DD}" type="datetimeFigureOut">
              <a:rPr lang="zh-CN" altLang="en-US" smtClean="0"/>
              <a:t>2019/12/31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32986A9-BA33-477F-8808-DF38291D9272}"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824567-AF14-4788-8E98-93CC7635A8DD}" type="datetimeFigureOut">
              <a:rPr lang="zh-CN" altLang="en-US" smtClean="0"/>
              <a:t>2019/12/31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986A9-BA33-477F-8808-DF38291D9272}"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slide" Target="slide9.xml"/></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slide" Target="slide9.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eg"/><Relationship Id="rId10" Type="http://schemas.openxmlformats.org/officeDocument/2006/relationships/image" Target="../media/image11.png"/><Relationship Id="rId4" Type="http://schemas.openxmlformats.org/officeDocument/2006/relationships/image" Target="../media/image5.jpeg"/><Relationship Id="rId9" Type="http://schemas.openxmlformats.org/officeDocument/2006/relationships/image" Target="../media/image10.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任意多边形 15"/>
          <p:cNvSpPr/>
          <p:nvPr/>
        </p:nvSpPr>
        <p:spPr>
          <a:xfrm>
            <a:off x="257820" y="0"/>
            <a:ext cx="4572000" cy="6858000"/>
          </a:xfrm>
          <a:custGeom>
            <a:avLst/>
            <a:gdLst>
              <a:gd name="connsiteX0" fmla="*/ 0 w 4572000"/>
              <a:gd name="connsiteY0" fmla="*/ 0 h 6858000"/>
              <a:gd name="connsiteX1" fmla="*/ 2934436 w 4572000"/>
              <a:gd name="connsiteY1" fmla="*/ 0 h 6858000"/>
              <a:gd name="connsiteX2" fmla="*/ 2981810 w 4572000"/>
              <a:gd name="connsiteY2" fmla="*/ 39873 h 6858000"/>
              <a:gd name="connsiteX3" fmla="*/ 4572000 w 4572000"/>
              <a:gd name="connsiteY3" fmla="*/ 3429000 h 6858000"/>
              <a:gd name="connsiteX4" fmla="*/ 2981810 w 4572000"/>
              <a:gd name="connsiteY4" fmla="*/ 6818127 h 6858000"/>
              <a:gd name="connsiteX5" fmla="*/ 2934436 w 4572000"/>
              <a:gd name="connsiteY5" fmla="*/ 6858000 h 6858000"/>
              <a:gd name="connsiteX6" fmla="*/ 0 w 45720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6858000">
                <a:moveTo>
                  <a:pt x="0" y="0"/>
                </a:moveTo>
                <a:lnTo>
                  <a:pt x="2934436" y="0"/>
                </a:lnTo>
                <a:lnTo>
                  <a:pt x="2981810" y="39873"/>
                </a:lnTo>
                <a:cubicBezTo>
                  <a:pt x="3964311" y="907226"/>
                  <a:pt x="4572000" y="2105464"/>
                  <a:pt x="4572000" y="3429000"/>
                </a:cubicBezTo>
                <a:cubicBezTo>
                  <a:pt x="4572000" y="4752537"/>
                  <a:pt x="3964311" y="5950774"/>
                  <a:pt x="2981810" y="6818127"/>
                </a:cubicBezTo>
                <a:lnTo>
                  <a:pt x="2934436" y="6858000"/>
                </a:lnTo>
                <a:lnTo>
                  <a:pt x="0" y="6858000"/>
                </a:lnTo>
                <a:close/>
              </a:path>
            </a:pathLst>
          </a:custGeom>
          <a:solidFill>
            <a:schemeClr val="tx1">
              <a:lumMod val="65000"/>
              <a:lumOff val="35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0" y="0"/>
            <a:ext cx="4572000" cy="6858000"/>
          </a:xfrm>
          <a:custGeom>
            <a:avLst/>
            <a:gdLst>
              <a:gd name="connsiteX0" fmla="*/ 0 w 4572000"/>
              <a:gd name="connsiteY0" fmla="*/ 0 h 6858000"/>
              <a:gd name="connsiteX1" fmla="*/ 2934436 w 4572000"/>
              <a:gd name="connsiteY1" fmla="*/ 0 h 6858000"/>
              <a:gd name="connsiteX2" fmla="*/ 2981810 w 4572000"/>
              <a:gd name="connsiteY2" fmla="*/ 39873 h 6858000"/>
              <a:gd name="connsiteX3" fmla="*/ 4572000 w 4572000"/>
              <a:gd name="connsiteY3" fmla="*/ 3429000 h 6858000"/>
              <a:gd name="connsiteX4" fmla="*/ 2981810 w 4572000"/>
              <a:gd name="connsiteY4" fmla="*/ 6818127 h 6858000"/>
              <a:gd name="connsiteX5" fmla="*/ 2934436 w 4572000"/>
              <a:gd name="connsiteY5" fmla="*/ 6858000 h 6858000"/>
              <a:gd name="connsiteX6" fmla="*/ 0 w 45720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6858000">
                <a:moveTo>
                  <a:pt x="0" y="0"/>
                </a:moveTo>
                <a:lnTo>
                  <a:pt x="2934436" y="0"/>
                </a:lnTo>
                <a:lnTo>
                  <a:pt x="2981810" y="39873"/>
                </a:lnTo>
                <a:cubicBezTo>
                  <a:pt x="3964311" y="907226"/>
                  <a:pt x="4572000" y="2105464"/>
                  <a:pt x="4572000" y="3429000"/>
                </a:cubicBezTo>
                <a:cubicBezTo>
                  <a:pt x="4572000" y="4752537"/>
                  <a:pt x="3964311" y="5950774"/>
                  <a:pt x="2981810" y="6818127"/>
                </a:cubicBezTo>
                <a:lnTo>
                  <a:pt x="2934436"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a:hlinkClick r:id="rId3" action="ppaction://hlinksldjump"/>
          </p:cNvPr>
          <p:cNvSpPr/>
          <p:nvPr/>
        </p:nvSpPr>
        <p:spPr>
          <a:xfrm>
            <a:off x="3415664" y="1333445"/>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latin typeface="微软雅黑" pitchFamily="34" charset="-122"/>
                <a:ea typeface="微软雅黑" pitchFamily="34" charset="-122"/>
              </a:rPr>
              <a:t>1</a:t>
            </a:r>
            <a:endParaRPr lang="zh-CN" altLang="en-US" sz="2800" b="1" dirty="0">
              <a:latin typeface="微软雅黑" pitchFamily="34" charset="-122"/>
              <a:ea typeface="微软雅黑" pitchFamily="34" charset="-122"/>
            </a:endParaRPr>
          </a:p>
        </p:txBody>
      </p:sp>
      <p:sp>
        <p:nvSpPr>
          <p:cNvPr id="6" name="椭圆 5">
            <a:hlinkClick r:id="rId4" action="ppaction://hlinksldjump"/>
          </p:cNvPr>
          <p:cNvSpPr/>
          <p:nvPr/>
        </p:nvSpPr>
        <p:spPr>
          <a:xfrm>
            <a:off x="3450250" y="4114690"/>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latin typeface="微软雅黑" pitchFamily="34" charset="-122"/>
                <a:ea typeface="微软雅黑" pitchFamily="34" charset="-122"/>
              </a:rPr>
              <a:t>2</a:t>
            </a:r>
            <a:endParaRPr lang="zh-CN" altLang="en-US" sz="2800" b="1" dirty="0">
              <a:latin typeface="微软雅黑" pitchFamily="34" charset="-122"/>
              <a:ea typeface="微软雅黑" pitchFamily="34" charset="-122"/>
            </a:endParaRPr>
          </a:p>
        </p:txBody>
      </p:sp>
      <p:sp>
        <p:nvSpPr>
          <p:cNvPr id="8" name="文本框 7"/>
          <p:cNvSpPr txBox="1"/>
          <p:nvPr/>
        </p:nvSpPr>
        <p:spPr>
          <a:xfrm>
            <a:off x="4432599" y="1464562"/>
            <a:ext cx="5431780" cy="461665"/>
          </a:xfrm>
          <a:prstGeom prst="rect">
            <a:avLst/>
          </a:prstGeom>
          <a:noFill/>
        </p:spPr>
        <p:txBody>
          <a:bodyPr wrap="square" rtlCol="0">
            <a:spAutoFit/>
          </a:bodyPr>
          <a:lstStyle/>
          <a:p>
            <a:r>
              <a:rPr lang="zh-CN" altLang="en-US" sz="2400" b="1" dirty="0">
                <a:solidFill>
                  <a:srgbClr val="FF0000"/>
                </a:solidFill>
                <a:effectLst>
                  <a:outerShdw blurRad="38100" dist="38100" dir="2700000" algn="tl">
                    <a:srgbClr val="C0C0C0"/>
                  </a:outerShdw>
                </a:effectLst>
                <a:latin typeface="微软雅黑" pitchFamily="34" charset="-122"/>
                <a:ea typeface="微软雅黑" pitchFamily="34" charset="-122"/>
              </a:rPr>
              <a:t>护理安全</a:t>
            </a:r>
          </a:p>
        </p:txBody>
      </p:sp>
      <p:sp>
        <p:nvSpPr>
          <p:cNvPr id="9" name="文本框 8"/>
          <p:cNvSpPr txBox="1"/>
          <p:nvPr/>
        </p:nvSpPr>
        <p:spPr>
          <a:xfrm>
            <a:off x="4752168" y="4607757"/>
            <a:ext cx="5431780" cy="461665"/>
          </a:xfrm>
          <a:prstGeom prst="rect">
            <a:avLst/>
          </a:prstGeom>
          <a:noFill/>
        </p:spPr>
        <p:txBody>
          <a:bodyPr wrap="square" rtlCol="0">
            <a:spAutoFit/>
          </a:bodyPr>
          <a:lstStyle/>
          <a:p>
            <a:r>
              <a:rPr lang="zh-CN" altLang="en-US" sz="2400" b="1" dirty="0">
                <a:effectLst>
                  <a:outerShdw blurRad="38100" dist="38100" dir="2700000" algn="tl">
                    <a:srgbClr val="C0C0C0"/>
                  </a:outerShdw>
                </a:effectLst>
                <a:latin typeface="微软雅黑" pitchFamily="34" charset="-122"/>
                <a:ea typeface="微软雅黑" pitchFamily="34" charset="-122"/>
              </a:rPr>
              <a:t>护理职业防护 </a:t>
            </a:r>
          </a:p>
        </p:txBody>
      </p:sp>
      <p:sp>
        <p:nvSpPr>
          <p:cNvPr id="18" name="文本框 17"/>
          <p:cNvSpPr txBox="1"/>
          <p:nvPr/>
        </p:nvSpPr>
        <p:spPr>
          <a:xfrm>
            <a:off x="591790" y="2951946"/>
            <a:ext cx="3416320" cy="954107"/>
          </a:xfrm>
          <a:prstGeom prst="rect">
            <a:avLst/>
          </a:prstGeom>
          <a:noFill/>
        </p:spPr>
        <p:txBody>
          <a:bodyPr wrap="none" rtlCol="0">
            <a:spAutoFit/>
          </a:bodyPr>
          <a:lstStyle/>
          <a:p>
            <a:r>
              <a:rPr lang="zh-CN" altLang="en-US" sz="2800" b="1" dirty="0" smtClean="0">
                <a:solidFill>
                  <a:schemeClr val="bg1"/>
                </a:solidFill>
                <a:latin typeface="微软雅黑" pitchFamily="34" charset="-122"/>
                <a:ea typeface="微软雅黑" pitchFamily="34" charset="-122"/>
              </a:rPr>
              <a:t>第四单元</a:t>
            </a:r>
            <a:endParaRPr lang="zh-CN" altLang="en-US" sz="2800" b="1" dirty="0">
              <a:solidFill>
                <a:schemeClr val="bg1"/>
              </a:solidFill>
              <a:latin typeface="微软雅黑" pitchFamily="34" charset="-122"/>
              <a:ea typeface="微软雅黑" pitchFamily="34" charset="-122"/>
            </a:endParaRPr>
          </a:p>
          <a:p>
            <a:r>
              <a:rPr lang="zh-CN" altLang="en-US" sz="2800" b="1" dirty="0">
                <a:solidFill>
                  <a:schemeClr val="bg1"/>
                </a:solidFill>
                <a:latin typeface="微软雅黑" pitchFamily="34" charset="-122"/>
                <a:ea typeface="微软雅黑" pitchFamily="34" charset="-122"/>
              </a:rPr>
              <a:t>护理安全与职业防护</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500"/>
                                  </p:stCondLst>
                                  <p:iterate type="lt">
                                    <p:tmPct val="0"/>
                                  </p:iterate>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additive="base">
                                        <p:cTn id="15"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8">
                                            <p:txEl>
                                              <p:pRg st="0" end="0"/>
                                            </p:txEl>
                                          </p:spTgt>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50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1+#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4" presetClass="emph" presetSubtype="0" fill="hold" nodeType="clickEffect">
                                  <p:stCondLst>
                                    <p:cond delay="0"/>
                                  </p:stCondLst>
                                  <p:iterate type="lt">
                                    <p:tmPct val="10000"/>
                                  </p:iterate>
                                  <p:childTnLst>
                                    <p:animMotion origin="layout" path="M 0.0 0.0 L 0.0 -0.07213" pathEditMode="relative" ptsTypes="">
                                      <p:cBhvr>
                                        <p:cTn id="24" dur="250" accel="50000" decel="50000" autoRev="1" fill="hold">
                                          <p:stCondLst>
                                            <p:cond delay="0"/>
                                          </p:stCondLst>
                                        </p:cTn>
                                        <p:tgtEl>
                                          <p:spTgt spid="8">
                                            <p:txEl>
                                              <p:pRg st="0" end="0"/>
                                            </p:txEl>
                                          </p:spTgt>
                                        </p:tgtEl>
                                        <p:attrNameLst>
                                          <p:attrName>ppt_x</p:attrName>
                                          <p:attrName>ppt_y</p:attrName>
                                        </p:attrNameLst>
                                      </p:cBhvr>
                                    </p:animMotion>
                                    <p:animRot by="1500000">
                                      <p:cBhvr>
                                        <p:cTn id="25" dur="125" fill="hold">
                                          <p:stCondLst>
                                            <p:cond delay="0"/>
                                          </p:stCondLst>
                                        </p:cTn>
                                        <p:tgtEl>
                                          <p:spTgt spid="8">
                                            <p:txEl>
                                              <p:pRg st="0" end="0"/>
                                            </p:txEl>
                                          </p:spTgt>
                                        </p:tgtEl>
                                        <p:attrNameLst>
                                          <p:attrName>r</p:attrName>
                                        </p:attrNameLst>
                                      </p:cBhvr>
                                    </p:animRot>
                                    <p:animRot by="-1500000">
                                      <p:cBhvr>
                                        <p:cTn id="26" dur="125" fill="hold">
                                          <p:stCondLst>
                                            <p:cond delay="125"/>
                                          </p:stCondLst>
                                        </p:cTn>
                                        <p:tgtEl>
                                          <p:spTgt spid="8">
                                            <p:txEl>
                                              <p:pRg st="0" end="0"/>
                                            </p:txEl>
                                          </p:spTgt>
                                        </p:tgtEl>
                                        <p:attrNameLst>
                                          <p:attrName>r</p:attrName>
                                        </p:attrNameLst>
                                      </p:cBhvr>
                                    </p:animRot>
                                    <p:animRot by="-1500000">
                                      <p:cBhvr>
                                        <p:cTn id="27" dur="125" fill="hold">
                                          <p:stCondLst>
                                            <p:cond delay="250"/>
                                          </p:stCondLst>
                                        </p:cTn>
                                        <p:tgtEl>
                                          <p:spTgt spid="8">
                                            <p:txEl>
                                              <p:pRg st="0" end="0"/>
                                            </p:txEl>
                                          </p:spTgt>
                                        </p:tgtEl>
                                        <p:attrNameLst>
                                          <p:attrName>r</p:attrName>
                                        </p:attrNameLst>
                                      </p:cBhvr>
                                    </p:animRot>
                                    <p:animRot by="1500000">
                                      <p:cBhvr>
                                        <p:cTn id="28" dur="125" fill="hold">
                                          <p:stCondLst>
                                            <p:cond delay="375"/>
                                          </p:stCondLst>
                                        </p:cTn>
                                        <p:tgtEl>
                                          <p:spTgt spid="8">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8" grpId="0" build="allAtOnce" bldLvl="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任意多边形 15"/>
          <p:cNvSpPr/>
          <p:nvPr/>
        </p:nvSpPr>
        <p:spPr>
          <a:xfrm>
            <a:off x="257820" y="0"/>
            <a:ext cx="4572000" cy="6858000"/>
          </a:xfrm>
          <a:custGeom>
            <a:avLst/>
            <a:gdLst>
              <a:gd name="connsiteX0" fmla="*/ 0 w 4572000"/>
              <a:gd name="connsiteY0" fmla="*/ 0 h 6858000"/>
              <a:gd name="connsiteX1" fmla="*/ 2934436 w 4572000"/>
              <a:gd name="connsiteY1" fmla="*/ 0 h 6858000"/>
              <a:gd name="connsiteX2" fmla="*/ 2981810 w 4572000"/>
              <a:gd name="connsiteY2" fmla="*/ 39873 h 6858000"/>
              <a:gd name="connsiteX3" fmla="*/ 4572000 w 4572000"/>
              <a:gd name="connsiteY3" fmla="*/ 3429000 h 6858000"/>
              <a:gd name="connsiteX4" fmla="*/ 2981810 w 4572000"/>
              <a:gd name="connsiteY4" fmla="*/ 6818127 h 6858000"/>
              <a:gd name="connsiteX5" fmla="*/ 2934436 w 4572000"/>
              <a:gd name="connsiteY5" fmla="*/ 6858000 h 6858000"/>
              <a:gd name="connsiteX6" fmla="*/ 0 w 45720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6858000">
                <a:moveTo>
                  <a:pt x="0" y="0"/>
                </a:moveTo>
                <a:lnTo>
                  <a:pt x="2934436" y="0"/>
                </a:lnTo>
                <a:lnTo>
                  <a:pt x="2981810" y="39873"/>
                </a:lnTo>
                <a:cubicBezTo>
                  <a:pt x="3964311" y="907226"/>
                  <a:pt x="4572000" y="2105464"/>
                  <a:pt x="4572000" y="3429000"/>
                </a:cubicBezTo>
                <a:cubicBezTo>
                  <a:pt x="4572000" y="4752537"/>
                  <a:pt x="3964311" y="5950774"/>
                  <a:pt x="2981810" y="6818127"/>
                </a:cubicBezTo>
                <a:lnTo>
                  <a:pt x="2934436" y="6858000"/>
                </a:lnTo>
                <a:lnTo>
                  <a:pt x="0" y="6858000"/>
                </a:lnTo>
                <a:close/>
              </a:path>
            </a:pathLst>
          </a:custGeom>
          <a:solidFill>
            <a:schemeClr val="tx1">
              <a:lumMod val="65000"/>
              <a:lumOff val="35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0" y="0"/>
            <a:ext cx="4572000" cy="6858000"/>
          </a:xfrm>
          <a:custGeom>
            <a:avLst/>
            <a:gdLst>
              <a:gd name="connsiteX0" fmla="*/ 0 w 4572000"/>
              <a:gd name="connsiteY0" fmla="*/ 0 h 6858000"/>
              <a:gd name="connsiteX1" fmla="*/ 2934436 w 4572000"/>
              <a:gd name="connsiteY1" fmla="*/ 0 h 6858000"/>
              <a:gd name="connsiteX2" fmla="*/ 2981810 w 4572000"/>
              <a:gd name="connsiteY2" fmla="*/ 39873 h 6858000"/>
              <a:gd name="connsiteX3" fmla="*/ 4572000 w 4572000"/>
              <a:gd name="connsiteY3" fmla="*/ 3429000 h 6858000"/>
              <a:gd name="connsiteX4" fmla="*/ 2981810 w 4572000"/>
              <a:gd name="connsiteY4" fmla="*/ 6818127 h 6858000"/>
              <a:gd name="connsiteX5" fmla="*/ 2934436 w 4572000"/>
              <a:gd name="connsiteY5" fmla="*/ 6858000 h 6858000"/>
              <a:gd name="connsiteX6" fmla="*/ 0 w 45720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6858000">
                <a:moveTo>
                  <a:pt x="0" y="0"/>
                </a:moveTo>
                <a:lnTo>
                  <a:pt x="2934436" y="0"/>
                </a:lnTo>
                <a:lnTo>
                  <a:pt x="2981810" y="39873"/>
                </a:lnTo>
                <a:cubicBezTo>
                  <a:pt x="3964311" y="907226"/>
                  <a:pt x="4572000" y="2105464"/>
                  <a:pt x="4572000" y="3429000"/>
                </a:cubicBezTo>
                <a:cubicBezTo>
                  <a:pt x="4572000" y="4752537"/>
                  <a:pt x="3964311" y="5950774"/>
                  <a:pt x="2981810" y="6818127"/>
                </a:cubicBezTo>
                <a:lnTo>
                  <a:pt x="2934436"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a:hlinkClick r:id="rId3" action="ppaction://hlinksldjump"/>
          </p:cNvPr>
          <p:cNvSpPr/>
          <p:nvPr/>
        </p:nvSpPr>
        <p:spPr>
          <a:xfrm>
            <a:off x="3415664" y="1333445"/>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latin typeface="微软雅黑" pitchFamily="34" charset="-122"/>
                <a:ea typeface="微软雅黑" pitchFamily="34" charset="-122"/>
              </a:rPr>
              <a:t>1</a:t>
            </a:r>
            <a:endParaRPr lang="zh-CN" altLang="en-US" sz="2800" b="1" dirty="0">
              <a:latin typeface="微软雅黑" pitchFamily="34" charset="-122"/>
              <a:ea typeface="微软雅黑" pitchFamily="34" charset="-122"/>
            </a:endParaRPr>
          </a:p>
        </p:txBody>
      </p:sp>
      <p:sp>
        <p:nvSpPr>
          <p:cNvPr id="6" name="椭圆 5">
            <a:hlinkClick r:id="rId4" action="ppaction://hlinksldjump"/>
          </p:cNvPr>
          <p:cNvSpPr/>
          <p:nvPr/>
        </p:nvSpPr>
        <p:spPr>
          <a:xfrm>
            <a:off x="3450250" y="4114690"/>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latin typeface="微软雅黑" pitchFamily="34" charset="-122"/>
                <a:ea typeface="微软雅黑" pitchFamily="34" charset="-122"/>
              </a:rPr>
              <a:t>2</a:t>
            </a:r>
            <a:endParaRPr lang="zh-CN" altLang="en-US" sz="2800" b="1" dirty="0">
              <a:latin typeface="微软雅黑" pitchFamily="34" charset="-122"/>
              <a:ea typeface="微软雅黑" pitchFamily="34" charset="-122"/>
            </a:endParaRPr>
          </a:p>
        </p:txBody>
      </p:sp>
      <p:sp>
        <p:nvSpPr>
          <p:cNvPr id="8" name="文本框 7"/>
          <p:cNvSpPr txBox="1"/>
          <p:nvPr/>
        </p:nvSpPr>
        <p:spPr>
          <a:xfrm>
            <a:off x="4432599" y="1464562"/>
            <a:ext cx="5431780" cy="461665"/>
          </a:xfrm>
          <a:prstGeom prst="rect">
            <a:avLst/>
          </a:prstGeom>
          <a:noFill/>
        </p:spPr>
        <p:txBody>
          <a:bodyPr wrap="square" rtlCol="0">
            <a:spAutoFit/>
          </a:bodyPr>
          <a:lstStyle/>
          <a:p>
            <a:r>
              <a:rPr lang="zh-CN" altLang="en-US" sz="2400" b="1" dirty="0">
                <a:effectLst>
                  <a:outerShdw blurRad="38100" dist="38100" dir="2700000" algn="tl">
                    <a:srgbClr val="C0C0C0"/>
                  </a:outerShdw>
                </a:effectLst>
                <a:latin typeface="微软雅黑" pitchFamily="34" charset="-122"/>
                <a:ea typeface="微软雅黑" pitchFamily="34" charset="-122"/>
              </a:rPr>
              <a:t>护理安全</a:t>
            </a:r>
          </a:p>
        </p:txBody>
      </p:sp>
      <p:sp>
        <p:nvSpPr>
          <p:cNvPr id="9" name="文本框 8"/>
          <p:cNvSpPr txBox="1"/>
          <p:nvPr/>
        </p:nvSpPr>
        <p:spPr>
          <a:xfrm>
            <a:off x="4760051" y="4245807"/>
            <a:ext cx="5431780" cy="461665"/>
          </a:xfrm>
          <a:prstGeom prst="rect">
            <a:avLst/>
          </a:prstGeom>
          <a:noFill/>
        </p:spPr>
        <p:txBody>
          <a:bodyPr wrap="square" rtlCol="0">
            <a:spAutoFit/>
          </a:bodyPr>
          <a:lstStyle/>
          <a:p>
            <a:r>
              <a:rPr lang="zh-CN" altLang="en-US" sz="2400" b="1" dirty="0">
                <a:solidFill>
                  <a:srgbClr val="FF0000"/>
                </a:solidFill>
                <a:effectLst>
                  <a:outerShdw blurRad="38100" dist="38100" dir="2700000" algn="tl">
                    <a:srgbClr val="C0C0C0"/>
                  </a:outerShdw>
                </a:effectLst>
                <a:latin typeface="微软雅黑" pitchFamily="34" charset="-122"/>
                <a:ea typeface="微软雅黑" pitchFamily="34" charset="-122"/>
              </a:rPr>
              <a:t>护理职业防护 </a:t>
            </a:r>
          </a:p>
        </p:txBody>
      </p:sp>
      <p:sp>
        <p:nvSpPr>
          <p:cNvPr id="18" name="文本框 17"/>
          <p:cNvSpPr txBox="1"/>
          <p:nvPr/>
        </p:nvSpPr>
        <p:spPr>
          <a:xfrm>
            <a:off x="591790" y="2951946"/>
            <a:ext cx="3416320" cy="954107"/>
          </a:xfrm>
          <a:prstGeom prst="rect">
            <a:avLst/>
          </a:prstGeom>
          <a:noFill/>
        </p:spPr>
        <p:txBody>
          <a:bodyPr wrap="none" rtlCol="0">
            <a:spAutoFit/>
          </a:bodyPr>
          <a:lstStyle/>
          <a:p>
            <a:r>
              <a:rPr lang="zh-CN" altLang="en-US" sz="2800" b="1" dirty="0">
                <a:solidFill>
                  <a:schemeClr val="bg1"/>
                </a:solidFill>
                <a:latin typeface="微软雅黑" pitchFamily="34" charset="-122"/>
                <a:ea typeface="微软雅黑" pitchFamily="34" charset="-122"/>
              </a:rPr>
              <a:t>第四章</a:t>
            </a:r>
          </a:p>
          <a:p>
            <a:r>
              <a:rPr lang="zh-CN" altLang="en-US" sz="2800" b="1" dirty="0">
                <a:solidFill>
                  <a:schemeClr val="bg1"/>
                </a:solidFill>
                <a:latin typeface="微软雅黑" pitchFamily="34" charset="-122"/>
                <a:ea typeface="微软雅黑" pitchFamily="34" charset="-122"/>
              </a:rPr>
              <a:t>护理安全与职业防护</a:t>
            </a:r>
          </a:p>
        </p:txBody>
      </p:sp>
    </p:spTree>
    <p:extLst>
      <p:ext uri="{BB962C8B-B14F-4D97-AF65-F5344CB8AC3E}">
        <p14:creationId xmlns:p14="http://schemas.microsoft.com/office/powerpoint/2010/main" val="1457851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500"/>
                                  </p:stCondLst>
                                  <p:iterate type="lt">
                                    <p:tmPct val="0"/>
                                  </p:iterate>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additive="base">
                                        <p:cTn id="15"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8">
                                            <p:txEl>
                                              <p:pRg st="0" end="0"/>
                                            </p:txEl>
                                          </p:spTgt>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50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1+#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4" presetClass="emph" presetSubtype="0" fill="hold" nodeType="clickEffect">
                                  <p:stCondLst>
                                    <p:cond delay="0"/>
                                  </p:stCondLst>
                                  <p:iterate type="lt">
                                    <p:tmPct val="10000"/>
                                  </p:iterate>
                                  <p:childTnLst>
                                    <p:animMotion origin="layout" path="M 0.0 0.0 L 0.0 -0.07213" pathEditMode="relative" ptsTypes="">
                                      <p:cBhvr>
                                        <p:cTn id="24" dur="250" accel="50000" decel="50000" autoRev="1" fill="hold">
                                          <p:stCondLst>
                                            <p:cond delay="0"/>
                                          </p:stCondLst>
                                        </p:cTn>
                                        <p:tgtEl>
                                          <p:spTgt spid="8">
                                            <p:txEl>
                                              <p:pRg st="0" end="0"/>
                                            </p:txEl>
                                          </p:spTgt>
                                        </p:tgtEl>
                                        <p:attrNameLst>
                                          <p:attrName>ppt_x</p:attrName>
                                          <p:attrName>ppt_y</p:attrName>
                                        </p:attrNameLst>
                                      </p:cBhvr>
                                    </p:animMotion>
                                    <p:animRot by="1500000">
                                      <p:cBhvr>
                                        <p:cTn id="25" dur="125" fill="hold">
                                          <p:stCondLst>
                                            <p:cond delay="0"/>
                                          </p:stCondLst>
                                        </p:cTn>
                                        <p:tgtEl>
                                          <p:spTgt spid="8">
                                            <p:txEl>
                                              <p:pRg st="0" end="0"/>
                                            </p:txEl>
                                          </p:spTgt>
                                        </p:tgtEl>
                                        <p:attrNameLst>
                                          <p:attrName>r</p:attrName>
                                        </p:attrNameLst>
                                      </p:cBhvr>
                                    </p:animRot>
                                    <p:animRot by="-1500000">
                                      <p:cBhvr>
                                        <p:cTn id="26" dur="125" fill="hold">
                                          <p:stCondLst>
                                            <p:cond delay="125"/>
                                          </p:stCondLst>
                                        </p:cTn>
                                        <p:tgtEl>
                                          <p:spTgt spid="8">
                                            <p:txEl>
                                              <p:pRg st="0" end="0"/>
                                            </p:txEl>
                                          </p:spTgt>
                                        </p:tgtEl>
                                        <p:attrNameLst>
                                          <p:attrName>r</p:attrName>
                                        </p:attrNameLst>
                                      </p:cBhvr>
                                    </p:animRot>
                                    <p:animRot by="-1500000">
                                      <p:cBhvr>
                                        <p:cTn id="27" dur="125" fill="hold">
                                          <p:stCondLst>
                                            <p:cond delay="250"/>
                                          </p:stCondLst>
                                        </p:cTn>
                                        <p:tgtEl>
                                          <p:spTgt spid="8">
                                            <p:txEl>
                                              <p:pRg st="0" end="0"/>
                                            </p:txEl>
                                          </p:spTgt>
                                        </p:tgtEl>
                                        <p:attrNameLst>
                                          <p:attrName>r</p:attrName>
                                        </p:attrNameLst>
                                      </p:cBhvr>
                                    </p:animRot>
                                    <p:animRot by="1500000">
                                      <p:cBhvr>
                                        <p:cTn id="28" dur="125" fill="hold">
                                          <p:stCondLst>
                                            <p:cond delay="375"/>
                                          </p:stCondLst>
                                        </p:cTn>
                                        <p:tgtEl>
                                          <p:spTgt spid="8">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8" grpId="0" build="allAtOnce" bldLvl="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91657" y="257470"/>
            <a:ext cx="5062513" cy="523220"/>
          </a:xfrm>
          <a:prstGeom prst="rect">
            <a:avLst/>
          </a:prstGeom>
          <a:noFill/>
        </p:spPr>
        <p:txBody>
          <a:bodyPr wrap="square" rtlCol="0">
            <a:spAutoFit/>
          </a:bodyPr>
          <a:lstStyle/>
          <a:p>
            <a:r>
              <a:rPr lang="zh-CN" altLang="en-US" sz="2800" b="1" dirty="0">
                <a:solidFill>
                  <a:schemeClr val="bg1"/>
                </a:solidFill>
                <a:latin typeface="微软雅黑" pitchFamily="34" charset="-122"/>
                <a:ea typeface="微软雅黑" pitchFamily="34" charset="-122"/>
                <a:sym typeface="微软雅黑" pitchFamily="34" charset="-122"/>
              </a:rPr>
              <a:t>常见护理职业损伤因素及防护</a:t>
            </a:r>
          </a:p>
        </p:txBody>
      </p:sp>
      <p:sp>
        <p:nvSpPr>
          <p:cNvPr id="14" name="直角三角形 13"/>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2">
            <a:extLst>
              <a:ext uri="{28A0092B-C50C-407E-A947-70E740481C1C}">
                <a14:useLocalDpi xmlns:a14="http://schemas.microsoft.com/office/drawing/2010/main" val="0"/>
              </a:ext>
            </a:extLst>
          </a:blip>
          <a:srcRect t="5483" b="6068"/>
          <a:stretch>
            <a:fillRect/>
          </a:stretch>
        </p:blipFill>
        <p:spPr>
          <a:xfrm>
            <a:off x="4147457" y="1691884"/>
            <a:ext cx="3897086" cy="3897848"/>
          </a:xfrm>
          <a:custGeom>
            <a:avLst/>
            <a:gdLst>
              <a:gd name="connsiteX0" fmla="*/ 0 w 3897086"/>
              <a:gd name="connsiteY0" fmla="*/ 0 h 3897086"/>
              <a:gd name="connsiteX1" fmla="*/ 3897086 w 3897086"/>
              <a:gd name="connsiteY1" fmla="*/ 0 h 3897086"/>
              <a:gd name="connsiteX2" fmla="*/ 3897086 w 3897086"/>
              <a:gd name="connsiteY2" fmla="*/ 3897086 h 3897086"/>
              <a:gd name="connsiteX3" fmla="*/ 0 w 3897086"/>
              <a:gd name="connsiteY3" fmla="*/ 3897086 h 3897086"/>
            </a:gdLst>
            <a:ahLst/>
            <a:cxnLst>
              <a:cxn ang="0">
                <a:pos x="connsiteX0" y="connsiteY0"/>
              </a:cxn>
              <a:cxn ang="0">
                <a:pos x="connsiteX1" y="connsiteY1"/>
              </a:cxn>
              <a:cxn ang="0">
                <a:pos x="connsiteX2" y="connsiteY2"/>
              </a:cxn>
              <a:cxn ang="0">
                <a:pos x="connsiteX3" y="connsiteY3"/>
              </a:cxn>
            </a:cxnLst>
            <a:rect l="l" t="t" r="r" b="b"/>
            <a:pathLst>
              <a:path w="3897086" h="3897086">
                <a:moveTo>
                  <a:pt x="0" y="0"/>
                </a:moveTo>
                <a:lnTo>
                  <a:pt x="3897086" y="0"/>
                </a:lnTo>
                <a:lnTo>
                  <a:pt x="3897086" y="3897086"/>
                </a:lnTo>
                <a:lnTo>
                  <a:pt x="0" y="3897086"/>
                </a:lnTo>
                <a:close/>
              </a:path>
            </a:pathLst>
          </a:custGeom>
          <a:noFill/>
        </p:spPr>
      </p:pic>
      <p:sp>
        <p:nvSpPr>
          <p:cNvPr id="16" name="矩形 15"/>
          <p:cNvSpPr/>
          <p:nvPr/>
        </p:nvSpPr>
        <p:spPr>
          <a:xfrm>
            <a:off x="8044543" y="1692956"/>
            <a:ext cx="3385457"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762000" y="1692648"/>
            <a:ext cx="3385457"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04878" y="1692648"/>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8044542" y="4928355"/>
            <a:ext cx="3740757"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直角三角形 19"/>
          <p:cNvSpPr/>
          <p:nvPr/>
        </p:nvSpPr>
        <p:spPr>
          <a:xfrm>
            <a:off x="11430000" y="4646163"/>
            <a:ext cx="355299"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a:off x="404877" y="2354027"/>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513019" y="1730795"/>
            <a:ext cx="1847460" cy="584775"/>
          </a:xfrm>
          <a:prstGeom prst="rect">
            <a:avLst/>
          </a:prstGeom>
          <a:noFill/>
        </p:spPr>
        <p:txBody>
          <a:bodyPr wrap="square" rtlCol="0">
            <a:spAutoFit/>
          </a:bodyPr>
          <a:lstStyle/>
          <a:p>
            <a:r>
              <a:rPr lang="zh-CN" altLang="en-US" sz="3200" dirty="0">
                <a:solidFill>
                  <a:schemeClr val="bg1"/>
                </a:solidFill>
                <a:latin typeface="微软雅黑" pitchFamily="34" charset="-122"/>
                <a:ea typeface="微软雅黑" pitchFamily="34" charset="-122"/>
                <a:cs typeface="Tahoma" pitchFamily="34" charset="0"/>
              </a:rPr>
              <a:t>课前思考</a:t>
            </a:r>
          </a:p>
        </p:txBody>
      </p:sp>
      <p:sp>
        <p:nvSpPr>
          <p:cNvPr id="23" name="文本框 22"/>
          <p:cNvSpPr txBox="1"/>
          <p:nvPr/>
        </p:nvSpPr>
        <p:spPr>
          <a:xfrm>
            <a:off x="9098872" y="4966500"/>
            <a:ext cx="1632096" cy="584775"/>
          </a:xfrm>
          <a:prstGeom prst="rect">
            <a:avLst/>
          </a:prstGeom>
          <a:noFill/>
        </p:spPr>
        <p:txBody>
          <a:bodyPr wrap="square" rtlCol="0">
            <a:spAutoFit/>
          </a:bodyPr>
          <a:lstStyle/>
          <a:p>
            <a:r>
              <a:rPr lang="zh-CN" altLang="en-US" sz="3200" dirty="0">
                <a:solidFill>
                  <a:schemeClr val="bg1"/>
                </a:solidFill>
                <a:latin typeface="微软雅黑" pitchFamily="34" charset="-122"/>
                <a:ea typeface="微软雅黑" pitchFamily="34" charset="-122"/>
                <a:cs typeface="Tahoma" pitchFamily="34" charset="0"/>
              </a:rPr>
              <a:t>想一想</a:t>
            </a:r>
          </a:p>
        </p:txBody>
      </p:sp>
      <p:sp>
        <p:nvSpPr>
          <p:cNvPr id="24" name="直角三角形 23"/>
          <p:cNvSpPr/>
          <p:nvPr/>
        </p:nvSpPr>
        <p:spPr>
          <a:xfrm rot="16200000">
            <a:off x="7377605" y="4922794"/>
            <a:ext cx="661686" cy="672189"/>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直角三角形 24"/>
          <p:cNvSpPr/>
          <p:nvPr/>
        </p:nvSpPr>
        <p:spPr>
          <a:xfrm rot="5400000">
            <a:off x="4152708" y="1687089"/>
            <a:ext cx="661686" cy="672189"/>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138384" y="2767258"/>
            <a:ext cx="2838450" cy="2285365"/>
          </a:xfrm>
          <a:prstGeom prst="rect">
            <a:avLst/>
          </a:prstGeom>
          <a:noFill/>
        </p:spPr>
        <p:txBody>
          <a:bodyPr wrap="square" rtlCol="0">
            <a:spAutoFit/>
          </a:bodyPr>
          <a:lstStyle/>
          <a:p>
            <a:pPr lvl="0" fontAlgn="base">
              <a:lnSpc>
                <a:spcPct val="120000"/>
              </a:lnSpc>
              <a:spcBef>
                <a:spcPct val="0"/>
              </a:spcBef>
              <a:spcAft>
                <a:spcPct val="0"/>
              </a:spcAft>
            </a:pPr>
            <a:r>
              <a:rPr lang="zh-CN" altLang="en-US" sz="2400" dirty="0">
                <a:latin typeface="微软雅黑" pitchFamily="34" charset="-122"/>
                <a:ea typeface="微软雅黑" pitchFamily="34" charset="-122"/>
                <a:sym typeface="Tahoma" pitchFamily="34" charset="0"/>
              </a:rPr>
              <a:t>      </a:t>
            </a:r>
            <a:r>
              <a:rPr lang="zh-CN" altLang="en-US" sz="2400" b="1" dirty="0">
                <a:latin typeface="微软雅黑" pitchFamily="34" charset="-122"/>
                <a:ea typeface="微软雅黑" pitchFamily="34" charset="-122"/>
                <a:sym typeface="Tahoma" pitchFamily="34" charset="0"/>
              </a:rPr>
              <a:t>护士小王，</a:t>
            </a:r>
            <a:r>
              <a:rPr lang="en-US" altLang="zh-CN" sz="2400" b="1" dirty="0">
                <a:latin typeface="微软雅黑" pitchFamily="34" charset="-122"/>
                <a:ea typeface="微软雅黑" pitchFamily="34" charset="-122"/>
                <a:sym typeface="Tahoma" pitchFamily="34" charset="0"/>
              </a:rPr>
              <a:t>26</a:t>
            </a:r>
            <a:r>
              <a:rPr lang="zh-CN" altLang="en-US" sz="2400" b="1" dirty="0">
                <a:latin typeface="微软雅黑" pitchFamily="34" charset="-122"/>
                <a:ea typeface="微软雅黑" pitchFamily="34" charset="-122"/>
                <a:sym typeface="Tahoma" pitchFamily="34" charset="0"/>
              </a:rPr>
              <a:t>岁，下班前被艾滋病病人用过的针头刺破手指，出血不止。</a:t>
            </a:r>
            <a:endParaRPr lang="zh-CN" altLang="en-US" sz="2400" b="1" dirty="0">
              <a:solidFill>
                <a:srgbClr val="000000"/>
              </a:solidFill>
              <a:latin typeface="微软雅黑" pitchFamily="34" charset="-122"/>
              <a:ea typeface="微软雅黑" pitchFamily="34" charset="-122"/>
              <a:sym typeface="Tahoma" pitchFamily="34" charset="0"/>
            </a:endParaRPr>
          </a:p>
        </p:txBody>
      </p:sp>
      <p:sp>
        <p:nvSpPr>
          <p:cNvPr id="27" name="文本框 26"/>
          <p:cNvSpPr txBox="1"/>
          <p:nvPr/>
        </p:nvSpPr>
        <p:spPr>
          <a:xfrm>
            <a:off x="8269762" y="2140513"/>
            <a:ext cx="2838450" cy="2369880"/>
          </a:xfrm>
          <a:prstGeom prst="rect">
            <a:avLst/>
          </a:prstGeom>
          <a:noFill/>
        </p:spPr>
        <p:txBody>
          <a:bodyPr wrap="square" rtlCol="0">
            <a:spAutoFit/>
          </a:bodyPr>
          <a:lstStyle/>
          <a:p>
            <a:r>
              <a:rPr lang="en-US" altLang="zh-CN" sz="2400" b="1" dirty="0">
                <a:solidFill>
                  <a:srgbClr val="0066FF"/>
                </a:solidFill>
                <a:latin typeface="微软雅黑" pitchFamily="34" charset="-122"/>
                <a:ea typeface="微软雅黑" pitchFamily="34" charset="-122"/>
                <a:sym typeface="微软雅黑" pitchFamily="34" charset="-122"/>
              </a:rPr>
              <a:t>◆</a:t>
            </a:r>
            <a:r>
              <a:rPr lang="zh-CN" altLang="en-US" sz="2400" b="1" dirty="0">
                <a:solidFill>
                  <a:srgbClr val="0066FF"/>
                </a:solidFill>
                <a:latin typeface="微软雅黑" pitchFamily="34" charset="-122"/>
                <a:ea typeface="微软雅黑" pitchFamily="34" charset="-122"/>
                <a:sym typeface="微软雅黑" pitchFamily="34" charset="-122"/>
              </a:rPr>
              <a:t>小王应立即采取怎样的紧急措施，处理伤口？</a:t>
            </a:r>
          </a:p>
          <a:p>
            <a:pPr algn="ctr"/>
            <a:endParaRPr lang="en-US" altLang="zh-CN" sz="2400" b="1" dirty="0">
              <a:solidFill>
                <a:srgbClr val="0066FF"/>
              </a:solidFill>
              <a:latin typeface="微软雅黑" pitchFamily="34" charset="-122"/>
              <a:ea typeface="微软雅黑" pitchFamily="34" charset="-122"/>
              <a:sym typeface="微软雅黑" pitchFamily="34" charset="-122"/>
            </a:endParaRPr>
          </a:p>
          <a:p>
            <a:r>
              <a:rPr lang="en-US" altLang="zh-CN" sz="2400" b="1" dirty="0">
                <a:solidFill>
                  <a:srgbClr val="0066FF"/>
                </a:solidFill>
                <a:latin typeface="微软雅黑" pitchFamily="34" charset="-122"/>
                <a:ea typeface="微软雅黑" pitchFamily="34" charset="-122"/>
                <a:sym typeface="微软雅黑" pitchFamily="34" charset="-122"/>
              </a:rPr>
              <a:t>◆</a:t>
            </a:r>
            <a:r>
              <a:rPr lang="zh-CN" altLang="en-US" sz="2400" b="1" dirty="0">
                <a:solidFill>
                  <a:srgbClr val="0066FF"/>
                </a:solidFill>
                <a:latin typeface="微软雅黑" pitchFamily="34" charset="-122"/>
                <a:ea typeface="微软雅黑" pitchFamily="34" charset="-122"/>
                <a:sym typeface="微软雅黑" pitchFamily="34" charset="-122"/>
              </a:rPr>
              <a:t>该情况是否需要报告医院相关部门</a:t>
            </a:r>
            <a:r>
              <a:rPr lang="zh-CN" altLang="en-US" sz="2800" b="1" dirty="0">
                <a:solidFill>
                  <a:srgbClr val="0066FF"/>
                </a:solidFill>
                <a:latin typeface="微软雅黑" pitchFamily="34" charset="-122"/>
                <a:ea typeface="微软雅黑" pitchFamily="34" charset="-122"/>
                <a:sym typeface="微软雅黑" pitchFamily="34" charset="-122"/>
              </a:rPr>
              <a:t>？</a:t>
            </a:r>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1496639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wipe(up)">
                                      <p:cBhvr>
                                        <p:cTn id="12" dur="500"/>
                                        <p:tgtEl>
                                          <p:spTgt spid="27">
                                            <p:txEl>
                                              <p:pRg st="0" end="0"/>
                                            </p:txEl>
                                          </p:spTgt>
                                        </p:tgtEl>
                                      </p:cBhvr>
                                    </p:animEffect>
                                  </p:childTnLst>
                                </p:cTn>
                              </p:par>
                              <p:par>
                                <p:cTn id="13" presetID="22" presetClass="entr" presetSubtype="1" fill="hold" nodeType="withEffect">
                                  <p:stCondLst>
                                    <p:cond delay="0"/>
                                  </p:stCondLst>
                                  <p:childTnLst>
                                    <p:set>
                                      <p:cBhvr>
                                        <p:cTn id="14" dur="1" fill="hold">
                                          <p:stCondLst>
                                            <p:cond delay="0"/>
                                          </p:stCondLst>
                                        </p:cTn>
                                        <p:tgtEl>
                                          <p:spTgt spid="27">
                                            <p:txEl>
                                              <p:pRg st="2" end="2"/>
                                            </p:txEl>
                                          </p:spTgt>
                                        </p:tgtEl>
                                        <p:attrNameLst>
                                          <p:attrName>style.visibility</p:attrName>
                                        </p:attrNameLst>
                                      </p:cBhvr>
                                      <p:to>
                                        <p:strVal val="visible"/>
                                      </p:to>
                                    </p:set>
                                    <p:animEffect transition="in" filter="wipe(up)">
                                      <p:cBhvr>
                                        <p:cTn id="15" dur="500"/>
                                        <p:tgtEl>
                                          <p:spTgt spid="2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3" name="矩形 19"/>
          <p:cNvSpPr/>
          <p:nvPr/>
        </p:nvSpPr>
        <p:spPr>
          <a:xfrm>
            <a:off x="3291796" y="3082629"/>
            <a:ext cx="5589349" cy="3006046"/>
          </a:xfrm>
          <a:custGeom>
            <a:avLst/>
            <a:gdLst>
              <a:gd name="connsiteX0" fmla="*/ 0 w 5598874"/>
              <a:gd name="connsiteY0" fmla="*/ 0 h 1253446"/>
              <a:gd name="connsiteX1" fmla="*/ 5598874 w 5598874"/>
              <a:gd name="connsiteY1" fmla="*/ 0 h 1253446"/>
              <a:gd name="connsiteX2" fmla="*/ 5598874 w 5598874"/>
              <a:gd name="connsiteY2" fmla="*/ 1253446 h 1253446"/>
              <a:gd name="connsiteX3" fmla="*/ 0 w 5598874"/>
              <a:gd name="connsiteY3" fmla="*/ 1253446 h 1253446"/>
              <a:gd name="connsiteX4" fmla="*/ 0 w 5598874"/>
              <a:gd name="connsiteY4" fmla="*/ 0 h 1253446"/>
              <a:gd name="connsiteX0-1" fmla="*/ 0 w 5598874"/>
              <a:gd name="connsiteY0-2" fmla="*/ 1828800 h 3082246"/>
              <a:gd name="connsiteX1-3" fmla="*/ 5579824 w 5598874"/>
              <a:gd name="connsiteY1-4" fmla="*/ 0 h 3082246"/>
              <a:gd name="connsiteX2-5" fmla="*/ 5598874 w 5598874"/>
              <a:gd name="connsiteY2-6" fmla="*/ 3082246 h 3082246"/>
              <a:gd name="connsiteX3-7" fmla="*/ 0 w 5598874"/>
              <a:gd name="connsiteY3-8" fmla="*/ 3082246 h 3082246"/>
              <a:gd name="connsiteX4-9" fmla="*/ 0 w 5598874"/>
              <a:gd name="connsiteY4-10" fmla="*/ 1828800 h 3082246"/>
              <a:gd name="connsiteX0-11" fmla="*/ 0 w 5579824"/>
              <a:gd name="connsiteY0-12" fmla="*/ 1828800 h 3082246"/>
              <a:gd name="connsiteX1-13" fmla="*/ 5579824 w 5579824"/>
              <a:gd name="connsiteY1-14" fmla="*/ 0 h 3082246"/>
              <a:gd name="connsiteX2-15" fmla="*/ 5579824 w 5579824"/>
              <a:gd name="connsiteY2-16" fmla="*/ 1234396 h 3082246"/>
              <a:gd name="connsiteX3-17" fmla="*/ 0 w 5579824"/>
              <a:gd name="connsiteY3-18" fmla="*/ 3082246 h 3082246"/>
              <a:gd name="connsiteX4-19" fmla="*/ 0 w 5579824"/>
              <a:gd name="connsiteY4-20" fmla="*/ 1828800 h 3082246"/>
              <a:gd name="connsiteX0-21" fmla="*/ 0 w 5589349"/>
              <a:gd name="connsiteY0-22" fmla="*/ 1828800 h 3082246"/>
              <a:gd name="connsiteX1-23" fmla="*/ 5579824 w 5589349"/>
              <a:gd name="connsiteY1-24" fmla="*/ 0 h 3082246"/>
              <a:gd name="connsiteX2-25" fmla="*/ 5589349 w 5589349"/>
              <a:gd name="connsiteY2-26" fmla="*/ 1224871 h 3082246"/>
              <a:gd name="connsiteX3-27" fmla="*/ 0 w 5589349"/>
              <a:gd name="connsiteY3-28" fmla="*/ 3082246 h 3082246"/>
              <a:gd name="connsiteX4-29" fmla="*/ 0 w 5589349"/>
              <a:gd name="connsiteY4-30" fmla="*/ 1828800 h 3082246"/>
              <a:gd name="connsiteX0-31" fmla="*/ 0 w 5589349"/>
              <a:gd name="connsiteY0-32" fmla="*/ 1828800 h 3082246"/>
              <a:gd name="connsiteX1-33" fmla="*/ 5579824 w 5589349"/>
              <a:gd name="connsiteY1-34" fmla="*/ 0 h 3082246"/>
              <a:gd name="connsiteX2-35" fmla="*/ 5589349 w 5589349"/>
              <a:gd name="connsiteY2-36" fmla="*/ 1234396 h 3082246"/>
              <a:gd name="connsiteX3-37" fmla="*/ 0 w 5589349"/>
              <a:gd name="connsiteY3-38" fmla="*/ 3082246 h 3082246"/>
              <a:gd name="connsiteX4-39" fmla="*/ 0 w 5589349"/>
              <a:gd name="connsiteY4-40" fmla="*/ 1828800 h 3082246"/>
              <a:gd name="connsiteX0-41" fmla="*/ 0 w 5589349"/>
              <a:gd name="connsiteY0-42" fmla="*/ 1828800 h 3082246"/>
              <a:gd name="connsiteX1-43" fmla="*/ 5579824 w 5589349"/>
              <a:gd name="connsiteY1-44" fmla="*/ 0 h 3082246"/>
              <a:gd name="connsiteX2-45" fmla="*/ 5589349 w 5589349"/>
              <a:gd name="connsiteY2-46" fmla="*/ 1285196 h 3082246"/>
              <a:gd name="connsiteX3-47" fmla="*/ 0 w 5589349"/>
              <a:gd name="connsiteY3-48" fmla="*/ 3082246 h 3082246"/>
              <a:gd name="connsiteX4-49" fmla="*/ 0 w 5589349"/>
              <a:gd name="connsiteY4-50" fmla="*/ 1828800 h 3082246"/>
              <a:gd name="connsiteX0-51" fmla="*/ 0 w 5589349"/>
              <a:gd name="connsiteY0-52" fmla="*/ 1790700 h 3044146"/>
              <a:gd name="connsiteX1-53" fmla="*/ 5567124 w 5589349"/>
              <a:gd name="connsiteY1-54" fmla="*/ 0 h 3044146"/>
              <a:gd name="connsiteX2-55" fmla="*/ 5589349 w 5589349"/>
              <a:gd name="connsiteY2-56" fmla="*/ 1247096 h 3044146"/>
              <a:gd name="connsiteX3-57" fmla="*/ 0 w 5589349"/>
              <a:gd name="connsiteY3-58" fmla="*/ 3044146 h 3044146"/>
              <a:gd name="connsiteX4-59" fmla="*/ 0 w 5589349"/>
              <a:gd name="connsiteY4-60" fmla="*/ 1790700 h 3044146"/>
              <a:gd name="connsiteX0-61" fmla="*/ 0 w 5589349"/>
              <a:gd name="connsiteY0-62" fmla="*/ 1790700 h 3006046"/>
              <a:gd name="connsiteX1-63" fmla="*/ 5567124 w 5589349"/>
              <a:gd name="connsiteY1-64" fmla="*/ 0 h 3006046"/>
              <a:gd name="connsiteX2-65" fmla="*/ 5589349 w 5589349"/>
              <a:gd name="connsiteY2-66" fmla="*/ 1247096 h 3006046"/>
              <a:gd name="connsiteX3-67" fmla="*/ 0 w 5589349"/>
              <a:gd name="connsiteY3-68" fmla="*/ 3006046 h 3006046"/>
              <a:gd name="connsiteX4-69" fmla="*/ 0 w 5589349"/>
              <a:gd name="connsiteY4-70" fmla="*/ 1790700 h 3006046"/>
              <a:gd name="connsiteX0-71" fmla="*/ 0 w 5589349"/>
              <a:gd name="connsiteY0-72" fmla="*/ 1765300 h 3006046"/>
              <a:gd name="connsiteX1-73" fmla="*/ 5567124 w 5589349"/>
              <a:gd name="connsiteY1-74" fmla="*/ 0 h 3006046"/>
              <a:gd name="connsiteX2-75" fmla="*/ 5589349 w 5589349"/>
              <a:gd name="connsiteY2-76" fmla="*/ 1247096 h 3006046"/>
              <a:gd name="connsiteX3-77" fmla="*/ 0 w 5589349"/>
              <a:gd name="connsiteY3-78" fmla="*/ 3006046 h 3006046"/>
              <a:gd name="connsiteX4-79" fmla="*/ 0 w 5589349"/>
              <a:gd name="connsiteY4-80" fmla="*/ 1765300 h 30060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89349" h="3006046">
                <a:moveTo>
                  <a:pt x="0" y="1765300"/>
                </a:moveTo>
                <a:lnTo>
                  <a:pt x="5567124" y="0"/>
                </a:lnTo>
                <a:lnTo>
                  <a:pt x="5589349" y="1247096"/>
                </a:lnTo>
                <a:lnTo>
                  <a:pt x="0" y="3006046"/>
                </a:lnTo>
                <a:lnTo>
                  <a:pt x="0" y="1765300"/>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19"/>
          <p:cNvSpPr/>
          <p:nvPr/>
        </p:nvSpPr>
        <p:spPr>
          <a:xfrm>
            <a:off x="3301325" y="1251086"/>
            <a:ext cx="5589349" cy="3082246"/>
          </a:xfrm>
          <a:custGeom>
            <a:avLst/>
            <a:gdLst>
              <a:gd name="connsiteX0" fmla="*/ 0 w 5598874"/>
              <a:gd name="connsiteY0" fmla="*/ 0 h 1253446"/>
              <a:gd name="connsiteX1" fmla="*/ 5598874 w 5598874"/>
              <a:gd name="connsiteY1" fmla="*/ 0 h 1253446"/>
              <a:gd name="connsiteX2" fmla="*/ 5598874 w 5598874"/>
              <a:gd name="connsiteY2" fmla="*/ 1253446 h 1253446"/>
              <a:gd name="connsiteX3" fmla="*/ 0 w 5598874"/>
              <a:gd name="connsiteY3" fmla="*/ 1253446 h 1253446"/>
              <a:gd name="connsiteX4" fmla="*/ 0 w 5598874"/>
              <a:gd name="connsiteY4" fmla="*/ 0 h 1253446"/>
              <a:gd name="connsiteX0-1" fmla="*/ 0 w 5598874"/>
              <a:gd name="connsiteY0-2" fmla="*/ 1828800 h 3082246"/>
              <a:gd name="connsiteX1-3" fmla="*/ 5579824 w 5598874"/>
              <a:gd name="connsiteY1-4" fmla="*/ 0 h 3082246"/>
              <a:gd name="connsiteX2-5" fmla="*/ 5598874 w 5598874"/>
              <a:gd name="connsiteY2-6" fmla="*/ 3082246 h 3082246"/>
              <a:gd name="connsiteX3-7" fmla="*/ 0 w 5598874"/>
              <a:gd name="connsiteY3-8" fmla="*/ 3082246 h 3082246"/>
              <a:gd name="connsiteX4-9" fmla="*/ 0 w 5598874"/>
              <a:gd name="connsiteY4-10" fmla="*/ 1828800 h 3082246"/>
              <a:gd name="connsiteX0-11" fmla="*/ 0 w 5579824"/>
              <a:gd name="connsiteY0-12" fmla="*/ 1828800 h 3082246"/>
              <a:gd name="connsiteX1-13" fmla="*/ 5579824 w 5579824"/>
              <a:gd name="connsiteY1-14" fmla="*/ 0 h 3082246"/>
              <a:gd name="connsiteX2-15" fmla="*/ 5579824 w 5579824"/>
              <a:gd name="connsiteY2-16" fmla="*/ 1234396 h 3082246"/>
              <a:gd name="connsiteX3-17" fmla="*/ 0 w 5579824"/>
              <a:gd name="connsiteY3-18" fmla="*/ 3082246 h 3082246"/>
              <a:gd name="connsiteX4-19" fmla="*/ 0 w 5579824"/>
              <a:gd name="connsiteY4-20" fmla="*/ 1828800 h 3082246"/>
              <a:gd name="connsiteX0-21" fmla="*/ 0 w 5589349"/>
              <a:gd name="connsiteY0-22" fmla="*/ 1828800 h 3082246"/>
              <a:gd name="connsiteX1-23" fmla="*/ 5579824 w 5589349"/>
              <a:gd name="connsiteY1-24" fmla="*/ 0 h 3082246"/>
              <a:gd name="connsiteX2-25" fmla="*/ 5589349 w 5589349"/>
              <a:gd name="connsiteY2-26" fmla="*/ 1224871 h 3082246"/>
              <a:gd name="connsiteX3-27" fmla="*/ 0 w 5589349"/>
              <a:gd name="connsiteY3-28" fmla="*/ 3082246 h 3082246"/>
              <a:gd name="connsiteX4-29" fmla="*/ 0 w 5589349"/>
              <a:gd name="connsiteY4-30" fmla="*/ 1828800 h 3082246"/>
              <a:gd name="connsiteX0-31" fmla="*/ 0 w 5589349"/>
              <a:gd name="connsiteY0-32" fmla="*/ 1828800 h 3082246"/>
              <a:gd name="connsiteX1-33" fmla="*/ 5579824 w 5589349"/>
              <a:gd name="connsiteY1-34" fmla="*/ 0 h 3082246"/>
              <a:gd name="connsiteX2-35" fmla="*/ 5589349 w 5589349"/>
              <a:gd name="connsiteY2-36" fmla="*/ 1234396 h 3082246"/>
              <a:gd name="connsiteX3-37" fmla="*/ 0 w 5589349"/>
              <a:gd name="connsiteY3-38" fmla="*/ 3082246 h 3082246"/>
              <a:gd name="connsiteX4-39" fmla="*/ 0 w 5589349"/>
              <a:gd name="connsiteY4-40" fmla="*/ 1828800 h 30822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89349" h="3082246">
                <a:moveTo>
                  <a:pt x="0" y="1828800"/>
                </a:moveTo>
                <a:lnTo>
                  <a:pt x="5579824" y="0"/>
                </a:lnTo>
                <a:lnTo>
                  <a:pt x="5589349" y="1234396"/>
                </a:lnTo>
                <a:lnTo>
                  <a:pt x="0" y="3082246"/>
                </a:lnTo>
                <a:lnTo>
                  <a:pt x="0" y="1828800"/>
                </a:lnTo>
                <a:close/>
              </a:path>
            </a:pathLst>
          </a:custGeom>
          <a:solidFill>
            <a:srgbClr val="2A6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juxing1"/>
          <p:cNvSpPr/>
          <p:nvPr/>
        </p:nvSpPr>
        <p:spPr>
          <a:xfrm>
            <a:off x="3296563" y="1221805"/>
            <a:ext cx="5598874" cy="1253446"/>
          </a:xfrm>
          <a:prstGeom prst="rect">
            <a:avLst/>
          </a:prstGeom>
          <a:solidFill>
            <a:srgbClr val="7EB0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juxing2"/>
          <p:cNvSpPr/>
          <p:nvPr/>
        </p:nvSpPr>
        <p:spPr>
          <a:xfrm>
            <a:off x="3296561" y="3079886"/>
            <a:ext cx="5598875" cy="1253446"/>
          </a:xfrm>
          <a:prstGeom prst="rect">
            <a:avLst/>
          </a:prstGeom>
          <a:solidFill>
            <a:srgbClr val="3786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juxing3"/>
          <p:cNvSpPr/>
          <p:nvPr/>
        </p:nvSpPr>
        <p:spPr>
          <a:xfrm>
            <a:off x="3296561" y="4847858"/>
            <a:ext cx="5598875" cy="1253446"/>
          </a:xfrm>
          <a:prstGeom prst="rect">
            <a:avLst/>
          </a:prstGeom>
          <a:solidFill>
            <a:srgbClr val="2867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3541086" y="1617695"/>
            <a:ext cx="5109828" cy="461665"/>
          </a:xfrm>
          <a:prstGeom prst="rect">
            <a:avLst/>
          </a:prstGeom>
          <a:noFill/>
        </p:spPr>
        <p:txBody>
          <a:bodyPr wrap="square" rtlCol="0">
            <a:spAutoFit/>
          </a:bodyPr>
          <a:lstStyle/>
          <a:p>
            <a:r>
              <a:rPr lang="zh-CN" altLang="en-US" sz="2400" b="1" dirty="0">
                <a:solidFill>
                  <a:srgbClr val="FFFF66"/>
                </a:solidFill>
                <a:latin typeface="微软雅黑" pitchFamily="34" charset="-122"/>
                <a:ea typeface="微软雅黑" pitchFamily="34" charset="-122"/>
                <a:sym typeface="Tahoma" pitchFamily="34" charset="0"/>
              </a:rPr>
              <a:t>熟悉</a:t>
            </a:r>
            <a:r>
              <a:rPr lang="zh-CN" altLang="en-US" sz="2400" b="1" dirty="0">
                <a:solidFill>
                  <a:schemeClr val="bg1"/>
                </a:solidFill>
                <a:latin typeface="微软雅黑" pitchFamily="34" charset="-122"/>
                <a:ea typeface="微软雅黑" pitchFamily="34" charset="-122"/>
                <a:sym typeface="Tahoma" pitchFamily="34" charset="0"/>
              </a:rPr>
              <a:t>护理职业防护的相关概念及意义</a:t>
            </a:r>
          </a:p>
        </p:txBody>
      </p:sp>
      <p:sp>
        <p:nvSpPr>
          <p:cNvPr id="39" name="文本框 38"/>
          <p:cNvSpPr txBox="1"/>
          <p:nvPr/>
        </p:nvSpPr>
        <p:spPr>
          <a:xfrm>
            <a:off x="3541646" y="3476109"/>
            <a:ext cx="5606255" cy="461665"/>
          </a:xfrm>
          <a:prstGeom prst="rect">
            <a:avLst/>
          </a:prstGeom>
          <a:noFill/>
        </p:spPr>
        <p:txBody>
          <a:bodyPr wrap="square" rtlCol="0">
            <a:spAutoFit/>
          </a:bodyPr>
          <a:lstStyle/>
          <a:p>
            <a:r>
              <a:rPr lang="zh-CN" altLang="en-US" sz="2400" b="1" dirty="0">
                <a:solidFill>
                  <a:srgbClr val="FF0000"/>
                </a:solidFill>
                <a:latin typeface="微软雅黑" pitchFamily="34" charset="-122"/>
                <a:ea typeface="微软雅黑" pitchFamily="34" charset="-122"/>
                <a:sym typeface="Tahoma" pitchFamily="34" charset="0"/>
              </a:rPr>
              <a:t>掌握</a:t>
            </a:r>
            <a:r>
              <a:rPr lang="zh-CN" altLang="en-US" sz="2400" b="1" dirty="0">
                <a:solidFill>
                  <a:schemeClr val="bg1"/>
                </a:solidFill>
                <a:latin typeface="微软雅黑" pitchFamily="34" charset="-122"/>
                <a:ea typeface="微软雅黑" pitchFamily="34" charset="-122"/>
                <a:sym typeface="Tahoma" pitchFamily="34" charset="0"/>
              </a:rPr>
              <a:t>常见护理职业损伤的危害因素</a:t>
            </a:r>
          </a:p>
        </p:txBody>
      </p:sp>
      <p:sp>
        <p:nvSpPr>
          <p:cNvPr id="40" name="文本框 39"/>
          <p:cNvSpPr txBox="1"/>
          <p:nvPr/>
        </p:nvSpPr>
        <p:spPr>
          <a:xfrm>
            <a:off x="3541646" y="5243113"/>
            <a:ext cx="4487666" cy="461665"/>
          </a:xfrm>
          <a:prstGeom prst="rect">
            <a:avLst/>
          </a:prstGeom>
          <a:noFill/>
        </p:spPr>
        <p:txBody>
          <a:bodyPr wrap="square" rtlCol="0">
            <a:spAutoFit/>
          </a:bodyPr>
          <a:lstStyle/>
          <a:p>
            <a:pPr algn="ctr"/>
            <a:r>
              <a:rPr lang="zh-CN" altLang="en-US" sz="2400" b="1" dirty="0">
                <a:solidFill>
                  <a:srgbClr val="FF0000"/>
                </a:solidFill>
                <a:latin typeface="微软雅黑" pitchFamily="34" charset="-122"/>
                <a:ea typeface="微软雅黑" pitchFamily="34" charset="-122"/>
                <a:sym typeface="Tahoma" pitchFamily="34" charset="0"/>
              </a:rPr>
              <a:t>掌握</a:t>
            </a:r>
            <a:r>
              <a:rPr lang="zh-CN" altLang="en-US" sz="2400" b="1" dirty="0">
                <a:solidFill>
                  <a:schemeClr val="bg1"/>
                </a:solidFill>
                <a:latin typeface="微软雅黑" pitchFamily="34" charset="-122"/>
                <a:ea typeface="微软雅黑" pitchFamily="34" charset="-122"/>
                <a:sym typeface="Tahoma" pitchFamily="34" charset="0"/>
              </a:rPr>
              <a:t>常见护理职业损伤的防护</a:t>
            </a:r>
          </a:p>
        </p:txBody>
      </p:sp>
      <p:sp>
        <p:nvSpPr>
          <p:cNvPr id="42" name="等腰三角形 41"/>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257470"/>
            <a:ext cx="2387065"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191658" y="257470"/>
            <a:ext cx="1906649" cy="569387"/>
          </a:xfrm>
          <a:prstGeom prst="rect">
            <a:avLst/>
          </a:prstGeom>
          <a:noFill/>
        </p:spPr>
        <p:txBody>
          <a:bodyPr wrap="square" rtlCol="0">
            <a:spAutoFit/>
          </a:bodyPr>
          <a:lstStyle/>
          <a:p>
            <a:r>
              <a:rPr lang="zh-CN" altLang="en-US" sz="3100" b="1" dirty="0">
                <a:solidFill>
                  <a:schemeClr val="bg1"/>
                </a:solidFill>
                <a:latin typeface="微软雅黑" pitchFamily="34" charset="-122"/>
                <a:ea typeface="微软雅黑" pitchFamily="34" charset="-122"/>
              </a:rPr>
              <a:t>学习目标</a:t>
            </a:r>
          </a:p>
        </p:txBody>
      </p:sp>
      <p:sp>
        <p:nvSpPr>
          <p:cNvPr id="18" name="直角三角形 17"/>
          <p:cNvSpPr/>
          <p:nvPr/>
        </p:nvSpPr>
        <p:spPr>
          <a:xfrm flipV="1">
            <a:off x="1530722" y="826857"/>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41772425"/>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257175"/>
            <a:ext cx="5935980" cy="57023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674" name="文本框 12"/>
          <p:cNvSpPr txBox="1">
            <a:spLocks noChangeArrowheads="1"/>
          </p:cNvSpPr>
          <p:nvPr/>
        </p:nvSpPr>
        <p:spPr bwMode="auto">
          <a:xfrm>
            <a:off x="192405" y="257175"/>
            <a:ext cx="5611495" cy="596900"/>
          </a:xfrm>
          <a:prstGeom prst="rect">
            <a:avLst/>
          </a:prstGeom>
          <a:noFill/>
          <a:ln w="9525">
            <a:noFill/>
            <a:miter lim="800000"/>
          </a:ln>
        </p:spPr>
        <p:txBody>
          <a:bodyPr wrap="square">
            <a:spAutoFit/>
          </a:bodyPr>
          <a:lstStyle/>
          <a:p>
            <a:r>
              <a:rPr lang="zh-CN" altLang="en-US" sz="3100" b="1" dirty="0">
                <a:solidFill>
                  <a:schemeClr val="bg1"/>
                </a:solidFill>
                <a:effectLst/>
                <a:latin typeface="微软雅黑" pitchFamily="34" charset="-122"/>
                <a:ea typeface="微软雅黑" pitchFamily="34" charset="-122"/>
                <a:sym typeface="+mn-ea"/>
              </a:rPr>
              <a:t>常见护理职业损伤因素及防护</a:t>
            </a:r>
          </a:p>
        </p:txBody>
      </p:sp>
      <p:sp>
        <p:nvSpPr>
          <p:cNvPr id="14" name="直角三角形 13"/>
          <p:cNvSpPr/>
          <p:nvPr/>
        </p:nvSpPr>
        <p:spPr>
          <a:xfrm flipV="1">
            <a:off x="5080318"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等腰三角形 15"/>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等腰三角形 24"/>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6" name="Freeform 5"/>
          <p:cNvSpPr/>
          <p:nvPr/>
        </p:nvSpPr>
        <p:spPr bwMode="auto">
          <a:xfrm>
            <a:off x="6105525" y="2011363"/>
            <a:ext cx="1552575" cy="2038350"/>
          </a:xfrm>
          <a:custGeom>
            <a:avLst/>
            <a:gdLst>
              <a:gd name="T0" fmla="*/ 0 w 6568"/>
              <a:gd name="T1" fmla="*/ 5750 h 8625"/>
              <a:gd name="T2" fmla="*/ 4980 w 6568"/>
              <a:gd name="T3" fmla="*/ 8625 h 8625"/>
              <a:gd name="T4" fmla="*/ 2875 w 6568"/>
              <a:gd name="T5" fmla="*/ 770 h 8625"/>
              <a:gd name="T6" fmla="*/ 0 w 6568"/>
              <a:gd name="T7" fmla="*/ 0 h 8625"/>
              <a:gd name="T8" fmla="*/ 0 w 6568"/>
              <a:gd name="T9" fmla="*/ 5750 h 8625"/>
            </a:gdLst>
            <a:ahLst/>
            <a:cxnLst>
              <a:cxn ang="0">
                <a:pos x="T0" y="T1"/>
              </a:cxn>
              <a:cxn ang="0">
                <a:pos x="T2" y="T3"/>
              </a:cxn>
              <a:cxn ang="0">
                <a:pos x="T4" y="T5"/>
              </a:cxn>
              <a:cxn ang="0">
                <a:pos x="T6" y="T7"/>
              </a:cxn>
              <a:cxn ang="0">
                <a:pos x="T8" y="T9"/>
              </a:cxn>
            </a:cxnLst>
            <a:rect l="0" t="0" r="r" b="b"/>
            <a:pathLst>
              <a:path w="6568" h="8625">
                <a:moveTo>
                  <a:pt x="0" y="5750"/>
                </a:moveTo>
                <a:lnTo>
                  <a:pt x="4980" y="8625"/>
                </a:lnTo>
                <a:cubicBezTo>
                  <a:pt x="6568" y="5875"/>
                  <a:pt x="5626" y="2358"/>
                  <a:pt x="2875" y="770"/>
                </a:cubicBezTo>
                <a:cubicBezTo>
                  <a:pt x="2001" y="266"/>
                  <a:pt x="1010" y="0"/>
                  <a:pt x="0" y="0"/>
                </a:cubicBezTo>
                <a:lnTo>
                  <a:pt x="0" y="5750"/>
                </a:lnTo>
                <a:close/>
              </a:path>
            </a:pathLst>
          </a:custGeom>
          <a:solidFill>
            <a:schemeClr val="accent4">
              <a:lumMod val="40000"/>
              <a:lumOff val="60000"/>
            </a:schemeClr>
          </a:solidFill>
          <a:ln w="0">
            <a:solidFill>
              <a:schemeClr val="accent1">
                <a:shade val="50000"/>
              </a:schemeClr>
            </a:solidFill>
            <a:prstDash val="dash"/>
            <a:round/>
          </a:ln>
        </p:spPr>
        <p:txBody>
          <a:bodyPr/>
          <a:lstStyle/>
          <a:p>
            <a:pPr fontAlgn="auto">
              <a:spcBef>
                <a:spcPts val="0"/>
              </a:spcBef>
              <a:spcAft>
                <a:spcPts val="0"/>
              </a:spcAft>
              <a:defRPr/>
            </a:pPr>
            <a:endParaRPr lang="zh-CN" altLang="en-US">
              <a:latin typeface="+mn-lt"/>
              <a:ea typeface="+mn-ea"/>
            </a:endParaRPr>
          </a:p>
        </p:txBody>
      </p:sp>
      <p:sp>
        <p:nvSpPr>
          <p:cNvPr id="47" name="Freeform 7"/>
          <p:cNvSpPr/>
          <p:nvPr/>
        </p:nvSpPr>
        <p:spPr bwMode="auto">
          <a:xfrm>
            <a:off x="4929188" y="3370263"/>
            <a:ext cx="2354262" cy="1552575"/>
          </a:xfrm>
          <a:custGeom>
            <a:avLst/>
            <a:gdLst>
              <a:gd name="T0" fmla="*/ 9959 w 19919"/>
              <a:gd name="T1" fmla="*/ 0 h 13135"/>
              <a:gd name="T2" fmla="*/ 0 w 19919"/>
              <a:gd name="T3" fmla="*/ 5750 h 13135"/>
              <a:gd name="T4" fmla="*/ 15709 w 19919"/>
              <a:gd name="T5" fmla="*/ 9959 h 13135"/>
              <a:gd name="T6" fmla="*/ 19919 w 19919"/>
              <a:gd name="T7" fmla="*/ 5750 h 13135"/>
              <a:gd name="T8" fmla="*/ 9959 w 19919"/>
              <a:gd name="T9" fmla="*/ 0 h 13135"/>
            </a:gdLst>
            <a:ahLst/>
            <a:cxnLst>
              <a:cxn ang="0">
                <a:pos x="T0" y="T1"/>
              </a:cxn>
              <a:cxn ang="0">
                <a:pos x="T2" y="T3"/>
              </a:cxn>
              <a:cxn ang="0">
                <a:pos x="T4" y="T5"/>
              </a:cxn>
              <a:cxn ang="0">
                <a:pos x="T6" y="T7"/>
              </a:cxn>
              <a:cxn ang="0">
                <a:pos x="T8" y="T9"/>
              </a:cxn>
            </a:cxnLst>
            <a:rect l="0" t="0" r="r" b="b"/>
            <a:pathLst>
              <a:path w="19919" h="13135">
                <a:moveTo>
                  <a:pt x="9959" y="0"/>
                </a:moveTo>
                <a:lnTo>
                  <a:pt x="0" y="5750"/>
                </a:lnTo>
                <a:cubicBezTo>
                  <a:pt x="3176" y="11250"/>
                  <a:pt x="10209" y="13135"/>
                  <a:pt x="15709" y="9959"/>
                </a:cubicBezTo>
                <a:cubicBezTo>
                  <a:pt x="17458" y="8950"/>
                  <a:pt x="18909" y="7498"/>
                  <a:pt x="19919" y="5750"/>
                </a:cubicBezTo>
                <a:lnTo>
                  <a:pt x="9959" y="0"/>
                </a:lnTo>
                <a:close/>
              </a:path>
            </a:pathLst>
          </a:custGeom>
          <a:solidFill>
            <a:schemeClr val="accent6">
              <a:lumMod val="40000"/>
              <a:lumOff val="60000"/>
            </a:schemeClr>
          </a:solidFill>
          <a:ln w="0">
            <a:solidFill>
              <a:schemeClr val="accent1">
                <a:shade val="50000"/>
              </a:schemeClr>
            </a:solidFill>
            <a:prstDash val="dash"/>
            <a:round/>
          </a:ln>
        </p:spPr>
        <p:txBody>
          <a:bodyPr/>
          <a:lstStyle/>
          <a:p>
            <a:pPr fontAlgn="auto">
              <a:spcBef>
                <a:spcPts val="0"/>
              </a:spcBef>
              <a:spcAft>
                <a:spcPts val="0"/>
              </a:spcAft>
              <a:defRPr/>
            </a:pPr>
            <a:endParaRPr lang="zh-CN" altLang="en-US">
              <a:latin typeface="+mn-lt"/>
              <a:ea typeface="+mn-ea"/>
            </a:endParaRPr>
          </a:p>
        </p:txBody>
      </p:sp>
      <p:sp>
        <p:nvSpPr>
          <p:cNvPr id="48" name="Freeform 9"/>
          <p:cNvSpPr/>
          <p:nvPr/>
        </p:nvSpPr>
        <p:spPr bwMode="auto">
          <a:xfrm>
            <a:off x="4746625" y="2011363"/>
            <a:ext cx="1358900" cy="2038350"/>
          </a:xfrm>
          <a:custGeom>
            <a:avLst/>
            <a:gdLst>
              <a:gd name="T0" fmla="*/ 11499 w 11499"/>
              <a:gd name="T1" fmla="*/ 11499 h 17249"/>
              <a:gd name="T2" fmla="*/ 11499 w 11499"/>
              <a:gd name="T3" fmla="*/ 0 h 17249"/>
              <a:gd name="T4" fmla="*/ 0 w 11499"/>
              <a:gd name="T5" fmla="*/ 11499 h 17249"/>
              <a:gd name="T6" fmla="*/ 1540 w 11499"/>
              <a:gd name="T7" fmla="*/ 17249 h 17249"/>
              <a:gd name="T8" fmla="*/ 11499 w 11499"/>
              <a:gd name="T9" fmla="*/ 11499 h 17249"/>
            </a:gdLst>
            <a:ahLst/>
            <a:cxnLst>
              <a:cxn ang="0">
                <a:pos x="T0" y="T1"/>
              </a:cxn>
              <a:cxn ang="0">
                <a:pos x="T2" y="T3"/>
              </a:cxn>
              <a:cxn ang="0">
                <a:pos x="T4" y="T5"/>
              </a:cxn>
              <a:cxn ang="0">
                <a:pos x="T6" y="T7"/>
              </a:cxn>
              <a:cxn ang="0">
                <a:pos x="T8" y="T9"/>
              </a:cxn>
            </a:cxnLst>
            <a:rect l="0" t="0" r="r" b="b"/>
            <a:pathLst>
              <a:path w="11499" h="17249">
                <a:moveTo>
                  <a:pt x="11499" y="11499"/>
                </a:moveTo>
                <a:lnTo>
                  <a:pt x="11499" y="0"/>
                </a:lnTo>
                <a:cubicBezTo>
                  <a:pt x="5148" y="0"/>
                  <a:pt x="0" y="5148"/>
                  <a:pt x="0" y="11499"/>
                </a:cubicBezTo>
                <a:cubicBezTo>
                  <a:pt x="0" y="13518"/>
                  <a:pt x="531" y="15501"/>
                  <a:pt x="1540" y="17249"/>
                </a:cubicBezTo>
                <a:lnTo>
                  <a:pt x="11499" y="11499"/>
                </a:lnTo>
                <a:close/>
              </a:path>
            </a:pathLst>
          </a:custGeom>
          <a:solidFill>
            <a:schemeClr val="accent2">
              <a:lumMod val="60000"/>
              <a:lumOff val="40000"/>
            </a:schemeClr>
          </a:solidFill>
          <a:ln w="0">
            <a:solidFill>
              <a:schemeClr val="accent1">
                <a:shade val="50000"/>
              </a:schemeClr>
            </a:solidFill>
            <a:prstDash val="dash"/>
            <a:round/>
          </a:ln>
        </p:spPr>
        <p:txBody>
          <a:bodyPr/>
          <a:lstStyle/>
          <a:p>
            <a:pPr fontAlgn="auto">
              <a:spcBef>
                <a:spcPts val="0"/>
              </a:spcBef>
              <a:spcAft>
                <a:spcPts val="0"/>
              </a:spcAft>
              <a:defRPr/>
            </a:pPr>
            <a:endParaRPr lang="zh-CN" altLang="en-US">
              <a:latin typeface="+mn-lt"/>
              <a:ea typeface="+mn-ea"/>
            </a:endParaRPr>
          </a:p>
        </p:txBody>
      </p:sp>
      <p:sp>
        <p:nvSpPr>
          <p:cNvPr id="50" name="文本框 49"/>
          <p:cNvSpPr txBox="1">
            <a:spLocks noChangeArrowheads="1"/>
          </p:cNvSpPr>
          <p:nvPr/>
        </p:nvSpPr>
        <p:spPr bwMode="auto">
          <a:xfrm>
            <a:off x="800735" y="2047875"/>
            <a:ext cx="4391660" cy="417830"/>
          </a:xfrm>
          <a:prstGeom prst="rect">
            <a:avLst/>
          </a:prstGeom>
          <a:noFill/>
          <a:ln w="9525">
            <a:noFill/>
            <a:miter lim="800000"/>
          </a:ln>
        </p:spPr>
        <p:txBody>
          <a:bodyPr wrap="square">
            <a:spAutoFit/>
          </a:bodyPr>
          <a:lstStyle/>
          <a:p>
            <a:r>
              <a:rPr lang="zh-CN" altLang="en-US" sz="2000">
                <a:solidFill>
                  <a:srgbClr val="F2F2F2"/>
                </a:solidFill>
                <a:latin typeface="微软雅黑" pitchFamily="34" charset="-122"/>
                <a:ea typeface="微软雅黑" pitchFamily="34" charset="-122"/>
              </a:rPr>
              <a:t>一、护理职业防护的相关概念及意义</a:t>
            </a:r>
          </a:p>
        </p:txBody>
      </p:sp>
      <p:sp>
        <p:nvSpPr>
          <p:cNvPr id="51" name="文本框 50"/>
          <p:cNvSpPr txBox="1">
            <a:spLocks noChangeArrowheads="1"/>
          </p:cNvSpPr>
          <p:nvPr/>
        </p:nvSpPr>
        <p:spPr bwMode="auto">
          <a:xfrm>
            <a:off x="8101330" y="2047875"/>
            <a:ext cx="4150360" cy="417830"/>
          </a:xfrm>
          <a:prstGeom prst="rect">
            <a:avLst/>
          </a:prstGeom>
          <a:noFill/>
          <a:ln w="9525">
            <a:noFill/>
            <a:miter lim="800000"/>
          </a:ln>
        </p:spPr>
        <p:txBody>
          <a:bodyPr wrap="square">
            <a:spAutoFit/>
          </a:bodyPr>
          <a:lstStyle/>
          <a:p>
            <a:r>
              <a:rPr lang="zh-CN" altLang="en-US" sz="2000">
                <a:solidFill>
                  <a:srgbClr val="F2F2F2"/>
                </a:solidFill>
                <a:latin typeface="微软雅黑" pitchFamily="34" charset="-122"/>
                <a:ea typeface="微软雅黑" pitchFamily="34" charset="-122"/>
              </a:rPr>
              <a:t>二、常见护理职业损伤的危害因素</a:t>
            </a:r>
          </a:p>
        </p:txBody>
      </p:sp>
      <p:sp>
        <p:nvSpPr>
          <p:cNvPr id="52" name="文本框 51"/>
          <p:cNvSpPr txBox="1">
            <a:spLocks noChangeArrowheads="1"/>
          </p:cNvSpPr>
          <p:nvPr/>
        </p:nvSpPr>
        <p:spPr bwMode="auto">
          <a:xfrm>
            <a:off x="4554855" y="4923155"/>
            <a:ext cx="4383405" cy="417830"/>
          </a:xfrm>
          <a:prstGeom prst="rect">
            <a:avLst/>
          </a:prstGeom>
          <a:noFill/>
          <a:ln w="9525">
            <a:noFill/>
            <a:miter lim="800000"/>
          </a:ln>
        </p:spPr>
        <p:txBody>
          <a:bodyPr wrap="square">
            <a:spAutoFit/>
          </a:bodyPr>
          <a:lstStyle/>
          <a:p>
            <a:r>
              <a:rPr lang="zh-CN" altLang="en-US" sz="2000">
                <a:solidFill>
                  <a:srgbClr val="F2F2F2"/>
                </a:solidFill>
                <a:latin typeface="微软雅黑" pitchFamily="34" charset="-122"/>
                <a:ea typeface="微软雅黑" pitchFamily="34" charset="-122"/>
              </a:rPr>
              <a:t>三、常见护理职业损伤的防护</a:t>
            </a:r>
          </a:p>
        </p:txBody>
      </p:sp>
    </p:spTree>
    <p:extLst>
      <p:ext uri="{BB962C8B-B14F-4D97-AF65-F5344CB8AC3E}">
        <p14:creationId xmlns:p14="http://schemas.microsoft.com/office/powerpoint/2010/main" val="3094929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anim calcmode="lin" valueType="num">
                                      <p:cBhvr>
                                        <p:cTn id="10" dur="500" fill="hold"/>
                                        <p:tgtEl>
                                          <p:spTgt spid="48"/>
                                        </p:tgtEl>
                                        <p:attrNameLst>
                                          <p:attrName>ppt_x</p:attrName>
                                        </p:attrNameLst>
                                      </p:cBhvr>
                                      <p:tavLst>
                                        <p:tav tm="0">
                                          <p:val>
                                            <p:fltVal val="0.5"/>
                                          </p:val>
                                        </p:tav>
                                        <p:tav tm="100000">
                                          <p:val>
                                            <p:strVal val="#ppt_x"/>
                                          </p:val>
                                        </p:tav>
                                      </p:tavLst>
                                    </p:anim>
                                    <p:anim calcmode="lin" valueType="num">
                                      <p:cBhvr>
                                        <p:cTn id="11" dur="500" fill="hold"/>
                                        <p:tgtEl>
                                          <p:spTgt spid="48"/>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300"/>
                                  </p:stCondLst>
                                  <p:childTnLst>
                                    <p:set>
                                      <p:cBhvr>
                                        <p:cTn id="13" dur="1" fill="hold">
                                          <p:stCondLst>
                                            <p:cond delay="0"/>
                                          </p:stCondLst>
                                        </p:cTn>
                                        <p:tgtEl>
                                          <p:spTgt spid="46"/>
                                        </p:tgtEl>
                                        <p:attrNameLst>
                                          <p:attrName>style.visibility</p:attrName>
                                        </p:attrNameLst>
                                      </p:cBhvr>
                                      <p:to>
                                        <p:strVal val="visible"/>
                                      </p:to>
                                    </p:set>
                                    <p:anim calcmode="lin" valueType="num">
                                      <p:cBhvr>
                                        <p:cTn id="14" dur="500" fill="hold"/>
                                        <p:tgtEl>
                                          <p:spTgt spid="46"/>
                                        </p:tgtEl>
                                        <p:attrNameLst>
                                          <p:attrName>ppt_w</p:attrName>
                                        </p:attrNameLst>
                                      </p:cBhvr>
                                      <p:tavLst>
                                        <p:tav tm="0">
                                          <p:val>
                                            <p:fltVal val="0"/>
                                          </p:val>
                                        </p:tav>
                                        <p:tav tm="100000">
                                          <p:val>
                                            <p:strVal val="#ppt_w"/>
                                          </p:val>
                                        </p:tav>
                                      </p:tavLst>
                                    </p:anim>
                                    <p:anim calcmode="lin" valueType="num">
                                      <p:cBhvr>
                                        <p:cTn id="15" dur="500" fill="hold"/>
                                        <p:tgtEl>
                                          <p:spTgt spid="46"/>
                                        </p:tgtEl>
                                        <p:attrNameLst>
                                          <p:attrName>ppt_h</p:attrName>
                                        </p:attrNameLst>
                                      </p:cBhvr>
                                      <p:tavLst>
                                        <p:tav tm="0">
                                          <p:val>
                                            <p:fltVal val="0"/>
                                          </p:val>
                                        </p:tav>
                                        <p:tav tm="100000">
                                          <p:val>
                                            <p:strVal val="#ppt_h"/>
                                          </p:val>
                                        </p:tav>
                                      </p:tavLst>
                                    </p:anim>
                                    <p:animEffect transition="in" filter="fade">
                                      <p:cBhvr>
                                        <p:cTn id="16" dur="500"/>
                                        <p:tgtEl>
                                          <p:spTgt spid="46"/>
                                        </p:tgtEl>
                                      </p:cBhvr>
                                    </p:animEffect>
                                    <p:anim calcmode="lin" valueType="num">
                                      <p:cBhvr>
                                        <p:cTn id="17" dur="500" fill="hold"/>
                                        <p:tgtEl>
                                          <p:spTgt spid="46"/>
                                        </p:tgtEl>
                                        <p:attrNameLst>
                                          <p:attrName>ppt_x</p:attrName>
                                        </p:attrNameLst>
                                      </p:cBhvr>
                                      <p:tavLst>
                                        <p:tav tm="0">
                                          <p:val>
                                            <p:fltVal val="0.5"/>
                                          </p:val>
                                        </p:tav>
                                        <p:tav tm="100000">
                                          <p:val>
                                            <p:strVal val="#ppt_x"/>
                                          </p:val>
                                        </p:tav>
                                      </p:tavLst>
                                    </p:anim>
                                    <p:anim calcmode="lin" valueType="num">
                                      <p:cBhvr>
                                        <p:cTn id="18" dur="500" fill="hold"/>
                                        <p:tgtEl>
                                          <p:spTgt spid="46"/>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600"/>
                                  </p:stCondLst>
                                  <p:childTnLst>
                                    <p:set>
                                      <p:cBhvr>
                                        <p:cTn id="20" dur="1" fill="hold">
                                          <p:stCondLst>
                                            <p:cond delay="0"/>
                                          </p:stCondLst>
                                        </p:cTn>
                                        <p:tgtEl>
                                          <p:spTgt spid="47"/>
                                        </p:tgtEl>
                                        <p:attrNameLst>
                                          <p:attrName>style.visibility</p:attrName>
                                        </p:attrNameLst>
                                      </p:cBhvr>
                                      <p:to>
                                        <p:strVal val="visible"/>
                                      </p:to>
                                    </p:set>
                                    <p:anim calcmode="lin" valueType="num">
                                      <p:cBhvr>
                                        <p:cTn id="21" dur="500" fill="hold"/>
                                        <p:tgtEl>
                                          <p:spTgt spid="47"/>
                                        </p:tgtEl>
                                        <p:attrNameLst>
                                          <p:attrName>ppt_w</p:attrName>
                                        </p:attrNameLst>
                                      </p:cBhvr>
                                      <p:tavLst>
                                        <p:tav tm="0">
                                          <p:val>
                                            <p:fltVal val="0"/>
                                          </p:val>
                                        </p:tav>
                                        <p:tav tm="100000">
                                          <p:val>
                                            <p:strVal val="#ppt_w"/>
                                          </p:val>
                                        </p:tav>
                                      </p:tavLst>
                                    </p:anim>
                                    <p:anim calcmode="lin" valueType="num">
                                      <p:cBhvr>
                                        <p:cTn id="22" dur="500" fill="hold"/>
                                        <p:tgtEl>
                                          <p:spTgt spid="47"/>
                                        </p:tgtEl>
                                        <p:attrNameLst>
                                          <p:attrName>ppt_h</p:attrName>
                                        </p:attrNameLst>
                                      </p:cBhvr>
                                      <p:tavLst>
                                        <p:tav tm="0">
                                          <p:val>
                                            <p:fltVal val="0"/>
                                          </p:val>
                                        </p:tav>
                                        <p:tav tm="100000">
                                          <p:val>
                                            <p:strVal val="#ppt_h"/>
                                          </p:val>
                                        </p:tav>
                                      </p:tavLst>
                                    </p:anim>
                                    <p:animEffect transition="in" filter="fade">
                                      <p:cBhvr>
                                        <p:cTn id="23" dur="500"/>
                                        <p:tgtEl>
                                          <p:spTgt spid="47"/>
                                        </p:tgtEl>
                                      </p:cBhvr>
                                    </p:animEffect>
                                    <p:anim calcmode="lin" valueType="num">
                                      <p:cBhvr>
                                        <p:cTn id="24" dur="500" fill="hold"/>
                                        <p:tgtEl>
                                          <p:spTgt spid="47"/>
                                        </p:tgtEl>
                                        <p:attrNameLst>
                                          <p:attrName>ppt_x</p:attrName>
                                        </p:attrNameLst>
                                      </p:cBhvr>
                                      <p:tavLst>
                                        <p:tav tm="0">
                                          <p:val>
                                            <p:fltVal val="0.5"/>
                                          </p:val>
                                        </p:tav>
                                        <p:tav tm="100000">
                                          <p:val>
                                            <p:strVal val="#ppt_x"/>
                                          </p:val>
                                        </p:tav>
                                      </p:tavLst>
                                    </p:anim>
                                    <p:anim calcmode="lin" valueType="num">
                                      <p:cBhvr>
                                        <p:cTn id="25" dur="500" fill="hold"/>
                                        <p:tgtEl>
                                          <p:spTgt spid="47"/>
                                        </p:tgtEl>
                                        <p:attrNameLst>
                                          <p:attrName>ppt_y</p:attrName>
                                        </p:attrNameLst>
                                      </p:cBhvr>
                                      <p:tavLst>
                                        <p:tav tm="0">
                                          <p:val>
                                            <p:fltVal val="0.5"/>
                                          </p:val>
                                        </p:tav>
                                        <p:tav tm="100000">
                                          <p:val>
                                            <p:strVal val="#ppt_y"/>
                                          </p:val>
                                        </p:tav>
                                      </p:tavLst>
                                    </p:anim>
                                  </p:childTnLst>
                                </p:cTn>
                              </p:par>
                              <p:par>
                                <p:cTn id="26" presetID="2" presetClass="entr" presetSubtype="8" fill="hold" grpId="0" nodeType="withEffect">
                                  <p:stCondLst>
                                    <p:cond delay="900"/>
                                  </p:stCondLst>
                                  <p:childTnLst>
                                    <p:set>
                                      <p:cBhvr>
                                        <p:cTn id="27" dur="1" fill="hold">
                                          <p:stCondLst>
                                            <p:cond delay="0"/>
                                          </p:stCondLst>
                                        </p:cTn>
                                        <p:tgtEl>
                                          <p:spTgt spid="50"/>
                                        </p:tgtEl>
                                        <p:attrNameLst>
                                          <p:attrName>style.visibility</p:attrName>
                                        </p:attrNameLst>
                                      </p:cBhvr>
                                      <p:to>
                                        <p:strVal val="visible"/>
                                      </p:to>
                                    </p:set>
                                    <p:anim calcmode="lin" valueType="num">
                                      <p:cBhvr additive="base">
                                        <p:cTn id="28" dur="500" fill="hold"/>
                                        <p:tgtEl>
                                          <p:spTgt spid="50"/>
                                        </p:tgtEl>
                                        <p:attrNameLst>
                                          <p:attrName>ppt_x</p:attrName>
                                        </p:attrNameLst>
                                      </p:cBhvr>
                                      <p:tavLst>
                                        <p:tav tm="0">
                                          <p:val>
                                            <p:strVal val="0-#ppt_w/2"/>
                                          </p:val>
                                        </p:tav>
                                        <p:tav tm="100000">
                                          <p:val>
                                            <p:strVal val="#ppt_x"/>
                                          </p:val>
                                        </p:tav>
                                      </p:tavLst>
                                    </p:anim>
                                    <p:anim calcmode="lin" valueType="num">
                                      <p:cBhvr additive="base">
                                        <p:cTn id="29" dur="500" fill="hold"/>
                                        <p:tgtEl>
                                          <p:spTgt spid="50"/>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1200"/>
                                  </p:stCondLst>
                                  <p:childTnLst>
                                    <p:set>
                                      <p:cBhvr>
                                        <p:cTn id="31" dur="1" fill="hold">
                                          <p:stCondLst>
                                            <p:cond delay="0"/>
                                          </p:stCondLst>
                                        </p:cTn>
                                        <p:tgtEl>
                                          <p:spTgt spid="51"/>
                                        </p:tgtEl>
                                        <p:attrNameLst>
                                          <p:attrName>style.visibility</p:attrName>
                                        </p:attrNameLst>
                                      </p:cBhvr>
                                      <p:to>
                                        <p:strVal val="visible"/>
                                      </p:to>
                                    </p:set>
                                    <p:anim calcmode="lin" valueType="num">
                                      <p:cBhvr additive="base">
                                        <p:cTn id="32" dur="500" fill="hold"/>
                                        <p:tgtEl>
                                          <p:spTgt spid="51"/>
                                        </p:tgtEl>
                                        <p:attrNameLst>
                                          <p:attrName>ppt_x</p:attrName>
                                        </p:attrNameLst>
                                      </p:cBhvr>
                                      <p:tavLst>
                                        <p:tav tm="0">
                                          <p:val>
                                            <p:strVal val="1+#ppt_w/2"/>
                                          </p:val>
                                        </p:tav>
                                        <p:tav tm="100000">
                                          <p:val>
                                            <p:strVal val="#ppt_x"/>
                                          </p:val>
                                        </p:tav>
                                      </p:tavLst>
                                    </p:anim>
                                    <p:anim calcmode="lin" valueType="num">
                                      <p:cBhvr additive="base">
                                        <p:cTn id="33" dur="500" fill="hold"/>
                                        <p:tgtEl>
                                          <p:spTgt spid="51"/>
                                        </p:tgtEl>
                                        <p:attrNameLst>
                                          <p:attrName>ppt_y</p:attrName>
                                        </p:attrNameLst>
                                      </p:cBhvr>
                                      <p:tavLst>
                                        <p:tav tm="0">
                                          <p:val>
                                            <p:strVal val="#ppt_y"/>
                                          </p:val>
                                        </p:tav>
                                        <p:tav tm="100000">
                                          <p:val>
                                            <p:strVal val="#ppt_y"/>
                                          </p:val>
                                        </p:tav>
                                      </p:tavLst>
                                    </p:anim>
                                  </p:childTnLst>
                                </p:cTn>
                              </p:par>
                              <p:par>
                                <p:cTn id="34" presetID="2" presetClass="entr" presetSubtype="4" fill="hold" grpId="0" nodeType="withEffect">
                                  <p:stCondLst>
                                    <p:cond delay="1500"/>
                                  </p:stCondLst>
                                  <p:childTnLst>
                                    <p:set>
                                      <p:cBhvr>
                                        <p:cTn id="35" dur="1" fill="hold">
                                          <p:stCondLst>
                                            <p:cond delay="0"/>
                                          </p:stCondLst>
                                        </p:cTn>
                                        <p:tgtEl>
                                          <p:spTgt spid="52"/>
                                        </p:tgtEl>
                                        <p:attrNameLst>
                                          <p:attrName>style.visibility</p:attrName>
                                        </p:attrNameLst>
                                      </p:cBhvr>
                                      <p:to>
                                        <p:strVal val="visible"/>
                                      </p:to>
                                    </p:set>
                                    <p:anim calcmode="lin" valueType="num">
                                      <p:cBhvr additive="base">
                                        <p:cTn id="36" dur="500" fill="hold"/>
                                        <p:tgtEl>
                                          <p:spTgt spid="52"/>
                                        </p:tgtEl>
                                        <p:attrNameLst>
                                          <p:attrName>ppt_x</p:attrName>
                                        </p:attrNameLst>
                                      </p:cBhvr>
                                      <p:tavLst>
                                        <p:tav tm="0">
                                          <p:val>
                                            <p:strVal val="#ppt_x"/>
                                          </p:val>
                                        </p:tav>
                                        <p:tav tm="100000">
                                          <p:val>
                                            <p:strVal val="#ppt_x"/>
                                          </p:val>
                                        </p:tav>
                                      </p:tavLst>
                                    </p:anim>
                                    <p:anim calcmode="lin" valueType="num">
                                      <p:cBhvr additive="base">
                                        <p:cTn id="37"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003119" y="1108118"/>
            <a:ext cx="4185761" cy="461665"/>
          </a:xfrm>
          <a:prstGeom prst="rect">
            <a:avLst/>
          </a:prstGeom>
        </p:spPr>
        <p:txBody>
          <a:bodyPr wrap="none">
            <a:spAutoFit/>
          </a:bodyPr>
          <a:lstStyle/>
          <a:p>
            <a:r>
              <a:rPr lang="zh-CN" altLang="en-US" sz="2400" b="1" dirty="0">
                <a:solidFill>
                  <a:schemeClr val="bg1"/>
                </a:solidFill>
                <a:latin typeface="微软雅黑" pitchFamily="34" charset="-122"/>
                <a:ea typeface="微软雅黑" pitchFamily="34" charset="-122"/>
                <a:sym typeface="Tahoma" pitchFamily="34" charset="0"/>
              </a:rPr>
              <a:t>一、</a:t>
            </a:r>
            <a:r>
              <a:rPr lang="zh-CN" altLang="en-US" sz="2400" b="1" dirty="0">
                <a:solidFill>
                  <a:srgbClr val="F2F2F2"/>
                </a:solidFill>
                <a:latin typeface="微软雅黑" pitchFamily="34" charset="-122"/>
                <a:ea typeface="微软雅黑" pitchFamily="34" charset="-122"/>
                <a:sym typeface="微软雅黑" pitchFamily="34" charset="-122"/>
              </a:rPr>
              <a:t>护理职业防护的相关概念</a:t>
            </a:r>
          </a:p>
        </p:txBody>
      </p:sp>
      <p:sp>
        <p:nvSpPr>
          <p:cNvPr id="27" name="文本框 26"/>
          <p:cNvSpPr txBox="1"/>
          <p:nvPr/>
        </p:nvSpPr>
        <p:spPr>
          <a:xfrm>
            <a:off x="191657" y="257470"/>
            <a:ext cx="5062513" cy="523220"/>
          </a:xfrm>
          <a:prstGeom prst="rect">
            <a:avLst/>
          </a:prstGeom>
          <a:noFill/>
        </p:spPr>
        <p:txBody>
          <a:bodyPr wrap="square" rtlCol="0">
            <a:spAutoFit/>
          </a:bodyPr>
          <a:lstStyle/>
          <a:p>
            <a:r>
              <a:rPr lang="zh-CN" altLang="en-US" sz="2800" b="1" dirty="0">
                <a:solidFill>
                  <a:schemeClr val="bg1"/>
                </a:solidFill>
                <a:latin typeface="微软雅黑" pitchFamily="34" charset="-122"/>
                <a:ea typeface="微软雅黑" pitchFamily="34" charset="-122"/>
                <a:sym typeface="微软雅黑" pitchFamily="34" charset="-122"/>
              </a:rPr>
              <a:t>常见护理职业损伤因素及防护</a:t>
            </a:r>
          </a:p>
        </p:txBody>
      </p:sp>
      <p:sp>
        <p:nvSpPr>
          <p:cNvPr id="29" name="矩形 28"/>
          <p:cNvSpPr/>
          <p:nvPr/>
        </p:nvSpPr>
        <p:spPr>
          <a:xfrm>
            <a:off x="1951827" y="2178016"/>
            <a:ext cx="263319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zh-CN" sz="2400" dirty="0">
                <a:solidFill>
                  <a:srgbClr val="0066FF"/>
                </a:solidFill>
                <a:latin typeface="微软雅黑" pitchFamily="34" charset="-122"/>
                <a:ea typeface="微软雅黑" pitchFamily="34" charset="-122"/>
                <a:sym typeface="楷体_GB2312" pitchFamily="1" charset="-122"/>
              </a:rPr>
              <a:t>      </a:t>
            </a:r>
            <a:r>
              <a:rPr lang="zh-CN" altLang="en-US" sz="2400" dirty="0">
                <a:solidFill>
                  <a:srgbClr val="0066FF"/>
                </a:solidFill>
                <a:latin typeface="微软雅黑" pitchFamily="34" charset="-122"/>
                <a:ea typeface="微软雅黑" pitchFamily="34" charset="-122"/>
                <a:sym typeface="楷体_GB2312" pitchFamily="1" charset="-122"/>
              </a:rPr>
              <a:t>指护理人员在护理活动过程中，接触有毒、有害物质或病原微生物，以及受到心理社会等因素影响，而损害健康或危及生命</a:t>
            </a:r>
          </a:p>
          <a:p>
            <a:pPr algn="l"/>
            <a:r>
              <a:rPr lang="zh-CN" altLang="en-US" sz="2400" dirty="0">
                <a:solidFill>
                  <a:srgbClr val="0066FF"/>
                </a:solidFill>
                <a:latin typeface="微软雅黑" pitchFamily="34" charset="-122"/>
                <a:ea typeface="微软雅黑" pitchFamily="34" charset="-122"/>
                <a:sym typeface="楷体_GB2312" pitchFamily="1" charset="-122"/>
              </a:rPr>
              <a:t>的职业暴露。</a:t>
            </a:r>
          </a:p>
        </p:txBody>
      </p:sp>
      <p:grpSp>
        <p:nvGrpSpPr>
          <p:cNvPr id="30" name="组合 29"/>
          <p:cNvGrpSpPr/>
          <p:nvPr/>
        </p:nvGrpSpPr>
        <p:grpSpPr>
          <a:xfrm>
            <a:off x="1979630" y="1897211"/>
            <a:ext cx="2596119" cy="540275"/>
            <a:chOff x="5354177" y="1987945"/>
            <a:chExt cx="2795356" cy="540275"/>
          </a:xfrm>
        </p:grpSpPr>
        <p:sp>
          <p:nvSpPr>
            <p:cNvPr id="31" name="矩形 30"/>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92D050"/>
                  </a:solidFill>
                  <a:latin typeface="微软雅黑" pitchFamily="34" charset="-122"/>
                  <a:ea typeface="微软雅黑" pitchFamily="34" charset="-122"/>
                  <a:cs typeface="Tahoma" pitchFamily="34" charset="0"/>
                </a:rPr>
                <a:t>护理职业暴露</a:t>
              </a:r>
            </a:p>
          </p:txBody>
        </p:sp>
        <p:sp>
          <p:nvSpPr>
            <p:cNvPr id="32" name="直角三角形 31"/>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直角三角形 32"/>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矩形 33"/>
          <p:cNvSpPr/>
          <p:nvPr/>
        </p:nvSpPr>
        <p:spPr>
          <a:xfrm>
            <a:off x="4779405" y="2178016"/>
            <a:ext cx="263319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spcBef>
                <a:spcPct val="50000"/>
              </a:spcBef>
            </a:pPr>
            <a:endParaRPr lang="en-US" altLang="zh-CN" sz="2400" dirty="0">
              <a:solidFill>
                <a:schemeClr val="bg1"/>
              </a:solidFill>
              <a:latin typeface="微软雅黑" pitchFamily="34" charset="-122"/>
              <a:ea typeface="微软雅黑" pitchFamily="34" charset="-122"/>
              <a:sym typeface="Tahoma" pitchFamily="34" charset="0"/>
            </a:endParaRPr>
          </a:p>
          <a:p>
            <a:pPr algn="l"/>
            <a:r>
              <a:rPr lang="zh-CN" altLang="en-US" sz="2400" dirty="0">
                <a:solidFill>
                  <a:srgbClr val="0066FF"/>
                </a:solidFill>
                <a:latin typeface="微软雅黑" pitchFamily="34" charset="-122"/>
                <a:ea typeface="微软雅黑" pitchFamily="34" charset="-122"/>
                <a:sym typeface="楷体_GB2312" pitchFamily="1" charset="-122"/>
              </a:rPr>
              <a:t>      指在护理工作中因某些职业性危险因素，导致护理人员的身心健康受到伤害，包括职业性危害因素导致的损伤及与工作有关的疾病。</a:t>
            </a:r>
            <a:endParaRPr lang="zh-CN" altLang="en-US" sz="2400" dirty="0">
              <a:solidFill>
                <a:schemeClr val="bg1"/>
              </a:solidFill>
              <a:latin typeface="微软雅黑" pitchFamily="34" charset="-122"/>
              <a:ea typeface="微软雅黑" pitchFamily="34" charset="-122"/>
              <a:cs typeface="Tahoma" pitchFamily="34" charset="0"/>
            </a:endParaRPr>
          </a:p>
          <a:p>
            <a:pPr algn="ctr"/>
            <a:endParaRPr lang="zh-CN" altLang="en-US" dirty="0"/>
          </a:p>
        </p:txBody>
      </p:sp>
      <p:grpSp>
        <p:nvGrpSpPr>
          <p:cNvPr id="35" name="组合 34"/>
          <p:cNvGrpSpPr/>
          <p:nvPr/>
        </p:nvGrpSpPr>
        <p:grpSpPr>
          <a:xfrm>
            <a:off x="4797940" y="1897211"/>
            <a:ext cx="2596119" cy="540275"/>
            <a:chOff x="5354177" y="1987945"/>
            <a:chExt cx="2795356" cy="540275"/>
          </a:xfrm>
        </p:grpSpPr>
        <p:sp>
          <p:nvSpPr>
            <p:cNvPr id="36" name="矩形 35"/>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92D050"/>
                  </a:solidFill>
                  <a:latin typeface="微软雅黑" pitchFamily="34" charset="-122"/>
                  <a:ea typeface="微软雅黑" pitchFamily="34" charset="-122"/>
                  <a:cs typeface="Tahoma" pitchFamily="34" charset="0"/>
                </a:rPr>
                <a:t>护理职业损伤</a:t>
              </a:r>
            </a:p>
          </p:txBody>
        </p:sp>
        <p:sp>
          <p:nvSpPr>
            <p:cNvPr id="37" name="直角三角形 36"/>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直角三角形 37"/>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矩形 38"/>
          <p:cNvSpPr/>
          <p:nvPr/>
        </p:nvSpPr>
        <p:spPr>
          <a:xfrm>
            <a:off x="7597715" y="2178016"/>
            <a:ext cx="263319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itchFamily="2" charset="2"/>
              <a:buNone/>
            </a:pPr>
            <a:r>
              <a:rPr lang="en-US" altLang="zh-CN" sz="2400" dirty="0">
                <a:solidFill>
                  <a:srgbClr val="0066FF"/>
                </a:solidFill>
                <a:latin typeface="微软雅黑" pitchFamily="34" charset="-122"/>
                <a:ea typeface="微软雅黑" pitchFamily="34" charset="-122"/>
                <a:sym typeface="楷体_GB2312" pitchFamily="1" charset="-122"/>
              </a:rPr>
              <a:t>      </a:t>
            </a:r>
            <a:r>
              <a:rPr lang="zh-CN" altLang="en-US" sz="2400" dirty="0">
                <a:solidFill>
                  <a:srgbClr val="0066FF"/>
                </a:solidFill>
                <a:latin typeface="微软雅黑" pitchFamily="34" charset="-122"/>
                <a:ea typeface="微软雅黑" pitchFamily="34" charset="-122"/>
                <a:sym typeface="楷体_GB2312" pitchFamily="1" charset="-122"/>
              </a:rPr>
              <a:t>指在护理工作中针对各种职业性有害因素采取有效的预防和处理措施，以保护护士免受职业性有害因素的损伤，或将损伤降至最低程度。</a:t>
            </a:r>
          </a:p>
        </p:txBody>
      </p:sp>
      <p:grpSp>
        <p:nvGrpSpPr>
          <p:cNvPr id="40" name="组合 39"/>
          <p:cNvGrpSpPr/>
          <p:nvPr/>
        </p:nvGrpSpPr>
        <p:grpSpPr>
          <a:xfrm>
            <a:off x="7616250" y="1897211"/>
            <a:ext cx="2596119" cy="540275"/>
            <a:chOff x="5354177" y="1987945"/>
            <a:chExt cx="2795356" cy="540275"/>
          </a:xfrm>
        </p:grpSpPr>
        <p:sp>
          <p:nvSpPr>
            <p:cNvPr id="41" name="矩形 40"/>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92D050"/>
                  </a:solidFill>
                  <a:latin typeface="微软雅黑" pitchFamily="34" charset="-122"/>
                  <a:ea typeface="微软雅黑" pitchFamily="34" charset="-122"/>
                  <a:cs typeface="Tahoma" pitchFamily="34" charset="0"/>
                </a:rPr>
                <a:t>护理职业防护</a:t>
              </a:r>
              <a:endParaRPr lang="zh-CN" altLang="en-US" sz="2400" b="1" dirty="0">
                <a:solidFill>
                  <a:srgbClr val="92D050"/>
                </a:solidFill>
                <a:latin typeface="微软雅黑" pitchFamily="34" charset="-122"/>
                <a:ea typeface="微软雅黑" pitchFamily="34" charset="-122"/>
                <a:cs typeface="Tahoma" pitchFamily="34" charset="0"/>
              </a:endParaRPr>
            </a:p>
          </p:txBody>
        </p:sp>
        <p:sp>
          <p:nvSpPr>
            <p:cNvPr id="42" name="直角三角形 41"/>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直角三角形 42"/>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14449398"/>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21" name="直角三角形 20"/>
          <p:cNvSpPr/>
          <p:nvPr/>
        </p:nvSpPr>
        <p:spPr>
          <a:xfrm rot="10800000" flipH="1" flipV="1">
            <a:off x="5638800"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393264"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49287" y="1503096"/>
            <a:ext cx="4094480" cy="548640"/>
          </a:xfrm>
          <a:prstGeom prst="rect">
            <a:avLst/>
          </a:prstGeom>
        </p:spPr>
        <p:txBody>
          <a:bodyPr wrap="none">
            <a:spAutoFit/>
          </a:bodyPr>
          <a:lstStyle/>
          <a:p>
            <a:r>
              <a:rPr lang="zh-CN" altLang="en-US" sz="2800" b="1" dirty="0">
                <a:solidFill>
                  <a:schemeClr val="bg1"/>
                </a:solidFill>
                <a:latin typeface="微软雅黑" pitchFamily="34" charset="-122"/>
                <a:ea typeface="微软雅黑" pitchFamily="34" charset="-122"/>
                <a:sym typeface="Tahoma" pitchFamily="34" charset="0"/>
              </a:rPr>
              <a:t>二、</a:t>
            </a:r>
            <a:r>
              <a:rPr lang="zh-CN" altLang="en-US" sz="2800" b="1" dirty="0">
                <a:solidFill>
                  <a:srgbClr val="F2F2F2"/>
                </a:solidFill>
                <a:latin typeface="微软雅黑" pitchFamily="34" charset="-122"/>
                <a:ea typeface="微软雅黑" pitchFamily="34" charset="-122"/>
                <a:sym typeface="微软雅黑" pitchFamily="34" charset="-122"/>
              </a:rPr>
              <a:t>护理职业防护的意义</a:t>
            </a:r>
          </a:p>
        </p:txBody>
      </p:sp>
      <p:sp>
        <p:nvSpPr>
          <p:cNvPr id="27" name="文本框 26"/>
          <p:cNvSpPr txBox="1"/>
          <p:nvPr/>
        </p:nvSpPr>
        <p:spPr>
          <a:xfrm>
            <a:off x="191657" y="257470"/>
            <a:ext cx="5062513" cy="523220"/>
          </a:xfrm>
          <a:prstGeom prst="rect">
            <a:avLst/>
          </a:prstGeom>
          <a:noFill/>
        </p:spPr>
        <p:txBody>
          <a:bodyPr wrap="square" rtlCol="0">
            <a:spAutoFit/>
          </a:bodyPr>
          <a:lstStyle/>
          <a:p>
            <a:r>
              <a:rPr lang="zh-CN" altLang="en-US" sz="2800" b="1" dirty="0">
                <a:solidFill>
                  <a:schemeClr val="bg1"/>
                </a:solidFill>
                <a:latin typeface="微软雅黑" pitchFamily="34" charset="-122"/>
                <a:ea typeface="微软雅黑" pitchFamily="34" charset="-122"/>
                <a:sym typeface="微软雅黑" pitchFamily="34" charset="-122"/>
              </a:rPr>
              <a:t>常见护理职业损伤因素及防护</a:t>
            </a:r>
          </a:p>
        </p:txBody>
      </p:sp>
      <p:sp>
        <p:nvSpPr>
          <p:cNvPr id="6" name="文本框 5"/>
          <p:cNvSpPr txBox="1"/>
          <p:nvPr/>
        </p:nvSpPr>
        <p:spPr>
          <a:xfrm>
            <a:off x="2614117" y="2719187"/>
            <a:ext cx="6889115" cy="2138680"/>
          </a:xfrm>
          <a:prstGeom prst="rect">
            <a:avLst/>
          </a:prstGeom>
          <a:noFill/>
        </p:spPr>
        <p:txBody>
          <a:bodyPr wrap="none" rtlCol="0">
            <a:spAutoFit/>
          </a:bodyPr>
          <a:lstStyle/>
          <a:p>
            <a:pPr>
              <a:lnSpc>
                <a:spcPct val="120000"/>
              </a:lnSpc>
            </a:pPr>
            <a:r>
              <a:rPr lang="zh-CN" altLang="en-US" sz="2800" b="1" dirty="0">
                <a:solidFill>
                  <a:srgbClr val="2C4EF8"/>
                </a:solidFill>
                <a:latin typeface="微软雅黑" pitchFamily="34" charset="-122"/>
                <a:ea typeface="微软雅黑" pitchFamily="34" charset="-122"/>
              </a:rPr>
              <a:t>保障职业安全                       维护护士健康</a:t>
            </a:r>
          </a:p>
          <a:p>
            <a:pPr>
              <a:lnSpc>
                <a:spcPct val="120000"/>
              </a:lnSpc>
            </a:pPr>
            <a:r>
              <a:rPr lang="zh-CN" altLang="en-US" sz="2800" b="1" dirty="0">
                <a:solidFill>
                  <a:srgbClr val="2C4EF8"/>
                </a:solidFill>
                <a:latin typeface="微软雅黑" pitchFamily="34" charset="-122"/>
                <a:ea typeface="微软雅黑" pitchFamily="34" charset="-122"/>
              </a:rPr>
              <a:t>规避职业风险                       有效控制危险</a:t>
            </a:r>
          </a:p>
          <a:p>
            <a:pPr>
              <a:lnSpc>
                <a:spcPct val="120000"/>
              </a:lnSpc>
            </a:pPr>
            <a:r>
              <a:rPr lang="zh-CN" altLang="en-US" sz="2800" b="1" dirty="0">
                <a:solidFill>
                  <a:srgbClr val="2C4EF8"/>
                </a:solidFill>
                <a:latin typeface="微软雅黑" pitchFamily="34" charset="-122"/>
                <a:ea typeface="微软雅黑" pitchFamily="34" charset="-122"/>
              </a:rPr>
              <a:t>减少职业损害                       增加经济效益</a:t>
            </a:r>
          </a:p>
          <a:p>
            <a:pPr>
              <a:lnSpc>
                <a:spcPct val="120000"/>
              </a:lnSpc>
            </a:pPr>
            <a:r>
              <a:rPr lang="zh-CN" altLang="en-US" sz="2800" b="1" dirty="0">
                <a:solidFill>
                  <a:srgbClr val="2C4EF8"/>
                </a:solidFill>
                <a:latin typeface="微软雅黑" pitchFamily="34" charset="-122"/>
                <a:ea typeface="微软雅黑" pitchFamily="34" charset="-122"/>
              </a:rPr>
              <a:t>营造轻松和谐                       焕发工作热情</a:t>
            </a:r>
          </a:p>
        </p:txBody>
      </p:sp>
    </p:spTree>
    <p:extLst>
      <p:ext uri="{BB962C8B-B14F-4D97-AF65-F5344CB8AC3E}">
        <p14:creationId xmlns:p14="http://schemas.microsoft.com/office/powerpoint/2010/main" val="1254290757"/>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21" name="直角三角形 20"/>
          <p:cNvSpPr/>
          <p:nvPr/>
        </p:nvSpPr>
        <p:spPr>
          <a:xfrm rot="10800000" flipH="1" flipV="1">
            <a:off x="7020550"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235" y="1397000"/>
            <a:ext cx="5775325" cy="66167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49375" y="1453515"/>
            <a:ext cx="6165850" cy="548640"/>
          </a:xfrm>
          <a:prstGeom prst="rect">
            <a:avLst/>
          </a:prstGeom>
        </p:spPr>
        <p:txBody>
          <a:bodyPr wrap="square">
            <a:spAutoFit/>
          </a:bodyPr>
          <a:lstStyle/>
          <a:p>
            <a:r>
              <a:rPr lang="zh-CN" altLang="en-US" sz="2800" b="1" dirty="0">
                <a:solidFill>
                  <a:schemeClr val="bg1"/>
                </a:solidFill>
                <a:latin typeface="微软雅黑" pitchFamily="34" charset="-122"/>
                <a:ea typeface="微软雅黑" pitchFamily="34" charset="-122"/>
                <a:sym typeface="Tahoma" pitchFamily="34" charset="0"/>
              </a:rPr>
              <a:t>三、常见护理职业损伤的危害因素</a:t>
            </a:r>
          </a:p>
        </p:txBody>
      </p:sp>
      <p:sp>
        <p:nvSpPr>
          <p:cNvPr id="27" name="文本框 26"/>
          <p:cNvSpPr txBox="1"/>
          <p:nvPr/>
        </p:nvSpPr>
        <p:spPr>
          <a:xfrm>
            <a:off x="191657" y="257470"/>
            <a:ext cx="5062513" cy="523220"/>
          </a:xfrm>
          <a:prstGeom prst="rect">
            <a:avLst/>
          </a:prstGeom>
          <a:noFill/>
        </p:spPr>
        <p:txBody>
          <a:bodyPr wrap="square" rtlCol="0">
            <a:spAutoFit/>
          </a:bodyPr>
          <a:lstStyle/>
          <a:p>
            <a:r>
              <a:rPr lang="zh-CN" altLang="en-US" sz="2800" b="1" dirty="0">
                <a:solidFill>
                  <a:schemeClr val="bg1"/>
                </a:solidFill>
                <a:latin typeface="微软雅黑" pitchFamily="34" charset="-122"/>
                <a:ea typeface="微软雅黑" pitchFamily="34" charset="-122"/>
                <a:sym typeface="微软雅黑" pitchFamily="34" charset="-122"/>
              </a:rPr>
              <a:t>常见护理职业损伤因素及防护</a:t>
            </a:r>
          </a:p>
        </p:txBody>
      </p:sp>
      <p:sp>
        <p:nvSpPr>
          <p:cNvPr id="6" name="文本框 5"/>
          <p:cNvSpPr txBox="1"/>
          <p:nvPr/>
        </p:nvSpPr>
        <p:spPr>
          <a:xfrm>
            <a:off x="1349287" y="2262613"/>
            <a:ext cx="1723549" cy="461665"/>
          </a:xfrm>
          <a:prstGeom prst="rect">
            <a:avLst/>
          </a:prstGeom>
          <a:noFill/>
        </p:spPr>
        <p:txBody>
          <a:bodyPr wrap="none" rtlCol="0">
            <a:spAutoFit/>
          </a:bodyPr>
          <a:lstStyle/>
          <a:p>
            <a:r>
              <a:rPr lang="zh-CN" altLang="en-US" sz="2400" b="1" dirty="0">
                <a:solidFill>
                  <a:schemeClr val="accent2"/>
                </a:solidFill>
                <a:latin typeface="微软雅黑" pitchFamily="34" charset="-122"/>
                <a:ea typeface="微软雅黑" pitchFamily="34" charset="-122"/>
              </a:rPr>
              <a:t>物理性损伤</a:t>
            </a:r>
          </a:p>
        </p:txBody>
      </p:sp>
      <p:sp>
        <p:nvSpPr>
          <p:cNvPr id="16" name="文本框 15"/>
          <p:cNvSpPr txBox="1"/>
          <p:nvPr/>
        </p:nvSpPr>
        <p:spPr>
          <a:xfrm>
            <a:off x="3758659" y="2262613"/>
            <a:ext cx="1723549" cy="461665"/>
          </a:xfrm>
          <a:prstGeom prst="rect">
            <a:avLst/>
          </a:prstGeom>
          <a:noFill/>
        </p:spPr>
        <p:txBody>
          <a:bodyPr wrap="none" rtlCol="0">
            <a:spAutoFit/>
          </a:bodyPr>
          <a:lstStyle/>
          <a:p>
            <a:r>
              <a:rPr lang="zh-CN" altLang="en-US" sz="2400" b="1" dirty="0">
                <a:solidFill>
                  <a:schemeClr val="accent2"/>
                </a:solidFill>
                <a:latin typeface="微软雅黑" pitchFamily="34" charset="-122"/>
                <a:ea typeface="微软雅黑" pitchFamily="34" charset="-122"/>
              </a:rPr>
              <a:t>化学性损伤</a:t>
            </a:r>
          </a:p>
        </p:txBody>
      </p:sp>
      <p:sp>
        <p:nvSpPr>
          <p:cNvPr id="22" name="文本框 21"/>
          <p:cNvSpPr txBox="1"/>
          <p:nvPr/>
        </p:nvSpPr>
        <p:spPr>
          <a:xfrm>
            <a:off x="6168031" y="2262613"/>
            <a:ext cx="1723549" cy="461665"/>
          </a:xfrm>
          <a:prstGeom prst="rect">
            <a:avLst/>
          </a:prstGeom>
          <a:noFill/>
        </p:spPr>
        <p:txBody>
          <a:bodyPr wrap="none" rtlCol="0">
            <a:spAutoFit/>
          </a:bodyPr>
          <a:lstStyle/>
          <a:p>
            <a:r>
              <a:rPr lang="zh-CN" altLang="en-US" sz="2400" b="1" dirty="0">
                <a:solidFill>
                  <a:schemeClr val="accent2"/>
                </a:solidFill>
                <a:latin typeface="微软雅黑" pitchFamily="34" charset="-122"/>
                <a:ea typeface="微软雅黑" pitchFamily="34" charset="-122"/>
              </a:rPr>
              <a:t>生物性损伤</a:t>
            </a:r>
          </a:p>
        </p:txBody>
      </p:sp>
      <p:sp>
        <p:nvSpPr>
          <p:cNvPr id="23" name="文本框 22"/>
          <p:cNvSpPr txBox="1"/>
          <p:nvPr/>
        </p:nvSpPr>
        <p:spPr>
          <a:xfrm>
            <a:off x="8577403" y="2262613"/>
            <a:ext cx="2031325" cy="461665"/>
          </a:xfrm>
          <a:prstGeom prst="rect">
            <a:avLst/>
          </a:prstGeom>
          <a:noFill/>
        </p:spPr>
        <p:txBody>
          <a:bodyPr wrap="none" rtlCol="0">
            <a:spAutoFit/>
          </a:bodyPr>
          <a:lstStyle/>
          <a:p>
            <a:r>
              <a:rPr lang="zh-CN" altLang="en-US" sz="2400" b="1" dirty="0">
                <a:solidFill>
                  <a:schemeClr val="accent2"/>
                </a:solidFill>
                <a:latin typeface="微软雅黑" pitchFamily="34" charset="-122"/>
                <a:ea typeface="微软雅黑" pitchFamily="34" charset="-122"/>
              </a:rPr>
              <a:t>心理社会因素</a:t>
            </a:r>
          </a:p>
        </p:txBody>
      </p:sp>
      <p:sp>
        <p:nvSpPr>
          <p:cNvPr id="24" name="Text Box 10"/>
          <p:cNvSpPr txBox="1">
            <a:spLocks noChangeArrowheads="1"/>
          </p:cNvSpPr>
          <p:nvPr/>
        </p:nvSpPr>
        <p:spPr bwMode="auto">
          <a:xfrm>
            <a:off x="1422986" y="3017329"/>
            <a:ext cx="1576150" cy="400110"/>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r>
              <a:rPr lang="zh-CN" altLang="en-US" sz="2000" b="1" dirty="0">
                <a:solidFill>
                  <a:srgbClr val="0066FF"/>
                </a:solidFill>
                <a:latin typeface="微软雅黑" pitchFamily="34" charset="-122"/>
                <a:ea typeface="微软雅黑" pitchFamily="34" charset="-122"/>
              </a:rPr>
              <a:t>机械性损伤</a:t>
            </a:r>
          </a:p>
        </p:txBody>
      </p:sp>
      <p:sp>
        <p:nvSpPr>
          <p:cNvPr id="25" name="Text Box 10"/>
          <p:cNvSpPr txBox="1">
            <a:spLocks noChangeArrowheads="1"/>
          </p:cNvSpPr>
          <p:nvPr/>
        </p:nvSpPr>
        <p:spPr bwMode="auto">
          <a:xfrm>
            <a:off x="1422986" y="3627128"/>
            <a:ext cx="1576150" cy="400110"/>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r>
              <a:rPr lang="zh-CN" altLang="en-US" sz="2000" b="1" dirty="0">
                <a:solidFill>
                  <a:srgbClr val="0066FF"/>
                </a:solidFill>
                <a:latin typeface="微软雅黑" pitchFamily="34" charset="-122"/>
                <a:ea typeface="微软雅黑" pitchFamily="34" charset="-122"/>
              </a:rPr>
              <a:t>放射性损伤</a:t>
            </a:r>
          </a:p>
        </p:txBody>
      </p:sp>
      <p:sp>
        <p:nvSpPr>
          <p:cNvPr id="26" name="Text Box 10"/>
          <p:cNvSpPr txBox="1">
            <a:spLocks noChangeArrowheads="1"/>
          </p:cNvSpPr>
          <p:nvPr/>
        </p:nvSpPr>
        <p:spPr bwMode="auto">
          <a:xfrm>
            <a:off x="1422986" y="4236927"/>
            <a:ext cx="1576150" cy="400110"/>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r>
              <a:rPr lang="zh-CN" altLang="en-US" sz="2000" b="1" dirty="0">
                <a:solidFill>
                  <a:srgbClr val="0066FF"/>
                </a:solidFill>
                <a:latin typeface="微软雅黑" pitchFamily="34" charset="-122"/>
                <a:ea typeface="微软雅黑" pitchFamily="34" charset="-122"/>
              </a:rPr>
              <a:t>温度性损伤</a:t>
            </a:r>
          </a:p>
        </p:txBody>
      </p:sp>
      <p:grpSp>
        <p:nvGrpSpPr>
          <p:cNvPr id="8" name="组合 7"/>
          <p:cNvGrpSpPr/>
          <p:nvPr/>
        </p:nvGrpSpPr>
        <p:grpSpPr>
          <a:xfrm>
            <a:off x="3740807" y="2102025"/>
            <a:ext cx="2736000" cy="3240000"/>
            <a:chOff x="3740807" y="2102025"/>
            <a:chExt cx="2736000" cy="3240000"/>
          </a:xfrm>
        </p:grpSpPr>
        <p:pic>
          <p:nvPicPr>
            <p:cNvPr id="30" name="Picture 3" descr="锐器伤"/>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0807" y="2102025"/>
              <a:ext cx="2736000" cy="324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1" name="文本框 30"/>
            <p:cNvSpPr txBox="1"/>
            <p:nvPr/>
          </p:nvSpPr>
          <p:spPr>
            <a:xfrm>
              <a:off x="5984364" y="4344391"/>
              <a:ext cx="492443" cy="698736"/>
            </a:xfrm>
            <a:prstGeom prst="rect">
              <a:avLst/>
            </a:prstGeom>
            <a:noFill/>
          </p:spPr>
          <p:txBody>
            <a:bodyPr vert="eaVert" wrap="none" rtlCol="0">
              <a:spAutoFit/>
            </a:bodyPr>
            <a:lstStyle/>
            <a:p>
              <a:r>
                <a:rPr lang="zh-CN" altLang="en-US" sz="2000" b="1" dirty="0">
                  <a:solidFill>
                    <a:srgbClr val="FF0000"/>
                  </a:solidFill>
                  <a:latin typeface="微软雅黑" pitchFamily="34" charset="-122"/>
                  <a:ea typeface="微软雅黑" pitchFamily="34" charset="-122"/>
                </a:rPr>
                <a:t>锐器伤</a:t>
              </a:r>
            </a:p>
          </p:txBody>
        </p:sp>
      </p:grpSp>
      <p:grpSp>
        <p:nvGrpSpPr>
          <p:cNvPr id="7" name="组合 6"/>
          <p:cNvGrpSpPr/>
          <p:nvPr/>
        </p:nvGrpSpPr>
        <p:grpSpPr>
          <a:xfrm>
            <a:off x="7084042" y="2102025"/>
            <a:ext cx="2736000" cy="3240000"/>
            <a:chOff x="7084042" y="2102025"/>
            <a:chExt cx="2736000" cy="3240000"/>
          </a:xfrm>
        </p:grpSpPr>
        <p:pic>
          <p:nvPicPr>
            <p:cNvPr id="33" name="Picture 3" descr="Image000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4042" y="2102025"/>
              <a:ext cx="2736000" cy="324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4" name="文本框 33"/>
            <p:cNvSpPr txBox="1"/>
            <p:nvPr/>
          </p:nvSpPr>
          <p:spPr>
            <a:xfrm>
              <a:off x="9249116" y="4341215"/>
              <a:ext cx="492443" cy="705088"/>
            </a:xfrm>
            <a:prstGeom prst="rect">
              <a:avLst/>
            </a:prstGeom>
            <a:noFill/>
          </p:spPr>
          <p:txBody>
            <a:bodyPr vert="eaVert" wrap="none" rtlCol="0">
              <a:spAutoFit/>
            </a:bodyPr>
            <a:lstStyle/>
            <a:p>
              <a:r>
                <a:rPr lang="zh-CN" altLang="en-US" sz="2000" b="1" dirty="0">
                  <a:solidFill>
                    <a:srgbClr val="FF0000"/>
                  </a:solidFill>
                  <a:latin typeface="微软雅黑" pitchFamily="34" charset="-122"/>
                  <a:ea typeface="微软雅黑" pitchFamily="34" charset="-122"/>
                </a:rPr>
                <a:t>负重伤</a:t>
              </a:r>
            </a:p>
          </p:txBody>
        </p:sp>
      </p:grpSp>
      <p:pic>
        <p:nvPicPr>
          <p:cNvPr id="35" name="Picture 3" descr="11729741318941213_sm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0780" y="2423106"/>
            <a:ext cx="3305175" cy="2941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36" name="组合 32"/>
          <p:cNvGrpSpPr/>
          <p:nvPr/>
        </p:nvGrpSpPr>
        <p:grpSpPr bwMode="auto">
          <a:xfrm>
            <a:off x="3680071" y="2674123"/>
            <a:ext cx="5876905" cy="2570163"/>
            <a:chOff x="0" y="0"/>
            <a:chExt cx="5876947" cy="2569651"/>
          </a:xfrm>
        </p:grpSpPr>
        <p:grpSp>
          <p:nvGrpSpPr>
            <p:cNvPr id="37" name="组合 26"/>
            <p:cNvGrpSpPr/>
            <p:nvPr/>
          </p:nvGrpSpPr>
          <p:grpSpPr bwMode="auto">
            <a:xfrm>
              <a:off x="0" y="0"/>
              <a:ext cx="2808287" cy="2568540"/>
              <a:chOff x="0" y="0"/>
              <a:chExt cx="2808287" cy="2568540"/>
            </a:xfrm>
          </p:grpSpPr>
          <p:pic>
            <p:nvPicPr>
              <p:cNvPr id="41" name="Picture 3" descr="冻伤"/>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808287" cy="2568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2" name="Rectangle 6"/>
              <p:cNvSpPr>
                <a:spLocks noChangeArrowheads="1"/>
              </p:cNvSpPr>
              <p:nvPr/>
            </p:nvSpPr>
            <p:spPr bwMode="auto">
              <a:xfrm>
                <a:off x="23790" y="2006609"/>
                <a:ext cx="494050" cy="4616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r>
                  <a:rPr lang="zh-CN" altLang="en-US" sz="2400" b="1">
                    <a:solidFill>
                      <a:srgbClr val="FF0000"/>
                    </a:solidFill>
                    <a:latin typeface="楷体" pitchFamily="49" charset="-122"/>
                    <a:ea typeface="楷体" pitchFamily="49" charset="-122"/>
                  </a:rPr>
                  <a:t>烫</a:t>
                </a:r>
              </a:p>
            </p:txBody>
          </p:sp>
        </p:grpSp>
        <p:grpSp>
          <p:nvGrpSpPr>
            <p:cNvPr id="38" name="组合 29"/>
            <p:cNvGrpSpPr/>
            <p:nvPr/>
          </p:nvGrpSpPr>
          <p:grpSpPr bwMode="auto">
            <a:xfrm>
              <a:off x="2768924" y="1"/>
              <a:ext cx="3108023" cy="2569650"/>
              <a:chOff x="68265" y="0"/>
              <a:chExt cx="3908715" cy="2533158"/>
            </a:xfrm>
          </p:grpSpPr>
          <p:pic>
            <p:nvPicPr>
              <p:cNvPr id="39" name="Picture 4" descr="烫伤"/>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7768" y="0"/>
                <a:ext cx="3859212" cy="2532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0" name="Rectangle 7"/>
              <p:cNvSpPr>
                <a:spLocks noChangeArrowheads="1"/>
              </p:cNvSpPr>
              <p:nvPr/>
            </p:nvSpPr>
            <p:spPr bwMode="auto">
              <a:xfrm>
                <a:off x="68265" y="2078046"/>
                <a:ext cx="913644" cy="455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r>
                  <a:rPr lang="zh-CN" altLang="en-US" sz="2400" b="1">
                    <a:solidFill>
                      <a:srgbClr val="FF0000"/>
                    </a:solidFill>
                    <a:latin typeface="楷体" pitchFamily="49" charset="-122"/>
                    <a:ea typeface="楷体" pitchFamily="49" charset="-122"/>
                  </a:rPr>
                  <a:t>冻</a:t>
                </a:r>
                <a:r>
                  <a:rPr lang="zh-CN" altLang="en-US" b="1">
                    <a:solidFill>
                      <a:srgbClr val="0000CC"/>
                    </a:solidFill>
                    <a:latin typeface="楷体" pitchFamily="49" charset="-122"/>
                    <a:ea typeface="楷体" pitchFamily="49" charset="-122"/>
                  </a:rPr>
                  <a:t>　</a:t>
                </a:r>
              </a:p>
            </p:txBody>
          </p:sp>
        </p:grpSp>
      </p:grpSp>
      <p:sp>
        <p:nvSpPr>
          <p:cNvPr id="43" name="Text Box 10"/>
          <p:cNvSpPr txBox="1">
            <a:spLocks noChangeArrowheads="1"/>
          </p:cNvSpPr>
          <p:nvPr/>
        </p:nvSpPr>
        <p:spPr bwMode="auto">
          <a:xfrm>
            <a:off x="3820495" y="3017329"/>
            <a:ext cx="1576150" cy="400110"/>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r>
              <a:rPr lang="zh-CN" altLang="en-US" sz="2000" b="1" dirty="0">
                <a:solidFill>
                  <a:srgbClr val="0066FF"/>
                </a:solidFill>
                <a:latin typeface="微软雅黑" pitchFamily="34" charset="-122"/>
                <a:ea typeface="微软雅黑" pitchFamily="34" charset="-122"/>
              </a:rPr>
              <a:t>消毒剂</a:t>
            </a:r>
          </a:p>
        </p:txBody>
      </p:sp>
      <p:sp>
        <p:nvSpPr>
          <p:cNvPr id="44" name="Text Box 10"/>
          <p:cNvSpPr txBox="1">
            <a:spLocks noChangeArrowheads="1"/>
          </p:cNvSpPr>
          <p:nvPr/>
        </p:nvSpPr>
        <p:spPr bwMode="auto">
          <a:xfrm>
            <a:off x="3820495" y="3627128"/>
            <a:ext cx="1576150" cy="400110"/>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r>
              <a:rPr lang="zh-CN" altLang="en-US" sz="2000" b="1" dirty="0">
                <a:solidFill>
                  <a:srgbClr val="0066FF"/>
                </a:solidFill>
                <a:latin typeface="微软雅黑" pitchFamily="34" charset="-122"/>
                <a:ea typeface="微软雅黑" pitchFamily="34" charset="-122"/>
              </a:rPr>
              <a:t>化疗药物</a:t>
            </a:r>
          </a:p>
        </p:txBody>
      </p:sp>
      <p:sp>
        <p:nvSpPr>
          <p:cNvPr id="48" name="Text Box 10"/>
          <p:cNvSpPr txBox="1">
            <a:spLocks noChangeArrowheads="1"/>
          </p:cNvSpPr>
          <p:nvPr/>
        </p:nvSpPr>
        <p:spPr bwMode="auto">
          <a:xfrm>
            <a:off x="6205227" y="3017329"/>
            <a:ext cx="1576150" cy="400110"/>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r>
              <a:rPr lang="zh-CN" altLang="en-US" sz="2000" b="1" dirty="0">
                <a:solidFill>
                  <a:srgbClr val="0066FF"/>
                </a:solidFill>
                <a:latin typeface="微软雅黑" pitchFamily="34" charset="-122"/>
                <a:ea typeface="微软雅黑" pitchFamily="34" charset="-122"/>
              </a:rPr>
              <a:t>细菌</a:t>
            </a:r>
          </a:p>
        </p:txBody>
      </p:sp>
      <p:sp>
        <p:nvSpPr>
          <p:cNvPr id="49" name="Text Box 10"/>
          <p:cNvSpPr txBox="1">
            <a:spLocks noChangeArrowheads="1"/>
          </p:cNvSpPr>
          <p:nvPr/>
        </p:nvSpPr>
        <p:spPr bwMode="auto">
          <a:xfrm>
            <a:off x="6205227" y="3627128"/>
            <a:ext cx="1576150" cy="400110"/>
          </a:xfrm>
          <a:prstGeom prst="rect">
            <a:avLst/>
          </a:prstGeom>
          <a:noFill/>
          <a:ln w="3175" cap="sq" cmpd="sng">
            <a:solidFill>
              <a:schemeClr val="tx1"/>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r>
              <a:rPr lang="zh-CN" altLang="en-US" sz="2000" b="1" dirty="0">
                <a:solidFill>
                  <a:srgbClr val="0066FF"/>
                </a:solidFill>
                <a:latin typeface="微软雅黑" pitchFamily="34" charset="-122"/>
                <a:ea typeface="微软雅黑" pitchFamily="34" charset="-122"/>
              </a:rPr>
              <a:t>病毒</a:t>
            </a:r>
          </a:p>
        </p:txBody>
      </p:sp>
      <p:grpSp>
        <p:nvGrpSpPr>
          <p:cNvPr id="9" name="组合 8"/>
          <p:cNvGrpSpPr/>
          <p:nvPr/>
        </p:nvGrpSpPr>
        <p:grpSpPr>
          <a:xfrm>
            <a:off x="1572944" y="2265250"/>
            <a:ext cx="8822837" cy="2913550"/>
            <a:chOff x="2249099" y="3418446"/>
            <a:chExt cx="8822837" cy="2913550"/>
          </a:xfrm>
        </p:grpSpPr>
        <p:pic>
          <p:nvPicPr>
            <p:cNvPr id="50" name="图片 34" descr="图片3.jpg"/>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91936" y="3418446"/>
              <a:ext cx="2880000" cy="288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1" name="图片 36" descr="图片5.jpg"/>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49099" y="3451996"/>
              <a:ext cx="2880000" cy="288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2" name="图片 35" descr="图片4.jpg"/>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89736" y="3422220"/>
              <a:ext cx="2880000" cy="288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pic>
        <p:nvPicPr>
          <p:cNvPr id="53" name="图片 37" descr="图片6.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31258" y="2310050"/>
            <a:ext cx="5788025" cy="285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86898902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slide(fromTop)">
                                      <p:cBhvr>
                                        <p:cTn id="7" dur="500"/>
                                        <p:tgtEl>
                                          <p:spTgt spid="2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anim calcmode="lin" valueType="num">
                                      <p:cBhvr>
                                        <p:cTn id="12" dur="500" fill="hold"/>
                                        <p:tgtEl>
                                          <p:spTgt spid="8"/>
                                        </p:tgtEl>
                                        <p:attrNameLst>
                                          <p:attrName>ppt_x</p:attrName>
                                        </p:attrNameLst>
                                      </p:cBhvr>
                                      <p:tavLst>
                                        <p:tav tm="0">
                                          <p:val>
                                            <p:strVal val="#ppt_x"/>
                                          </p:val>
                                        </p:tav>
                                        <p:tav tm="100000">
                                          <p:val>
                                            <p:strVal val="#ppt_x"/>
                                          </p:val>
                                        </p:tav>
                                      </p:tavLst>
                                    </p:anim>
                                    <p:anim calcmode="lin" valueType="num">
                                      <p:cBhvr>
                                        <p:cTn id="13" dur="500" fill="hold"/>
                                        <p:tgtEl>
                                          <p:spTgt spid="8"/>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anim calcmode="lin" valueType="num">
                                      <p:cBhvr>
                                        <p:cTn id="17" dur="500" fill="hold"/>
                                        <p:tgtEl>
                                          <p:spTgt spid="7"/>
                                        </p:tgtEl>
                                        <p:attrNameLst>
                                          <p:attrName>ppt_x</p:attrName>
                                        </p:attrNameLst>
                                      </p:cBhvr>
                                      <p:tavLst>
                                        <p:tav tm="0">
                                          <p:val>
                                            <p:strVal val="#ppt_x"/>
                                          </p:val>
                                        </p:tav>
                                        <p:tav tm="100000">
                                          <p:val>
                                            <p:strVal val="#ppt_x"/>
                                          </p:val>
                                        </p:tav>
                                      </p:tavLst>
                                    </p:anim>
                                    <p:anim calcmode="lin" valueType="num">
                                      <p:cBhvr>
                                        <p:cTn id="18"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nodeType="clickEffect">
                                  <p:stCondLst>
                                    <p:cond delay="0"/>
                                  </p:stCondLst>
                                  <p:childTnLst>
                                    <p:animEffect transition="out" filter="fade">
                                      <p:cBhvr>
                                        <p:cTn id="22" dur="500"/>
                                        <p:tgtEl>
                                          <p:spTgt spid="8"/>
                                        </p:tgtEl>
                                      </p:cBhvr>
                                    </p:animEffect>
                                    <p:set>
                                      <p:cBhvr>
                                        <p:cTn id="23" dur="1" fill="hold">
                                          <p:stCondLst>
                                            <p:cond delay="499"/>
                                          </p:stCondLst>
                                        </p:cTn>
                                        <p:tgtEl>
                                          <p:spTgt spid="8"/>
                                        </p:tgtEl>
                                        <p:attrNameLst>
                                          <p:attrName>style.visibility</p:attrName>
                                        </p:attrNameLst>
                                      </p:cBhvr>
                                      <p:to>
                                        <p:strVal val="hidden"/>
                                      </p:to>
                                    </p:set>
                                  </p:childTnLst>
                                </p:cTn>
                              </p:par>
                              <p:par>
                                <p:cTn id="24" presetID="10" presetClass="exit" presetSubtype="0" fill="hold" nodeType="withEffect">
                                  <p:stCondLst>
                                    <p:cond delay="0"/>
                                  </p:stCondLst>
                                  <p:childTnLst>
                                    <p:animEffect transition="out" filter="fade">
                                      <p:cBhvr>
                                        <p:cTn id="25" dur="500"/>
                                        <p:tgtEl>
                                          <p:spTgt spid="7"/>
                                        </p:tgtEl>
                                      </p:cBhvr>
                                    </p:animEffect>
                                    <p:set>
                                      <p:cBhvr>
                                        <p:cTn id="26" dur="1" fill="hold">
                                          <p:stCondLst>
                                            <p:cond delay="499"/>
                                          </p:stCondLst>
                                        </p:cTn>
                                        <p:tgtEl>
                                          <p:spTgt spid="7"/>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2" presetClass="entr" presetSubtype="1"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slide(fromTop)">
                                      <p:cBhvr>
                                        <p:cTn id="31" dur="500"/>
                                        <p:tgtEl>
                                          <p:spTgt spid="25"/>
                                        </p:tgtEl>
                                      </p:cBhvr>
                                    </p:animEffect>
                                  </p:childTnLst>
                                </p:cTn>
                              </p:par>
                            </p:childTnLst>
                          </p:cTn>
                        </p:par>
                        <p:par>
                          <p:cTn id="32" fill="hold">
                            <p:stCondLst>
                              <p:cond delay="500"/>
                            </p:stCondLst>
                            <p:childTnLst>
                              <p:par>
                                <p:cTn id="33" presetID="42" presetClass="entr" presetSubtype="0" fill="hold" nodeType="afterEffect">
                                  <p:stCondLst>
                                    <p:cond delay="0"/>
                                  </p:stCondLst>
                                  <p:iterate type="lt">
                                    <p:tmPct val="0"/>
                                  </p:iterate>
                                  <p:childTnLst>
                                    <p:set>
                                      <p:cBhvr>
                                        <p:cTn id="34" dur="1" fill="hold">
                                          <p:stCondLst>
                                            <p:cond delay="0"/>
                                          </p:stCondLst>
                                        </p:cTn>
                                        <p:tgtEl>
                                          <p:spTgt spid="35"/>
                                        </p:tgtEl>
                                        <p:attrNameLst>
                                          <p:attrName>style.visibility</p:attrName>
                                        </p:attrNameLst>
                                      </p:cBhvr>
                                      <p:to>
                                        <p:strVal val="visible"/>
                                      </p:to>
                                    </p:set>
                                    <p:animEffect transition="in" filter="fade">
                                      <p:cBhvr>
                                        <p:cTn id="35" dur="500"/>
                                        <p:tgtEl>
                                          <p:spTgt spid="35"/>
                                        </p:tgtEl>
                                      </p:cBhvr>
                                    </p:animEffect>
                                    <p:anim calcmode="lin" valueType="num">
                                      <p:cBhvr>
                                        <p:cTn id="36" dur="500" fill="hold"/>
                                        <p:tgtEl>
                                          <p:spTgt spid="35"/>
                                        </p:tgtEl>
                                        <p:attrNameLst>
                                          <p:attrName>ppt_x</p:attrName>
                                        </p:attrNameLst>
                                      </p:cBhvr>
                                      <p:tavLst>
                                        <p:tav tm="0">
                                          <p:val>
                                            <p:strVal val="#ppt_x"/>
                                          </p:val>
                                        </p:tav>
                                        <p:tav tm="100000">
                                          <p:val>
                                            <p:strVal val="#ppt_x"/>
                                          </p:val>
                                        </p:tav>
                                      </p:tavLst>
                                    </p:anim>
                                    <p:anim calcmode="lin" valueType="num">
                                      <p:cBhvr>
                                        <p:cTn id="37" dur="5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nodeType="clickEffect">
                                  <p:stCondLst>
                                    <p:cond delay="0"/>
                                  </p:stCondLst>
                                  <p:iterate type="lt">
                                    <p:tmPct val="0"/>
                                  </p:iterate>
                                  <p:childTnLst>
                                    <p:animEffect transition="out" filter="fade">
                                      <p:cBhvr>
                                        <p:cTn id="41" dur="500"/>
                                        <p:tgtEl>
                                          <p:spTgt spid="35"/>
                                        </p:tgtEl>
                                      </p:cBhvr>
                                    </p:animEffect>
                                    <p:set>
                                      <p:cBhvr>
                                        <p:cTn id="42" dur="1" fill="hold">
                                          <p:stCondLst>
                                            <p:cond delay="499"/>
                                          </p:stCondLst>
                                        </p:cTn>
                                        <p:tgtEl>
                                          <p:spTgt spid="35"/>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2" presetClass="entr" presetSubtype="1" fill="hold" grpId="0" nodeType="click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slide(fromTop)">
                                      <p:cBhvr>
                                        <p:cTn id="47" dur="500"/>
                                        <p:tgtEl>
                                          <p:spTgt spid="26"/>
                                        </p:tgtEl>
                                      </p:cBhvr>
                                    </p:animEffect>
                                  </p:childTnLst>
                                </p:cTn>
                              </p:par>
                            </p:childTnLst>
                          </p:cTn>
                        </p:par>
                        <p:par>
                          <p:cTn id="48" fill="hold">
                            <p:stCondLst>
                              <p:cond delay="500"/>
                            </p:stCondLst>
                            <p:childTnLst>
                              <p:par>
                                <p:cTn id="49" presetID="2" presetClass="entr" presetSubtype="4" fill="hold" nodeType="afterEffect">
                                  <p:stCondLst>
                                    <p:cond delay="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500" fill="hold"/>
                                        <p:tgtEl>
                                          <p:spTgt spid="36"/>
                                        </p:tgtEl>
                                        <p:attrNameLst>
                                          <p:attrName>ppt_x</p:attrName>
                                        </p:attrNameLst>
                                      </p:cBhvr>
                                      <p:tavLst>
                                        <p:tav tm="0">
                                          <p:val>
                                            <p:strVal val="#ppt_x"/>
                                          </p:val>
                                        </p:tav>
                                        <p:tav tm="100000">
                                          <p:val>
                                            <p:strVal val="#ppt_x"/>
                                          </p:val>
                                        </p:tav>
                                      </p:tavLst>
                                    </p:anim>
                                    <p:anim calcmode="lin" valueType="num">
                                      <p:cBhvr additive="base">
                                        <p:cTn id="52"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nodeType="clickEffect">
                                  <p:stCondLst>
                                    <p:cond delay="0"/>
                                  </p:stCondLst>
                                  <p:childTnLst>
                                    <p:animEffect transition="out" filter="fade">
                                      <p:cBhvr>
                                        <p:cTn id="56" dur="500"/>
                                        <p:tgtEl>
                                          <p:spTgt spid="36"/>
                                        </p:tgtEl>
                                      </p:cBhvr>
                                    </p:animEffect>
                                    <p:set>
                                      <p:cBhvr>
                                        <p:cTn id="57" dur="1" fill="hold">
                                          <p:stCondLst>
                                            <p:cond delay="499"/>
                                          </p:stCondLst>
                                        </p:cTn>
                                        <p:tgtEl>
                                          <p:spTgt spid="36"/>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12" presetClass="entr" presetSubtype="1" fill="hold" grpId="0" nodeType="click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slide(fromTop)">
                                      <p:cBhvr>
                                        <p:cTn id="62" dur="500"/>
                                        <p:tgtEl>
                                          <p:spTgt spid="43"/>
                                        </p:tgtEl>
                                      </p:cBhvr>
                                    </p:animEffect>
                                  </p:childTnLst>
                                </p:cTn>
                              </p:par>
                            </p:childTnLst>
                          </p:cTn>
                        </p:par>
                        <p:par>
                          <p:cTn id="63" fill="hold">
                            <p:stCondLst>
                              <p:cond delay="500"/>
                            </p:stCondLst>
                            <p:childTnLst>
                              <p:par>
                                <p:cTn id="64" presetID="12" presetClass="entr" presetSubtype="1" fill="hold" grpId="0" nodeType="afterEffect">
                                  <p:stCondLst>
                                    <p:cond delay="0"/>
                                  </p:stCondLst>
                                  <p:childTnLst>
                                    <p:set>
                                      <p:cBhvr>
                                        <p:cTn id="65" dur="1" fill="hold">
                                          <p:stCondLst>
                                            <p:cond delay="0"/>
                                          </p:stCondLst>
                                        </p:cTn>
                                        <p:tgtEl>
                                          <p:spTgt spid="44"/>
                                        </p:tgtEl>
                                        <p:attrNameLst>
                                          <p:attrName>style.visibility</p:attrName>
                                        </p:attrNameLst>
                                      </p:cBhvr>
                                      <p:to>
                                        <p:strVal val="visible"/>
                                      </p:to>
                                    </p:set>
                                    <p:animEffect transition="in" filter="slide(fromTop)">
                                      <p:cBhvr>
                                        <p:cTn id="66" dur="500"/>
                                        <p:tgtEl>
                                          <p:spTgt spid="44"/>
                                        </p:tgtEl>
                                      </p:cBhvr>
                                    </p:animEffect>
                                  </p:childTnLst>
                                </p:cTn>
                              </p:par>
                            </p:childTnLst>
                          </p:cTn>
                        </p:par>
                      </p:childTnLst>
                    </p:cTn>
                  </p:par>
                  <p:par>
                    <p:cTn id="67" fill="hold">
                      <p:stCondLst>
                        <p:cond delay="indefinite"/>
                      </p:stCondLst>
                      <p:childTnLst>
                        <p:par>
                          <p:cTn id="68" fill="hold">
                            <p:stCondLst>
                              <p:cond delay="0"/>
                            </p:stCondLst>
                            <p:childTnLst>
                              <p:par>
                                <p:cTn id="69" presetID="12" presetClass="entr" presetSubtype="1" fill="hold" grpId="0" nodeType="click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slide(fromTop)">
                                      <p:cBhvr>
                                        <p:cTn id="71" dur="500"/>
                                        <p:tgtEl>
                                          <p:spTgt spid="48"/>
                                        </p:tgtEl>
                                      </p:cBhvr>
                                    </p:animEffect>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nodeType="clickEffect">
                                  <p:stCondLst>
                                    <p:cond delay="0"/>
                                  </p:stCondLst>
                                  <p:childTnLst>
                                    <p:set>
                                      <p:cBhvr>
                                        <p:cTn id="75" dur="1" fill="hold">
                                          <p:stCondLst>
                                            <p:cond delay="0"/>
                                          </p:stCondLst>
                                        </p:cTn>
                                        <p:tgtEl>
                                          <p:spTgt spid="9"/>
                                        </p:tgtEl>
                                        <p:attrNameLst>
                                          <p:attrName>style.visibility</p:attrName>
                                        </p:attrNameLst>
                                      </p:cBhvr>
                                      <p:to>
                                        <p:strVal val="visible"/>
                                      </p:to>
                                    </p:set>
                                    <p:animEffect transition="in" filter="fade">
                                      <p:cBhvr>
                                        <p:cTn id="76" dur="1000"/>
                                        <p:tgtEl>
                                          <p:spTgt spid="9"/>
                                        </p:tgtEl>
                                      </p:cBhvr>
                                    </p:animEffect>
                                    <p:anim calcmode="lin" valueType="num">
                                      <p:cBhvr>
                                        <p:cTn id="77" dur="1000" fill="hold"/>
                                        <p:tgtEl>
                                          <p:spTgt spid="9"/>
                                        </p:tgtEl>
                                        <p:attrNameLst>
                                          <p:attrName>ppt_x</p:attrName>
                                        </p:attrNameLst>
                                      </p:cBhvr>
                                      <p:tavLst>
                                        <p:tav tm="0">
                                          <p:val>
                                            <p:strVal val="#ppt_x"/>
                                          </p:val>
                                        </p:tav>
                                        <p:tav tm="100000">
                                          <p:val>
                                            <p:strVal val="#ppt_x"/>
                                          </p:val>
                                        </p:tav>
                                      </p:tavLst>
                                    </p:anim>
                                    <p:anim calcmode="lin" valueType="num">
                                      <p:cBhvr>
                                        <p:cTn id="7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10" presetClass="exit" presetSubtype="0" fill="hold" nodeType="clickEffect">
                                  <p:stCondLst>
                                    <p:cond delay="0"/>
                                  </p:stCondLst>
                                  <p:childTnLst>
                                    <p:animEffect transition="out" filter="fade">
                                      <p:cBhvr>
                                        <p:cTn id="82" dur="500"/>
                                        <p:tgtEl>
                                          <p:spTgt spid="9"/>
                                        </p:tgtEl>
                                      </p:cBhvr>
                                    </p:animEffect>
                                    <p:set>
                                      <p:cBhvr>
                                        <p:cTn id="83" dur="1" fill="hold">
                                          <p:stCondLst>
                                            <p:cond delay="499"/>
                                          </p:stCondLst>
                                        </p:cTn>
                                        <p:tgtEl>
                                          <p:spTgt spid="9"/>
                                        </p:tgtEl>
                                        <p:attrNameLst>
                                          <p:attrName>style.visibility</p:attrName>
                                        </p:attrNameLst>
                                      </p:cBhvr>
                                      <p:to>
                                        <p:strVal val="hidden"/>
                                      </p:to>
                                    </p:set>
                                  </p:childTnLst>
                                </p:cTn>
                              </p:par>
                            </p:childTnLst>
                          </p:cTn>
                        </p:par>
                        <p:par>
                          <p:cTn id="84" fill="hold">
                            <p:stCondLst>
                              <p:cond delay="500"/>
                            </p:stCondLst>
                            <p:childTnLst>
                              <p:par>
                                <p:cTn id="85" presetID="12" presetClass="entr" presetSubtype="1" fill="hold" grpId="0" nodeType="afterEffect">
                                  <p:stCondLst>
                                    <p:cond delay="0"/>
                                  </p:stCondLst>
                                  <p:childTnLst>
                                    <p:set>
                                      <p:cBhvr>
                                        <p:cTn id="86" dur="1" fill="hold">
                                          <p:stCondLst>
                                            <p:cond delay="0"/>
                                          </p:stCondLst>
                                        </p:cTn>
                                        <p:tgtEl>
                                          <p:spTgt spid="49"/>
                                        </p:tgtEl>
                                        <p:attrNameLst>
                                          <p:attrName>style.visibility</p:attrName>
                                        </p:attrNameLst>
                                      </p:cBhvr>
                                      <p:to>
                                        <p:strVal val="visible"/>
                                      </p:to>
                                    </p:set>
                                    <p:animEffect transition="in" filter="slide(fromTop)">
                                      <p:cBhvr>
                                        <p:cTn id="87" dur="500"/>
                                        <p:tgtEl>
                                          <p:spTgt spid="49"/>
                                        </p:tgtEl>
                                      </p:cBhvr>
                                    </p:animEffect>
                                  </p:childTnLst>
                                </p:cTn>
                              </p:par>
                            </p:childTnLst>
                          </p:cTn>
                        </p:par>
                      </p:childTnLst>
                    </p:cTn>
                  </p:par>
                  <p:par>
                    <p:cTn id="88" fill="hold">
                      <p:stCondLst>
                        <p:cond delay="indefinite"/>
                      </p:stCondLst>
                      <p:childTnLst>
                        <p:par>
                          <p:cTn id="89" fill="hold">
                            <p:stCondLst>
                              <p:cond delay="0"/>
                            </p:stCondLst>
                            <p:childTnLst>
                              <p:par>
                                <p:cTn id="90" presetID="2" presetClass="entr" presetSubtype="4" fill="hold" nodeType="clickEffect">
                                  <p:stCondLst>
                                    <p:cond delay="0"/>
                                  </p:stCondLst>
                                  <p:childTnLst>
                                    <p:set>
                                      <p:cBhvr>
                                        <p:cTn id="91" dur="1" fill="hold">
                                          <p:stCondLst>
                                            <p:cond delay="0"/>
                                          </p:stCondLst>
                                        </p:cTn>
                                        <p:tgtEl>
                                          <p:spTgt spid="53"/>
                                        </p:tgtEl>
                                        <p:attrNameLst>
                                          <p:attrName>style.visibility</p:attrName>
                                        </p:attrNameLst>
                                      </p:cBhvr>
                                      <p:to>
                                        <p:strVal val="visible"/>
                                      </p:to>
                                    </p:set>
                                    <p:anim calcmode="lin" valueType="num">
                                      <p:cBhvr additive="base">
                                        <p:cTn id="92" dur="500" fill="hold"/>
                                        <p:tgtEl>
                                          <p:spTgt spid="53"/>
                                        </p:tgtEl>
                                        <p:attrNameLst>
                                          <p:attrName>ppt_x</p:attrName>
                                        </p:attrNameLst>
                                      </p:cBhvr>
                                      <p:tavLst>
                                        <p:tav tm="0">
                                          <p:val>
                                            <p:strVal val="#ppt_x"/>
                                          </p:val>
                                        </p:tav>
                                        <p:tav tm="100000">
                                          <p:val>
                                            <p:strVal val="#ppt_x"/>
                                          </p:val>
                                        </p:tav>
                                      </p:tavLst>
                                    </p:anim>
                                    <p:anim calcmode="lin" valueType="num">
                                      <p:cBhvr additive="base">
                                        <p:cTn id="9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2" presetClass="exit" presetSubtype="4" fill="hold" nodeType="clickEffect">
                                  <p:stCondLst>
                                    <p:cond delay="0"/>
                                  </p:stCondLst>
                                  <p:childTnLst>
                                    <p:anim calcmode="lin" valueType="num">
                                      <p:cBhvr additive="base">
                                        <p:cTn id="97" dur="500"/>
                                        <p:tgtEl>
                                          <p:spTgt spid="53"/>
                                        </p:tgtEl>
                                        <p:attrNameLst>
                                          <p:attrName>ppt_x</p:attrName>
                                        </p:attrNameLst>
                                      </p:cBhvr>
                                      <p:tavLst>
                                        <p:tav tm="0">
                                          <p:val>
                                            <p:strVal val="ppt_x"/>
                                          </p:val>
                                        </p:tav>
                                        <p:tav tm="100000">
                                          <p:val>
                                            <p:strVal val="ppt_x"/>
                                          </p:val>
                                        </p:tav>
                                      </p:tavLst>
                                    </p:anim>
                                    <p:anim calcmode="lin" valueType="num">
                                      <p:cBhvr additive="base">
                                        <p:cTn id="98" dur="500"/>
                                        <p:tgtEl>
                                          <p:spTgt spid="53"/>
                                        </p:tgtEl>
                                        <p:attrNameLst>
                                          <p:attrName>ppt_y</p:attrName>
                                        </p:attrNameLst>
                                      </p:cBhvr>
                                      <p:tavLst>
                                        <p:tav tm="0">
                                          <p:val>
                                            <p:strVal val="ppt_y"/>
                                          </p:val>
                                        </p:tav>
                                        <p:tav tm="100000">
                                          <p:val>
                                            <p:strVal val="1+ppt_h/2"/>
                                          </p:val>
                                        </p:tav>
                                      </p:tavLst>
                                    </p:anim>
                                    <p:set>
                                      <p:cBhvr>
                                        <p:cTn id="99" dur="1" fill="hold">
                                          <p:stCondLst>
                                            <p:cond delay="499"/>
                                          </p:stCondLst>
                                        </p:cTn>
                                        <p:tgtEl>
                                          <p:spTgt spid="5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animBg="1" autoUpdateAnimBg="0"/>
      <p:bldP spid="25" grpId="0" bldLvl="0" animBg="1" autoUpdateAnimBg="0"/>
      <p:bldP spid="26" grpId="0" bldLvl="0" animBg="1" autoUpdateAnimBg="0"/>
      <p:bldP spid="43" grpId="0" bldLvl="0" animBg="1" autoUpdateAnimBg="0"/>
      <p:bldP spid="44" grpId="0" bldLvl="0" animBg="1" autoUpdateAnimBg="0"/>
      <p:bldP spid="48" grpId="0" bldLvl="0" animBg="1" autoUpdateAnimBg="0"/>
      <p:bldP spid="49" grpId="0" bldLvl="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91657" y="257470"/>
            <a:ext cx="5062513" cy="523220"/>
          </a:xfrm>
          <a:prstGeom prst="rect">
            <a:avLst/>
          </a:prstGeom>
          <a:noFill/>
        </p:spPr>
        <p:txBody>
          <a:bodyPr wrap="square" rtlCol="0">
            <a:spAutoFit/>
          </a:bodyPr>
          <a:lstStyle/>
          <a:p>
            <a:r>
              <a:rPr lang="zh-CN" altLang="en-US" sz="2800" b="1" dirty="0">
                <a:solidFill>
                  <a:schemeClr val="bg1"/>
                </a:solidFill>
                <a:latin typeface="微软雅黑" pitchFamily="34" charset="-122"/>
                <a:ea typeface="微软雅黑" pitchFamily="34" charset="-122"/>
                <a:sym typeface="微软雅黑" pitchFamily="34" charset="-122"/>
              </a:rPr>
              <a:t>常见护理职业损伤因素及防护</a:t>
            </a:r>
          </a:p>
        </p:txBody>
      </p:sp>
      <p:sp>
        <p:nvSpPr>
          <p:cNvPr id="42" name="矩形 41"/>
          <p:cNvSpPr/>
          <p:nvPr/>
        </p:nvSpPr>
        <p:spPr>
          <a:xfrm>
            <a:off x="550922" y="2187767"/>
            <a:ext cx="263319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400" dirty="0">
                <a:solidFill>
                  <a:srgbClr val="0066FF"/>
                </a:solidFill>
                <a:latin typeface="微软雅黑" pitchFamily="34" charset="-122"/>
                <a:ea typeface="微软雅黑" pitchFamily="34" charset="-122"/>
                <a:sym typeface="楷体_GB2312" pitchFamily="1" charset="-122"/>
              </a:rPr>
              <a:t>1</a:t>
            </a:r>
            <a:r>
              <a:rPr lang="zh-CN" altLang="en-US" sz="2400" dirty="0">
                <a:solidFill>
                  <a:srgbClr val="0066FF"/>
                </a:solidFill>
                <a:latin typeface="微软雅黑" pitchFamily="34" charset="-122"/>
                <a:ea typeface="微软雅黑" pitchFamily="34" charset="-122"/>
                <a:sym typeface="楷体_GB2312" pitchFamily="1" charset="-122"/>
              </a:rPr>
              <a:t>、提高自我防护意识</a:t>
            </a:r>
            <a:endParaRPr lang="en-US" altLang="zh-CN" sz="2400" dirty="0">
              <a:solidFill>
                <a:srgbClr val="0066FF"/>
              </a:solidFill>
              <a:latin typeface="微软雅黑" pitchFamily="34" charset="-122"/>
              <a:ea typeface="微软雅黑" pitchFamily="34" charset="-122"/>
              <a:sym typeface="楷体_GB2312" pitchFamily="1" charset="-122"/>
            </a:endParaRPr>
          </a:p>
          <a:p>
            <a:r>
              <a:rPr lang="en-US" altLang="zh-CN" sz="2400" dirty="0">
                <a:solidFill>
                  <a:srgbClr val="0066FF"/>
                </a:solidFill>
                <a:latin typeface="微软雅黑" pitchFamily="34" charset="-122"/>
                <a:ea typeface="微软雅黑" pitchFamily="34" charset="-122"/>
                <a:sym typeface="楷体_GB2312" pitchFamily="1" charset="-122"/>
              </a:rPr>
              <a:t>2</a:t>
            </a:r>
            <a:r>
              <a:rPr lang="zh-CN" altLang="en-US" sz="2400" dirty="0">
                <a:solidFill>
                  <a:srgbClr val="0066FF"/>
                </a:solidFill>
                <a:latin typeface="微软雅黑" pitchFamily="34" charset="-122"/>
                <a:ea typeface="微软雅黑" pitchFamily="34" charset="-122"/>
                <a:sym typeface="楷体_GB2312" pitchFamily="1" charset="-122"/>
              </a:rPr>
              <a:t>、规范各项护理操作</a:t>
            </a:r>
            <a:endParaRPr lang="en-US" altLang="zh-CN" sz="2400" dirty="0">
              <a:solidFill>
                <a:srgbClr val="0066FF"/>
              </a:solidFill>
              <a:latin typeface="微软雅黑" pitchFamily="34" charset="-122"/>
              <a:ea typeface="微软雅黑" pitchFamily="34" charset="-122"/>
              <a:sym typeface="楷体_GB2312" pitchFamily="1" charset="-122"/>
            </a:endParaRPr>
          </a:p>
          <a:p>
            <a:r>
              <a:rPr lang="en-US" altLang="zh-CN" sz="2400" dirty="0">
                <a:solidFill>
                  <a:srgbClr val="0066FF"/>
                </a:solidFill>
                <a:latin typeface="微软雅黑" pitchFamily="34" charset="-122"/>
                <a:ea typeface="微软雅黑" pitchFamily="34" charset="-122"/>
                <a:sym typeface="楷体_GB2312" pitchFamily="1" charset="-122"/>
              </a:rPr>
              <a:t>3</a:t>
            </a:r>
            <a:r>
              <a:rPr lang="zh-CN" altLang="en-US" sz="2400" dirty="0">
                <a:solidFill>
                  <a:srgbClr val="0066FF"/>
                </a:solidFill>
                <a:latin typeface="微软雅黑" pitchFamily="34" charset="-122"/>
                <a:ea typeface="微软雅黑" pitchFamily="34" charset="-122"/>
                <a:sym typeface="楷体_GB2312" pitchFamily="1" charset="-122"/>
              </a:rPr>
              <a:t>、严格管理医疗废物</a:t>
            </a:r>
            <a:endParaRPr lang="en-US" altLang="zh-CN" sz="2400" dirty="0">
              <a:solidFill>
                <a:srgbClr val="0066FF"/>
              </a:solidFill>
              <a:latin typeface="微软雅黑" pitchFamily="34" charset="-122"/>
              <a:ea typeface="微软雅黑" pitchFamily="34" charset="-122"/>
              <a:sym typeface="楷体_GB2312" pitchFamily="1" charset="-122"/>
            </a:endParaRPr>
          </a:p>
          <a:p>
            <a:r>
              <a:rPr lang="en-US" altLang="zh-CN" sz="2400" dirty="0">
                <a:solidFill>
                  <a:srgbClr val="0066FF"/>
                </a:solidFill>
                <a:latin typeface="微软雅黑" pitchFamily="34" charset="-122"/>
                <a:ea typeface="微软雅黑" pitchFamily="34" charset="-122"/>
                <a:sym typeface="楷体_GB2312" pitchFamily="1" charset="-122"/>
              </a:rPr>
              <a:t>4</a:t>
            </a:r>
            <a:r>
              <a:rPr lang="zh-CN" altLang="en-US" sz="2400" dirty="0">
                <a:solidFill>
                  <a:srgbClr val="0066FF"/>
                </a:solidFill>
                <a:latin typeface="微软雅黑" pitchFamily="34" charset="-122"/>
                <a:ea typeface="微软雅黑" pitchFamily="34" charset="-122"/>
                <a:sym typeface="楷体_GB2312" pitchFamily="1" charset="-122"/>
              </a:rPr>
              <a:t>、使用具有安全装置的护理器材</a:t>
            </a:r>
            <a:endParaRPr lang="en-US" altLang="zh-CN" sz="2400" dirty="0">
              <a:solidFill>
                <a:srgbClr val="0066FF"/>
              </a:solidFill>
              <a:latin typeface="微软雅黑" pitchFamily="34" charset="-122"/>
              <a:ea typeface="微软雅黑" pitchFamily="34" charset="-122"/>
              <a:sym typeface="楷体_GB2312" pitchFamily="1" charset="-122"/>
            </a:endParaRPr>
          </a:p>
        </p:txBody>
      </p:sp>
      <p:grpSp>
        <p:nvGrpSpPr>
          <p:cNvPr id="43" name="组合 42"/>
          <p:cNvGrpSpPr/>
          <p:nvPr/>
        </p:nvGrpSpPr>
        <p:grpSpPr>
          <a:xfrm>
            <a:off x="578725" y="1906962"/>
            <a:ext cx="2596119" cy="540275"/>
            <a:chOff x="5354177" y="1987945"/>
            <a:chExt cx="2795356" cy="540275"/>
          </a:xfrm>
        </p:grpSpPr>
        <p:sp>
          <p:nvSpPr>
            <p:cNvPr id="44" name="矩形 43"/>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rgbClr val="92D050"/>
                  </a:solidFill>
                  <a:latin typeface="微软雅黑" pitchFamily="34" charset="-122"/>
                  <a:ea typeface="微软雅黑" pitchFamily="34" charset="-122"/>
                  <a:cs typeface="Tahoma" pitchFamily="34" charset="0"/>
                </a:rPr>
                <a:t>锐器伤</a:t>
              </a:r>
            </a:p>
          </p:txBody>
        </p:sp>
        <p:sp>
          <p:nvSpPr>
            <p:cNvPr id="45" name="直角三角形 44"/>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直角三角形 45"/>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矩形 46"/>
          <p:cNvSpPr/>
          <p:nvPr/>
        </p:nvSpPr>
        <p:spPr>
          <a:xfrm>
            <a:off x="3378500" y="2187767"/>
            <a:ext cx="263319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5000"/>
              </a:lnSpc>
              <a:spcBef>
                <a:spcPct val="50000"/>
              </a:spcBef>
            </a:pPr>
            <a:endParaRPr lang="en-US" altLang="zh-CN" sz="2800" b="1" dirty="0">
              <a:solidFill>
                <a:schemeClr val="bg1"/>
              </a:solidFill>
              <a:latin typeface="微软雅黑" pitchFamily="34" charset="-122"/>
              <a:ea typeface="微软雅黑" pitchFamily="34" charset="-122"/>
              <a:sym typeface="Tahoma" pitchFamily="34" charset="0"/>
            </a:endParaRPr>
          </a:p>
          <a:p>
            <a:r>
              <a:rPr lang="en-US" altLang="zh-CN" sz="2300" dirty="0">
                <a:solidFill>
                  <a:srgbClr val="0066FF"/>
                </a:solidFill>
                <a:latin typeface="微软雅黑" pitchFamily="34" charset="-122"/>
                <a:ea typeface="微软雅黑" pitchFamily="34" charset="-122"/>
                <a:sym typeface="楷体_GB2312" pitchFamily="1" charset="-122"/>
              </a:rPr>
              <a:t>1</a:t>
            </a:r>
            <a:r>
              <a:rPr lang="zh-CN" altLang="en-US" sz="2300" dirty="0">
                <a:solidFill>
                  <a:srgbClr val="0066FF"/>
                </a:solidFill>
                <a:latin typeface="微软雅黑" pitchFamily="34" charset="-122"/>
                <a:ea typeface="微软雅黑" pitchFamily="34" charset="-122"/>
                <a:sym typeface="楷体_GB2312" pitchFamily="1" charset="-122"/>
              </a:rPr>
              <a:t>、保持正确的工作姿势</a:t>
            </a:r>
            <a:endParaRPr lang="en-US" altLang="zh-CN" sz="2300" dirty="0">
              <a:solidFill>
                <a:srgbClr val="0066FF"/>
              </a:solidFill>
              <a:latin typeface="微软雅黑" pitchFamily="34" charset="-122"/>
              <a:ea typeface="微软雅黑" pitchFamily="34" charset="-122"/>
              <a:sym typeface="楷体_GB2312" pitchFamily="1" charset="-122"/>
            </a:endParaRPr>
          </a:p>
          <a:p>
            <a:r>
              <a:rPr lang="en-US" altLang="zh-CN" sz="2300" dirty="0">
                <a:solidFill>
                  <a:srgbClr val="0066FF"/>
                </a:solidFill>
                <a:latin typeface="微软雅黑" pitchFamily="34" charset="-122"/>
                <a:ea typeface="微软雅黑" pitchFamily="34" charset="-122"/>
                <a:sym typeface="楷体_GB2312" pitchFamily="1" charset="-122"/>
              </a:rPr>
              <a:t>2</a:t>
            </a:r>
            <a:r>
              <a:rPr lang="zh-CN" altLang="en-US" sz="2300" dirty="0">
                <a:solidFill>
                  <a:srgbClr val="0066FF"/>
                </a:solidFill>
                <a:latin typeface="微软雅黑" pitchFamily="34" charset="-122"/>
                <a:ea typeface="微软雅黑" pitchFamily="34" charset="-122"/>
                <a:sym typeface="楷体_GB2312" pitchFamily="1" charset="-122"/>
              </a:rPr>
              <a:t>、经常变换工作姿势</a:t>
            </a:r>
            <a:endParaRPr lang="en-US" altLang="zh-CN" sz="2300" dirty="0">
              <a:solidFill>
                <a:srgbClr val="0066FF"/>
              </a:solidFill>
              <a:latin typeface="微软雅黑" pitchFamily="34" charset="-122"/>
              <a:ea typeface="微软雅黑" pitchFamily="34" charset="-122"/>
              <a:sym typeface="楷体_GB2312" pitchFamily="1" charset="-122"/>
            </a:endParaRPr>
          </a:p>
          <a:p>
            <a:r>
              <a:rPr lang="en-US" altLang="zh-CN" sz="2300" dirty="0">
                <a:solidFill>
                  <a:srgbClr val="0066FF"/>
                </a:solidFill>
                <a:latin typeface="微软雅黑" pitchFamily="34" charset="-122"/>
                <a:ea typeface="微软雅黑" pitchFamily="34" charset="-122"/>
                <a:sym typeface="楷体_GB2312" pitchFamily="1" charset="-122"/>
              </a:rPr>
              <a:t>3</a:t>
            </a:r>
            <a:r>
              <a:rPr lang="zh-CN" altLang="en-US" sz="2300" dirty="0">
                <a:solidFill>
                  <a:srgbClr val="0066FF"/>
                </a:solidFill>
                <a:latin typeface="微软雅黑" pitchFamily="34" charset="-122"/>
                <a:ea typeface="微软雅黑" pitchFamily="34" charset="-122"/>
                <a:sym typeface="楷体_GB2312" pitchFamily="1" charset="-122"/>
              </a:rPr>
              <a:t>、加强锻炼，提高身体素质</a:t>
            </a:r>
            <a:endParaRPr lang="en-US" altLang="zh-CN" sz="2300" dirty="0">
              <a:solidFill>
                <a:srgbClr val="0066FF"/>
              </a:solidFill>
              <a:latin typeface="微软雅黑" pitchFamily="34" charset="-122"/>
              <a:ea typeface="微软雅黑" pitchFamily="34" charset="-122"/>
              <a:sym typeface="楷体_GB2312" pitchFamily="1" charset="-122"/>
            </a:endParaRPr>
          </a:p>
          <a:p>
            <a:r>
              <a:rPr lang="en-US" altLang="zh-CN" sz="2300" dirty="0">
                <a:solidFill>
                  <a:srgbClr val="0066FF"/>
                </a:solidFill>
                <a:latin typeface="微软雅黑" pitchFamily="34" charset="-122"/>
                <a:ea typeface="微软雅黑" pitchFamily="34" charset="-122"/>
                <a:sym typeface="楷体_GB2312" pitchFamily="1" charset="-122"/>
              </a:rPr>
              <a:t>4</a:t>
            </a:r>
            <a:r>
              <a:rPr lang="zh-CN" altLang="en-US" sz="2300" dirty="0">
                <a:solidFill>
                  <a:srgbClr val="0066FF"/>
                </a:solidFill>
                <a:latin typeface="微软雅黑" pitchFamily="34" charset="-122"/>
                <a:ea typeface="微软雅黑" pitchFamily="34" charset="-122"/>
                <a:sym typeface="楷体_GB2312" pitchFamily="1" charset="-122"/>
              </a:rPr>
              <a:t>、促进下肢血液循环</a:t>
            </a:r>
            <a:endParaRPr lang="en-US" altLang="zh-CN" sz="2300" dirty="0">
              <a:solidFill>
                <a:srgbClr val="0066FF"/>
              </a:solidFill>
              <a:latin typeface="微软雅黑" pitchFamily="34" charset="-122"/>
              <a:ea typeface="微软雅黑" pitchFamily="34" charset="-122"/>
              <a:sym typeface="楷体_GB2312" pitchFamily="1" charset="-122"/>
            </a:endParaRPr>
          </a:p>
          <a:p>
            <a:r>
              <a:rPr lang="en-US" altLang="zh-CN" sz="2300" dirty="0">
                <a:solidFill>
                  <a:srgbClr val="0066FF"/>
                </a:solidFill>
                <a:latin typeface="微软雅黑" pitchFamily="34" charset="-122"/>
                <a:ea typeface="微软雅黑" pitchFamily="34" charset="-122"/>
                <a:sym typeface="楷体_GB2312" pitchFamily="1" charset="-122"/>
              </a:rPr>
              <a:t>5</a:t>
            </a:r>
            <a:r>
              <a:rPr lang="zh-CN" altLang="en-US" sz="2300" dirty="0">
                <a:solidFill>
                  <a:srgbClr val="0066FF"/>
                </a:solidFill>
                <a:latin typeface="微软雅黑" pitchFamily="34" charset="-122"/>
                <a:ea typeface="微软雅黑" pitchFamily="34" charset="-122"/>
                <a:sym typeface="楷体_GB2312" pitchFamily="1" charset="-122"/>
              </a:rPr>
              <a:t>．养成良好的生活习惯</a:t>
            </a:r>
            <a:endParaRPr lang="zh-CN" altLang="en-US" sz="2300" dirty="0">
              <a:solidFill>
                <a:schemeClr val="bg1"/>
              </a:solidFill>
              <a:latin typeface="微软雅黑" pitchFamily="34" charset="-122"/>
              <a:ea typeface="微软雅黑" pitchFamily="34" charset="-122"/>
              <a:cs typeface="Tahoma" pitchFamily="34" charset="0"/>
            </a:endParaRPr>
          </a:p>
          <a:p>
            <a:pPr algn="ctr"/>
            <a:endParaRPr lang="zh-CN" altLang="en-US" dirty="0"/>
          </a:p>
        </p:txBody>
      </p:sp>
      <p:grpSp>
        <p:nvGrpSpPr>
          <p:cNvPr id="48" name="组合 47"/>
          <p:cNvGrpSpPr/>
          <p:nvPr/>
        </p:nvGrpSpPr>
        <p:grpSpPr>
          <a:xfrm>
            <a:off x="3397035" y="1906962"/>
            <a:ext cx="2596119" cy="540275"/>
            <a:chOff x="5354177" y="1987945"/>
            <a:chExt cx="2795356" cy="540275"/>
          </a:xfrm>
        </p:grpSpPr>
        <p:sp>
          <p:nvSpPr>
            <p:cNvPr id="49" name="矩形 48"/>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rgbClr val="92D050"/>
                  </a:solidFill>
                  <a:latin typeface="微软雅黑" pitchFamily="34" charset="-122"/>
                  <a:ea typeface="微软雅黑" pitchFamily="34" charset="-122"/>
                  <a:cs typeface="Tahoma" pitchFamily="34" charset="0"/>
                </a:rPr>
                <a:t>负重伤</a:t>
              </a:r>
            </a:p>
          </p:txBody>
        </p:sp>
        <p:sp>
          <p:nvSpPr>
            <p:cNvPr id="50" name="直角三角形 49"/>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直角三角形 50"/>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2" name="矩形 51"/>
          <p:cNvSpPr/>
          <p:nvPr/>
        </p:nvSpPr>
        <p:spPr>
          <a:xfrm>
            <a:off x="6196810" y="2187767"/>
            <a:ext cx="263319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400" dirty="0">
                <a:solidFill>
                  <a:srgbClr val="0066FF"/>
                </a:solidFill>
                <a:latin typeface="微软雅黑" pitchFamily="34" charset="-122"/>
                <a:ea typeface="微软雅黑" pitchFamily="34" charset="-122"/>
                <a:sym typeface="楷体_GB2312" pitchFamily="1" charset="-122"/>
              </a:rPr>
              <a:t>1</a:t>
            </a:r>
            <a:r>
              <a:rPr lang="zh-CN" altLang="en-US" sz="2400" dirty="0">
                <a:solidFill>
                  <a:srgbClr val="0066FF"/>
                </a:solidFill>
                <a:latin typeface="微软雅黑" pitchFamily="34" charset="-122"/>
                <a:ea typeface="微软雅黑" pitchFamily="34" charset="-122"/>
                <a:sym typeface="楷体_GB2312" pitchFamily="1" charset="-122"/>
              </a:rPr>
              <a:t>、减少与化疗药物的接触</a:t>
            </a:r>
            <a:endParaRPr lang="en-US" altLang="zh-CN" sz="2400" dirty="0">
              <a:solidFill>
                <a:srgbClr val="0066FF"/>
              </a:solidFill>
              <a:latin typeface="微软雅黑" pitchFamily="34" charset="-122"/>
              <a:ea typeface="微软雅黑" pitchFamily="34" charset="-122"/>
              <a:sym typeface="楷体_GB2312" pitchFamily="1" charset="-122"/>
            </a:endParaRPr>
          </a:p>
          <a:p>
            <a:r>
              <a:rPr lang="en-US" altLang="zh-CN" sz="2400" dirty="0">
                <a:solidFill>
                  <a:srgbClr val="0066FF"/>
                </a:solidFill>
                <a:latin typeface="微软雅黑" pitchFamily="34" charset="-122"/>
                <a:ea typeface="微软雅黑" pitchFamily="34" charset="-122"/>
                <a:sym typeface="楷体_GB2312" pitchFamily="1" charset="-122"/>
              </a:rPr>
              <a:t>2</a:t>
            </a:r>
            <a:r>
              <a:rPr lang="zh-CN" altLang="en-US" sz="2400" dirty="0">
                <a:solidFill>
                  <a:srgbClr val="0066FF"/>
                </a:solidFill>
                <a:latin typeface="微软雅黑" pitchFamily="34" charset="-122"/>
                <a:ea typeface="微软雅黑" pitchFamily="34" charset="-122"/>
                <a:sym typeface="楷体_GB2312" pitchFamily="1" charset="-122"/>
              </a:rPr>
              <a:t>、及时处理化疗药物的污染</a:t>
            </a:r>
            <a:endParaRPr lang="en-US" altLang="zh-CN" sz="2400" dirty="0">
              <a:solidFill>
                <a:srgbClr val="0066FF"/>
              </a:solidFill>
              <a:latin typeface="微软雅黑" pitchFamily="34" charset="-122"/>
              <a:ea typeface="微软雅黑" pitchFamily="34" charset="-122"/>
              <a:sym typeface="楷体_GB2312" pitchFamily="1" charset="-122"/>
            </a:endParaRPr>
          </a:p>
          <a:p>
            <a:r>
              <a:rPr lang="en-US" altLang="zh-CN" sz="2400" dirty="0">
                <a:solidFill>
                  <a:srgbClr val="0066FF"/>
                </a:solidFill>
                <a:latin typeface="微软雅黑" pitchFamily="34" charset="-122"/>
                <a:ea typeface="微软雅黑" pitchFamily="34" charset="-122"/>
                <a:sym typeface="楷体_GB2312" pitchFamily="1" charset="-122"/>
              </a:rPr>
              <a:t>3</a:t>
            </a:r>
            <a:r>
              <a:rPr lang="zh-CN" altLang="en-US" sz="2400" dirty="0">
                <a:solidFill>
                  <a:srgbClr val="0066FF"/>
                </a:solidFill>
                <a:latin typeface="微软雅黑" pitchFamily="34" charset="-122"/>
                <a:ea typeface="微软雅黑" pitchFamily="34" charset="-122"/>
                <a:sym typeface="楷体_GB2312" pitchFamily="1" charset="-122"/>
              </a:rPr>
              <a:t>、化疗废弃物和污染物应规范处理 </a:t>
            </a:r>
            <a:endParaRPr lang="en-US" altLang="zh-CN" sz="2400" dirty="0">
              <a:solidFill>
                <a:srgbClr val="0066FF"/>
              </a:solidFill>
              <a:latin typeface="微软雅黑" pitchFamily="34" charset="-122"/>
              <a:ea typeface="微软雅黑" pitchFamily="34" charset="-122"/>
              <a:sym typeface="楷体_GB2312" pitchFamily="1" charset="-122"/>
            </a:endParaRPr>
          </a:p>
          <a:p>
            <a:r>
              <a:rPr lang="en-US" altLang="zh-CN" sz="2400" dirty="0">
                <a:solidFill>
                  <a:srgbClr val="0066FF"/>
                </a:solidFill>
                <a:latin typeface="微软雅黑" pitchFamily="34" charset="-122"/>
                <a:ea typeface="微软雅黑" pitchFamily="34" charset="-122"/>
                <a:sym typeface="楷体_GB2312" pitchFamily="1" charset="-122"/>
              </a:rPr>
              <a:t>4</a:t>
            </a:r>
            <a:r>
              <a:rPr lang="zh-CN" altLang="en-US" sz="2400" dirty="0">
                <a:solidFill>
                  <a:srgbClr val="0066FF"/>
                </a:solidFill>
                <a:latin typeface="微软雅黑" pitchFamily="34" charset="-122"/>
                <a:ea typeface="微软雅黑" pitchFamily="34" charset="-122"/>
                <a:sym typeface="楷体_GB2312" pitchFamily="1" charset="-122"/>
              </a:rPr>
              <a:t>、化疗药物暴露后及时处理</a:t>
            </a:r>
          </a:p>
        </p:txBody>
      </p:sp>
      <p:grpSp>
        <p:nvGrpSpPr>
          <p:cNvPr id="53" name="组合 52"/>
          <p:cNvGrpSpPr/>
          <p:nvPr/>
        </p:nvGrpSpPr>
        <p:grpSpPr>
          <a:xfrm>
            <a:off x="6215345" y="1906962"/>
            <a:ext cx="2596119" cy="540275"/>
            <a:chOff x="5354177" y="1987945"/>
            <a:chExt cx="2795356" cy="540275"/>
          </a:xfrm>
        </p:grpSpPr>
        <p:sp>
          <p:nvSpPr>
            <p:cNvPr id="54" name="矩形 53"/>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rgbClr val="92D050"/>
                  </a:solidFill>
                  <a:latin typeface="微软雅黑" pitchFamily="34" charset="-122"/>
                  <a:ea typeface="微软雅黑" pitchFamily="34" charset="-122"/>
                  <a:cs typeface="Tahoma" pitchFamily="34" charset="0"/>
                </a:rPr>
                <a:t>化学伤</a:t>
              </a:r>
            </a:p>
          </p:txBody>
        </p:sp>
        <p:sp>
          <p:nvSpPr>
            <p:cNvPr id="55" name="直角三角形 54"/>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直角三角形 55"/>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矩形 56"/>
          <p:cNvSpPr/>
          <p:nvPr/>
        </p:nvSpPr>
        <p:spPr>
          <a:xfrm>
            <a:off x="9015120" y="2187767"/>
            <a:ext cx="263319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400" dirty="0">
                <a:solidFill>
                  <a:srgbClr val="0066FF"/>
                </a:solidFill>
                <a:latin typeface="微软雅黑" pitchFamily="34" charset="-122"/>
                <a:ea typeface="微软雅黑" pitchFamily="34" charset="-122"/>
                <a:sym typeface="楷体_GB2312" pitchFamily="1" charset="-122"/>
              </a:rPr>
              <a:t>1</a:t>
            </a:r>
            <a:r>
              <a:rPr lang="zh-CN" altLang="en-US" sz="2400" dirty="0">
                <a:solidFill>
                  <a:srgbClr val="0066FF"/>
                </a:solidFill>
                <a:latin typeface="微软雅黑" pitchFamily="34" charset="-122"/>
                <a:ea typeface="微软雅黑" pitchFamily="34" charset="-122"/>
                <a:sym typeface="楷体_GB2312" pitchFamily="1" charset="-122"/>
              </a:rPr>
              <a:t>、操作前后规范洗手 </a:t>
            </a:r>
            <a:endParaRPr lang="en-US" altLang="zh-CN" sz="2400" dirty="0">
              <a:solidFill>
                <a:srgbClr val="0066FF"/>
              </a:solidFill>
              <a:latin typeface="微软雅黑" pitchFamily="34" charset="-122"/>
              <a:ea typeface="微软雅黑" pitchFamily="34" charset="-122"/>
              <a:sym typeface="楷体_GB2312" pitchFamily="1" charset="-122"/>
            </a:endParaRPr>
          </a:p>
          <a:p>
            <a:r>
              <a:rPr lang="en-US" altLang="zh-CN" sz="2400" dirty="0">
                <a:solidFill>
                  <a:srgbClr val="0066FF"/>
                </a:solidFill>
                <a:latin typeface="微软雅黑" pitchFamily="34" charset="-122"/>
                <a:ea typeface="微软雅黑" pitchFamily="34" charset="-122"/>
                <a:sym typeface="楷体_GB2312" pitchFamily="1" charset="-122"/>
              </a:rPr>
              <a:t>2</a:t>
            </a:r>
            <a:r>
              <a:rPr lang="zh-CN" altLang="en-US" sz="2400" dirty="0">
                <a:solidFill>
                  <a:srgbClr val="0066FF"/>
                </a:solidFill>
                <a:latin typeface="微软雅黑" pitchFamily="34" charset="-122"/>
                <a:ea typeface="微软雅黑" pitchFamily="34" charset="-122"/>
                <a:sym typeface="楷体_GB2312" pitchFamily="1" charset="-122"/>
              </a:rPr>
              <a:t>、避免直接接触血液或体液 </a:t>
            </a:r>
            <a:endParaRPr lang="en-US" altLang="zh-CN" sz="2400" dirty="0">
              <a:solidFill>
                <a:srgbClr val="0066FF"/>
              </a:solidFill>
              <a:latin typeface="微软雅黑" pitchFamily="34" charset="-122"/>
              <a:ea typeface="微软雅黑" pitchFamily="34" charset="-122"/>
              <a:sym typeface="楷体_GB2312" pitchFamily="1" charset="-122"/>
            </a:endParaRPr>
          </a:p>
          <a:p>
            <a:r>
              <a:rPr lang="en-US" altLang="zh-CN" sz="2400" dirty="0">
                <a:solidFill>
                  <a:srgbClr val="0066FF"/>
                </a:solidFill>
                <a:latin typeface="微软雅黑" pitchFamily="34" charset="-122"/>
                <a:ea typeface="微软雅黑" pitchFamily="34" charset="-122"/>
                <a:sym typeface="楷体_GB2312" pitchFamily="1" charset="-122"/>
              </a:rPr>
              <a:t>3</a:t>
            </a:r>
            <a:r>
              <a:rPr lang="zh-CN" altLang="en-US" sz="2400" dirty="0">
                <a:solidFill>
                  <a:srgbClr val="0066FF"/>
                </a:solidFill>
                <a:latin typeface="微软雅黑" pitchFamily="34" charset="-122"/>
                <a:ea typeface="微软雅黑" pitchFamily="34" charset="-122"/>
                <a:sym typeface="楷体_GB2312" pitchFamily="1" charset="-122"/>
              </a:rPr>
              <a:t>、安全处理锐利器具 </a:t>
            </a:r>
            <a:endParaRPr lang="en-US" altLang="zh-CN" sz="2400" dirty="0">
              <a:solidFill>
                <a:srgbClr val="0066FF"/>
              </a:solidFill>
              <a:latin typeface="微软雅黑" pitchFamily="34" charset="-122"/>
              <a:ea typeface="微软雅黑" pitchFamily="34" charset="-122"/>
              <a:sym typeface="楷体_GB2312" pitchFamily="1" charset="-122"/>
            </a:endParaRPr>
          </a:p>
          <a:p>
            <a:r>
              <a:rPr lang="en-US" altLang="zh-CN" sz="2400" dirty="0">
                <a:solidFill>
                  <a:srgbClr val="0066FF"/>
                </a:solidFill>
                <a:latin typeface="微软雅黑" pitchFamily="34" charset="-122"/>
                <a:ea typeface="微软雅黑" pitchFamily="34" charset="-122"/>
                <a:sym typeface="楷体_GB2312" pitchFamily="1" charset="-122"/>
              </a:rPr>
              <a:t>4</a:t>
            </a:r>
            <a:r>
              <a:rPr lang="zh-CN" altLang="en-US" sz="2400" dirty="0">
                <a:solidFill>
                  <a:srgbClr val="0066FF"/>
                </a:solidFill>
                <a:latin typeface="微软雅黑" pitchFamily="34" charset="-122"/>
                <a:ea typeface="微软雅黑" pitchFamily="34" charset="-122"/>
                <a:sym typeface="楷体_GB2312" pitchFamily="1" charset="-122"/>
              </a:rPr>
              <a:t>、医疗废物及排泄物的处理</a:t>
            </a:r>
            <a:endParaRPr lang="en-US" altLang="zh-CN" sz="2000" dirty="0">
              <a:latin typeface="楷体" pitchFamily="49" charset="-122"/>
              <a:ea typeface="楷体" pitchFamily="49" charset="-122"/>
            </a:endParaRPr>
          </a:p>
        </p:txBody>
      </p:sp>
      <p:grpSp>
        <p:nvGrpSpPr>
          <p:cNvPr id="58" name="组合 57"/>
          <p:cNvGrpSpPr/>
          <p:nvPr/>
        </p:nvGrpSpPr>
        <p:grpSpPr>
          <a:xfrm>
            <a:off x="9033655" y="1906962"/>
            <a:ext cx="2596119" cy="540275"/>
            <a:chOff x="5354177" y="1987945"/>
            <a:chExt cx="2795356" cy="540275"/>
          </a:xfrm>
        </p:grpSpPr>
        <p:sp>
          <p:nvSpPr>
            <p:cNvPr id="59" name="矩形 58"/>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rgbClr val="92D050"/>
                  </a:solidFill>
                  <a:latin typeface="微软雅黑" pitchFamily="34" charset="-122"/>
                  <a:ea typeface="微软雅黑" pitchFamily="34" charset="-122"/>
                  <a:cs typeface="Tahoma" pitchFamily="34" charset="0"/>
                </a:rPr>
                <a:t>生物伤</a:t>
              </a:r>
            </a:p>
          </p:txBody>
        </p:sp>
        <p:sp>
          <p:nvSpPr>
            <p:cNvPr id="60" name="直角三角形 59"/>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直角三角形 60"/>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2" name="矩形 61"/>
          <p:cNvSpPr/>
          <p:nvPr/>
        </p:nvSpPr>
        <p:spPr>
          <a:xfrm>
            <a:off x="4003119" y="1108118"/>
            <a:ext cx="3570208" cy="461665"/>
          </a:xfrm>
          <a:prstGeom prst="rect">
            <a:avLst/>
          </a:prstGeom>
        </p:spPr>
        <p:txBody>
          <a:bodyPr wrap="none">
            <a:spAutoFit/>
          </a:bodyPr>
          <a:lstStyle/>
          <a:p>
            <a:r>
              <a:rPr lang="zh-CN" altLang="en-US" sz="2400" b="1" dirty="0">
                <a:solidFill>
                  <a:schemeClr val="bg1"/>
                </a:solidFill>
                <a:latin typeface="微软雅黑" pitchFamily="34" charset="-122"/>
                <a:ea typeface="微软雅黑" pitchFamily="34" charset="-122"/>
                <a:sym typeface="Tahoma" pitchFamily="34" charset="0"/>
              </a:rPr>
              <a:t>四、</a:t>
            </a:r>
            <a:r>
              <a:rPr lang="zh-CN" altLang="en-US" sz="2400" b="1" dirty="0">
                <a:solidFill>
                  <a:srgbClr val="F2F2F2"/>
                </a:solidFill>
                <a:latin typeface="微软雅黑" pitchFamily="34" charset="-122"/>
                <a:ea typeface="微软雅黑" pitchFamily="34" charset="-122"/>
                <a:sym typeface="微软雅黑" pitchFamily="34" charset="-122"/>
              </a:rPr>
              <a:t>护理职业防护的措施</a:t>
            </a:r>
          </a:p>
        </p:txBody>
      </p:sp>
    </p:spTree>
    <p:extLst>
      <p:ext uri="{BB962C8B-B14F-4D97-AF65-F5344CB8AC3E}">
        <p14:creationId xmlns:p14="http://schemas.microsoft.com/office/powerpoint/2010/main" val="805458984"/>
      </p:ext>
    </p:extLst>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21" name="直角三角形 20"/>
          <p:cNvSpPr/>
          <p:nvPr/>
        </p:nvSpPr>
        <p:spPr>
          <a:xfrm rot="10800000" flipH="1" flipV="1">
            <a:off x="5638800"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393264"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49287" y="1503096"/>
            <a:ext cx="3738880" cy="548640"/>
          </a:xfrm>
          <a:prstGeom prst="rect">
            <a:avLst/>
          </a:prstGeom>
        </p:spPr>
        <p:txBody>
          <a:bodyPr wrap="none">
            <a:spAutoFit/>
          </a:bodyPr>
          <a:lstStyle/>
          <a:p>
            <a:r>
              <a:rPr lang="zh-CN" altLang="en-US" sz="2800" b="1" dirty="0">
                <a:solidFill>
                  <a:schemeClr val="bg1"/>
                </a:solidFill>
                <a:latin typeface="微软雅黑" pitchFamily="34" charset="-122"/>
                <a:ea typeface="微软雅黑" pitchFamily="34" charset="-122"/>
                <a:sym typeface="微软雅黑" pitchFamily="34" charset="-122"/>
              </a:rPr>
              <a:t>锐器伤的应急处理流程</a:t>
            </a:r>
          </a:p>
        </p:txBody>
      </p:sp>
      <p:sp>
        <p:nvSpPr>
          <p:cNvPr id="27" name="文本框 26"/>
          <p:cNvSpPr txBox="1"/>
          <p:nvPr/>
        </p:nvSpPr>
        <p:spPr>
          <a:xfrm>
            <a:off x="191657" y="257470"/>
            <a:ext cx="5062513" cy="523220"/>
          </a:xfrm>
          <a:prstGeom prst="rect">
            <a:avLst/>
          </a:prstGeom>
          <a:noFill/>
        </p:spPr>
        <p:txBody>
          <a:bodyPr wrap="square" rtlCol="0">
            <a:spAutoFit/>
          </a:bodyPr>
          <a:lstStyle/>
          <a:p>
            <a:r>
              <a:rPr lang="zh-CN" altLang="en-US" sz="2800" b="1" dirty="0">
                <a:solidFill>
                  <a:schemeClr val="bg1"/>
                </a:solidFill>
                <a:latin typeface="微软雅黑" pitchFamily="34" charset="-122"/>
                <a:ea typeface="微软雅黑" pitchFamily="34" charset="-122"/>
                <a:sym typeface="微软雅黑" pitchFamily="34" charset="-122"/>
              </a:rPr>
              <a:t>常见护理职业损伤因素及防护</a:t>
            </a:r>
          </a:p>
        </p:txBody>
      </p:sp>
      <p:sp>
        <p:nvSpPr>
          <p:cNvPr id="14" name="Rectangle 3"/>
          <p:cNvSpPr>
            <a:spLocks noGrp="1" noChangeArrowheads="1"/>
          </p:cNvSpPr>
          <p:nvPr/>
        </p:nvSpPr>
        <p:spPr bwMode="auto">
          <a:xfrm>
            <a:off x="2800030" y="2140250"/>
            <a:ext cx="7142256" cy="3387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28600" indent="-228600">
              <a:lnSpc>
                <a:spcPct val="90000"/>
              </a:lnSpc>
              <a:spcBef>
                <a:spcPts val="1000"/>
              </a:spcBef>
              <a:buChar char="•"/>
              <a:defRPr sz="2800">
                <a:solidFill>
                  <a:schemeClr val="tx1"/>
                </a:solidFill>
                <a:latin typeface="Calibri" pitchFamily="34" charset="0"/>
                <a:ea typeface="宋体" pitchFamily="2" charset="-122"/>
                <a:sym typeface="Calibri" pitchFamily="34" charset="0"/>
              </a:defRPr>
            </a:lvl1pPr>
            <a:lvl2pPr marL="685800" indent="-228600">
              <a:lnSpc>
                <a:spcPct val="90000"/>
              </a:lnSpc>
              <a:spcBef>
                <a:spcPts val="500"/>
              </a:spcBef>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buFont typeface="Arial" pitchFamily="34" charset="0"/>
              <a:buNone/>
            </a:pPr>
            <a:r>
              <a:rPr lang="zh-CN" altLang="en-US" sz="2000" b="1" dirty="0">
                <a:solidFill>
                  <a:srgbClr val="FF0000"/>
                </a:solidFill>
                <a:latin typeface="微软雅黑" pitchFamily="34" charset="-122"/>
                <a:ea typeface="微软雅黑" pitchFamily="34" charset="-122"/>
                <a:sym typeface="楷体_GB2312" pitchFamily="1" charset="-122"/>
              </a:rPr>
              <a:t>（1）正确处理伤口：</a:t>
            </a:r>
          </a:p>
          <a:p>
            <a:pPr>
              <a:buFont typeface="Arial" pitchFamily="34" charset="0"/>
              <a:buNone/>
            </a:pPr>
            <a:r>
              <a:rPr lang="zh-CN" altLang="en-US" sz="2000" b="1" dirty="0">
                <a:effectLst>
                  <a:outerShdw blurRad="38100" dist="38100" dir="2700000" algn="tl">
                    <a:srgbClr val="FFFFFF"/>
                  </a:outerShdw>
                </a:effectLst>
                <a:latin typeface="楷体" pitchFamily="49" charset="-122"/>
                <a:ea typeface="楷体" pitchFamily="49" charset="-122"/>
              </a:rPr>
              <a:t>     </a:t>
            </a:r>
            <a:r>
              <a:rPr lang="zh-CN" altLang="en-US" sz="2000" b="1" dirty="0">
                <a:solidFill>
                  <a:srgbClr val="0066FF"/>
                </a:solidFill>
                <a:latin typeface="微软雅黑" pitchFamily="34" charset="-122"/>
                <a:ea typeface="微软雅黑" pitchFamily="34" charset="-122"/>
                <a:sym typeface="楷体_GB2312" pitchFamily="1" charset="-122"/>
              </a:rPr>
              <a:t>立即用手从伤口的近心端向远心端挤出</a:t>
            </a:r>
          </a:p>
          <a:p>
            <a:pPr>
              <a:buFont typeface="Arial" pitchFamily="34" charset="0"/>
              <a:buNone/>
            </a:pPr>
            <a:r>
              <a:rPr lang="zh-CN" altLang="en-US" sz="2000" b="1" dirty="0">
                <a:solidFill>
                  <a:srgbClr val="0066FF"/>
                </a:solidFill>
                <a:latin typeface="微软雅黑" pitchFamily="34" charset="-122"/>
                <a:ea typeface="微软雅黑" pitchFamily="34" charset="-122"/>
                <a:sym typeface="楷体_GB2312" pitchFamily="1" charset="-122"/>
              </a:rPr>
              <a:t>     伤口的血液 </a:t>
            </a:r>
            <a:r>
              <a:rPr lang="zh-CN" altLang="en-US" sz="2000" b="1" dirty="0">
                <a:solidFill>
                  <a:srgbClr val="0066FF"/>
                </a:solidFill>
                <a:latin typeface="微软雅黑" pitchFamily="34" charset="-122"/>
                <a:ea typeface="微软雅黑" pitchFamily="34" charset="-122"/>
                <a:sym typeface="Arial" pitchFamily="34" charset="0"/>
              </a:rPr>
              <a:t>→</a:t>
            </a:r>
            <a:r>
              <a:rPr lang="zh-CN" altLang="en-US" sz="2000" b="1" dirty="0">
                <a:solidFill>
                  <a:srgbClr val="0066FF"/>
                </a:solidFill>
                <a:latin typeface="微软雅黑" pitchFamily="34" charset="-122"/>
                <a:ea typeface="微软雅黑" pitchFamily="34" charset="-122"/>
                <a:sym typeface="楷体_GB2312" pitchFamily="1" charset="-122"/>
              </a:rPr>
              <a:t> 肥皂水、流动水、生理</a:t>
            </a:r>
          </a:p>
          <a:p>
            <a:pPr>
              <a:buFont typeface="Arial" pitchFamily="34" charset="0"/>
              <a:buNone/>
            </a:pPr>
            <a:r>
              <a:rPr lang="zh-CN" altLang="en-US" sz="2000" b="1" dirty="0">
                <a:solidFill>
                  <a:srgbClr val="0066FF"/>
                </a:solidFill>
                <a:latin typeface="微软雅黑" pitchFamily="34" charset="-122"/>
                <a:ea typeface="微软雅黑" pitchFamily="34" charset="-122"/>
                <a:sym typeface="楷体_GB2312" pitchFamily="1" charset="-122"/>
              </a:rPr>
              <a:t>     盐水冲洗伤口 →75%乙醇或0.5%碘伏</a:t>
            </a:r>
          </a:p>
          <a:p>
            <a:pPr>
              <a:buFont typeface="Arial" pitchFamily="34" charset="0"/>
              <a:buNone/>
            </a:pPr>
            <a:r>
              <a:rPr lang="zh-CN" altLang="en-US" sz="2000" b="1" dirty="0">
                <a:solidFill>
                  <a:srgbClr val="0066FF"/>
                </a:solidFill>
                <a:latin typeface="微软雅黑" pitchFamily="34" charset="-122"/>
                <a:ea typeface="微软雅黑" pitchFamily="34" charset="-122"/>
                <a:sym typeface="楷体_GB2312" pitchFamily="1" charset="-122"/>
              </a:rPr>
              <a:t>     消毒伤口 → 包扎        </a:t>
            </a:r>
          </a:p>
          <a:p>
            <a:pPr>
              <a:buFont typeface="Arial" pitchFamily="34" charset="0"/>
              <a:buNone/>
            </a:pPr>
            <a:r>
              <a:rPr lang="zh-CN" altLang="en-US" sz="2000" b="1" dirty="0">
                <a:solidFill>
                  <a:srgbClr val="FF0000"/>
                </a:solidFill>
                <a:latin typeface="微软雅黑" pitchFamily="34" charset="-122"/>
                <a:ea typeface="微软雅黑" pitchFamily="34" charset="-122"/>
                <a:sym typeface="楷体_GB2312" pitchFamily="1" charset="-122"/>
              </a:rPr>
              <a:t>（2）报告部门负责人及医院感染管理科</a:t>
            </a:r>
          </a:p>
          <a:p>
            <a:pPr>
              <a:buFont typeface="Arial" pitchFamily="34" charset="0"/>
              <a:buNone/>
            </a:pPr>
            <a:r>
              <a:rPr lang="zh-CN" altLang="en-US" sz="2000" b="1" dirty="0">
                <a:solidFill>
                  <a:srgbClr val="FF0000"/>
                </a:solidFill>
                <a:latin typeface="微软雅黑" pitchFamily="34" charset="-122"/>
                <a:ea typeface="微软雅黑" pitchFamily="34" charset="-122"/>
                <a:sym typeface="楷体_GB2312" pitchFamily="1" charset="-122"/>
              </a:rPr>
              <a:t>（3）正确评估锐器</a:t>
            </a:r>
            <a:r>
              <a:rPr lang="zh-CN" altLang="en-US" sz="2000" b="1" dirty="0" smtClean="0">
                <a:solidFill>
                  <a:srgbClr val="FF0000"/>
                </a:solidFill>
                <a:latin typeface="微软雅黑" pitchFamily="34" charset="-122"/>
                <a:ea typeface="微软雅黑" pitchFamily="34" charset="-122"/>
                <a:sym typeface="楷体_GB2312" pitchFamily="1" charset="-122"/>
              </a:rPr>
              <a:t>伤</a:t>
            </a:r>
            <a:endParaRPr lang="en-US" altLang="zh-CN" sz="2000" b="1" dirty="0" smtClean="0">
              <a:solidFill>
                <a:srgbClr val="FF0000"/>
              </a:solidFill>
              <a:latin typeface="微软雅黑" pitchFamily="34" charset="-122"/>
              <a:ea typeface="微软雅黑" pitchFamily="34" charset="-122"/>
              <a:sym typeface="楷体_GB2312" pitchFamily="1" charset="-122"/>
            </a:endParaRPr>
          </a:p>
          <a:p>
            <a:pPr>
              <a:buFont typeface="Arial" pitchFamily="34" charset="0"/>
              <a:buNone/>
            </a:pPr>
            <a:r>
              <a:rPr lang="zh-CN" altLang="en-US" sz="2000" b="1" dirty="0" smtClean="0">
                <a:solidFill>
                  <a:srgbClr val="0725D7"/>
                </a:solidFill>
                <a:latin typeface="微软雅黑" pitchFamily="34" charset="-122"/>
                <a:ea typeface="微软雅黑" pitchFamily="34" charset="-122"/>
                <a:sym typeface="楷体_GB2312" pitchFamily="1" charset="-122"/>
              </a:rPr>
              <a:t>（</a:t>
            </a:r>
            <a:r>
              <a:rPr lang="en-US" altLang="zh-CN" sz="2000" b="1" dirty="0" smtClean="0">
                <a:solidFill>
                  <a:srgbClr val="0725D7"/>
                </a:solidFill>
                <a:latin typeface="微软雅黑" pitchFamily="34" charset="-122"/>
                <a:ea typeface="微软雅黑" pitchFamily="34" charset="-122"/>
                <a:sym typeface="楷体_GB2312" pitchFamily="1" charset="-122"/>
              </a:rPr>
              <a:t>4</a:t>
            </a:r>
            <a:r>
              <a:rPr lang="zh-CN" altLang="en-US" sz="2000" b="1" dirty="0">
                <a:solidFill>
                  <a:srgbClr val="0725D7"/>
                </a:solidFill>
                <a:latin typeface="微软雅黑" pitchFamily="34" charset="-122"/>
                <a:ea typeface="微软雅黑" pitchFamily="34" charset="-122"/>
                <a:sym typeface="楷体_GB2312" pitchFamily="1" charset="-122"/>
              </a:rPr>
              <a:t>）请有关专家评估并指导处理</a:t>
            </a:r>
          </a:p>
          <a:p>
            <a:pPr>
              <a:buFont typeface="Arial" pitchFamily="34" charset="0"/>
              <a:buNone/>
            </a:pPr>
            <a:endParaRPr lang="zh-CN" altLang="en-US" dirty="0">
              <a:solidFill>
                <a:srgbClr val="0725D7"/>
              </a:solidFill>
              <a:latin typeface="楷体" pitchFamily="49" charset="-122"/>
              <a:ea typeface="楷体" pitchFamily="49" charset="-122"/>
            </a:endParaRPr>
          </a:p>
        </p:txBody>
      </p:sp>
    </p:spTree>
    <p:extLst>
      <p:ext uri="{BB962C8B-B14F-4D97-AF65-F5344CB8AC3E}">
        <p14:creationId xmlns:p14="http://schemas.microsoft.com/office/powerpoint/2010/main" val="2545661659"/>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91657" y="257470"/>
            <a:ext cx="5062513" cy="523220"/>
          </a:xfrm>
          <a:prstGeom prst="rect">
            <a:avLst/>
          </a:prstGeom>
          <a:noFill/>
        </p:spPr>
        <p:txBody>
          <a:bodyPr wrap="square" rtlCol="0">
            <a:spAutoFit/>
          </a:bodyPr>
          <a:lstStyle/>
          <a:p>
            <a:r>
              <a:rPr lang="zh-CN" altLang="en-US" sz="2800" b="1" dirty="0">
                <a:solidFill>
                  <a:schemeClr val="bg1"/>
                </a:solidFill>
                <a:latin typeface="微软雅黑" pitchFamily="34" charset="-122"/>
                <a:ea typeface="微软雅黑" pitchFamily="34" charset="-122"/>
                <a:sym typeface="微软雅黑" pitchFamily="34" charset="-122"/>
              </a:rPr>
              <a:t>常见护理职业损伤因素及防护</a:t>
            </a:r>
          </a:p>
        </p:txBody>
      </p:sp>
      <p:sp>
        <p:nvSpPr>
          <p:cNvPr id="14" name="直角三角形 13"/>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2">
            <a:extLst>
              <a:ext uri="{28A0092B-C50C-407E-A947-70E740481C1C}">
                <a14:useLocalDpi xmlns:a14="http://schemas.microsoft.com/office/drawing/2010/main" val="0"/>
              </a:ext>
            </a:extLst>
          </a:blip>
          <a:srcRect t="5483" b="6068"/>
          <a:stretch>
            <a:fillRect/>
          </a:stretch>
        </p:blipFill>
        <p:spPr>
          <a:xfrm>
            <a:off x="4147457" y="1691884"/>
            <a:ext cx="3897086" cy="3897848"/>
          </a:xfrm>
          <a:custGeom>
            <a:avLst/>
            <a:gdLst>
              <a:gd name="connsiteX0" fmla="*/ 0 w 3897086"/>
              <a:gd name="connsiteY0" fmla="*/ 0 h 3897086"/>
              <a:gd name="connsiteX1" fmla="*/ 3897086 w 3897086"/>
              <a:gd name="connsiteY1" fmla="*/ 0 h 3897086"/>
              <a:gd name="connsiteX2" fmla="*/ 3897086 w 3897086"/>
              <a:gd name="connsiteY2" fmla="*/ 3897086 h 3897086"/>
              <a:gd name="connsiteX3" fmla="*/ 0 w 3897086"/>
              <a:gd name="connsiteY3" fmla="*/ 3897086 h 3897086"/>
            </a:gdLst>
            <a:ahLst/>
            <a:cxnLst>
              <a:cxn ang="0">
                <a:pos x="connsiteX0" y="connsiteY0"/>
              </a:cxn>
              <a:cxn ang="0">
                <a:pos x="connsiteX1" y="connsiteY1"/>
              </a:cxn>
              <a:cxn ang="0">
                <a:pos x="connsiteX2" y="connsiteY2"/>
              </a:cxn>
              <a:cxn ang="0">
                <a:pos x="connsiteX3" y="connsiteY3"/>
              </a:cxn>
            </a:cxnLst>
            <a:rect l="l" t="t" r="r" b="b"/>
            <a:pathLst>
              <a:path w="3897086" h="3897086">
                <a:moveTo>
                  <a:pt x="0" y="0"/>
                </a:moveTo>
                <a:lnTo>
                  <a:pt x="3897086" y="0"/>
                </a:lnTo>
                <a:lnTo>
                  <a:pt x="3897086" y="3897086"/>
                </a:lnTo>
                <a:lnTo>
                  <a:pt x="0" y="3897086"/>
                </a:lnTo>
                <a:close/>
              </a:path>
            </a:pathLst>
          </a:custGeom>
          <a:noFill/>
        </p:spPr>
      </p:pic>
      <p:sp>
        <p:nvSpPr>
          <p:cNvPr id="16" name="矩形 15"/>
          <p:cNvSpPr/>
          <p:nvPr/>
        </p:nvSpPr>
        <p:spPr>
          <a:xfrm>
            <a:off x="8044543" y="1692956"/>
            <a:ext cx="3385457"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762000" y="1692648"/>
            <a:ext cx="3385457"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04878" y="1692648"/>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8044542" y="4928355"/>
            <a:ext cx="3740757"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直角三角形 19"/>
          <p:cNvSpPr/>
          <p:nvPr/>
        </p:nvSpPr>
        <p:spPr>
          <a:xfrm>
            <a:off x="11430000" y="4646163"/>
            <a:ext cx="355299"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a:off x="404877" y="2354027"/>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513019" y="1730795"/>
            <a:ext cx="1847460" cy="584775"/>
          </a:xfrm>
          <a:prstGeom prst="rect">
            <a:avLst/>
          </a:prstGeom>
          <a:noFill/>
        </p:spPr>
        <p:txBody>
          <a:bodyPr wrap="square" rtlCol="0">
            <a:spAutoFit/>
          </a:bodyPr>
          <a:lstStyle/>
          <a:p>
            <a:r>
              <a:rPr lang="zh-CN" altLang="en-US" sz="3200" dirty="0">
                <a:solidFill>
                  <a:schemeClr val="bg1"/>
                </a:solidFill>
                <a:latin typeface="微软雅黑" pitchFamily="34" charset="-122"/>
                <a:ea typeface="微软雅黑" pitchFamily="34" charset="-122"/>
                <a:cs typeface="Tahoma" pitchFamily="34" charset="0"/>
              </a:rPr>
              <a:t>课前思考</a:t>
            </a:r>
          </a:p>
        </p:txBody>
      </p:sp>
      <p:sp>
        <p:nvSpPr>
          <p:cNvPr id="23" name="文本框 22"/>
          <p:cNvSpPr txBox="1"/>
          <p:nvPr/>
        </p:nvSpPr>
        <p:spPr>
          <a:xfrm>
            <a:off x="9098872" y="4966500"/>
            <a:ext cx="1632096" cy="584775"/>
          </a:xfrm>
          <a:prstGeom prst="rect">
            <a:avLst/>
          </a:prstGeom>
          <a:noFill/>
        </p:spPr>
        <p:txBody>
          <a:bodyPr wrap="square" rtlCol="0">
            <a:spAutoFit/>
          </a:bodyPr>
          <a:lstStyle/>
          <a:p>
            <a:r>
              <a:rPr lang="zh-CN" altLang="en-US" sz="3200" dirty="0">
                <a:solidFill>
                  <a:schemeClr val="bg1"/>
                </a:solidFill>
                <a:latin typeface="微软雅黑" pitchFamily="34" charset="-122"/>
                <a:ea typeface="微软雅黑" pitchFamily="34" charset="-122"/>
                <a:cs typeface="Tahoma" pitchFamily="34" charset="0"/>
              </a:rPr>
              <a:t>想一想</a:t>
            </a:r>
          </a:p>
        </p:txBody>
      </p:sp>
      <p:sp>
        <p:nvSpPr>
          <p:cNvPr id="24" name="直角三角形 23"/>
          <p:cNvSpPr/>
          <p:nvPr/>
        </p:nvSpPr>
        <p:spPr>
          <a:xfrm rot="16200000">
            <a:off x="7377605" y="4922794"/>
            <a:ext cx="661686" cy="672189"/>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直角三角形 24"/>
          <p:cNvSpPr/>
          <p:nvPr/>
        </p:nvSpPr>
        <p:spPr>
          <a:xfrm rot="5400000">
            <a:off x="4152708" y="1687089"/>
            <a:ext cx="661686" cy="672189"/>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138384" y="2825043"/>
            <a:ext cx="2838450" cy="2285365"/>
          </a:xfrm>
          <a:prstGeom prst="rect">
            <a:avLst/>
          </a:prstGeom>
          <a:noFill/>
        </p:spPr>
        <p:txBody>
          <a:bodyPr wrap="square" rtlCol="0">
            <a:spAutoFit/>
          </a:bodyPr>
          <a:lstStyle/>
          <a:p>
            <a:pPr lvl="0" fontAlgn="base">
              <a:lnSpc>
                <a:spcPct val="120000"/>
              </a:lnSpc>
              <a:spcBef>
                <a:spcPct val="0"/>
              </a:spcBef>
              <a:spcAft>
                <a:spcPct val="0"/>
              </a:spcAft>
            </a:pPr>
            <a:r>
              <a:rPr lang="zh-CN" altLang="en-US" sz="2400" dirty="0">
                <a:latin typeface="微软雅黑" pitchFamily="34" charset="-122"/>
                <a:ea typeface="微软雅黑" pitchFamily="34" charset="-122"/>
                <a:sym typeface="Tahoma" pitchFamily="34" charset="0"/>
              </a:rPr>
              <a:t>      </a:t>
            </a:r>
            <a:r>
              <a:rPr lang="zh-CN" altLang="en-US" sz="2400" b="1" dirty="0">
                <a:latin typeface="微软雅黑" pitchFamily="34" charset="-122"/>
                <a:ea typeface="微软雅黑" pitchFamily="34" charset="-122"/>
                <a:sym typeface="Tahoma" pitchFamily="34" charset="0"/>
              </a:rPr>
              <a:t>护士小王，</a:t>
            </a:r>
            <a:r>
              <a:rPr lang="en-US" altLang="zh-CN" sz="2400" b="1" dirty="0">
                <a:latin typeface="微软雅黑" pitchFamily="34" charset="-122"/>
                <a:ea typeface="微软雅黑" pitchFamily="34" charset="-122"/>
                <a:sym typeface="Tahoma" pitchFamily="34" charset="0"/>
              </a:rPr>
              <a:t>26</a:t>
            </a:r>
            <a:r>
              <a:rPr lang="zh-CN" altLang="en-US" sz="2400" b="1" dirty="0">
                <a:latin typeface="微软雅黑" pitchFamily="34" charset="-122"/>
                <a:ea typeface="微软雅黑" pitchFamily="34" charset="-122"/>
                <a:sym typeface="Tahoma" pitchFamily="34" charset="0"/>
              </a:rPr>
              <a:t>岁，下班前被艾滋病病人用过的针头刺破手指，出血不止。</a:t>
            </a:r>
            <a:endParaRPr lang="zh-CN" altLang="en-US" sz="2400" b="1" dirty="0">
              <a:solidFill>
                <a:srgbClr val="000000"/>
              </a:solidFill>
              <a:latin typeface="微软雅黑" pitchFamily="34" charset="-122"/>
              <a:ea typeface="微软雅黑" pitchFamily="34" charset="-122"/>
              <a:sym typeface="Tahoma" pitchFamily="34" charset="0"/>
            </a:endParaRPr>
          </a:p>
        </p:txBody>
      </p:sp>
      <p:sp>
        <p:nvSpPr>
          <p:cNvPr id="27" name="文本框 26"/>
          <p:cNvSpPr txBox="1"/>
          <p:nvPr/>
        </p:nvSpPr>
        <p:spPr>
          <a:xfrm>
            <a:off x="8269762" y="2140513"/>
            <a:ext cx="2838450" cy="2369880"/>
          </a:xfrm>
          <a:prstGeom prst="rect">
            <a:avLst/>
          </a:prstGeom>
          <a:noFill/>
        </p:spPr>
        <p:txBody>
          <a:bodyPr wrap="square" rtlCol="0">
            <a:spAutoFit/>
          </a:bodyPr>
          <a:lstStyle/>
          <a:p>
            <a:r>
              <a:rPr lang="en-US" altLang="zh-CN" sz="2400" b="1" dirty="0">
                <a:solidFill>
                  <a:srgbClr val="0066FF"/>
                </a:solidFill>
                <a:latin typeface="微软雅黑" pitchFamily="34" charset="-122"/>
                <a:ea typeface="微软雅黑" pitchFamily="34" charset="-122"/>
                <a:sym typeface="微软雅黑" pitchFamily="34" charset="-122"/>
              </a:rPr>
              <a:t>◆</a:t>
            </a:r>
            <a:r>
              <a:rPr lang="zh-CN" altLang="en-US" sz="2400" b="1" dirty="0">
                <a:solidFill>
                  <a:srgbClr val="0066FF"/>
                </a:solidFill>
                <a:latin typeface="微软雅黑" pitchFamily="34" charset="-122"/>
                <a:ea typeface="微软雅黑" pitchFamily="34" charset="-122"/>
                <a:sym typeface="微软雅黑" pitchFamily="34" charset="-122"/>
              </a:rPr>
              <a:t>小王应立即采取怎样的紧急措施，处理伤口？</a:t>
            </a:r>
          </a:p>
          <a:p>
            <a:pPr algn="ctr"/>
            <a:endParaRPr lang="en-US" altLang="zh-CN" sz="2400" b="1" dirty="0">
              <a:solidFill>
                <a:srgbClr val="0066FF"/>
              </a:solidFill>
              <a:latin typeface="微软雅黑" pitchFamily="34" charset="-122"/>
              <a:ea typeface="微软雅黑" pitchFamily="34" charset="-122"/>
              <a:sym typeface="微软雅黑" pitchFamily="34" charset="-122"/>
            </a:endParaRPr>
          </a:p>
          <a:p>
            <a:r>
              <a:rPr lang="en-US" altLang="zh-CN" sz="2400" b="1" dirty="0">
                <a:solidFill>
                  <a:srgbClr val="0066FF"/>
                </a:solidFill>
                <a:latin typeface="微软雅黑" pitchFamily="34" charset="-122"/>
                <a:ea typeface="微软雅黑" pitchFamily="34" charset="-122"/>
                <a:sym typeface="微软雅黑" pitchFamily="34" charset="-122"/>
              </a:rPr>
              <a:t>◆</a:t>
            </a:r>
            <a:r>
              <a:rPr lang="zh-CN" altLang="en-US" sz="2400" b="1" dirty="0">
                <a:solidFill>
                  <a:srgbClr val="0066FF"/>
                </a:solidFill>
                <a:latin typeface="微软雅黑" pitchFamily="34" charset="-122"/>
                <a:ea typeface="微软雅黑" pitchFamily="34" charset="-122"/>
                <a:sym typeface="微软雅黑" pitchFamily="34" charset="-122"/>
              </a:rPr>
              <a:t>该情况是否需要报告医院相关部门</a:t>
            </a:r>
            <a:r>
              <a:rPr lang="zh-CN" altLang="en-US" sz="2800" b="1" dirty="0">
                <a:solidFill>
                  <a:srgbClr val="0066FF"/>
                </a:solidFill>
                <a:latin typeface="微软雅黑" pitchFamily="34" charset="-122"/>
                <a:ea typeface="微软雅黑" pitchFamily="34" charset="-122"/>
                <a:sym typeface="微软雅黑" pitchFamily="34" charset="-122"/>
              </a:rPr>
              <a:t>？</a:t>
            </a:r>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65556729"/>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12" name="矩形 11"/>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91657" y="257470"/>
            <a:ext cx="5062513" cy="523220"/>
          </a:xfrm>
          <a:prstGeom prst="rect">
            <a:avLst/>
          </a:prstGeom>
          <a:noFill/>
        </p:spPr>
        <p:txBody>
          <a:bodyPr wrap="square" rtlCol="0">
            <a:spAutoFit/>
          </a:bodyPr>
          <a:lstStyle/>
          <a:p>
            <a:r>
              <a:rPr lang="zh-CN" altLang="en-US" sz="2800" b="1" dirty="0">
                <a:solidFill>
                  <a:schemeClr val="bg1"/>
                </a:solidFill>
                <a:latin typeface="微软雅黑" pitchFamily="34" charset="-122"/>
                <a:ea typeface="微软雅黑" pitchFamily="34" charset="-122"/>
                <a:sym typeface="微软雅黑" pitchFamily="34" charset="-122"/>
              </a:rPr>
              <a:t>常见护理职业损伤因素及防护</a:t>
            </a:r>
          </a:p>
        </p:txBody>
      </p:sp>
      <p:sp>
        <p:nvSpPr>
          <p:cNvPr id="14" name="直角三角形 13"/>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2">
            <a:extLst>
              <a:ext uri="{28A0092B-C50C-407E-A947-70E740481C1C}">
                <a14:useLocalDpi xmlns:a14="http://schemas.microsoft.com/office/drawing/2010/main" val="0"/>
              </a:ext>
            </a:extLst>
          </a:blip>
          <a:srcRect t="5483" b="6068"/>
          <a:stretch>
            <a:fillRect/>
          </a:stretch>
        </p:blipFill>
        <p:spPr>
          <a:xfrm>
            <a:off x="4147457" y="1691884"/>
            <a:ext cx="3897086" cy="3897848"/>
          </a:xfrm>
          <a:custGeom>
            <a:avLst/>
            <a:gdLst>
              <a:gd name="connsiteX0" fmla="*/ 0 w 3897086"/>
              <a:gd name="connsiteY0" fmla="*/ 0 h 3897086"/>
              <a:gd name="connsiteX1" fmla="*/ 3897086 w 3897086"/>
              <a:gd name="connsiteY1" fmla="*/ 0 h 3897086"/>
              <a:gd name="connsiteX2" fmla="*/ 3897086 w 3897086"/>
              <a:gd name="connsiteY2" fmla="*/ 3897086 h 3897086"/>
              <a:gd name="connsiteX3" fmla="*/ 0 w 3897086"/>
              <a:gd name="connsiteY3" fmla="*/ 3897086 h 3897086"/>
            </a:gdLst>
            <a:ahLst/>
            <a:cxnLst>
              <a:cxn ang="0">
                <a:pos x="connsiteX0" y="connsiteY0"/>
              </a:cxn>
              <a:cxn ang="0">
                <a:pos x="connsiteX1" y="connsiteY1"/>
              </a:cxn>
              <a:cxn ang="0">
                <a:pos x="connsiteX2" y="connsiteY2"/>
              </a:cxn>
              <a:cxn ang="0">
                <a:pos x="connsiteX3" y="connsiteY3"/>
              </a:cxn>
            </a:cxnLst>
            <a:rect l="l" t="t" r="r" b="b"/>
            <a:pathLst>
              <a:path w="3897086" h="3897086">
                <a:moveTo>
                  <a:pt x="0" y="0"/>
                </a:moveTo>
                <a:lnTo>
                  <a:pt x="3897086" y="0"/>
                </a:lnTo>
                <a:lnTo>
                  <a:pt x="3897086" y="3897086"/>
                </a:lnTo>
                <a:lnTo>
                  <a:pt x="0" y="3897086"/>
                </a:lnTo>
                <a:close/>
              </a:path>
            </a:pathLst>
          </a:custGeom>
          <a:noFill/>
        </p:spPr>
      </p:pic>
      <p:sp>
        <p:nvSpPr>
          <p:cNvPr id="16" name="矩形 15"/>
          <p:cNvSpPr/>
          <p:nvPr/>
        </p:nvSpPr>
        <p:spPr>
          <a:xfrm>
            <a:off x="8044543" y="1692956"/>
            <a:ext cx="3385457"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762000" y="1692648"/>
            <a:ext cx="3385457"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04878" y="1692648"/>
            <a:ext cx="3742579"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8044542" y="4928355"/>
            <a:ext cx="3740757"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直角三角形 19"/>
          <p:cNvSpPr/>
          <p:nvPr/>
        </p:nvSpPr>
        <p:spPr>
          <a:xfrm>
            <a:off x="11430000" y="4646163"/>
            <a:ext cx="355299"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a:off x="404877" y="2354027"/>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513019" y="1730795"/>
            <a:ext cx="1847460" cy="584775"/>
          </a:xfrm>
          <a:prstGeom prst="rect">
            <a:avLst/>
          </a:prstGeom>
          <a:noFill/>
        </p:spPr>
        <p:txBody>
          <a:bodyPr wrap="square" rtlCol="0">
            <a:spAutoFit/>
          </a:bodyPr>
          <a:lstStyle/>
          <a:p>
            <a:r>
              <a:rPr lang="zh-CN" altLang="en-US" sz="3200" dirty="0">
                <a:solidFill>
                  <a:schemeClr val="bg1"/>
                </a:solidFill>
                <a:latin typeface="微软雅黑" pitchFamily="34" charset="-122"/>
                <a:ea typeface="微软雅黑" pitchFamily="34" charset="-122"/>
                <a:cs typeface="Tahoma" pitchFamily="34" charset="0"/>
              </a:rPr>
              <a:t>课前思考</a:t>
            </a:r>
          </a:p>
        </p:txBody>
      </p:sp>
      <p:sp>
        <p:nvSpPr>
          <p:cNvPr id="23" name="文本框 22"/>
          <p:cNvSpPr txBox="1"/>
          <p:nvPr/>
        </p:nvSpPr>
        <p:spPr>
          <a:xfrm>
            <a:off x="9098872" y="4966500"/>
            <a:ext cx="1632096" cy="584775"/>
          </a:xfrm>
          <a:prstGeom prst="rect">
            <a:avLst/>
          </a:prstGeom>
          <a:noFill/>
        </p:spPr>
        <p:txBody>
          <a:bodyPr wrap="square" rtlCol="0">
            <a:spAutoFit/>
          </a:bodyPr>
          <a:lstStyle/>
          <a:p>
            <a:r>
              <a:rPr lang="zh-CN" altLang="en-US" sz="3200" dirty="0">
                <a:solidFill>
                  <a:schemeClr val="bg1"/>
                </a:solidFill>
                <a:latin typeface="微软雅黑" pitchFamily="34" charset="-122"/>
                <a:ea typeface="微软雅黑" pitchFamily="34" charset="-122"/>
                <a:cs typeface="Tahoma" pitchFamily="34" charset="0"/>
              </a:rPr>
              <a:t>想一想</a:t>
            </a:r>
          </a:p>
        </p:txBody>
      </p:sp>
      <p:sp>
        <p:nvSpPr>
          <p:cNvPr id="24" name="直角三角形 23"/>
          <p:cNvSpPr/>
          <p:nvPr/>
        </p:nvSpPr>
        <p:spPr>
          <a:xfrm rot="16200000">
            <a:off x="7377605" y="4922794"/>
            <a:ext cx="661686" cy="672189"/>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直角三角形 24"/>
          <p:cNvSpPr/>
          <p:nvPr/>
        </p:nvSpPr>
        <p:spPr>
          <a:xfrm rot="5400000">
            <a:off x="4152708" y="1687089"/>
            <a:ext cx="661686" cy="672189"/>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138384" y="2767258"/>
            <a:ext cx="2838450" cy="2285365"/>
          </a:xfrm>
          <a:prstGeom prst="rect">
            <a:avLst/>
          </a:prstGeom>
          <a:noFill/>
        </p:spPr>
        <p:txBody>
          <a:bodyPr wrap="square" rtlCol="0">
            <a:spAutoFit/>
          </a:bodyPr>
          <a:lstStyle/>
          <a:p>
            <a:pPr lvl="0" fontAlgn="base">
              <a:lnSpc>
                <a:spcPct val="120000"/>
              </a:lnSpc>
              <a:spcBef>
                <a:spcPct val="0"/>
              </a:spcBef>
              <a:spcAft>
                <a:spcPct val="0"/>
              </a:spcAft>
            </a:pPr>
            <a:r>
              <a:rPr lang="zh-CN" altLang="en-US" sz="2400" dirty="0">
                <a:latin typeface="微软雅黑" pitchFamily="34" charset="-122"/>
                <a:ea typeface="微软雅黑" pitchFamily="34" charset="-122"/>
                <a:sym typeface="Tahoma" pitchFamily="34" charset="0"/>
              </a:rPr>
              <a:t>      </a:t>
            </a:r>
            <a:r>
              <a:rPr lang="zh-CN" altLang="en-US" sz="2400" b="1" dirty="0">
                <a:latin typeface="微软雅黑" pitchFamily="34" charset="-122"/>
                <a:ea typeface="微软雅黑" pitchFamily="34" charset="-122"/>
                <a:sym typeface="Tahoma" pitchFamily="34" charset="0"/>
              </a:rPr>
              <a:t>护士小王，</a:t>
            </a:r>
            <a:r>
              <a:rPr lang="en-US" altLang="zh-CN" sz="2400" b="1" dirty="0">
                <a:latin typeface="微软雅黑" pitchFamily="34" charset="-122"/>
                <a:ea typeface="微软雅黑" pitchFamily="34" charset="-122"/>
                <a:sym typeface="Tahoma" pitchFamily="34" charset="0"/>
              </a:rPr>
              <a:t>26</a:t>
            </a:r>
            <a:r>
              <a:rPr lang="zh-CN" altLang="en-US" sz="2400" b="1" dirty="0">
                <a:latin typeface="微软雅黑" pitchFamily="34" charset="-122"/>
                <a:ea typeface="微软雅黑" pitchFamily="34" charset="-122"/>
                <a:sym typeface="Tahoma" pitchFamily="34" charset="0"/>
              </a:rPr>
              <a:t>岁，下班前被艾滋病病人用过的针头刺破手指，出血不止。</a:t>
            </a:r>
            <a:endParaRPr lang="zh-CN" altLang="en-US" sz="2400" b="1" dirty="0">
              <a:solidFill>
                <a:srgbClr val="000000"/>
              </a:solidFill>
              <a:latin typeface="微软雅黑" pitchFamily="34" charset="-122"/>
              <a:ea typeface="微软雅黑" pitchFamily="34" charset="-122"/>
              <a:sym typeface="Tahoma" pitchFamily="34" charset="0"/>
            </a:endParaRPr>
          </a:p>
        </p:txBody>
      </p:sp>
      <p:sp>
        <p:nvSpPr>
          <p:cNvPr id="27" name="文本框 26"/>
          <p:cNvSpPr txBox="1"/>
          <p:nvPr/>
        </p:nvSpPr>
        <p:spPr>
          <a:xfrm>
            <a:off x="8269762" y="2140513"/>
            <a:ext cx="2838450" cy="2369880"/>
          </a:xfrm>
          <a:prstGeom prst="rect">
            <a:avLst/>
          </a:prstGeom>
          <a:noFill/>
        </p:spPr>
        <p:txBody>
          <a:bodyPr wrap="square" rtlCol="0">
            <a:spAutoFit/>
          </a:bodyPr>
          <a:lstStyle/>
          <a:p>
            <a:r>
              <a:rPr lang="en-US" altLang="zh-CN" sz="2400" b="1" dirty="0">
                <a:solidFill>
                  <a:srgbClr val="0066FF"/>
                </a:solidFill>
                <a:latin typeface="微软雅黑" pitchFamily="34" charset="-122"/>
                <a:ea typeface="微软雅黑" pitchFamily="34" charset="-122"/>
                <a:sym typeface="微软雅黑" pitchFamily="34" charset="-122"/>
              </a:rPr>
              <a:t>◆</a:t>
            </a:r>
            <a:r>
              <a:rPr lang="zh-CN" altLang="en-US" sz="2400" b="1" dirty="0">
                <a:solidFill>
                  <a:srgbClr val="0066FF"/>
                </a:solidFill>
                <a:latin typeface="微软雅黑" pitchFamily="34" charset="-122"/>
                <a:ea typeface="微软雅黑" pitchFamily="34" charset="-122"/>
                <a:sym typeface="微软雅黑" pitchFamily="34" charset="-122"/>
              </a:rPr>
              <a:t>小王应立即采取怎样的紧急措施，处理伤口？</a:t>
            </a:r>
          </a:p>
          <a:p>
            <a:pPr algn="ctr"/>
            <a:endParaRPr lang="en-US" altLang="zh-CN" sz="2400" b="1" dirty="0">
              <a:solidFill>
                <a:srgbClr val="0066FF"/>
              </a:solidFill>
              <a:latin typeface="微软雅黑" pitchFamily="34" charset="-122"/>
              <a:ea typeface="微软雅黑" pitchFamily="34" charset="-122"/>
              <a:sym typeface="微软雅黑" pitchFamily="34" charset="-122"/>
            </a:endParaRPr>
          </a:p>
          <a:p>
            <a:r>
              <a:rPr lang="en-US" altLang="zh-CN" sz="2400" b="1" dirty="0">
                <a:solidFill>
                  <a:srgbClr val="0066FF"/>
                </a:solidFill>
                <a:latin typeface="微软雅黑" pitchFamily="34" charset="-122"/>
                <a:ea typeface="微软雅黑" pitchFamily="34" charset="-122"/>
                <a:sym typeface="微软雅黑" pitchFamily="34" charset="-122"/>
              </a:rPr>
              <a:t>◆</a:t>
            </a:r>
            <a:r>
              <a:rPr lang="zh-CN" altLang="en-US" sz="2400" b="1" dirty="0">
                <a:solidFill>
                  <a:srgbClr val="0066FF"/>
                </a:solidFill>
                <a:latin typeface="微软雅黑" pitchFamily="34" charset="-122"/>
                <a:ea typeface="微软雅黑" pitchFamily="34" charset="-122"/>
                <a:sym typeface="微软雅黑" pitchFamily="34" charset="-122"/>
              </a:rPr>
              <a:t>该情况是否需要报告医院相关部门</a:t>
            </a:r>
            <a:r>
              <a:rPr lang="zh-CN" altLang="en-US" sz="2800" b="1" dirty="0">
                <a:solidFill>
                  <a:srgbClr val="0066FF"/>
                </a:solidFill>
                <a:latin typeface="微软雅黑" pitchFamily="34" charset="-122"/>
                <a:ea typeface="微软雅黑" pitchFamily="34" charset="-122"/>
                <a:sym typeface="微软雅黑" pitchFamily="34" charset="-122"/>
              </a:rPr>
              <a:t>？</a:t>
            </a:r>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7">
                                            <p:txEl>
                                              <p:pRg st="0" end="0"/>
                                            </p:txEl>
                                          </p:spTgt>
                                        </p:tgtEl>
                                        <p:attrNameLst>
                                          <p:attrName>style.visibility</p:attrName>
                                        </p:attrNameLst>
                                      </p:cBhvr>
                                      <p:to>
                                        <p:strVal val="visible"/>
                                      </p:to>
                                    </p:set>
                                    <p:animEffect transition="in" filter="wipe(up)">
                                      <p:cBhvr>
                                        <p:cTn id="12" dur="500"/>
                                        <p:tgtEl>
                                          <p:spTgt spid="27">
                                            <p:txEl>
                                              <p:pRg st="0" end="0"/>
                                            </p:txEl>
                                          </p:spTgt>
                                        </p:tgtEl>
                                      </p:cBhvr>
                                    </p:animEffect>
                                  </p:childTnLst>
                                </p:cTn>
                              </p:par>
                              <p:par>
                                <p:cTn id="13" presetID="22" presetClass="entr" presetSubtype="1" fill="hold" nodeType="withEffect">
                                  <p:stCondLst>
                                    <p:cond delay="0"/>
                                  </p:stCondLst>
                                  <p:childTnLst>
                                    <p:set>
                                      <p:cBhvr>
                                        <p:cTn id="14" dur="1" fill="hold">
                                          <p:stCondLst>
                                            <p:cond delay="0"/>
                                          </p:stCondLst>
                                        </p:cTn>
                                        <p:tgtEl>
                                          <p:spTgt spid="27">
                                            <p:txEl>
                                              <p:pRg st="2" end="2"/>
                                            </p:txEl>
                                          </p:spTgt>
                                        </p:tgtEl>
                                        <p:attrNameLst>
                                          <p:attrName>style.visibility</p:attrName>
                                        </p:attrNameLst>
                                      </p:cBhvr>
                                      <p:to>
                                        <p:strVal val="visible"/>
                                      </p:to>
                                    </p:set>
                                    <p:animEffect transition="in" filter="wipe(up)">
                                      <p:cBhvr>
                                        <p:cTn id="15" dur="500"/>
                                        <p:tgtEl>
                                          <p:spTgt spid="2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6" name="组合 5"/>
          <p:cNvGrpSpPr/>
          <p:nvPr/>
        </p:nvGrpSpPr>
        <p:grpSpPr>
          <a:xfrm>
            <a:off x="574705" y="1571328"/>
            <a:ext cx="11042672" cy="4524672"/>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p:cNvSpPr/>
            <p:nvPr/>
          </p:nvSpPr>
          <p:spPr>
            <a:xfrm>
              <a:off x="771251" y="1708781"/>
              <a:ext cx="10670471"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a:off x="1" y="257470"/>
            <a:ext cx="2627086"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flipV="1">
            <a:off x="1770744"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300346" y="1132415"/>
            <a:ext cx="7591390" cy="829313"/>
            <a:chOff x="5354177" y="1987945"/>
            <a:chExt cx="2795356" cy="540275"/>
          </a:xfrm>
        </p:grpSpPr>
        <p:sp>
          <p:nvSpPr>
            <p:cNvPr id="18" name="矩形 17"/>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a:solidFill>
                  <a:schemeClr val="bg1"/>
                </a:solidFill>
                <a:latin typeface="微软雅黑" pitchFamily="34" charset="-122"/>
                <a:ea typeface="微软雅黑" pitchFamily="34" charset="-122"/>
              </a:rPr>
              <a:t>舒适与安全</a:t>
            </a:r>
          </a:p>
        </p:txBody>
      </p:sp>
      <p:sp>
        <p:nvSpPr>
          <p:cNvPr id="20" name="文本框 21"/>
          <p:cNvSpPr>
            <a:spLocks noChangeArrowheads="1"/>
          </p:cNvSpPr>
          <p:nvPr/>
        </p:nvSpPr>
        <p:spPr bwMode="auto">
          <a:xfrm>
            <a:off x="3824455" y="1287515"/>
            <a:ext cx="456406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algn="ctr"/>
            <a:r>
              <a:rPr lang="zh-CN" altLang="en-US" sz="2800" b="1" dirty="0">
                <a:solidFill>
                  <a:schemeClr val="bg1"/>
                </a:solidFill>
                <a:latin typeface="微软雅黑" pitchFamily="34" charset="-122"/>
                <a:ea typeface="微软雅黑" pitchFamily="34" charset="-122"/>
                <a:sym typeface="Tahoma" pitchFamily="34" charset="0"/>
              </a:rPr>
              <a:t>课堂小结</a:t>
            </a:r>
          </a:p>
        </p:txBody>
      </p:sp>
      <p:sp>
        <p:nvSpPr>
          <p:cNvPr id="19" name="Rectangle 2"/>
          <p:cNvSpPr>
            <a:spLocks noGrp="1" noChangeArrowheads="1"/>
          </p:cNvSpPr>
          <p:nvPr/>
        </p:nvSpPr>
        <p:spPr bwMode="auto">
          <a:xfrm>
            <a:off x="1136650" y="2074863"/>
            <a:ext cx="10053300" cy="29615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28600" indent="-228600">
              <a:lnSpc>
                <a:spcPct val="90000"/>
              </a:lnSpc>
              <a:spcBef>
                <a:spcPts val="1000"/>
              </a:spcBef>
              <a:buChar char="•"/>
              <a:defRPr sz="2800">
                <a:solidFill>
                  <a:schemeClr val="tx1"/>
                </a:solidFill>
                <a:latin typeface="Calibri" pitchFamily="34" charset="0"/>
                <a:ea typeface="宋体" pitchFamily="2" charset="-122"/>
                <a:sym typeface="Calibri" pitchFamily="34" charset="0"/>
              </a:defRPr>
            </a:lvl1pPr>
            <a:lvl2pPr marL="685800" indent="-228600">
              <a:lnSpc>
                <a:spcPct val="90000"/>
              </a:lnSpc>
              <a:spcBef>
                <a:spcPts val="500"/>
              </a:spcBef>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Char char="•"/>
              <a:defRPr>
                <a:solidFill>
                  <a:schemeClr val="tx1"/>
                </a:solidFill>
                <a:latin typeface="Calibri" pitchFamily="34" charset="0"/>
                <a:ea typeface="宋体" pitchFamily="2" charset="-122"/>
                <a:sym typeface="Calibri" pitchFamily="34" charset="0"/>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nSpc>
                <a:spcPct val="200000"/>
              </a:lnSpc>
              <a:buFont typeface="Arial" pitchFamily="34" charset="0"/>
              <a:buNone/>
            </a:pPr>
            <a:r>
              <a:rPr lang="zh-CN" altLang="en-US" sz="2400" b="1" dirty="0" smtClean="0">
                <a:solidFill>
                  <a:srgbClr val="0066FF"/>
                </a:solidFill>
                <a:latin typeface="微软雅黑" pitchFamily="34" charset="-122"/>
                <a:ea typeface="微软雅黑" pitchFamily="34" charset="-122"/>
                <a:sym typeface="楷体_GB2312" pitchFamily="1" charset="-122"/>
              </a:rPr>
              <a:t>          医院</a:t>
            </a:r>
            <a:r>
              <a:rPr lang="zh-CN" altLang="en-US" sz="2400" b="1" dirty="0">
                <a:solidFill>
                  <a:srgbClr val="0066FF"/>
                </a:solidFill>
                <a:latin typeface="微软雅黑" pitchFamily="34" charset="-122"/>
                <a:ea typeface="微软雅黑" pitchFamily="34" charset="-122"/>
                <a:sym typeface="楷体_GB2312" pitchFamily="1" charset="-122"/>
              </a:rPr>
              <a:t>环境中常见不安全因素有机械性、化学性、温度性、生物性及医源性损伤等。为确保患者安全，护士应熟知各种不安全因素的防范</a:t>
            </a:r>
            <a:r>
              <a:rPr lang="zh-CN" altLang="en-US" sz="2400" b="1" dirty="0" smtClean="0">
                <a:solidFill>
                  <a:srgbClr val="0066FF"/>
                </a:solidFill>
                <a:latin typeface="微软雅黑" pitchFamily="34" charset="-122"/>
                <a:ea typeface="微软雅黑" pitchFamily="34" charset="-122"/>
                <a:sym typeface="楷体_GB2312" pitchFamily="1" charset="-122"/>
              </a:rPr>
              <a:t>措施。</a:t>
            </a:r>
            <a:endParaRPr lang="zh-CN" altLang="en-US" sz="2400" b="1" dirty="0">
              <a:solidFill>
                <a:srgbClr val="0066FF"/>
              </a:solidFill>
              <a:latin typeface="微软雅黑" pitchFamily="34" charset="-122"/>
              <a:ea typeface="微软雅黑" pitchFamily="34" charset="-122"/>
              <a:sym typeface="楷体_GB2312" pitchFamily="1" charset="-122"/>
            </a:endParaRPr>
          </a:p>
          <a:p>
            <a:pPr>
              <a:lnSpc>
                <a:spcPct val="150000"/>
              </a:lnSpc>
              <a:buFont typeface="Arial" pitchFamily="34" charset="0"/>
              <a:buNone/>
            </a:pPr>
            <a:r>
              <a:rPr lang="zh-CN" altLang="en-US" sz="2400" dirty="0">
                <a:solidFill>
                  <a:srgbClr val="0066FF"/>
                </a:solidFill>
                <a:latin typeface="微软雅黑" pitchFamily="34" charset="-122"/>
                <a:ea typeface="微软雅黑" pitchFamily="34" charset="-122"/>
                <a:sym typeface="楷体_GB2312" pitchFamily="1" charset="-122"/>
              </a:rPr>
              <a:t>      </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wipe(left)">
                                      <p:cBhvr>
                                        <p:cTn id="7" dur="500"/>
                                        <p:tgtEl>
                                          <p:spTgt spid="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9">
                                            <p:txEl>
                                              <p:pRg st="1" end="1"/>
                                            </p:txEl>
                                          </p:spTgt>
                                        </p:tgtEl>
                                        <p:attrNameLst>
                                          <p:attrName>style.visibility</p:attrName>
                                        </p:attrNameLst>
                                      </p:cBhvr>
                                      <p:to>
                                        <p:strVal val="visible"/>
                                      </p:to>
                                    </p:set>
                                    <p:animEffect transition="in" filter="wipe(left)">
                                      <p:cBhvr>
                                        <p:cTn id="12" dur="500"/>
                                        <p:tgtEl>
                                          <p:spTgt spid="1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uiExpand="1"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6" name="组合 5"/>
          <p:cNvGrpSpPr/>
          <p:nvPr/>
        </p:nvGrpSpPr>
        <p:grpSpPr>
          <a:xfrm>
            <a:off x="574705" y="1571328"/>
            <a:ext cx="11042672" cy="4524672"/>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p:cNvSpPr/>
            <p:nvPr/>
          </p:nvSpPr>
          <p:spPr>
            <a:xfrm>
              <a:off x="771251" y="1708781"/>
              <a:ext cx="10670471"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a:off x="1" y="257470"/>
            <a:ext cx="2627086"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flipV="1">
            <a:off x="1770744"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300346" y="1132415"/>
            <a:ext cx="7591390" cy="829313"/>
            <a:chOff x="5354177" y="1987945"/>
            <a:chExt cx="2795356" cy="540275"/>
          </a:xfrm>
        </p:grpSpPr>
        <p:sp>
          <p:nvSpPr>
            <p:cNvPr id="18" name="矩形 17"/>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a:solidFill>
                  <a:schemeClr val="bg1"/>
                </a:solidFill>
                <a:latin typeface="微软雅黑" pitchFamily="34" charset="-122"/>
                <a:ea typeface="微软雅黑" pitchFamily="34" charset="-122"/>
              </a:rPr>
              <a:t>舒适与安全</a:t>
            </a:r>
          </a:p>
        </p:txBody>
      </p:sp>
      <p:sp>
        <p:nvSpPr>
          <p:cNvPr id="20" name="文本框 21"/>
          <p:cNvSpPr>
            <a:spLocks noChangeArrowheads="1"/>
          </p:cNvSpPr>
          <p:nvPr/>
        </p:nvSpPr>
        <p:spPr bwMode="auto">
          <a:xfrm>
            <a:off x="3824455" y="1287515"/>
            <a:ext cx="456406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algn="ctr"/>
            <a:r>
              <a:rPr lang="zh-CN" altLang="en-US" sz="2800" b="1" dirty="0">
                <a:solidFill>
                  <a:schemeClr val="bg1"/>
                </a:solidFill>
                <a:latin typeface="微软雅黑" pitchFamily="34" charset="-122"/>
                <a:ea typeface="微软雅黑" pitchFamily="34" charset="-122"/>
                <a:sym typeface="Tahoma" pitchFamily="34" charset="0"/>
              </a:rPr>
              <a:t>课堂评价</a:t>
            </a:r>
          </a:p>
        </p:txBody>
      </p:sp>
      <p:sp>
        <p:nvSpPr>
          <p:cNvPr id="22" name="Rectangle 2"/>
          <p:cNvSpPr>
            <a:spLocks noGrp="1" noChangeArrowheads="1"/>
          </p:cNvSpPr>
          <p:nvPr/>
        </p:nvSpPr>
        <p:spPr bwMode="auto">
          <a:xfrm>
            <a:off x="2374900" y="2070100"/>
            <a:ext cx="8557657" cy="3721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lnSpc>
                <a:spcPct val="90000"/>
              </a:lnSpc>
              <a:spcBef>
                <a:spcPts val="1000"/>
              </a:spcBef>
              <a:buChar char="•"/>
              <a:defRPr sz="2800">
                <a:solidFill>
                  <a:schemeClr val="tx1"/>
                </a:solidFill>
                <a:latin typeface="Calibri" pitchFamily="34" charset="0"/>
                <a:ea typeface="宋体" pitchFamily="2" charset="-122"/>
                <a:sym typeface="Calibri" pitchFamily="34" charset="0"/>
              </a:defRPr>
            </a:lvl1pPr>
            <a:lvl2pPr>
              <a:lnSpc>
                <a:spcPct val="90000"/>
              </a:lnSpc>
              <a:spcBef>
                <a:spcPts val="500"/>
              </a:spcBef>
              <a:buChar char="•"/>
              <a:defRPr sz="2400">
                <a:solidFill>
                  <a:schemeClr val="tx1"/>
                </a:solidFill>
                <a:latin typeface="Calibri" pitchFamily="34" charset="0"/>
                <a:ea typeface="宋体" pitchFamily="2" charset="-122"/>
                <a:sym typeface="Calibri" pitchFamily="34" charset="0"/>
              </a:defRPr>
            </a:lvl2pPr>
            <a:lvl3pPr>
              <a:lnSpc>
                <a:spcPct val="90000"/>
              </a:lnSpc>
              <a:spcBef>
                <a:spcPts val="500"/>
              </a:spcBef>
              <a:buChar char="•"/>
              <a:defRPr sz="2000">
                <a:solidFill>
                  <a:schemeClr val="tx1"/>
                </a:solidFill>
                <a:latin typeface="Calibri" pitchFamily="34" charset="0"/>
                <a:ea typeface="宋体" pitchFamily="2" charset="-122"/>
                <a:sym typeface="Calibri" pitchFamily="34" charset="0"/>
              </a:defRPr>
            </a:lvl3pPr>
            <a:lvl4pPr>
              <a:lnSpc>
                <a:spcPct val="90000"/>
              </a:lnSpc>
              <a:spcBef>
                <a:spcPts val="500"/>
              </a:spcBef>
              <a:buChar char="•"/>
              <a:defRPr>
                <a:solidFill>
                  <a:schemeClr val="tx1"/>
                </a:solidFill>
                <a:latin typeface="Calibri" pitchFamily="34" charset="0"/>
                <a:ea typeface="宋体" pitchFamily="2" charset="-122"/>
                <a:sym typeface="Calibri" pitchFamily="34" charset="0"/>
              </a:defRPr>
            </a:lvl4pPr>
            <a:lvl5pPr>
              <a:lnSpc>
                <a:spcPct val="90000"/>
              </a:lnSpc>
              <a:spcBef>
                <a:spcPts val="500"/>
              </a:spcBef>
              <a:buChar char="•"/>
              <a:defRPr>
                <a:solidFill>
                  <a:schemeClr val="tx1"/>
                </a:solidFill>
                <a:latin typeface="Calibri" pitchFamily="34" charset="0"/>
                <a:ea typeface="宋体" pitchFamily="2" charset="-122"/>
                <a:sym typeface="Calibri" pitchFamily="34" charset="0"/>
              </a:defRPr>
            </a:lvl5pPr>
            <a:lvl6pPr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buFont typeface="Arial" pitchFamily="34" charset="0"/>
              <a:buNone/>
            </a:pPr>
            <a:r>
              <a:rPr lang="en-US" altLang="zh-CN" sz="2400" b="1" dirty="0">
                <a:solidFill>
                  <a:srgbClr val="0066FF"/>
                </a:solidFill>
                <a:latin typeface="微软雅黑" pitchFamily="34" charset="-122"/>
                <a:ea typeface="微软雅黑" pitchFamily="34" charset="-122"/>
                <a:sym typeface="楷体_GB2312" pitchFamily="1" charset="-122"/>
              </a:rPr>
              <a:t>1. </a:t>
            </a:r>
            <a:r>
              <a:rPr lang="zh-CN" altLang="en-US" sz="2400" b="1" dirty="0">
                <a:solidFill>
                  <a:srgbClr val="0066FF"/>
                </a:solidFill>
                <a:latin typeface="微软雅黑" pitchFamily="34" charset="-122"/>
                <a:ea typeface="微软雅黑" pitchFamily="34" charset="-122"/>
                <a:sym typeface="楷体_GB2312" pitchFamily="1" charset="-122"/>
              </a:rPr>
              <a:t>护理人员在工作中感染血源性疾病最常见的原因</a:t>
            </a:r>
            <a:r>
              <a:rPr lang="zh-CN" altLang="en-US" sz="2400" b="1" dirty="0" smtClean="0">
                <a:solidFill>
                  <a:srgbClr val="0066FF"/>
                </a:solidFill>
                <a:latin typeface="微软雅黑" pitchFamily="34" charset="-122"/>
                <a:ea typeface="微软雅黑" pitchFamily="34" charset="-122"/>
                <a:sym typeface="楷体_GB2312" pitchFamily="1" charset="-122"/>
              </a:rPr>
              <a:t>是（    ）  </a:t>
            </a:r>
            <a:endParaRPr lang="zh-CN" altLang="en-US" sz="2400" b="1" dirty="0">
              <a:solidFill>
                <a:srgbClr val="0066FF"/>
              </a:solidFill>
              <a:latin typeface="微软雅黑" pitchFamily="34" charset="-122"/>
              <a:ea typeface="微软雅黑" pitchFamily="34" charset="-122"/>
              <a:sym typeface="楷体_GB2312" pitchFamily="1" charset="-122"/>
            </a:endParaRPr>
          </a:p>
          <a:p>
            <a:pPr>
              <a:buFont typeface="Arial" pitchFamily="34" charset="0"/>
              <a:buNone/>
            </a:pPr>
            <a:r>
              <a:rPr lang="zh-CN" altLang="en-US" sz="2400" b="1" dirty="0">
                <a:latin typeface="微软雅黑" pitchFamily="34" charset="-122"/>
                <a:ea typeface="微软雅黑" pitchFamily="34" charset="-122"/>
                <a:sym typeface="楷体_GB2312" pitchFamily="1" charset="-122"/>
              </a:rPr>
              <a:t>    </a:t>
            </a:r>
            <a:r>
              <a:rPr lang="en-US" altLang="zh-CN" sz="2400" b="1" dirty="0">
                <a:latin typeface="微软雅黑" pitchFamily="34" charset="-122"/>
                <a:ea typeface="微软雅黑" pitchFamily="34" charset="-122"/>
                <a:sym typeface="楷体_GB2312" pitchFamily="1" charset="-122"/>
              </a:rPr>
              <a:t>A. </a:t>
            </a:r>
            <a:r>
              <a:rPr lang="zh-CN" altLang="en-US" sz="2400" b="1" dirty="0">
                <a:latin typeface="微软雅黑" pitchFamily="34" charset="-122"/>
                <a:ea typeface="微软雅黑" pitchFamily="34" charset="-122"/>
                <a:sym typeface="楷体_GB2312" pitchFamily="1" charset="-122"/>
              </a:rPr>
              <a:t>针刺伤 </a:t>
            </a:r>
          </a:p>
          <a:p>
            <a:pPr>
              <a:buFont typeface="Arial" pitchFamily="34" charset="0"/>
              <a:buNone/>
            </a:pPr>
            <a:r>
              <a:rPr lang="zh-CN" altLang="en-US" sz="2400" b="1" dirty="0">
                <a:latin typeface="微软雅黑" pitchFamily="34" charset="-122"/>
                <a:ea typeface="微软雅黑" pitchFamily="34" charset="-122"/>
                <a:sym typeface="楷体_GB2312" pitchFamily="1" charset="-122"/>
              </a:rPr>
              <a:t>    </a:t>
            </a:r>
            <a:r>
              <a:rPr lang="en-US" altLang="zh-CN" sz="2400" b="1" dirty="0" smtClean="0">
                <a:latin typeface="微软雅黑" pitchFamily="34" charset="-122"/>
                <a:ea typeface="微软雅黑" pitchFamily="34" charset="-122"/>
                <a:sym typeface="楷体_GB2312" pitchFamily="1" charset="-122"/>
              </a:rPr>
              <a:t>B</a:t>
            </a:r>
            <a:r>
              <a:rPr lang="en-US" altLang="zh-CN" sz="2400" b="1" dirty="0">
                <a:latin typeface="微软雅黑" pitchFamily="34" charset="-122"/>
                <a:ea typeface="微软雅黑" pitchFamily="34" charset="-122"/>
                <a:sym typeface="楷体_GB2312" pitchFamily="1" charset="-122"/>
              </a:rPr>
              <a:t>. </a:t>
            </a:r>
            <a:r>
              <a:rPr lang="zh-CN" altLang="en-US" sz="2400" b="1" dirty="0">
                <a:latin typeface="微软雅黑" pitchFamily="34" charset="-122"/>
                <a:ea typeface="微软雅黑" pitchFamily="34" charset="-122"/>
                <a:sym typeface="楷体_GB2312" pitchFamily="1" charset="-122"/>
              </a:rPr>
              <a:t>进行侵袭性操作 </a:t>
            </a:r>
          </a:p>
          <a:p>
            <a:pPr>
              <a:buFont typeface="Arial" pitchFamily="34" charset="0"/>
              <a:buNone/>
            </a:pPr>
            <a:r>
              <a:rPr lang="zh-CN" altLang="en-US" sz="2400" b="1" dirty="0">
                <a:latin typeface="微软雅黑" pitchFamily="34" charset="-122"/>
                <a:ea typeface="微软雅黑" pitchFamily="34" charset="-122"/>
                <a:sym typeface="楷体_GB2312" pitchFamily="1" charset="-122"/>
              </a:rPr>
              <a:t>    </a:t>
            </a:r>
            <a:r>
              <a:rPr lang="en-US" altLang="zh-CN" sz="2400" b="1" dirty="0">
                <a:latin typeface="微软雅黑" pitchFamily="34" charset="-122"/>
                <a:ea typeface="微软雅黑" pitchFamily="34" charset="-122"/>
                <a:sym typeface="楷体_GB2312" pitchFamily="1" charset="-122"/>
              </a:rPr>
              <a:t>C. </a:t>
            </a:r>
            <a:r>
              <a:rPr lang="zh-CN" altLang="en-US" sz="2400" b="1" dirty="0">
                <a:latin typeface="微软雅黑" pitchFamily="34" charset="-122"/>
                <a:ea typeface="微软雅黑" pitchFamily="34" charset="-122"/>
                <a:sym typeface="楷体_GB2312" pitchFamily="1" charset="-122"/>
              </a:rPr>
              <a:t>接触被污染的体液 </a:t>
            </a:r>
          </a:p>
          <a:p>
            <a:pPr>
              <a:buFont typeface="Arial" pitchFamily="34" charset="0"/>
              <a:buNone/>
            </a:pPr>
            <a:r>
              <a:rPr lang="zh-CN" altLang="en-US" sz="2400" b="1" dirty="0">
                <a:latin typeface="微软雅黑" pitchFamily="34" charset="-122"/>
                <a:ea typeface="微软雅黑" pitchFamily="34" charset="-122"/>
                <a:sym typeface="楷体_GB2312" pitchFamily="1" charset="-122"/>
              </a:rPr>
              <a:t>    </a:t>
            </a:r>
            <a:r>
              <a:rPr lang="en-US" altLang="zh-CN" sz="2400" b="1" dirty="0">
                <a:latin typeface="微软雅黑" pitchFamily="34" charset="-122"/>
                <a:ea typeface="微软雅黑" pitchFamily="34" charset="-122"/>
                <a:sym typeface="楷体_GB2312" pitchFamily="1" charset="-122"/>
              </a:rPr>
              <a:t>D. </a:t>
            </a:r>
            <a:r>
              <a:rPr lang="zh-CN" altLang="en-US" sz="2400" b="1" dirty="0">
                <a:latin typeface="微软雅黑" pitchFamily="34" charset="-122"/>
                <a:ea typeface="微软雅黑" pitchFamily="34" charset="-122"/>
                <a:sym typeface="楷体_GB2312" pitchFamily="1" charset="-122"/>
              </a:rPr>
              <a:t>为污染伤口换药 </a:t>
            </a:r>
          </a:p>
          <a:p>
            <a:pPr>
              <a:buFont typeface="Arial" pitchFamily="34" charset="0"/>
              <a:buNone/>
            </a:pPr>
            <a:r>
              <a:rPr lang="zh-CN" altLang="en-US" sz="2400" b="1" dirty="0">
                <a:latin typeface="微软雅黑" pitchFamily="34" charset="-122"/>
                <a:ea typeface="微软雅黑" pitchFamily="34" charset="-122"/>
                <a:sym typeface="楷体_GB2312" pitchFamily="1" charset="-122"/>
              </a:rPr>
              <a:t>    </a:t>
            </a:r>
            <a:r>
              <a:rPr lang="en-US" altLang="zh-CN" sz="2400" b="1" dirty="0">
                <a:latin typeface="微软雅黑" pitchFamily="34" charset="-122"/>
                <a:ea typeface="微软雅黑" pitchFamily="34" charset="-122"/>
                <a:sym typeface="楷体_GB2312" pitchFamily="1" charset="-122"/>
              </a:rPr>
              <a:t>E. </a:t>
            </a:r>
            <a:r>
              <a:rPr lang="zh-CN" altLang="en-US" sz="2400" b="1" dirty="0">
                <a:latin typeface="微软雅黑" pitchFamily="34" charset="-122"/>
                <a:ea typeface="微软雅黑" pitchFamily="34" charset="-122"/>
                <a:sym typeface="楷体_GB2312" pitchFamily="1" charset="-122"/>
              </a:rPr>
              <a:t>接触被污染的衣物 </a:t>
            </a:r>
          </a:p>
        </p:txBody>
      </p:sp>
      <p:sp>
        <p:nvSpPr>
          <p:cNvPr id="5" name="文本框 4"/>
          <p:cNvSpPr txBox="1"/>
          <p:nvPr/>
        </p:nvSpPr>
        <p:spPr>
          <a:xfrm>
            <a:off x="9701201" y="2016730"/>
            <a:ext cx="789346" cy="584775"/>
          </a:xfrm>
          <a:prstGeom prst="rect">
            <a:avLst/>
          </a:prstGeom>
          <a:noFill/>
        </p:spPr>
        <p:txBody>
          <a:bodyPr wrap="square" rtlCol="0">
            <a:spAutoFit/>
          </a:bodyPr>
          <a:lstStyle/>
          <a:p>
            <a:r>
              <a:rPr lang="en-US" altLang="zh-CN" sz="3200" b="1" dirty="0" smtClean="0">
                <a:solidFill>
                  <a:srgbClr val="FF0000"/>
                </a:solidFill>
              </a:rPr>
              <a:t> A   </a:t>
            </a:r>
            <a:endParaRPr lang="zh-CN" altLang="en-US" sz="3200" b="1" dirty="0">
              <a:solidFill>
                <a:srgbClr val="FF0000"/>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6" name="组合 5"/>
          <p:cNvGrpSpPr/>
          <p:nvPr/>
        </p:nvGrpSpPr>
        <p:grpSpPr>
          <a:xfrm>
            <a:off x="574705" y="1571328"/>
            <a:ext cx="11042672" cy="4524672"/>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p:cNvSpPr/>
            <p:nvPr/>
          </p:nvSpPr>
          <p:spPr>
            <a:xfrm>
              <a:off x="771251" y="1708781"/>
              <a:ext cx="10670471"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a:off x="1" y="257470"/>
            <a:ext cx="2627086"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flipV="1">
            <a:off x="1770744"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300346" y="1132415"/>
            <a:ext cx="7591390" cy="829313"/>
            <a:chOff x="5354177" y="1987945"/>
            <a:chExt cx="2795356" cy="540275"/>
          </a:xfrm>
        </p:grpSpPr>
        <p:sp>
          <p:nvSpPr>
            <p:cNvPr id="18" name="矩形 17"/>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a:solidFill>
                  <a:schemeClr val="bg1"/>
                </a:solidFill>
                <a:latin typeface="微软雅黑" pitchFamily="34" charset="-122"/>
                <a:ea typeface="微软雅黑" pitchFamily="34" charset="-122"/>
              </a:rPr>
              <a:t>舒适与安全</a:t>
            </a:r>
          </a:p>
        </p:txBody>
      </p:sp>
      <p:sp>
        <p:nvSpPr>
          <p:cNvPr id="20" name="文本框 21"/>
          <p:cNvSpPr>
            <a:spLocks noChangeArrowheads="1"/>
          </p:cNvSpPr>
          <p:nvPr/>
        </p:nvSpPr>
        <p:spPr bwMode="auto">
          <a:xfrm>
            <a:off x="3824455" y="1287515"/>
            <a:ext cx="4564062"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algn="ctr"/>
            <a:r>
              <a:rPr lang="zh-CN" altLang="en-US" sz="2800" b="1" dirty="0">
                <a:solidFill>
                  <a:schemeClr val="bg1"/>
                </a:solidFill>
                <a:latin typeface="微软雅黑" pitchFamily="34" charset="-122"/>
                <a:ea typeface="微软雅黑" pitchFamily="34" charset="-122"/>
                <a:sym typeface="Tahoma" pitchFamily="34" charset="0"/>
              </a:rPr>
              <a:t>课堂评价</a:t>
            </a:r>
          </a:p>
        </p:txBody>
      </p:sp>
      <p:sp>
        <p:nvSpPr>
          <p:cNvPr id="22" name="Text Box 15"/>
          <p:cNvSpPr txBox="1">
            <a:spLocks noChangeArrowheads="1"/>
          </p:cNvSpPr>
          <p:nvPr/>
        </p:nvSpPr>
        <p:spPr bwMode="auto">
          <a:xfrm>
            <a:off x="2361965" y="2580170"/>
            <a:ext cx="5958682"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b="1" dirty="0">
                <a:solidFill>
                  <a:srgbClr val="0066FF"/>
                </a:solidFill>
                <a:latin typeface="微软雅黑" pitchFamily="34" charset="-122"/>
                <a:ea typeface="微软雅黑" pitchFamily="34" charset="-122"/>
                <a:sym typeface="楷体_GB2312" pitchFamily="1" charset="-122"/>
              </a:rPr>
              <a:t>2.</a:t>
            </a:r>
            <a:r>
              <a:rPr lang="zh-CN" altLang="en-US" sz="2400" b="1" dirty="0">
                <a:solidFill>
                  <a:srgbClr val="0066FF"/>
                </a:solidFill>
                <a:latin typeface="微软雅黑" pitchFamily="34" charset="-122"/>
                <a:ea typeface="微软雅黑" pitchFamily="34" charset="-122"/>
                <a:sym typeface="楷体_GB2312" pitchFamily="1" charset="-122"/>
              </a:rPr>
              <a:t>导致护理职业暴露最直接的原因是 </a:t>
            </a:r>
            <a:r>
              <a:rPr lang="en-US" altLang="zh-CN" sz="2400" b="1" dirty="0" smtClean="0">
                <a:solidFill>
                  <a:srgbClr val="0066FF"/>
                </a:solidFill>
                <a:latin typeface="微软雅黑" pitchFamily="34" charset="-122"/>
                <a:ea typeface="微软雅黑" pitchFamily="34" charset="-122"/>
                <a:sym typeface="楷体_GB2312" pitchFamily="1" charset="-122"/>
              </a:rPr>
              <a:t>(      )</a:t>
            </a:r>
            <a:endParaRPr lang="zh-CN" altLang="en-US" sz="2400" b="1" dirty="0">
              <a:solidFill>
                <a:srgbClr val="0066FF"/>
              </a:solidFill>
              <a:latin typeface="微软雅黑" pitchFamily="34" charset="-122"/>
              <a:ea typeface="微软雅黑" pitchFamily="34" charset="-122"/>
              <a:sym typeface="楷体_GB2312" pitchFamily="1" charset="-122"/>
            </a:endParaRPr>
          </a:p>
          <a:p>
            <a:r>
              <a:rPr lang="zh-CN" altLang="en-US" sz="2400" b="1" dirty="0">
                <a:solidFill>
                  <a:srgbClr val="0066FF"/>
                </a:solidFill>
                <a:latin typeface="微软雅黑" pitchFamily="34" charset="-122"/>
                <a:ea typeface="微软雅黑" pitchFamily="34" charset="-122"/>
                <a:sym typeface="楷体_GB2312" pitchFamily="1" charset="-122"/>
              </a:rPr>
              <a:t>    </a:t>
            </a:r>
            <a:r>
              <a:rPr lang="en-US" altLang="zh-CN" sz="2400" b="1" dirty="0">
                <a:latin typeface="微软雅黑" pitchFamily="34" charset="-122"/>
                <a:ea typeface="微软雅黑" pitchFamily="34" charset="-122"/>
                <a:sym typeface="楷体_GB2312" pitchFamily="1" charset="-122"/>
              </a:rPr>
              <a:t>A.</a:t>
            </a:r>
            <a:r>
              <a:rPr lang="zh-CN" altLang="en-US" sz="2400" b="1" dirty="0">
                <a:latin typeface="微软雅黑" pitchFamily="34" charset="-122"/>
                <a:ea typeface="微软雅黑" pitchFamily="34" charset="-122"/>
                <a:sym typeface="楷体_GB2312" pitchFamily="1" charset="-122"/>
              </a:rPr>
              <a:t>病人对治疗不配合 </a:t>
            </a:r>
          </a:p>
          <a:p>
            <a:r>
              <a:rPr lang="zh-CN" altLang="en-US" sz="2400" b="1" dirty="0">
                <a:latin typeface="微软雅黑" pitchFamily="34" charset="-122"/>
                <a:ea typeface="微软雅黑" pitchFamily="34" charset="-122"/>
                <a:sym typeface="楷体_GB2312" pitchFamily="1" charset="-122"/>
              </a:rPr>
              <a:t>    </a:t>
            </a:r>
            <a:r>
              <a:rPr lang="en-US" altLang="zh-CN" sz="2400" b="1" dirty="0" smtClean="0">
                <a:latin typeface="微软雅黑" pitchFamily="34" charset="-122"/>
                <a:ea typeface="微软雅黑" pitchFamily="34" charset="-122"/>
                <a:sym typeface="楷体_GB2312" pitchFamily="1" charset="-122"/>
              </a:rPr>
              <a:t>B</a:t>
            </a:r>
            <a:r>
              <a:rPr lang="en-US" altLang="zh-CN" sz="2400" b="1" dirty="0">
                <a:latin typeface="微软雅黑" pitchFamily="34" charset="-122"/>
                <a:ea typeface="微软雅黑" pitchFamily="34" charset="-122"/>
                <a:sym typeface="楷体_GB2312" pitchFamily="1" charset="-122"/>
              </a:rPr>
              <a:t>.</a:t>
            </a:r>
            <a:r>
              <a:rPr lang="zh-CN" altLang="en-US" sz="2400" b="1" dirty="0">
                <a:latin typeface="微软雅黑" pitchFamily="34" charset="-122"/>
                <a:ea typeface="微软雅黑" pitchFamily="34" charset="-122"/>
                <a:sym typeface="楷体_GB2312" pitchFamily="1" charset="-122"/>
              </a:rPr>
              <a:t>病人家属不理解 </a:t>
            </a:r>
          </a:p>
          <a:p>
            <a:r>
              <a:rPr lang="zh-CN" altLang="en-US" sz="2400" b="1" dirty="0">
                <a:latin typeface="微软雅黑" pitchFamily="34" charset="-122"/>
                <a:ea typeface="微软雅黑" pitchFamily="34" charset="-122"/>
                <a:sym typeface="楷体_GB2312" pitchFamily="1" charset="-122"/>
              </a:rPr>
              <a:t>    </a:t>
            </a:r>
            <a:r>
              <a:rPr lang="en-US" altLang="zh-CN" sz="2400" b="1" dirty="0">
                <a:latin typeface="微软雅黑" pitchFamily="34" charset="-122"/>
                <a:ea typeface="微软雅黑" pitchFamily="34" charset="-122"/>
                <a:sym typeface="楷体_GB2312" pitchFamily="1" charset="-122"/>
              </a:rPr>
              <a:t>C.</a:t>
            </a:r>
            <a:r>
              <a:rPr lang="zh-CN" altLang="en-US" sz="2400" b="1" dirty="0">
                <a:latin typeface="微软雅黑" pitchFamily="34" charset="-122"/>
                <a:ea typeface="微软雅黑" pitchFamily="34" charset="-122"/>
                <a:sym typeface="楷体_GB2312" pitchFamily="1" charset="-122"/>
              </a:rPr>
              <a:t>护理培训不到位 </a:t>
            </a:r>
          </a:p>
          <a:p>
            <a:r>
              <a:rPr lang="zh-CN" altLang="en-US" sz="2400" b="1" dirty="0">
                <a:latin typeface="微软雅黑" pitchFamily="34" charset="-122"/>
                <a:ea typeface="微软雅黑" pitchFamily="34" charset="-122"/>
                <a:sym typeface="楷体_GB2312" pitchFamily="1" charset="-122"/>
              </a:rPr>
              <a:t>    </a:t>
            </a:r>
            <a:r>
              <a:rPr lang="en-US" altLang="zh-CN" sz="2400" b="1" dirty="0">
                <a:latin typeface="微软雅黑" pitchFamily="34" charset="-122"/>
                <a:ea typeface="微软雅黑" pitchFamily="34" charset="-122"/>
                <a:sym typeface="楷体_GB2312" pitchFamily="1" charset="-122"/>
              </a:rPr>
              <a:t>D.</a:t>
            </a:r>
            <a:r>
              <a:rPr lang="zh-CN" altLang="en-US" sz="2400" b="1" dirty="0">
                <a:latin typeface="微软雅黑" pitchFamily="34" charset="-122"/>
                <a:ea typeface="微软雅黑" pitchFamily="34" charset="-122"/>
                <a:sym typeface="楷体_GB2312" pitchFamily="1" charset="-122"/>
              </a:rPr>
              <a:t>直接接触感染病人 </a:t>
            </a:r>
          </a:p>
          <a:p>
            <a:r>
              <a:rPr lang="zh-CN" altLang="en-US" sz="2400" b="1" dirty="0">
                <a:latin typeface="微软雅黑" pitchFamily="34" charset="-122"/>
                <a:ea typeface="微软雅黑" pitchFamily="34" charset="-122"/>
                <a:sym typeface="楷体_GB2312" pitchFamily="1" charset="-122"/>
              </a:rPr>
              <a:t>    </a:t>
            </a:r>
            <a:r>
              <a:rPr lang="en-US" altLang="zh-CN" sz="2400" b="1" dirty="0">
                <a:latin typeface="微软雅黑" pitchFamily="34" charset="-122"/>
                <a:ea typeface="微软雅黑" pitchFamily="34" charset="-122"/>
                <a:sym typeface="楷体_GB2312" pitchFamily="1" charset="-122"/>
              </a:rPr>
              <a:t>E.</a:t>
            </a:r>
            <a:r>
              <a:rPr lang="zh-CN" altLang="en-US" sz="2400" b="1" dirty="0">
                <a:latin typeface="微软雅黑" pitchFamily="34" charset="-122"/>
                <a:ea typeface="微软雅黑" pitchFamily="34" charset="-122"/>
                <a:sym typeface="楷体_GB2312" pitchFamily="1" charset="-122"/>
              </a:rPr>
              <a:t>技术水平不够专业</a:t>
            </a:r>
            <a:endParaRPr lang="zh-CN" sz="2400" b="1" dirty="0">
              <a:latin typeface="微软雅黑" pitchFamily="34" charset="-122"/>
              <a:ea typeface="微软雅黑" pitchFamily="34" charset="-122"/>
              <a:sym typeface="楷体_GB2312" pitchFamily="1" charset="-122"/>
            </a:endParaRPr>
          </a:p>
        </p:txBody>
      </p:sp>
      <p:sp>
        <p:nvSpPr>
          <p:cNvPr id="23" name="文本框 22"/>
          <p:cNvSpPr txBox="1"/>
          <p:nvPr/>
        </p:nvSpPr>
        <p:spPr>
          <a:xfrm>
            <a:off x="7464614" y="2518594"/>
            <a:ext cx="442750" cy="584775"/>
          </a:xfrm>
          <a:prstGeom prst="rect">
            <a:avLst/>
          </a:prstGeom>
          <a:noFill/>
        </p:spPr>
        <p:txBody>
          <a:bodyPr wrap="none" rtlCol="0">
            <a:spAutoFit/>
          </a:bodyPr>
          <a:lstStyle/>
          <a:p>
            <a:r>
              <a:rPr lang="en-US" altLang="zh-CN" sz="3200" b="1" dirty="0" smtClean="0">
                <a:solidFill>
                  <a:srgbClr val="FF0000"/>
                </a:solidFill>
              </a:rPr>
              <a:t>D</a:t>
            </a:r>
            <a:endParaRPr lang="zh-CN" altLang="en-US" sz="3200" b="1" dirty="0">
              <a:solidFill>
                <a:srgbClr val="FF0000"/>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6" name="组合 5"/>
          <p:cNvGrpSpPr/>
          <p:nvPr/>
        </p:nvGrpSpPr>
        <p:grpSpPr>
          <a:xfrm>
            <a:off x="574705" y="1571328"/>
            <a:ext cx="11042672" cy="4524672"/>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p:cNvSpPr/>
            <p:nvPr/>
          </p:nvSpPr>
          <p:spPr>
            <a:xfrm>
              <a:off x="771251" y="1708781"/>
              <a:ext cx="10670471"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a:off x="1" y="257470"/>
            <a:ext cx="2627086"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flipV="1">
            <a:off x="1770744"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300346" y="1132415"/>
            <a:ext cx="7591390" cy="829313"/>
            <a:chOff x="5354177" y="1987945"/>
            <a:chExt cx="2795356" cy="540275"/>
          </a:xfrm>
        </p:grpSpPr>
        <p:sp>
          <p:nvSpPr>
            <p:cNvPr id="18" name="矩形 17"/>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a:solidFill>
                  <a:schemeClr val="bg1"/>
                </a:solidFill>
                <a:latin typeface="微软雅黑" pitchFamily="34" charset="-122"/>
                <a:ea typeface="微软雅黑" pitchFamily="34" charset="-122"/>
              </a:rPr>
              <a:t>舒适与安全</a:t>
            </a:r>
          </a:p>
        </p:txBody>
      </p:sp>
      <p:sp>
        <p:nvSpPr>
          <p:cNvPr id="20" name="文本框 21"/>
          <p:cNvSpPr>
            <a:spLocks noChangeArrowheads="1"/>
          </p:cNvSpPr>
          <p:nvPr/>
        </p:nvSpPr>
        <p:spPr bwMode="auto">
          <a:xfrm>
            <a:off x="3824455" y="1287515"/>
            <a:ext cx="4564062"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algn="ctr"/>
            <a:r>
              <a:rPr lang="zh-CN" altLang="en-US" sz="2800" b="1" dirty="0">
                <a:solidFill>
                  <a:schemeClr val="bg1"/>
                </a:solidFill>
                <a:latin typeface="微软雅黑" pitchFamily="34" charset="-122"/>
                <a:ea typeface="微软雅黑" pitchFamily="34" charset="-122"/>
                <a:sym typeface="Tahoma" pitchFamily="34" charset="0"/>
              </a:rPr>
              <a:t>课堂评价</a:t>
            </a:r>
          </a:p>
        </p:txBody>
      </p:sp>
      <p:sp>
        <p:nvSpPr>
          <p:cNvPr id="22" name="Text Box 9"/>
          <p:cNvSpPr txBox="1">
            <a:spLocks noChangeArrowheads="1"/>
          </p:cNvSpPr>
          <p:nvPr/>
        </p:nvSpPr>
        <p:spPr bwMode="auto">
          <a:xfrm>
            <a:off x="1770744" y="2245540"/>
            <a:ext cx="8828697" cy="26776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r>
              <a:rPr lang="en-US" sz="2400" b="1" dirty="0">
                <a:solidFill>
                  <a:srgbClr val="0066FF"/>
                </a:solidFill>
                <a:latin typeface="微软雅黑" pitchFamily="34" charset="-122"/>
                <a:ea typeface="微软雅黑" pitchFamily="34" charset="-122"/>
                <a:sym typeface="楷体_GB2312" pitchFamily="1" charset="-122"/>
              </a:rPr>
              <a:t>A2</a:t>
            </a:r>
            <a:r>
              <a:rPr lang="zh-CN" altLang="en-US" sz="2400" b="1" dirty="0">
                <a:solidFill>
                  <a:srgbClr val="0066FF"/>
                </a:solidFill>
                <a:latin typeface="微软雅黑" pitchFamily="34" charset="-122"/>
                <a:ea typeface="微软雅黑" pitchFamily="34" charset="-122"/>
                <a:sym typeface="楷体_GB2312" pitchFamily="1" charset="-122"/>
              </a:rPr>
              <a:t>型题</a:t>
            </a:r>
          </a:p>
          <a:p>
            <a:r>
              <a:rPr lang="zh-CN" altLang="en-US" sz="2400" b="1" dirty="0">
                <a:solidFill>
                  <a:srgbClr val="0066FF"/>
                </a:solidFill>
                <a:latin typeface="微软雅黑" pitchFamily="34" charset="-122"/>
                <a:ea typeface="微软雅黑" pitchFamily="34" charset="-122"/>
                <a:sym typeface="楷体_GB2312" pitchFamily="1" charset="-122"/>
              </a:rPr>
              <a:t>    </a:t>
            </a:r>
            <a:r>
              <a:rPr lang="en-US" altLang="zh-CN" sz="2400" b="1" dirty="0">
                <a:solidFill>
                  <a:srgbClr val="0066FF"/>
                </a:solidFill>
                <a:latin typeface="微软雅黑" pitchFamily="34" charset="-122"/>
                <a:ea typeface="微软雅黑" pitchFamily="34" charset="-122"/>
                <a:sym typeface="楷体_GB2312" pitchFamily="1" charset="-122"/>
              </a:rPr>
              <a:t>3.</a:t>
            </a:r>
            <a:r>
              <a:rPr lang="zh-CN" altLang="en-US" sz="2400" b="1" dirty="0">
                <a:solidFill>
                  <a:srgbClr val="0066FF"/>
                </a:solidFill>
                <a:latin typeface="微软雅黑" pitchFamily="34" charset="-122"/>
                <a:ea typeface="微软雅黑" pitchFamily="34" charset="-122"/>
                <a:sym typeface="楷体_GB2312" pitchFamily="1" charset="-122"/>
              </a:rPr>
              <a:t>护士小王对病人进行肌内注射时，查对失误，将</a:t>
            </a:r>
            <a:r>
              <a:rPr lang="en-US" altLang="zh-CN" sz="2400" b="1" dirty="0">
                <a:solidFill>
                  <a:srgbClr val="0066FF"/>
                </a:solidFill>
                <a:latin typeface="微软雅黑" pitchFamily="34" charset="-122"/>
                <a:ea typeface="微软雅黑" pitchFamily="34" charset="-122"/>
                <a:sym typeface="楷体_GB2312" pitchFamily="1" charset="-122"/>
              </a:rPr>
              <a:t>1</a:t>
            </a:r>
            <a:r>
              <a:rPr lang="zh-CN" altLang="en-US" sz="2400" b="1" dirty="0">
                <a:solidFill>
                  <a:srgbClr val="0066FF"/>
                </a:solidFill>
                <a:latin typeface="微软雅黑" pitchFamily="34" charset="-122"/>
                <a:ea typeface="微软雅黑" pitchFamily="34" charset="-122"/>
                <a:sym typeface="楷体_GB2312" pitchFamily="1" charset="-122"/>
              </a:rPr>
              <a:t>床病人的青霉素给</a:t>
            </a:r>
            <a:r>
              <a:rPr lang="en-US" altLang="zh-CN" sz="2400" b="1" dirty="0">
                <a:solidFill>
                  <a:srgbClr val="0066FF"/>
                </a:solidFill>
                <a:latin typeface="微软雅黑" pitchFamily="34" charset="-122"/>
                <a:ea typeface="微软雅黑" pitchFamily="34" charset="-122"/>
                <a:sym typeface="楷体_GB2312" pitchFamily="1" charset="-122"/>
              </a:rPr>
              <a:t>2</a:t>
            </a:r>
            <a:r>
              <a:rPr lang="zh-CN" altLang="en-US" sz="2400" b="1" dirty="0">
                <a:solidFill>
                  <a:srgbClr val="0066FF"/>
                </a:solidFill>
                <a:latin typeface="微软雅黑" pitchFamily="34" charset="-122"/>
                <a:ea typeface="微软雅黑" pitchFamily="34" charset="-122"/>
                <a:sym typeface="楷体_GB2312" pitchFamily="1" charset="-122"/>
              </a:rPr>
              <a:t>床病人注射，导致病人过敏性休克死亡。在此项操作中护士小王出现过失的原因是 </a:t>
            </a:r>
            <a:r>
              <a:rPr lang="en-US" altLang="zh-CN" sz="2400" b="1" dirty="0" smtClean="0">
                <a:solidFill>
                  <a:srgbClr val="0066FF"/>
                </a:solidFill>
                <a:latin typeface="微软雅黑" pitchFamily="34" charset="-122"/>
                <a:ea typeface="微软雅黑" pitchFamily="34" charset="-122"/>
                <a:sym typeface="楷体_GB2312" pitchFamily="1" charset="-122"/>
              </a:rPr>
              <a:t>(     )</a:t>
            </a:r>
            <a:r>
              <a:rPr lang="zh-CN" altLang="en-US" sz="2400" b="1" dirty="0" smtClean="0">
                <a:solidFill>
                  <a:srgbClr val="0066FF"/>
                </a:solidFill>
                <a:latin typeface="微软雅黑" pitchFamily="34" charset="-122"/>
                <a:ea typeface="微软雅黑" pitchFamily="34" charset="-122"/>
                <a:sym typeface="楷体_GB2312" pitchFamily="1" charset="-122"/>
              </a:rPr>
              <a:t>   </a:t>
            </a:r>
            <a:endParaRPr lang="zh-CN" altLang="en-US" sz="2400" b="1" dirty="0">
              <a:solidFill>
                <a:srgbClr val="0066FF"/>
              </a:solidFill>
              <a:latin typeface="微软雅黑" pitchFamily="34" charset="-122"/>
              <a:ea typeface="微软雅黑" pitchFamily="34" charset="-122"/>
              <a:sym typeface="楷体_GB2312" pitchFamily="1" charset="-122"/>
            </a:endParaRPr>
          </a:p>
          <a:p>
            <a:r>
              <a:rPr lang="zh-CN" altLang="en-US" sz="2400" b="1" dirty="0">
                <a:solidFill>
                  <a:srgbClr val="0066FF"/>
                </a:solidFill>
                <a:latin typeface="微软雅黑" pitchFamily="34" charset="-122"/>
                <a:ea typeface="微软雅黑" pitchFamily="34" charset="-122"/>
                <a:sym typeface="楷体_GB2312" pitchFamily="1" charset="-122"/>
              </a:rPr>
              <a:t>    </a:t>
            </a:r>
            <a:r>
              <a:rPr lang="en-US" altLang="zh-CN" sz="2400" b="1" dirty="0">
                <a:latin typeface="微软雅黑" pitchFamily="34" charset="-122"/>
                <a:ea typeface="微软雅黑" pitchFamily="34" charset="-122"/>
                <a:sym typeface="楷体_GB2312" pitchFamily="1" charset="-122"/>
              </a:rPr>
              <a:t>A.</a:t>
            </a:r>
            <a:r>
              <a:rPr lang="zh-CN" altLang="en-US" sz="2400" b="1" dirty="0">
                <a:latin typeface="微软雅黑" pitchFamily="34" charset="-122"/>
                <a:ea typeface="微软雅黑" pitchFamily="34" charset="-122"/>
                <a:sym typeface="楷体_GB2312" pitchFamily="1" charset="-122"/>
              </a:rPr>
              <a:t>违反药物的配伍禁忌      </a:t>
            </a:r>
            <a:r>
              <a:rPr lang="en-US" altLang="zh-CN" sz="2400" b="1" dirty="0">
                <a:latin typeface="微软雅黑" pitchFamily="34" charset="-122"/>
                <a:ea typeface="微软雅黑" pitchFamily="34" charset="-122"/>
                <a:sym typeface="楷体_GB2312" pitchFamily="1" charset="-122"/>
              </a:rPr>
              <a:t>B.</a:t>
            </a:r>
            <a:r>
              <a:rPr lang="zh-CN" altLang="en-US" sz="2400" b="1" dirty="0">
                <a:latin typeface="微软雅黑" pitchFamily="34" charset="-122"/>
                <a:ea typeface="微软雅黑" pitchFamily="34" charset="-122"/>
                <a:sym typeface="楷体_GB2312" pitchFamily="1" charset="-122"/>
              </a:rPr>
              <a:t>违反交接班制度 </a:t>
            </a:r>
          </a:p>
          <a:p>
            <a:r>
              <a:rPr lang="zh-CN" altLang="en-US" sz="2400" b="1" dirty="0">
                <a:latin typeface="微软雅黑" pitchFamily="34" charset="-122"/>
                <a:ea typeface="微软雅黑" pitchFamily="34" charset="-122"/>
                <a:sym typeface="楷体_GB2312" pitchFamily="1" charset="-122"/>
              </a:rPr>
              <a:t>    </a:t>
            </a:r>
            <a:r>
              <a:rPr lang="en-US" altLang="zh-CN" sz="2400" b="1" dirty="0">
                <a:latin typeface="微软雅黑" pitchFamily="34" charset="-122"/>
                <a:ea typeface="微软雅黑" pitchFamily="34" charset="-122"/>
                <a:sym typeface="楷体_GB2312" pitchFamily="1" charset="-122"/>
              </a:rPr>
              <a:t>C.</a:t>
            </a:r>
            <a:r>
              <a:rPr lang="zh-CN" altLang="en-US" sz="2400" b="1" dirty="0">
                <a:latin typeface="微软雅黑" pitchFamily="34" charset="-122"/>
                <a:ea typeface="微软雅黑" pitchFamily="34" charset="-122"/>
                <a:sym typeface="楷体_GB2312" pitchFamily="1" charset="-122"/>
              </a:rPr>
              <a:t>执行医嘱不完全          </a:t>
            </a:r>
            <a:r>
              <a:rPr lang="en-US" altLang="zh-CN" sz="2400" b="1" dirty="0">
                <a:latin typeface="微软雅黑" pitchFamily="34" charset="-122"/>
                <a:ea typeface="微软雅黑" pitchFamily="34" charset="-122"/>
                <a:sym typeface="楷体_GB2312" pitchFamily="1" charset="-122"/>
              </a:rPr>
              <a:t>D.</a:t>
            </a:r>
            <a:r>
              <a:rPr lang="zh-CN" altLang="en-US" sz="2400" b="1" dirty="0">
                <a:latin typeface="微软雅黑" pitchFamily="34" charset="-122"/>
                <a:ea typeface="微软雅黑" pitchFamily="34" charset="-122"/>
                <a:sym typeface="楷体_GB2312" pitchFamily="1" charset="-122"/>
              </a:rPr>
              <a:t>不认真执行医嘱 </a:t>
            </a:r>
          </a:p>
          <a:p>
            <a:r>
              <a:rPr lang="zh-CN" altLang="en-US" sz="2400" b="1" dirty="0">
                <a:latin typeface="微软雅黑" pitchFamily="34" charset="-122"/>
                <a:ea typeface="微软雅黑" pitchFamily="34" charset="-122"/>
                <a:sym typeface="楷体_GB2312" pitchFamily="1" charset="-122"/>
              </a:rPr>
              <a:t>    </a:t>
            </a:r>
            <a:r>
              <a:rPr lang="en-US" altLang="zh-CN" sz="2400" b="1" dirty="0">
                <a:latin typeface="微软雅黑" pitchFamily="34" charset="-122"/>
                <a:ea typeface="微软雅黑" pitchFamily="34" charset="-122"/>
                <a:sym typeface="楷体_GB2312" pitchFamily="1" charset="-122"/>
              </a:rPr>
              <a:t>E.</a:t>
            </a:r>
            <a:r>
              <a:rPr lang="zh-CN" altLang="en-US" sz="2400" b="1" dirty="0">
                <a:latin typeface="微软雅黑" pitchFamily="34" charset="-122"/>
                <a:ea typeface="微软雅黑" pitchFamily="34" charset="-122"/>
                <a:sym typeface="楷体_GB2312" pitchFamily="1" charset="-122"/>
              </a:rPr>
              <a:t>擅自使用护士权力 </a:t>
            </a:r>
          </a:p>
        </p:txBody>
      </p:sp>
      <p:sp>
        <p:nvSpPr>
          <p:cNvPr id="23" name="文本框 22"/>
          <p:cNvSpPr txBox="1"/>
          <p:nvPr/>
        </p:nvSpPr>
        <p:spPr>
          <a:xfrm>
            <a:off x="6096041" y="3275188"/>
            <a:ext cx="442750" cy="584775"/>
          </a:xfrm>
          <a:prstGeom prst="rect">
            <a:avLst/>
          </a:prstGeom>
          <a:noFill/>
        </p:spPr>
        <p:txBody>
          <a:bodyPr wrap="none" rtlCol="0">
            <a:spAutoFit/>
          </a:bodyPr>
          <a:lstStyle/>
          <a:p>
            <a:r>
              <a:rPr lang="en-US" altLang="zh-CN" sz="3200" b="1" dirty="0" smtClean="0">
                <a:solidFill>
                  <a:srgbClr val="FF0000"/>
                </a:solidFill>
              </a:rPr>
              <a:t>D</a:t>
            </a:r>
            <a:endParaRPr lang="zh-CN" altLang="en-US" sz="3200" b="1" dirty="0">
              <a:solidFill>
                <a:srgbClr val="FF0000"/>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6" name="组合 5"/>
          <p:cNvGrpSpPr/>
          <p:nvPr/>
        </p:nvGrpSpPr>
        <p:grpSpPr>
          <a:xfrm>
            <a:off x="574705" y="1571328"/>
            <a:ext cx="11042672" cy="4524672"/>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p:cNvSpPr/>
            <p:nvPr/>
          </p:nvSpPr>
          <p:spPr>
            <a:xfrm>
              <a:off x="771251" y="1708781"/>
              <a:ext cx="10670471"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a:off x="1" y="257470"/>
            <a:ext cx="2627086"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flipV="1">
            <a:off x="1770744"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300346" y="1132415"/>
            <a:ext cx="7591390" cy="829313"/>
            <a:chOff x="5354177" y="1987945"/>
            <a:chExt cx="2795356" cy="540275"/>
          </a:xfrm>
        </p:grpSpPr>
        <p:sp>
          <p:nvSpPr>
            <p:cNvPr id="18" name="矩形 17"/>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a:solidFill>
                  <a:schemeClr val="bg1"/>
                </a:solidFill>
                <a:latin typeface="微软雅黑" pitchFamily="34" charset="-122"/>
                <a:ea typeface="微软雅黑" pitchFamily="34" charset="-122"/>
              </a:rPr>
              <a:t>舒适与安全</a:t>
            </a:r>
          </a:p>
        </p:txBody>
      </p:sp>
      <p:sp>
        <p:nvSpPr>
          <p:cNvPr id="20" name="文本框 21"/>
          <p:cNvSpPr>
            <a:spLocks noChangeArrowheads="1"/>
          </p:cNvSpPr>
          <p:nvPr/>
        </p:nvSpPr>
        <p:spPr bwMode="auto">
          <a:xfrm>
            <a:off x="3824455" y="1287515"/>
            <a:ext cx="4564062"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algn="ctr"/>
            <a:r>
              <a:rPr lang="zh-CN" altLang="en-US" sz="2800" b="1" dirty="0">
                <a:solidFill>
                  <a:schemeClr val="bg1"/>
                </a:solidFill>
                <a:latin typeface="微软雅黑" pitchFamily="34" charset="-122"/>
                <a:ea typeface="微软雅黑" pitchFamily="34" charset="-122"/>
                <a:sym typeface="Tahoma" pitchFamily="34" charset="0"/>
              </a:rPr>
              <a:t>课堂评价</a:t>
            </a:r>
          </a:p>
        </p:txBody>
      </p:sp>
      <p:sp>
        <p:nvSpPr>
          <p:cNvPr id="22" name="Text Box 9"/>
          <p:cNvSpPr txBox="1">
            <a:spLocks noChangeArrowheads="1"/>
          </p:cNvSpPr>
          <p:nvPr/>
        </p:nvSpPr>
        <p:spPr bwMode="auto">
          <a:xfrm>
            <a:off x="2198915" y="2494836"/>
            <a:ext cx="8125505" cy="19389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r>
              <a:rPr lang="zh-CN" altLang="en-US" sz="2400" b="1" dirty="0">
                <a:solidFill>
                  <a:srgbClr val="0066FF"/>
                </a:solidFill>
                <a:latin typeface="微软雅黑" pitchFamily="34" charset="-122"/>
                <a:ea typeface="微软雅黑" pitchFamily="34" charset="-122"/>
                <a:sym typeface="楷体_GB2312" pitchFamily="1" charset="-122"/>
              </a:rPr>
              <a:t>    </a:t>
            </a:r>
            <a:r>
              <a:rPr lang="en-US" altLang="zh-CN" sz="2400" b="1" dirty="0">
                <a:solidFill>
                  <a:srgbClr val="0066FF"/>
                </a:solidFill>
                <a:latin typeface="微软雅黑" pitchFamily="34" charset="-122"/>
                <a:ea typeface="微软雅黑" pitchFamily="34" charset="-122"/>
                <a:sym typeface="楷体_GB2312" pitchFamily="1" charset="-122"/>
              </a:rPr>
              <a:t>4.</a:t>
            </a:r>
            <a:r>
              <a:rPr lang="zh-CN" altLang="en-US" sz="2400" b="1" dirty="0">
                <a:solidFill>
                  <a:srgbClr val="0066FF"/>
                </a:solidFill>
                <a:latin typeface="微软雅黑" pitchFamily="34" charset="-122"/>
                <a:ea typeface="微软雅黑" pitchFamily="34" charset="-122"/>
                <a:sym typeface="楷体_GB2312" pitchFamily="1" charset="-122"/>
              </a:rPr>
              <a:t>病人王某，因肺结核住院治疗，住院期间被蚊子叮咬而感染疟疾，该医院的不安全因素属于 </a:t>
            </a:r>
            <a:r>
              <a:rPr lang="en-US" altLang="zh-CN" sz="2400" b="1" dirty="0" smtClean="0">
                <a:solidFill>
                  <a:srgbClr val="0066FF"/>
                </a:solidFill>
                <a:latin typeface="微软雅黑" pitchFamily="34" charset="-122"/>
                <a:ea typeface="微软雅黑" pitchFamily="34" charset="-122"/>
                <a:sym typeface="楷体_GB2312" pitchFamily="1" charset="-122"/>
              </a:rPr>
              <a:t>(    )</a:t>
            </a:r>
            <a:r>
              <a:rPr lang="zh-CN" altLang="en-US" sz="2400" b="1" dirty="0" smtClean="0">
                <a:solidFill>
                  <a:srgbClr val="0066FF"/>
                </a:solidFill>
                <a:latin typeface="微软雅黑" pitchFamily="34" charset="-122"/>
                <a:ea typeface="微软雅黑" pitchFamily="34" charset="-122"/>
                <a:sym typeface="楷体_GB2312" pitchFamily="1" charset="-122"/>
              </a:rPr>
              <a:t>  </a:t>
            </a:r>
            <a:endParaRPr lang="zh-CN" altLang="en-US" sz="2400" b="1" dirty="0">
              <a:solidFill>
                <a:srgbClr val="0066FF"/>
              </a:solidFill>
              <a:latin typeface="微软雅黑" pitchFamily="34" charset="-122"/>
              <a:ea typeface="微软雅黑" pitchFamily="34" charset="-122"/>
              <a:sym typeface="楷体_GB2312" pitchFamily="1" charset="-122"/>
            </a:endParaRPr>
          </a:p>
          <a:p>
            <a:r>
              <a:rPr lang="zh-CN" altLang="en-US" sz="2400" b="1" dirty="0">
                <a:latin typeface="微软雅黑" pitchFamily="34" charset="-122"/>
                <a:ea typeface="微软雅黑" pitchFamily="34" charset="-122"/>
                <a:sym typeface="楷体_GB2312" pitchFamily="1" charset="-122"/>
              </a:rPr>
              <a:t>    </a:t>
            </a:r>
            <a:endParaRPr lang="en-US" altLang="zh-CN" sz="2400" b="1" dirty="0" smtClean="0">
              <a:latin typeface="微软雅黑" pitchFamily="34" charset="-122"/>
              <a:ea typeface="微软雅黑" pitchFamily="34" charset="-122"/>
              <a:sym typeface="楷体_GB2312" pitchFamily="1" charset="-122"/>
            </a:endParaRPr>
          </a:p>
          <a:p>
            <a:r>
              <a:rPr lang="en-US" altLang="zh-CN" sz="2400" b="1" dirty="0">
                <a:latin typeface="微软雅黑" pitchFamily="34" charset="-122"/>
                <a:ea typeface="微软雅黑" pitchFamily="34" charset="-122"/>
                <a:sym typeface="楷体_GB2312" pitchFamily="1" charset="-122"/>
              </a:rPr>
              <a:t> </a:t>
            </a:r>
            <a:r>
              <a:rPr lang="en-US" altLang="zh-CN" sz="2400" b="1" dirty="0" smtClean="0">
                <a:latin typeface="微软雅黑" pitchFamily="34" charset="-122"/>
                <a:ea typeface="微软雅黑" pitchFamily="34" charset="-122"/>
                <a:sym typeface="楷体_GB2312" pitchFamily="1" charset="-122"/>
              </a:rPr>
              <a:t>   A</a:t>
            </a:r>
            <a:r>
              <a:rPr lang="en-US" altLang="zh-CN" sz="2400" b="1" dirty="0">
                <a:latin typeface="微软雅黑" pitchFamily="34" charset="-122"/>
                <a:ea typeface="微软雅黑" pitchFamily="34" charset="-122"/>
                <a:sym typeface="楷体_GB2312" pitchFamily="1" charset="-122"/>
              </a:rPr>
              <a:t>. </a:t>
            </a:r>
            <a:r>
              <a:rPr lang="zh-CN" altLang="en-US" sz="2400" b="1" dirty="0">
                <a:latin typeface="微软雅黑" pitchFamily="34" charset="-122"/>
                <a:ea typeface="微软雅黑" pitchFamily="34" charset="-122"/>
                <a:sym typeface="楷体_GB2312" pitchFamily="1" charset="-122"/>
              </a:rPr>
              <a:t>人员因素          </a:t>
            </a:r>
            <a:r>
              <a:rPr lang="en-US" altLang="zh-CN" sz="2400" b="1" dirty="0">
                <a:latin typeface="微软雅黑" pitchFamily="34" charset="-122"/>
                <a:ea typeface="微软雅黑" pitchFamily="34" charset="-122"/>
                <a:sym typeface="楷体_GB2312" pitchFamily="1" charset="-122"/>
              </a:rPr>
              <a:t>B. </a:t>
            </a:r>
            <a:r>
              <a:rPr lang="zh-CN" altLang="en-US" sz="2400" b="1" dirty="0">
                <a:latin typeface="微软雅黑" pitchFamily="34" charset="-122"/>
                <a:ea typeface="微软雅黑" pitchFamily="34" charset="-122"/>
                <a:sym typeface="楷体_GB2312" pitchFamily="1" charset="-122"/>
              </a:rPr>
              <a:t>病人因素          </a:t>
            </a:r>
            <a:r>
              <a:rPr lang="en-US" altLang="zh-CN" sz="2400" b="1" dirty="0">
                <a:latin typeface="微软雅黑" pitchFamily="34" charset="-122"/>
                <a:ea typeface="微软雅黑" pitchFamily="34" charset="-122"/>
                <a:sym typeface="楷体_GB2312" pitchFamily="1" charset="-122"/>
              </a:rPr>
              <a:t>C. </a:t>
            </a:r>
            <a:r>
              <a:rPr lang="zh-CN" altLang="en-US" sz="2400" b="1" dirty="0">
                <a:latin typeface="微软雅黑" pitchFamily="34" charset="-122"/>
                <a:ea typeface="微软雅黑" pitchFamily="34" charset="-122"/>
                <a:sym typeface="楷体_GB2312" pitchFamily="1" charset="-122"/>
              </a:rPr>
              <a:t>技术因素 </a:t>
            </a:r>
          </a:p>
          <a:p>
            <a:r>
              <a:rPr lang="zh-CN" altLang="en-US" sz="2400" b="1" dirty="0">
                <a:latin typeface="微软雅黑" pitchFamily="34" charset="-122"/>
                <a:ea typeface="微软雅黑" pitchFamily="34" charset="-122"/>
                <a:sym typeface="楷体_GB2312" pitchFamily="1" charset="-122"/>
              </a:rPr>
              <a:t>    </a:t>
            </a:r>
            <a:r>
              <a:rPr lang="en-US" altLang="zh-CN" sz="2400" b="1" dirty="0">
                <a:latin typeface="微软雅黑" pitchFamily="34" charset="-122"/>
                <a:ea typeface="微软雅黑" pitchFamily="34" charset="-122"/>
                <a:sym typeface="楷体_GB2312" pitchFamily="1" charset="-122"/>
              </a:rPr>
              <a:t>D. </a:t>
            </a:r>
            <a:r>
              <a:rPr lang="zh-CN" altLang="en-US" sz="2400" b="1" dirty="0">
                <a:latin typeface="微软雅黑" pitchFamily="34" charset="-122"/>
                <a:ea typeface="微软雅黑" pitchFamily="34" charset="-122"/>
                <a:sym typeface="楷体_GB2312" pitchFamily="1" charset="-122"/>
              </a:rPr>
              <a:t>物质因素          </a:t>
            </a:r>
            <a:r>
              <a:rPr lang="en-US" altLang="zh-CN" sz="2400" b="1" dirty="0">
                <a:latin typeface="微软雅黑" pitchFamily="34" charset="-122"/>
                <a:ea typeface="微软雅黑" pitchFamily="34" charset="-122"/>
                <a:sym typeface="楷体_GB2312" pitchFamily="1" charset="-122"/>
              </a:rPr>
              <a:t>E. </a:t>
            </a:r>
            <a:r>
              <a:rPr lang="zh-CN" altLang="en-US" sz="2400" b="1" dirty="0">
                <a:latin typeface="微软雅黑" pitchFamily="34" charset="-122"/>
                <a:ea typeface="微软雅黑" pitchFamily="34" charset="-122"/>
                <a:sym typeface="楷体_GB2312" pitchFamily="1" charset="-122"/>
              </a:rPr>
              <a:t>环境因素 </a:t>
            </a:r>
          </a:p>
        </p:txBody>
      </p:sp>
      <p:sp>
        <p:nvSpPr>
          <p:cNvPr id="23" name="文本框 22"/>
          <p:cNvSpPr txBox="1"/>
          <p:nvPr/>
        </p:nvSpPr>
        <p:spPr>
          <a:xfrm>
            <a:off x="7681708" y="2880767"/>
            <a:ext cx="587375" cy="583565"/>
          </a:xfrm>
          <a:prstGeom prst="rect">
            <a:avLst/>
          </a:prstGeom>
          <a:noFill/>
        </p:spPr>
        <p:txBody>
          <a:bodyPr wrap="square" rtlCol="0">
            <a:spAutoFit/>
          </a:bodyPr>
          <a:lstStyle/>
          <a:p>
            <a:r>
              <a:rPr lang="en-US" altLang="zh-CN" sz="3200" b="1" dirty="0">
                <a:solidFill>
                  <a:srgbClr val="FF0000"/>
                </a:solidFill>
              </a:rPr>
              <a:t>E</a:t>
            </a:r>
            <a:endParaRPr lang="zh-CN" altLang="en-US" sz="3200" b="1" dirty="0">
              <a:solidFill>
                <a:srgbClr val="FF0000"/>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6" name="组合 5"/>
          <p:cNvGrpSpPr/>
          <p:nvPr/>
        </p:nvGrpSpPr>
        <p:grpSpPr>
          <a:xfrm>
            <a:off x="574705" y="1571328"/>
            <a:ext cx="11042672" cy="4524672"/>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p:cNvSpPr/>
            <p:nvPr/>
          </p:nvSpPr>
          <p:spPr>
            <a:xfrm>
              <a:off x="771251" y="1708781"/>
              <a:ext cx="10670471"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a:off x="1" y="257470"/>
            <a:ext cx="2627086"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flipV="1">
            <a:off x="1770744"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300346" y="1132415"/>
            <a:ext cx="7591390" cy="829313"/>
            <a:chOff x="5354177" y="1987945"/>
            <a:chExt cx="2795356" cy="540275"/>
          </a:xfrm>
        </p:grpSpPr>
        <p:sp>
          <p:nvSpPr>
            <p:cNvPr id="18" name="矩形 17"/>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a:solidFill>
                  <a:schemeClr val="bg1"/>
                </a:solidFill>
                <a:latin typeface="微软雅黑" pitchFamily="34" charset="-122"/>
                <a:ea typeface="微软雅黑" pitchFamily="34" charset="-122"/>
              </a:rPr>
              <a:t>舒适与安全</a:t>
            </a:r>
          </a:p>
        </p:txBody>
      </p:sp>
      <p:sp>
        <p:nvSpPr>
          <p:cNvPr id="20" name="文本框 21"/>
          <p:cNvSpPr>
            <a:spLocks noChangeArrowheads="1"/>
          </p:cNvSpPr>
          <p:nvPr/>
        </p:nvSpPr>
        <p:spPr bwMode="auto">
          <a:xfrm>
            <a:off x="3824455" y="1287515"/>
            <a:ext cx="4564062"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algn="ctr"/>
            <a:r>
              <a:rPr lang="zh-CN" altLang="en-US" sz="2800" b="1" dirty="0">
                <a:solidFill>
                  <a:schemeClr val="bg1"/>
                </a:solidFill>
                <a:latin typeface="微软雅黑" pitchFamily="34" charset="-122"/>
                <a:ea typeface="微软雅黑" pitchFamily="34" charset="-122"/>
                <a:sym typeface="Tahoma" pitchFamily="34" charset="0"/>
              </a:rPr>
              <a:t>课堂评价</a:t>
            </a:r>
          </a:p>
        </p:txBody>
      </p:sp>
      <p:sp>
        <p:nvSpPr>
          <p:cNvPr id="23" name="Text Box 9"/>
          <p:cNvSpPr txBox="1">
            <a:spLocks noChangeArrowheads="1"/>
          </p:cNvSpPr>
          <p:nvPr/>
        </p:nvSpPr>
        <p:spPr bwMode="auto">
          <a:xfrm>
            <a:off x="1741436" y="2720605"/>
            <a:ext cx="8762950" cy="26776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r>
              <a:rPr lang="en-US" altLang="zh-CN" sz="2400" b="1" dirty="0">
                <a:solidFill>
                  <a:srgbClr val="0066FF"/>
                </a:solidFill>
                <a:latin typeface="微软雅黑" pitchFamily="34" charset="-122"/>
                <a:ea typeface="微软雅黑" pitchFamily="34" charset="-122"/>
                <a:sym typeface="楷体_GB2312" pitchFamily="1" charset="-122"/>
              </a:rPr>
              <a:t>5.</a:t>
            </a:r>
            <a:r>
              <a:rPr lang="zh-CN" altLang="en-US" sz="2400" b="1" dirty="0">
                <a:solidFill>
                  <a:srgbClr val="0066FF"/>
                </a:solidFill>
                <a:latin typeface="微软雅黑" pitchFamily="34" charset="-122"/>
                <a:ea typeface="微软雅黑" pitchFamily="34" charset="-122"/>
                <a:sym typeface="楷体_GB2312" pitchFamily="1" charset="-122"/>
              </a:rPr>
              <a:t>某病区护士，清理治疗室时，发现治疗车上放置一个裸露的针头，其正确的处理方法是   </a:t>
            </a:r>
            <a:r>
              <a:rPr lang="en-US" altLang="zh-CN" sz="2400" b="1" dirty="0" smtClean="0">
                <a:solidFill>
                  <a:srgbClr val="0066FF"/>
                </a:solidFill>
                <a:latin typeface="微软雅黑" pitchFamily="34" charset="-122"/>
                <a:ea typeface="微软雅黑" pitchFamily="34" charset="-122"/>
                <a:sym typeface="楷体_GB2312" pitchFamily="1" charset="-122"/>
              </a:rPr>
              <a:t>(  </a:t>
            </a:r>
            <a:r>
              <a:rPr lang="en-US" altLang="zh-CN" sz="2400" b="1" dirty="0" smtClean="0">
                <a:solidFill>
                  <a:srgbClr val="FF0000"/>
                </a:solidFill>
                <a:latin typeface="微软雅黑" pitchFamily="34" charset="-122"/>
                <a:ea typeface="微软雅黑" pitchFamily="34" charset="-122"/>
                <a:sym typeface="楷体_GB2312" pitchFamily="1" charset="-122"/>
              </a:rPr>
              <a:t>A</a:t>
            </a:r>
            <a:r>
              <a:rPr lang="en-US" altLang="zh-CN" sz="2400" b="1" dirty="0" smtClean="0">
                <a:solidFill>
                  <a:srgbClr val="0066FF"/>
                </a:solidFill>
                <a:latin typeface="微软雅黑" pitchFamily="34" charset="-122"/>
                <a:ea typeface="微软雅黑" pitchFamily="34" charset="-122"/>
                <a:sym typeface="楷体_GB2312" pitchFamily="1" charset="-122"/>
              </a:rPr>
              <a:t>   )</a:t>
            </a:r>
            <a:endParaRPr lang="en-US" altLang="zh-CN" sz="2400" b="1" dirty="0">
              <a:solidFill>
                <a:srgbClr val="0066FF"/>
              </a:solidFill>
              <a:latin typeface="微软雅黑" pitchFamily="34" charset="-122"/>
              <a:ea typeface="微软雅黑" pitchFamily="34" charset="-122"/>
              <a:sym typeface="楷体_GB2312" pitchFamily="1" charset="-122"/>
            </a:endParaRPr>
          </a:p>
          <a:p>
            <a:r>
              <a:rPr lang="en-US" altLang="zh-CN" sz="2400" b="1" dirty="0" smtClean="0">
                <a:latin typeface="微软雅黑" pitchFamily="34" charset="-122"/>
                <a:ea typeface="微软雅黑" pitchFamily="34" charset="-122"/>
                <a:sym typeface="楷体_GB2312" pitchFamily="1" charset="-122"/>
              </a:rPr>
              <a:t>    A.</a:t>
            </a:r>
            <a:r>
              <a:rPr lang="zh-CN" altLang="en-US" sz="2400" b="1" dirty="0" smtClean="0">
                <a:latin typeface="微软雅黑" pitchFamily="34" charset="-122"/>
                <a:ea typeface="微软雅黑" pitchFamily="34" charset="-122"/>
                <a:sym typeface="楷体_GB2312" pitchFamily="1" charset="-122"/>
              </a:rPr>
              <a:t>将针头放入锐器盒         </a:t>
            </a:r>
            <a:endParaRPr lang="en-US" altLang="zh-CN" sz="2400" b="1" dirty="0" smtClean="0">
              <a:latin typeface="微软雅黑" pitchFamily="34" charset="-122"/>
              <a:ea typeface="微软雅黑" pitchFamily="34" charset="-122"/>
              <a:sym typeface="楷体_GB2312" pitchFamily="1" charset="-122"/>
            </a:endParaRPr>
          </a:p>
          <a:p>
            <a:r>
              <a:rPr lang="en-US" altLang="zh-CN" sz="2400" b="1" dirty="0">
                <a:latin typeface="微软雅黑" pitchFamily="34" charset="-122"/>
                <a:ea typeface="微软雅黑" pitchFamily="34" charset="-122"/>
                <a:sym typeface="楷体_GB2312" pitchFamily="1" charset="-122"/>
              </a:rPr>
              <a:t> </a:t>
            </a:r>
            <a:r>
              <a:rPr lang="en-US" altLang="zh-CN" sz="2400" b="1" dirty="0" smtClean="0">
                <a:latin typeface="微软雅黑" pitchFamily="34" charset="-122"/>
                <a:ea typeface="微软雅黑" pitchFamily="34" charset="-122"/>
                <a:sym typeface="楷体_GB2312" pitchFamily="1" charset="-122"/>
              </a:rPr>
              <a:t>   B.</a:t>
            </a:r>
            <a:r>
              <a:rPr lang="zh-CN" altLang="en-US" sz="2400" b="1" dirty="0" smtClean="0">
                <a:latin typeface="微软雅黑" pitchFamily="34" charset="-122"/>
                <a:ea typeface="微软雅黑" pitchFamily="34" charset="-122"/>
                <a:sym typeface="楷体_GB2312" pitchFamily="1" charset="-122"/>
              </a:rPr>
              <a:t>将针头套回针帽 </a:t>
            </a:r>
          </a:p>
          <a:p>
            <a:r>
              <a:rPr lang="zh-CN" altLang="en-US" sz="2400" b="1" dirty="0" smtClean="0">
                <a:latin typeface="微软雅黑" pitchFamily="34" charset="-122"/>
                <a:ea typeface="微软雅黑" pitchFamily="34" charset="-122"/>
                <a:sym typeface="楷体_GB2312" pitchFamily="1" charset="-122"/>
              </a:rPr>
              <a:t>    </a:t>
            </a:r>
            <a:r>
              <a:rPr lang="en-US" altLang="zh-CN" sz="2400" b="1" dirty="0">
                <a:latin typeface="微软雅黑" pitchFamily="34" charset="-122"/>
                <a:ea typeface="微软雅黑" pitchFamily="34" charset="-122"/>
                <a:sym typeface="楷体_GB2312" pitchFamily="1" charset="-122"/>
              </a:rPr>
              <a:t>C.</a:t>
            </a:r>
            <a:r>
              <a:rPr lang="zh-CN" altLang="en-US" sz="2400" b="1" dirty="0">
                <a:latin typeface="微软雅黑" pitchFamily="34" charset="-122"/>
                <a:ea typeface="微软雅黑" pitchFamily="34" charset="-122"/>
                <a:sym typeface="楷体_GB2312" pitchFamily="1" charset="-122"/>
              </a:rPr>
              <a:t>将针头毁坏再放入锐器盒       </a:t>
            </a:r>
          </a:p>
          <a:p>
            <a:r>
              <a:rPr lang="zh-CN" altLang="en-US" sz="2400" b="1" dirty="0">
                <a:latin typeface="微软雅黑" pitchFamily="34" charset="-122"/>
                <a:ea typeface="微软雅黑" pitchFamily="34" charset="-122"/>
                <a:sym typeface="楷体_GB2312" pitchFamily="1" charset="-122"/>
              </a:rPr>
              <a:t>    </a:t>
            </a:r>
            <a:r>
              <a:rPr lang="en-US" altLang="zh-CN" sz="2400" b="1" dirty="0">
                <a:latin typeface="微软雅黑" pitchFamily="34" charset="-122"/>
                <a:ea typeface="微软雅黑" pitchFamily="34" charset="-122"/>
                <a:sym typeface="楷体_GB2312" pitchFamily="1" charset="-122"/>
              </a:rPr>
              <a:t>D.</a:t>
            </a:r>
            <a:r>
              <a:rPr lang="zh-CN" altLang="en-US" sz="2400" b="1" dirty="0">
                <a:latin typeface="微软雅黑" pitchFamily="34" charset="-122"/>
                <a:ea typeface="微软雅黑" pitchFamily="34" charset="-122"/>
                <a:sym typeface="楷体_GB2312" pitchFamily="1" charset="-122"/>
              </a:rPr>
              <a:t>将针头放入消毒液中浸泡 </a:t>
            </a:r>
            <a:endParaRPr lang="zh-CN" altLang="en-US" sz="2400" b="1" dirty="0" smtClean="0">
              <a:latin typeface="微软雅黑" pitchFamily="34" charset="-122"/>
              <a:ea typeface="微软雅黑" pitchFamily="34" charset="-122"/>
              <a:sym typeface="楷体_GB2312" pitchFamily="1" charset="-122"/>
            </a:endParaRPr>
          </a:p>
          <a:p>
            <a:r>
              <a:rPr lang="zh-CN" altLang="en-US" sz="2400" b="1" dirty="0" smtClean="0">
                <a:latin typeface="微软雅黑" pitchFamily="34" charset="-122"/>
                <a:ea typeface="微软雅黑" pitchFamily="34" charset="-122"/>
                <a:sym typeface="楷体_GB2312" pitchFamily="1" charset="-122"/>
              </a:rPr>
              <a:t>    </a:t>
            </a:r>
            <a:r>
              <a:rPr lang="en-US" altLang="zh-CN" sz="2400" b="1" dirty="0" smtClean="0">
                <a:latin typeface="微软雅黑" pitchFamily="34" charset="-122"/>
                <a:ea typeface="微软雅黑" pitchFamily="34" charset="-122"/>
                <a:sym typeface="楷体_GB2312" pitchFamily="1" charset="-122"/>
              </a:rPr>
              <a:t>E.</a:t>
            </a:r>
            <a:r>
              <a:rPr lang="zh-CN" altLang="en-US" sz="2400" b="1" dirty="0" smtClean="0">
                <a:latin typeface="微软雅黑" pitchFamily="34" charset="-122"/>
                <a:ea typeface="微软雅黑" pitchFamily="34" charset="-122"/>
                <a:sym typeface="楷体_GB2312" pitchFamily="1" charset="-122"/>
              </a:rPr>
              <a:t>将针头套回针帽再放入锐器盒</a:t>
            </a:r>
            <a:endParaRPr lang="zh-CN" altLang="en-US" sz="2400" b="1" dirty="0">
              <a:latin typeface="微软雅黑" pitchFamily="34" charset="-122"/>
              <a:ea typeface="微软雅黑" pitchFamily="34" charset="-122"/>
              <a:sym typeface="楷体_GB2312" pitchFamily="1" charset="-122"/>
            </a:endParaRPr>
          </a:p>
        </p:txBody>
      </p:sp>
    </p:spTree>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grpSp>
        <p:nvGrpSpPr>
          <p:cNvPr id="6" name="组合 5"/>
          <p:cNvGrpSpPr/>
          <p:nvPr/>
        </p:nvGrpSpPr>
        <p:grpSpPr>
          <a:xfrm>
            <a:off x="574705" y="1571328"/>
            <a:ext cx="11042672" cy="4524672"/>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p:cNvSpPr/>
            <p:nvPr/>
          </p:nvSpPr>
          <p:spPr>
            <a:xfrm>
              <a:off x="771251" y="1708781"/>
              <a:ext cx="10670471"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a:off x="1" y="257470"/>
            <a:ext cx="2627086"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flipV="1">
            <a:off x="1770744"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300346" y="1132415"/>
            <a:ext cx="7591390" cy="829313"/>
            <a:chOff x="5354177" y="1987945"/>
            <a:chExt cx="2795356" cy="540275"/>
          </a:xfrm>
        </p:grpSpPr>
        <p:sp>
          <p:nvSpPr>
            <p:cNvPr id="18" name="矩形 17"/>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a:solidFill>
                  <a:schemeClr val="bg1"/>
                </a:solidFill>
                <a:latin typeface="微软雅黑" pitchFamily="34" charset="-122"/>
                <a:ea typeface="微软雅黑" pitchFamily="34" charset="-122"/>
              </a:rPr>
              <a:t>舒适与安全</a:t>
            </a:r>
          </a:p>
        </p:txBody>
      </p:sp>
      <p:sp>
        <p:nvSpPr>
          <p:cNvPr id="20" name="文本框 21"/>
          <p:cNvSpPr>
            <a:spLocks noChangeArrowheads="1"/>
          </p:cNvSpPr>
          <p:nvPr/>
        </p:nvSpPr>
        <p:spPr bwMode="auto">
          <a:xfrm>
            <a:off x="3824455" y="1287515"/>
            <a:ext cx="4564062"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algn="ctr"/>
            <a:r>
              <a:rPr lang="zh-CN" altLang="en-US" sz="2800" b="1" dirty="0">
                <a:solidFill>
                  <a:schemeClr val="bg1"/>
                </a:solidFill>
                <a:latin typeface="微软雅黑" pitchFamily="34" charset="-122"/>
                <a:ea typeface="微软雅黑" pitchFamily="34" charset="-122"/>
                <a:sym typeface="Tahoma" pitchFamily="34" charset="0"/>
              </a:rPr>
              <a:t>课堂评价</a:t>
            </a:r>
          </a:p>
        </p:txBody>
      </p:sp>
      <p:sp>
        <p:nvSpPr>
          <p:cNvPr id="23" name="Text Box 9"/>
          <p:cNvSpPr txBox="1">
            <a:spLocks noChangeArrowheads="1"/>
          </p:cNvSpPr>
          <p:nvPr/>
        </p:nvSpPr>
        <p:spPr bwMode="auto">
          <a:xfrm>
            <a:off x="1741436" y="2720605"/>
            <a:ext cx="8762950" cy="19389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r>
              <a:rPr lang="en-US" altLang="zh-CN" sz="2400" b="1" dirty="0">
                <a:solidFill>
                  <a:srgbClr val="0066FF"/>
                </a:solidFill>
                <a:latin typeface="微软雅黑" pitchFamily="34" charset="-122"/>
                <a:ea typeface="微软雅黑" pitchFamily="34" charset="-122"/>
                <a:sym typeface="楷体_GB2312" pitchFamily="1" charset="-122"/>
              </a:rPr>
              <a:t>6.</a:t>
            </a:r>
            <a:r>
              <a:rPr lang="zh-CN" altLang="en-US" sz="2400" b="1" dirty="0">
                <a:solidFill>
                  <a:srgbClr val="0066FF"/>
                </a:solidFill>
                <a:latin typeface="微软雅黑" pitchFamily="34" charset="-122"/>
                <a:ea typeface="微软雅黑" pitchFamily="34" charset="-122"/>
                <a:sym typeface="楷体_GB2312" pitchFamily="1" charset="-122"/>
              </a:rPr>
              <a:t>病人张某，胃癌术后行化学药物治疗，护士为其配制药物，需从安瓿抽吸药物，操作方法不妥的是 </a:t>
            </a:r>
            <a:r>
              <a:rPr lang="en-US" altLang="zh-CN" sz="2400" b="1" dirty="0" smtClean="0">
                <a:solidFill>
                  <a:srgbClr val="0066FF"/>
                </a:solidFill>
                <a:latin typeface="微软雅黑" pitchFamily="34" charset="-122"/>
                <a:ea typeface="微软雅黑" pitchFamily="34" charset="-122"/>
                <a:sym typeface="楷体_GB2312" pitchFamily="1" charset="-122"/>
              </a:rPr>
              <a:t>(  </a:t>
            </a:r>
            <a:r>
              <a:rPr lang="en-US" altLang="zh-CN" sz="2400" b="1" dirty="0" smtClean="0">
                <a:solidFill>
                  <a:srgbClr val="FF0000"/>
                </a:solidFill>
                <a:latin typeface="微软雅黑" pitchFamily="34" charset="-122"/>
                <a:ea typeface="微软雅黑" pitchFamily="34" charset="-122"/>
                <a:sym typeface="楷体_GB2312" pitchFamily="1" charset="-122"/>
              </a:rPr>
              <a:t>D</a:t>
            </a:r>
            <a:r>
              <a:rPr lang="en-US" altLang="zh-CN" sz="2400" b="1" dirty="0" smtClean="0">
                <a:solidFill>
                  <a:srgbClr val="0066FF"/>
                </a:solidFill>
                <a:latin typeface="微软雅黑" pitchFamily="34" charset="-122"/>
                <a:ea typeface="微软雅黑" pitchFamily="34" charset="-122"/>
                <a:sym typeface="楷体_GB2312" pitchFamily="1" charset="-122"/>
              </a:rPr>
              <a:t> )</a:t>
            </a:r>
            <a:r>
              <a:rPr lang="zh-CN" altLang="en-US" sz="2400" b="1" dirty="0" smtClean="0">
                <a:solidFill>
                  <a:srgbClr val="0066FF"/>
                </a:solidFill>
                <a:latin typeface="微软雅黑" pitchFamily="34" charset="-122"/>
                <a:ea typeface="微软雅黑" pitchFamily="34" charset="-122"/>
                <a:sym typeface="楷体_GB2312" pitchFamily="1" charset="-122"/>
              </a:rPr>
              <a:t>   </a:t>
            </a:r>
            <a:endParaRPr lang="zh-CN" altLang="en-US" sz="2400" b="1" dirty="0">
              <a:solidFill>
                <a:srgbClr val="0066FF"/>
              </a:solidFill>
              <a:latin typeface="微软雅黑" pitchFamily="34" charset="-122"/>
              <a:ea typeface="微软雅黑" pitchFamily="34" charset="-122"/>
              <a:sym typeface="楷体_GB2312" pitchFamily="1" charset="-122"/>
            </a:endParaRPr>
          </a:p>
          <a:p>
            <a:r>
              <a:rPr lang="zh-CN" altLang="en-US" sz="2400" b="1" dirty="0">
                <a:solidFill>
                  <a:srgbClr val="0066FF"/>
                </a:solidFill>
                <a:latin typeface="微软雅黑" pitchFamily="34" charset="-122"/>
                <a:ea typeface="微软雅黑" pitchFamily="34" charset="-122"/>
                <a:sym typeface="楷体_GB2312" pitchFamily="1" charset="-122"/>
              </a:rPr>
              <a:t>    </a:t>
            </a:r>
            <a:r>
              <a:rPr lang="en-US" altLang="zh-CN" sz="2400" b="1" dirty="0">
                <a:latin typeface="微软雅黑" pitchFamily="34" charset="-122"/>
                <a:ea typeface="微软雅黑" pitchFamily="34" charset="-122"/>
                <a:sym typeface="楷体_GB2312" pitchFamily="1" charset="-122"/>
              </a:rPr>
              <a:t>A.</a:t>
            </a:r>
            <a:r>
              <a:rPr lang="zh-CN" altLang="en-US" sz="2400" b="1" dirty="0">
                <a:latin typeface="微软雅黑" pitchFamily="34" charset="-122"/>
                <a:ea typeface="微软雅黑" pitchFamily="34" charset="-122"/>
                <a:sym typeface="楷体_GB2312" pitchFamily="1" charset="-122"/>
              </a:rPr>
              <a:t>检查药物质量        </a:t>
            </a:r>
            <a:r>
              <a:rPr lang="en-US" altLang="zh-CN" sz="2400" b="1" dirty="0">
                <a:latin typeface="微软雅黑" pitchFamily="34" charset="-122"/>
                <a:ea typeface="微软雅黑" pitchFamily="34" charset="-122"/>
                <a:sym typeface="楷体_GB2312" pitchFamily="1" charset="-122"/>
              </a:rPr>
              <a:t>B.</a:t>
            </a:r>
            <a:r>
              <a:rPr lang="zh-CN" altLang="en-US" sz="2400" b="1" dirty="0">
                <a:latin typeface="微软雅黑" pitchFamily="34" charset="-122"/>
                <a:ea typeface="微软雅黑" pitchFamily="34" charset="-122"/>
                <a:sym typeface="楷体_GB2312" pitchFamily="1" charset="-122"/>
              </a:rPr>
              <a:t>割锯安瓿瓶颈 </a:t>
            </a:r>
          </a:p>
          <a:p>
            <a:r>
              <a:rPr lang="zh-CN" altLang="en-US" sz="2400" b="1" dirty="0">
                <a:latin typeface="微软雅黑" pitchFamily="34" charset="-122"/>
                <a:ea typeface="微软雅黑" pitchFamily="34" charset="-122"/>
                <a:sym typeface="楷体_GB2312" pitchFamily="1" charset="-122"/>
              </a:rPr>
              <a:t>    </a:t>
            </a:r>
            <a:r>
              <a:rPr lang="en-US" altLang="zh-CN" sz="2400" b="1" dirty="0">
                <a:latin typeface="微软雅黑" pitchFamily="34" charset="-122"/>
                <a:ea typeface="微软雅黑" pitchFamily="34" charset="-122"/>
                <a:sym typeface="楷体_GB2312" pitchFamily="1" charset="-122"/>
              </a:rPr>
              <a:t>C.</a:t>
            </a:r>
            <a:r>
              <a:rPr lang="zh-CN" altLang="en-US" sz="2400" b="1" dirty="0">
                <a:latin typeface="微软雅黑" pitchFamily="34" charset="-122"/>
                <a:ea typeface="微软雅黑" pitchFamily="34" charset="-122"/>
                <a:sym typeface="楷体_GB2312" pitchFamily="1" charset="-122"/>
              </a:rPr>
              <a:t>消毒割锯部位        </a:t>
            </a:r>
            <a:r>
              <a:rPr lang="en-US" altLang="zh-CN" sz="2400" b="1" dirty="0">
                <a:latin typeface="微软雅黑" pitchFamily="34" charset="-122"/>
                <a:ea typeface="微软雅黑" pitchFamily="34" charset="-122"/>
                <a:sym typeface="楷体_GB2312" pitchFamily="1" charset="-122"/>
              </a:rPr>
              <a:t>D.</a:t>
            </a:r>
            <a:r>
              <a:rPr lang="zh-CN" altLang="en-US" sz="2400" b="1" dirty="0">
                <a:latin typeface="微软雅黑" pitchFamily="34" charset="-122"/>
                <a:ea typeface="微软雅黑" pitchFamily="34" charset="-122"/>
                <a:sym typeface="楷体_GB2312" pitchFamily="1" charset="-122"/>
              </a:rPr>
              <a:t>用手直接掰开安瓿 </a:t>
            </a:r>
          </a:p>
          <a:p>
            <a:r>
              <a:rPr lang="zh-CN" altLang="en-US" sz="2400" b="1" dirty="0">
                <a:latin typeface="微软雅黑" pitchFamily="34" charset="-122"/>
                <a:ea typeface="微软雅黑" pitchFamily="34" charset="-122"/>
                <a:sym typeface="楷体_GB2312" pitchFamily="1" charset="-122"/>
              </a:rPr>
              <a:t>    </a:t>
            </a:r>
            <a:r>
              <a:rPr lang="en-US" altLang="zh-CN" sz="2400" b="1" dirty="0">
                <a:latin typeface="微软雅黑" pitchFamily="34" charset="-122"/>
                <a:ea typeface="微软雅黑" pitchFamily="34" charset="-122"/>
                <a:sym typeface="楷体_GB2312" pitchFamily="1" charset="-122"/>
              </a:rPr>
              <a:t>E.</a:t>
            </a:r>
            <a:r>
              <a:rPr lang="zh-CN" altLang="en-US" sz="2400" b="1" dirty="0">
                <a:latin typeface="微软雅黑" pitchFamily="34" charset="-122"/>
                <a:ea typeface="微软雅黑" pitchFamily="34" charset="-122"/>
                <a:sym typeface="楷体_GB2312" pitchFamily="1" charset="-122"/>
              </a:rPr>
              <a:t>轻弹安瓿颈部，使药液降至瓶底 </a:t>
            </a:r>
          </a:p>
        </p:txBody>
      </p:sp>
    </p:spTree>
    <p:extLst>
      <p:ext uri="{BB962C8B-B14F-4D97-AF65-F5344CB8AC3E}">
        <p14:creationId xmlns:p14="http://schemas.microsoft.com/office/powerpoint/2010/main" val="2838917324"/>
      </p:ext>
    </p:extLst>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6" name="组合 5"/>
          <p:cNvGrpSpPr/>
          <p:nvPr/>
        </p:nvGrpSpPr>
        <p:grpSpPr>
          <a:xfrm>
            <a:off x="574705" y="1571328"/>
            <a:ext cx="11042672" cy="4524672"/>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p:cNvSpPr/>
            <p:nvPr/>
          </p:nvSpPr>
          <p:spPr>
            <a:xfrm>
              <a:off x="771251" y="1708781"/>
              <a:ext cx="10670471"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a:off x="1" y="257470"/>
            <a:ext cx="2627086"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flipV="1">
            <a:off x="1770744"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300346" y="1132415"/>
            <a:ext cx="7591390" cy="829313"/>
            <a:chOff x="5354177" y="1987945"/>
            <a:chExt cx="2795356" cy="540275"/>
          </a:xfrm>
        </p:grpSpPr>
        <p:sp>
          <p:nvSpPr>
            <p:cNvPr id="18" name="矩形 17"/>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191658" y="257470"/>
            <a:ext cx="4732022" cy="569387"/>
          </a:xfrm>
          <a:prstGeom prst="rect">
            <a:avLst/>
          </a:prstGeom>
          <a:noFill/>
        </p:spPr>
        <p:txBody>
          <a:bodyPr wrap="square" rtlCol="0">
            <a:spAutoFit/>
          </a:bodyPr>
          <a:lstStyle/>
          <a:p>
            <a:r>
              <a:rPr lang="zh-CN" altLang="en-US" sz="3100" b="1" dirty="0">
                <a:solidFill>
                  <a:schemeClr val="bg1"/>
                </a:solidFill>
                <a:latin typeface="微软雅黑" pitchFamily="34" charset="-122"/>
                <a:ea typeface="微软雅黑" pitchFamily="34" charset="-122"/>
              </a:rPr>
              <a:t>舒适与安全</a:t>
            </a:r>
          </a:p>
        </p:txBody>
      </p:sp>
      <p:sp>
        <p:nvSpPr>
          <p:cNvPr id="20" name="文本框 21"/>
          <p:cNvSpPr>
            <a:spLocks noChangeArrowheads="1"/>
          </p:cNvSpPr>
          <p:nvPr/>
        </p:nvSpPr>
        <p:spPr bwMode="auto">
          <a:xfrm>
            <a:off x="3824455" y="1287515"/>
            <a:ext cx="456406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algn="ctr"/>
            <a:r>
              <a:rPr lang="zh-CN" altLang="en-US" sz="2800" b="1" dirty="0">
                <a:solidFill>
                  <a:schemeClr val="bg1"/>
                </a:solidFill>
                <a:latin typeface="微软雅黑" pitchFamily="34" charset="-122"/>
                <a:ea typeface="微软雅黑" pitchFamily="34" charset="-122"/>
                <a:sym typeface="Tahoma" pitchFamily="34" charset="0"/>
              </a:rPr>
              <a:t>角色扮演活动</a:t>
            </a:r>
          </a:p>
        </p:txBody>
      </p:sp>
      <p:sp>
        <p:nvSpPr>
          <p:cNvPr id="22" name="Rectangle 3"/>
          <p:cNvSpPr>
            <a:spLocks noGrp="1" noChangeArrowheads="1"/>
          </p:cNvSpPr>
          <p:nvPr/>
        </p:nvSpPr>
        <p:spPr bwMode="auto">
          <a:xfrm>
            <a:off x="2367857" y="2550642"/>
            <a:ext cx="7143750" cy="3371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28600" indent="-228600">
              <a:lnSpc>
                <a:spcPct val="90000"/>
              </a:lnSpc>
              <a:spcBef>
                <a:spcPts val="1000"/>
              </a:spcBef>
              <a:buChar char="•"/>
              <a:defRPr sz="2800">
                <a:solidFill>
                  <a:schemeClr val="tx1"/>
                </a:solidFill>
                <a:latin typeface="Calibri" pitchFamily="34" charset="0"/>
                <a:ea typeface="宋体" pitchFamily="2" charset="-122"/>
                <a:sym typeface="Calibri" pitchFamily="34" charset="0"/>
              </a:defRPr>
            </a:lvl1pPr>
            <a:lvl2pPr>
              <a:lnSpc>
                <a:spcPct val="90000"/>
              </a:lnSpc>
              <a:spcBef>
                <a:spcPts val="500"/>
              </a:spcBef>
              <a:buChar char="•"/>
              <a:defRPr sz="2400">
                <a:solidFill>
                  <a:schemeClr val="tx1"/>
                </a:solidFill>
                <a:latin typeface="Calibri" pitchFamily="34" charset="0"/>
                <a:ea typeface="宋体" pitchFamily="2" charset="-122"/>
                <a:sym typeface="Calibri" pitchFamily="34" charset="0"/>
              </a:defRPr>
            </a:lvl2pPr>
            <a:lvl3pPr>
              <a:lnSpc>
                <a:spcPct val="90000"/>
              </a:lnSpc>
              <a:spcBef>
                <a:spcPts val="500"/>
              </a:spcBef>
              <a:buChar char="•"/>
              <a:defRPr sz="2000">
                <a:solidFill>
                  <a:schemeClr val="tx1"/>
                </a:solidFill>
                <a:latin typeface="Calibri" pitchFamily="34" charset="0"/>
                <a:ea typeface="宋体" pitchFamily="2" charset="-122"/>
                <a:sym typeface="Calibri" pitchFamily="34" charset="0"/>
              </a:defRPr>
            </a:lvl3pPr>
            <a:lvl4pPr>
              <a:lnSpc>
                <a:spcPct val="90000"/>
              </a:lnSpc>
              <a:spcBef>
                <a:spcPts val="500"/>
              </a:spcBef>
              <a:buChar char="•"/>
              <a:defRPr>
                <a:solidFill>
                  <a:schemeClr val="tx1"/>
                </a:solidFill>
                <a:latin typeface="Calibri" pitchFamily="34" charset="0"/>
                <a:ea typeface="宋体" pitchFamily="2" charset="-122"/>
                <a:sym typeface="Calibri" pitchFamily="34" charset="0"/>
              </a:defRPr>
            </a:lvl4pPr>
            <a:lvl5pPr>
              <a:lnSpc>
                <a:spcPct val="90000"/>
              </a:lnSpc>
              <a:spcBef>
                <a:spcPts val="500"/>
              </a:spcBef>
              <a:buChar char="•"/>
              <a:defRPr>
                <a:solidFill>
                  <a:schemeClr val="tx1"/>
                </a:solidFill>
                <a:latin typeface="Calibri" pitchFamily="34" charset="0"/>
                <a:ea typeface="宋体" pitchFamily="2" charset="-122"/>
                <a:sym typeface="Calibri" pitchFamily="34" charset="0"/>
              </a:defRPr>
            </a:lvl5pPr>
            <a:lvl6pPr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buNone/>
            </a:pPr>
            <a:r>
              <a:rPr lang="zh-CN" altLang="en-US" b="1" dirty="0" smtClean="0">
                <a:solidFill>
                  <a:srgbClr val="2C4EF8"/>
                </a:solidFill>
                <a:effectLst>
                  <a:outerShdw blurRad="38100" dist="38100" dir="2700000" algn="tl">
                    <a:srgbClr val="FFFFFF"/>
                  </a:outerShdw>
                </a:effectLst>
                <a:latin typeface="楷体" pitchFamily="49" charset="-122"/>
                <a:ea typeface="楷体" pitchFamily="49" charset="-122"/>
              </a:rPr>
              <a:t>     护士</a:t>
            </a:r>
            <a:r>
              <a:rPr lang="zh-CN" altLang="en-US" b="1" dirty="0">
                <a:solidFill>
                  <a:srgbClr val="2C4EF8"/>
                </a:solidFill>
                <a:effectLst>
                  <a:outerShdw blurRad="38100" dist="38100" dir="2700000" algn="tl">
                    <a:srgbClr val="FFFFFF"/>
                  </a:outerShdw>
                </a:effectLst>
                <a:latin typeface="楷体" pitchFamily="49" charset="-122"/>
                <a:ea typeface="楷体" pitchFamily="49" charset="-122"/>
              </a:rPr>
              <a:t>关某，女</a:t>
            </a:r>
            <a:r>
              <a:rPr lang="en-US" altLang="zh-CN" b="1" dirty="0">
                <a:solidFill>
                  <a:srgbClr val="2C4EF8"/>
                </a:solidFill>
                <a:effectLst>
                  <a:outerShdw blurRad="38100" dist="38100" dir="2700000" algn="tl">
                    <a:srgbClr val="FFFFFF"/>
                  </a:outerShdw>
                </a:effectLst>
                <a:latin typeface="楷体" pitchFamily="49" charset="-122"/>
                <a:ea typeface="楷体" pitchFamily="49" charset="-122"/>
              </a:rPr>
              <a:t>23</a:t>
            </a:r>
            <a:r>
              <a:rPr lang="zh-CN" altLang="en-US" b="1" dirty="0">
                <a:solidFill>
                  <a:srgbClr val="2C4EF8"/>
                </a:solidFill>
                <a:effectLst>
                  <a:outerShdw blurRad="38100" dist="38100" dir="2700000" algn="tl">
                    <a:srgbClr val="FFFFFF"/>
                  </a:outerShdw>
                </a:effectLst>
                <a:latin typeface="楷体" pitchFamily="49" charset="-122"/>
                <a:ea typeface="楷体" pitchFamily="49" charset="-122"/>
              </a:rPr>
              <a:t>岁，在给输液患者拔针时不慎被针头刺破手指，有小量出血。该护士发生针刺伤后应立即采取哪些紧急处理措施？还应进行哪几方面的跟踪观察？</a:t>
            </a:r>
            <a:endParaRPr lang="zh-CN" altLang="en-US" b="1" dirty="0">
              <a:solidFill>
                <a:srgbClr val="2C4EF8"/>
              </a:solidFill>
              <a:effectLst>
                <a:outerShdw blurRad="38100" dist="38100" dir="2700000" algn="tl">
                  <a:srgbClr val="FFFFFF"/>
                </a:outerShdw>
              </a:effectLst>
              <a:latin typeface="楷体" pitchFamily="49" charset="-122"/>
              <a:ea typeface="楷体" pitchFamily="49" charset="-122"/>
              <a:sym typeface="楷体_GB2312" pitchFamily="1" charset="-122"/>
            </a:endParaRPr>
          </a:p>
          <a:p>
            <a:pPr>
              <a:buNone/>
            </a:pPr>
            <a:r>
              <a:rPr lang="zh-CN" altLang="en-US" b="1" dirty="0">
                <a:solidFill>
                  <a:srgbClr val="2C4EF8"/>
                </a:solidFill>
                <a:effectLst>
                  <a:outerShdw blurRad="38100" dist="38100" dir="2700000" algn="tl">
                    <a:srgbClr val="FFFFFF"/>
                  </a:outerShdw>
                </a:effectLst>
                <a:latin typeface="楷体" pitchFamily="49" charset="-122"/>
                <a:ea typeface="楷体" pitchFamily="49" charset="-122"/>
                <a:sym typeface="楷体_GB2312" pitchFamily="1" charset="-122"/>
              </a:rPr>
              <a:t>      </a:t>
            </a:r>
          </a:p>
          <a:p>
            <a:pPr>
              <a:buNone/>
            </a:pPr>
            <a:r>
              <a:rPr lang="zh-CN" altLang="en-US" b="1" dirty="0">
                <a:solidFill>
                  <a:srgbClr val="2C4EF8"/>
                </a:solidFill>
                <a:effectLst>
                  <a:outerShdw blurRad="38100" dist="38100" dir="2700000" algn="tl">
                    <a:srgbClr val="FFFFFF"/>
                  </a:outerShdw>
                </a:effectLst>
                <a:latin typeface="楷体" pitchFamily="49" charset="-122"/>
                <a:ea typeface="楷体" pitchFamily="49" charset="-122"/>
                <a:sym typeface="楷体_GB2312" pitchFamily="1" charset="-122"/>
              </a:rPr>
              <a:t>      </a:t>
            </a:r>
            <a:r>
              <a:rPr lang="zh-CN" altLang="en-US" b="1" dirty="0">
                <a:solidFill>
                  <a:srgbClr val="0725D7"/>
                </a:solidFill>
                <a:effectLst>
                  <a:outerShdw blurRad="38100" dist="38100" dir="2700000" algn="tl">
                    <a:srgbClr val="FFFFFF"/>
                  </a:outerShdw>
                </a:effectLst>
                <a:latin typeface="黑体" panose="02010609060101010101" pitchFamily="49" charset="-122"/>
                <a:ea typeface="黑体" panose="02010609060101010101" pitchFamily="49" charset="-122"/>
                <a:sym typeface="楷体_GB2312" pitchFamily="1" charset="-122"/>
              </a:rPr>
              <a:t>学生</a:t>
            </a:r>
            <a:r>
              <a:rPr lang="zh-CN" altLang="en-US" b="1" dirty="0">
                <a:solidFill>
                  <a:srgbClr val="0066FF"/>
                </a:solidFill>
                <a:latin typeface="微软雅黑" pitchFamily="34" charset="-122"/>
                <a:ea typeface="微软雅黑" pitchFamily="34" charset="-122"/>
                <a:sym typeface="楷体_GB2312" pitchFamily="1" charset="-122"/>
              </a:rPr>
              <a:t>分组进行角色扮演，每2-3人为一组，分别轮流扮演护士和患者。</a:t>
            </a:r>
          </a:p>
        </p:txBody>
      </p:sp>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12" name="矩形 11"/>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91658" y="257470"/>
            <a:ext cx="4732022" cy="569387"/>
          </a:xfrm>
          <a:prstGeom prst="rect">
            <a:avLst/>
          </a:prstGeom>
          <a:noFill/>
        </p:spPr>
        <p:txBody>
          <a:bodyPr wrap="square" rtlCol="0">
            <a:spAutoFit/>
          </a:bodyPr>
          <a:lstStyle/>
          <a:p>
            <a:r>
              <a:rPr lang="zh-CN" altLang="en-US" sz="3100" b="1" dirty="0">
                <a:solidFill>
                  <a:schemeClr val="bg1"/>
                </a:solidFill>
                <a:latin typeface="微软雅黑" pitchFamily="34" charset="-122"/>
                <a:ea typeface="微软雅黑" pitchFamily="34" charset="-122"/>
              </a:rPr>
              <a:t>舒适与安全</a:t>
            </a:r>
          </a:p>
        </p:txBody>
      </p:sp>
      <p:sp>
        <p:nvSpPr>
          <p:cNvPr id="14" name="直角三角形 13"/>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a:hlinkClick r:id="rId2" action="ppaction://hlinksldjump"/>
          </p:cNvPr>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3979875" y="2552700"/>
            <a:ext cx="4232249" cy="1446550"/>
          </a:xfrm>
          <a:prstGeom prst="rect">
            <a:avLst/>
          </a:prstGeom>
          <a:noFill/>
        </p:spPr>
        <p:txBody>
          <a:bodyPr wrap="none" rtlCol="0">
            <a:spAutoFit/>
          </a:bodyPr>
          <a:lstStyle/>
          <a:p>
            <a:r>
              <a:rPr lang="en-US" altLang="zh-CN" sz="8800" b="1" dirty="0">
                <a:solidFill>
                  <a:schemeClr val="bg1">
                    <a:lumMod val="95000"/>
                  </a:schemeClr>
                </a:solidFill>
                <a:latin typeface="微软雅黑" pitchFamily="34" charset="-122"/>
                <a:ea typeface="微软雅黑" pitchFamily="34" charset="-122"/>
              </a:rPr>
              <a:t>Thanks</a:t>
            </a:r>
            <a:endParaRPr lang="zh-CN" altLang="en-US" sz="8800" b="1" dirty="0">
              <a:solidFill>
                <a:schemeClr val="bg1">
                  <a:lumMod val="95000"/>
                </a:schemeClr>
              </a:solidFill>
              <a:latin typeface="微软雅黑" pitchFamily="34" charset="-122"/>
              <a:ea typeface="微软雅黑" pitchFamily="34" charset="-122"/>
            </a:endParaRPr>
          </a:p>
        </p:txBody>
      </p:sp>
      <p:sp>
        <p:nvSpPr>
          <p:cNvPr id="18" name="等腰三角形 17"/>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3" name="矩形 19"/>
          <p:cNvSpPr/>
          <p:nvPr/>
        </p:nvSpPr>
        <p:spPr>
          <a:xfrm>
            <a:off x="3291796" y="3082629"/>
            <a:ext cx="5589349" cy="3006046"/>
          </a:xfrm>
          <a:custGeom>
            <a:avLst/>
            <a:gdLst>
              <a:gd name="connsiteX0" fmla="*/ 0 w 5598874"/>
              <a:gd name="connsiteY0" fmla="*/ 0 h 1253446"/>
              <a:gd name="connsiteX1" fmla="*/ 5598874 w 5598874"/>
              <a:gd name="connsiteY1" fmla="*/ 0 h 1253446"/>
              <a:gd name="connsiteX2" fmla="*/ 5598874 w 5598874"/>
              <a:gd name="connsiteY2" fmla="*/ 1253446 h 1253446"/>
              <a:gd name="connsiteX3" fmla="*/ 0 w 5598874"/>
              <a:gd name="connsiteY3" fmla="*/ 1253446 h 1253446"/>
              <a:gd name="connsiteX4" fmla="*/ 0 w 5598874"/>
              <a:gd name="connsiteY4" fmla="*/ 0 h 1253446"/>
              <a:gd name="connsiteX0-1" fmla="*/ 0 w 5598874"/>
              <a:gd name="connsiteY0-2" fmla="*/ 1828800 h 3082246"/>
              <a:gd name="connsiteX1-3" fmla="*/ 5579824 w 5598874"/>
              <a:gd name="connsiteY1-4" fmla="*/ 0 h 3082246"/>
              <a:gd name="connsiteX2-5" fmla="*/ 5598874 w 5598874"/>
              <a:gd name="connsiteY2-6" fmla="*/ 3082246 h 3082246"/>
              <a:gd name="connsiteX3-7" fmla="*/ 0 w 5598874"/>
              <a:gd name="connsiteY3-8" fmla="*/ 3082246 h 3082246"/>
              <a:gd name="connsiteX4-9" fmla="*/ 0 w 5598874"/>
              <a:gd name="connsiteY4-10" fmla="*/ 1828800 h 3082246"/>
              <a:gd name="connsiteX0-11" fmla="*/ 0 w 5579824"/>
              <a:gd name="connsiteY0-12" fmla="*/ 1828800 h 3082246"/>
              <a:gd name="connsiteX1-13" fmla="*/ 5579824 w 5579824"/>
              <a:gd name="connsiteY1-14" fmla="*/ 0 h 3082246"/>
              <a:gd name="connsiteX2-15" fmla="*/ 5579824 w 5579824"/>
              <a:gd name="connsiteY2-16" fmla="*/ 1234396 h 3082246"/>
              <a:gd name="connsiteX3-17" fmla="*/ 0 w 5579824"/>
              <a:gd name="connsiteY3-18" fmla="*/ 3082246 h 3082246"/>
              <a:gd name="connsiteX4-19" fmla="*/ 0 w 5579824"/>
              <a:gd name="connsiteY4-20" fmla="*/ 1828800 h 3082246"/>
              <a:gd name="connsiteX0-21" fmla="*/ 0 w 5589349"/>
              <a:gd name="connsiteY0-22" fmla="*/ 1828800 h 3082246"/>
              <a:gd name="connsiteX1-23" fmla="*/ 5579824 w 5589349"/>
              <a:gd name="connsiteY1-24" fmla="*/ 0 h 3082246"/>
              <a:gd name="connsiteX2-25" fmla="*/ 5589349 w 5589349"/>
              <a:gd name="connsiteY2-26" fmla="*/ 1224871 h 3082246"/>
              <a:gd name="connsiteX3-27" fmla="*/ 0 w 5589349"/>
              <a:gd name="connsiteY3-28" fmla="*/ 3082246 h 3082246"/>
              <a:gd name="connsiteX4-29" fmla="*/ 0 w 5589349"/>
              <a:gd name="connsiteY4-30" fmla="*/ 1828800 h 3082246"/>
              <a:gd name="connsiteX0-31" fmla="*/ 0 w 5589349"/>
              <a:gd name="connsiteY0-32" fmla="*/ 1828800 h 3082246"/>
              <a:gd name="connsiteX1-33" fmla="*/ 5579824 w 5589349"/>
              <a:gd name="connsiteY1-34" fmla="*/ 0 h 3082246"/>
              <a:gd name="connsiteX2-35" fmla="*/ 5589349 w 5589349"/>
              <a:gd name="connsiteY2-36" fmla="*/ 1234396 h 3082246"/>
              <a:gd name="connsiteX3-37" fmla="*/ 0 w 5589349"/>
              <a:gd name="connsiteY3-38" fmla="*/ 3082246 h 3082246"/>
              <a:gd name="connsiteX4-39" fmla="*/ 0 w 5589349"/>
              <a:gd name="connsiteY4-40" fmla="*/ 1828800 h 3082246"/>
              <a:gd name="connsiteX0-41" fmla="*/ 0 w 5589349"/>
              <a:gd name="connsiteY0-42" fmla="*/ 1828800 h 3082246"/>
              <a:gd name="connsiteX1-43" fmla="*/ 5579824 w 5589349"/>
              <a:gd name="connsiteY1-44" fmla="*/ 0 h 3082246"/>
              <a:gd name="connsiteX2-45" fmla="*/ 5589349 w 5589349"/>
              <a:gd name="connsiteY2-46" fmla="*/ 1285196 h 3082246"/>
              <a:gd name="connsiteX3-47" fmla="*/ 0 w 5589349"/>
              <a:gd name="connsiteY3-48" fmla="*/ 3082246 h 3082246"/>
              <a:gd name="connsiteX4-49" fmla="*/ 0 w 5589349"/>
              <a:gd name="connsiteY4-50" fmla="*/ 1828800 h 3082246"/>
              <a:gd name="connsiteX0-51" fmla="*/ 0 w 5589349"/>
              <a:gd name="connsiteY0-52" fmla="*/ 1790700 h 3044146"/>
              <a:gd name="connsiteX1-53" fmla="*/ 5567124 w 5589349"/>
              <a:gd name="connsiteY1-54" fmla="*/ 0 h 3044146"/>
              <a:gd name="connsiteX2-55" fmla="*/ 5589349 w 5589349"/>
              <a:gd name="connsiteY2-56" fmla="*/ 1247096 h 3044146"/>
              <a:gd name="connsiteX3-57" fmla="*/ 0 w 5589349"/>
              <a:gd name="connsiteY3-58" fmla="*/ 3044146 h 3044146"/>
              <a:gd name="connsiteX4-59" fmla="*/ 0 w 5589349"/>
              <a:gd name="connsiteY4-60" fmla="*/ 1790700 h 3044146"/>
              <a:gd name="connsiteX0-61" fmla="*/ 0 w 5589349"/>
              <a:gd name="connsiteY0-62" fmla="*/ 1790700 h 3006046"/>
              <a:gd name="connsiteX1-63" fmla="*/ 5567124 w 5589349"/>
              <a:gd name="connsiteY1-64" fmla="*/ 0 h 3006046"/>
              <a:gd name="connsiteX2-65" fmla="*/ 5589349 w 5589349"/>
              <a:gd name="connsiteY2-66" fmla="*/ 1247096 h 3006046"/>
              <a:gd name="connsiteX3-67" fmla="*/ 0 w 5589349"/>
              <a:gd name="connsiteY3-68" fmla="*/ 3006046 h 3006046"/>
              <a:gd name="connsiteX4-69" fmla="*/ 0 w 5589349"/>
              <a:gd name="connsiteY4-70" fmla="*/ 1790700 h 3006046"/>
              <a:gd name="connsiteX0-71" fmla="*/ 0 w 5589349"/>
              <a:gd name="connsiteY0-72" fmla="*/ 1765300 h 3006046"/>
              <a:gd name="connsiteX1-73" fmla="*/ 5567124 w 5589349"/>
              <a:gd name="connsiteY1-74" fmla="*/ 0 h 3006046"/>
              <a:gd name="connsiteX2-75" fmla="*/ 5589349 w 5589349"/>
              <a:gd name="connsiteY2-76" fmla="*/ 1247096 h 3006046"/>
              <a:gd name="connsiteX3-77" fmla="*/ 0 w 5589349"/>
              <a:gd name="connsiteY3-78" fmla="*/ 3006046 h 3006046"/>
              <a:gd name="connsiteX4-79" fmla="*/ 0 w 5589349"/>
              <a:gd name="connsiteY4-80" fmla="*/ 1765300 h 30060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89349" h="3006046">
                <a:moveTo>
                  <a:pt x="0" y="1765300"/>
                </a:moveTo>
                <a:lnTo>
                  <a:pt x="5567124" y="0"/>
                </a:lnTo>
                <a:lnTo>
                  <a:pt x="5589349" y="1247096"/>
                </a:lnTo>
                <a:lnTo>
                  <a:pt x="0" y="3006046"/>
                </a:lnTo>
                <a:lnTo>
                  <a:pt x="0" y="1765300"/>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19"/>
          <p:cNvSpPr/>
          <p:nvPr/>
        </p:nvSpPr>
        <p:spPr>
          <a:xfrm>
            <a:off x="3301325" y="1251086"/>
            <a:ext cx="5589349" cy="3082246"/>
          </a:xfrm>
          <a:custGeom>
            <a:avLst/>
            <a:gdLst>
              <a:gd name="connsiteX0" fmla="*/ 0 w 5598874"/>
              <a:gd name="connsiteY0" fmla="*/ 0 h 1253446"/>
              <a:gd name="connsiteX1" fmla="*/ 5598874 w 5598874"/>
              <a:gd name="connsiteY1" fmla="*/ 0 h 1253446"/>
              <a:gd name="connsiteX2" fmla="*/ 5598874 w 5598874"/>
              <a:gd name="connsiteY2" fmla="*/ 1253446 h 1253446"/>
              <a:gd name="connsiteX3" fmla="*/ 0 w 5598874"/>
              <a:gd name="connsiteY3" fmla="*/ 1253446 h 1253446"/>
              <a:gd name="connsiteX4" fmla="*/ 0 w 5598874"/>
              <a:gd name="connsiteY4" fmla="*/ 0 h 1253446"/>
              <a:gd name="connsiteX0-1" fmla="*/ 0 w 5598874"/>
              <a:gd name="connsiteY0-2" fmla="*/ 1828800 h 3082246"/>
              <a:gd name="connsiteX1-3" fmla="*/ 5579824 w 5598874"/>
              <a:gd name="connsiteY1-4" fmla="*/ 0 h 3082246"/>
              <a:gd name="connsiteX2-5" fmla="*/ 5598874 w 5598874"/>
              <a:gd name="connsiteY2-6" fmla="*/ 3082246 h 3082246"/>
              <a:gd name="connsiteX3-7" fmla="*/ 0 w 5598874"/>
              <a:gd name="connsiteY3-8" fmla="*/ 3082246 h 3082246"/>
              <a:gd name="connsiteX4-9" fmla="*/ 0 w 5598874"/>
              <a:gd name="connsiteY4-10" fmla="*/ 1828800 h 3082246"/>
              <a:gd name="connsiteX0-11" fmla="*/ 0 w 5579824"/>
              <a:gd name="connsiteY0-12" fmla="*/ 1828800 h 3082246"/>
              <a:gd name="connsiteX1-13" fmla="*/ 5579824 w 5579824"/>
              <a:gd name="connsiteY1-14" fmla="*/ 0 h 3082246"/>
              <a:gd name="connsiteX2-15" fmla="*/ 5579824 w 5579824"/>
              <a:gd name="connsiteY2-16" fmla="*/ 1234396 h 3082246"/>
              <a:gd name="connsiteX3-17" fmla="*/ 0 w 5579824"/>
              <a:gd name="connsiteY3-18" fmla="*/ 3082246 h 3082246"/>
              <a:gd name="connsiteX4-19" fmla="*/ 0 w 5579824"/>
              <a:gd name="connsiteY4-20" fmla="*/ 1828800 h 3082246"/>
              <a:gd name="connsiteX0-21" fmla="*/ 0 w 5589349"/>
              <a:gd name="connsiteY0-22" fmla="*/ 1828800 h 3082246"/>
              <a:gd name="connsiteX1-23" fmla="*/ 5579824 w 5589349"/>
              <a:gd name="connsiteY1-24" fmla="*/ 0 h 3082246"/>
              <a:gd name="connsiteX2-25" fmla="*/ 5589349 w 5589349"/>
              <a:gd name="connsiteY2-26" fmla="*/ 1224871 h 3082246"/>
              <a:gd name="connsiteX3-27" fmla="*/ 0 w 5589349"/>
              <a:gd name="connsiteY3-28" fmla="*/ 3082246 h 3082246"/>
              <a:gd name="connsiteX4-29" fmla="*/ 0 w 5589349"/>
              <a:gd name="connsiteY4-30" fmla="*/ 1828800 h 3082246"/>
              <a:gd name="connsiteX0-31" fmla="*/ 0 w 5589349"/>
              <a:gd name="connsiteY0-32" fmla="*/ 1828800 h 3082246"/>
              <a:gd name="connsiteX1-33" fmla="*/ 5579824 w 5589349"/>
              <a:gd name="connsiteY1-34" fmla="*/ 0 h 3082246"/>
              <a:gd name="connsiteX2-35" fmla="*/ 5589349 w 5589349"/>
              <a:gd name="connsiteY2-36" fmla="*/ 1234396 h 3082246"/>
              <a:gd name="connsiteX3-37" fmla="*/ 0 w 5589349"/>
              <a:gd name="connsiteY3-38" fmla="*/ 3082246 h 3082246"/>
              <a:gd name="connsiteX4-39" fmla="*/ 0 w 5589349"/>
              <a:gd name="connsiteY4-40" fmla="*/ 1828800 h 30822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89349" h="3082246">
                <a:moveTo>
                  <a:pt x="0" y="1828800"/>
                </a:moveTo>
                <a:lnTo>
                  <a:pt x="5579824" y="0"/>
                </a:lnTo>
                <a:lnTo>
                  <a:pt x="5589349" y="1234396"/>
                </a:lnTo>
                <a:lnTo>
                  <a:pt x="0" y="3082246"/>
                </a:lnTo>
                <a:lnTo>
                  <a:pt x="0" y="1828800"/>
                </a:lnTo>
                <a:close/>
              </a:path>
            </a:pathLst>
          </a:custGeom>
          <a:solidFill>
            <a:srgbClr val="2A6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juxing1"/>
          <p:cNvSpPr/>
          <p:nvPr/>
        </p:nvSpPr>
        <p:spPr>
          <a:xfrm>
            <a:off x="3296563" y="1221805"/>
            <a:ext cx="5598874" cy="1253446"/>
          </a:xfrm>
          <a:prstGeom prst="rect">
            <a:avLst/>
          </a:prstGeom>
          <a:solidFill>
            <a:srgbClr val="7EB0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juxing2"/>
          <p:cNvSpPr/>
          <p:nvPr/>
        </p:nvSpPr>
        <p:spPr>
          <a:xfrm>
            <a:off x="3296561" y="3079886"/>
            <a:ext cx="5598875" cy="1253446"/>
          </a:xfrm>
          <a:prstGeom prst="rect">
            <a:avLst/>
          </a:prstGeom>
          <a:solidFill>
            <a:srgbClr val="3786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juxing3"/>
          <p:cNvSpPr/>
          <p:nvPr/>
        </p:nvSpPr>
        <p:spPr>
          <a:xfrm>
            <a:off x="3296561" y="4847858"/>
            <a:ext cx="5598875" cy="1253446"/>
          </a:xfrm>
          <a:prstGeom prst="rect">
            <a:avLst/>
          </a:prstGeom>
          <a:solidFill>
            <a:srgbClr val="2867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3541086" y="1617695"/>
            <a:ext cx="5109828" cy="461665"/>
          </a:xfrm>
          <a:prstGeom prst="rect">
            <a:avLst/>
          </a:prstGeom>
          <a:noFill/>
        </p:spPr>
        <p:txBody>
          <a:bodyPr wrap="square" rtlCol="0">
            <a:spAutoFit/>
          </a:bodyPr>
          <a:lstStyle/>
          <a:p>
            <a:r>
              <a:rPr lang="zh-CN" altLang="en-US" sz="2400" b="1" dirty="0">
                <a:solidFill>
                  <a:srgbClr val="FF0000"/>
                </a:solidFill>
                <a:latin typeface="微软雅黑" pitchFamily="34" charset="-122"/>
                <a:ea typeface="微软雅黑" pitchFamily="34" charset="-122"/>
                <a:sym typeface="Tahoma" pitchFamily="34" charset="0"/>
              </a:rPr>
              <a:t>掌握</a:t>
            </a:r>
            <a:r>
              <a:rPr lang="zh-CN" altLang="en-US" sz="2400" b="1" dirty="0">
                <a:solidFill>
                  <a:schemeClr val="bg1"/>
                </a:solidFill>
                <a:latin typeface="微软雅黑" pitchFamily="34" charset="-122"/>
                <a:ea typeface="微软雅黑" pitchFamily="34" charset="-122"/>
                <a:sym typeface="Tahoma" pitchFamily="34" charset="0"/>
              </a:rPr>
              <a:t>护理安全概述</a:t>
            </a:r>
          </a:p>
        </p:txBody>
      </p:sp>
      <p:sp>
        <p:nvSpPr>
          <p:cNvPr id="39" name="文本框 38"/>
          <p:cNvSpPr txBox="1"/>
          <p:nvPr/>
        </p:nvSpPr>
        <p:spPr>
          <a:xfrm>
            <a:off x="3541646" y="3476109"/>
            <a:ext cx="5606255" cy="461665"/>
          </a:xfrm>
          <a:prstGeom prst="rect">
            <a:avLst/>
          </a:prstGeom>
          <a:noFill/>
        </p:spPr>
        <p:txBody>
          <a:bodyPr wrap="square" rtlCol="0">
            <a:spAutoFit/>
          </a:bodyPr>
          <a:lstStyle/>
          <a:p>
            <a:r>
              <a:rPr lang="zh-CN" altLang="en-US" sz="2400" b="1" dirty="0">
                <a:solidFill>
                  <a:srgbClr val="FFFF66"/>
                </a:solidFill>
                <a:latin typeface="微软雅黑" pitchFamily="34" charset="-122"/>
                <a:ea typeface="微软雅黑" pitchFamily="34" charset="-122"/>
                <a:sym typeface="Tahoma" pitchFamily="34" charset="0"/>
              </a:rPr>
              <a:t>熟悉</a:t>
            </a:r>
            <a:r>
              <a:rPr lang="zh-CN" altLang="en-US" sz="2400" b="1" dirty="0">
                <a:solidFill>
                  <a:schemeClr val="bg1"/>
                </a:solidFill>
                <a:latin typeface="微软雅黑" pitchFamily="34" charset="-122"/>
                <a:ea typeface="微软雅黑" pitchFamily="34" charset="-122"/>
                <a:sym typeface="Tahoma" pitchFamily="34" charset="0"/>
              </a:rPr>
              <a:t>护理安全的影响因素</a:t>
            </a:r>
          </a:p>
        </p:txBody>
      </p:sp>
      <p:sp>
        <p:nvSpPr>
          <p:cNvPr id="40" name="文本框 39"/>
          <p:cNvSpPr txBox="1"/>
          <p:nvPr/>
        </p:nvSpPr>
        <p:spPr>
          <a:xfrm>
            <a:off x="3541646" y="5243113"/>
            <a:ext cx="4487666" cy="461665"/>
          </a:xfrm>
          <a:prstGeom prst="rect">
            <a:avLst/>
          </a:prstGeom>
          <a:noFill/>
        </p:spPr>
        <p:txBody>
          <a:bodyPr wrap="square" rtlCol="0">
            <a:spAutoFit/>
          </a:bodyPr>
          <a:lstStyle/>
          <a:p>
            <a:r>
              <a:rPr lang="zh-CN" altLang="en-US" sz="2400" b="1" dirty="0">
                <a:solidFill>
                  <a:srgbClr val="FFFF00"/>
                </a:solidFill>
                <a:latin typeface="微软雅黑" pitchFamily="34" charset="-122"/>
                <a:ea typeface="微软雅黑" pitchFamily="34" charset="-122"/>
                <a:sym typeface="Tahoma" pitchFamily="34" charset="0"/>
              </a:rPr>
              <a:t>熟悉</a:t>
            </a:r>
            <a:r>
              <a:rPr lang="zh-CN" altLang="en-US" sz="2400" b="1" dirty="0">
                <a:solidFill>
                  <a:schemeClr val="bg1"/>
                </a:solidFill>
                <a:latin typeface="微软雅黑" pitchFamily="34" charset="-122"/>
                <a:ea typeface="微软雅黑" pitchFamily="34" charset="-122"/>
                <a:sym typeface="Tahoma" pitchFamily="34" charset="0"/>
              </a:rPr>
              <a:t>护理安全防范原则</a:t>
            </a:r>
          </a:p>
        </p:txBody>
      </p:sp>
      <p:sp>
        <p:nvSpPr>
          <p:cNvPr id="42" name="等腰三角形 41"/>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257470"/>
            <a:ext cx="2387065"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191658" y="257470"/>
            <a:ext cx="1906649" cy="569387"/>
          </a:xfrm>
          <a:prstGeom prst="rect">
            <a:avLst/>
          </a:prstGeom>
          <a:noFill/>
        </p:spPr>
        <p:txBody>
          <a:bodyPr wrap="square" rtlCol="0">
            <a:spAutoFit/>
          </a:bodyPr>
          <a:lstStyle/>
          <a:p>
            <a:r>
              <a:rPr lang="zh-CN" altLang="en-US" sz="3100" b="1" dirty="0">
                <a:solidFill>
                  <a:schemeClr val="bg1"/>
                </a:solidFill>
                <a:latin typeface="微软雅黑" pitchFamily="34" charset="-122"/>
                <a:ea typeface="微软雅黑" pitchFamily="34" charset="-122"/>
              </a:rPr>
              <a:t>学习目标</a:t>
            </a:r>
          </a:p>
        </p:txBody>
      </p:sp>
      <p:sp>
        <p:nvSpPr>
          <p:cNvPr id="18" name="直角三角形 17"/>
          <p:cNvSpPr/>
          <p:nvPr/>
        </p:nvSpPr>
        <p:spPr>
          <a:xfrm flipV="1">
            <a:off x="1530722" y="826857"/>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21801678"/>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3" name="矩形 19"/>
          <p:cNvSpPr/>
          <p:nvPr/>
        </p:nvSpPr>
        <p:spPr>
          <a:xfrm>
            <a:off x="3291796" y="3082629"/>
            <a:ext cx="5589349" cy="3006046"/>
          </a:xfrm>
          <a:custGeom>
            <a:avLst/>
            <a:gdLst>
              <a:gd name="connsiteX0" fmla="*/ 0 w 5598874"/>
              <a:gd name="connsiteY0" fmla="*/ 0 h 1253446"/>
              <a:gd name="connsiteX1" fmla="*/ 5598874 w 5598874"/>
              <a:gd name="connsiteY1" fmla="*/ 0 h 1253446"/>
              <a:gd name="connsiteX2" fmla="*/ 5598874 w 5598874"/>
              <a:gd name="connsiteY2" fmla="*/ 1253446 h 1253446"/>
              <a:gd name="connsiteX3" fmla="*/ 0 w 5598874"/>
              <a:gd name="connsiteY3" fmla="*/ 1253446 h 1253446"/>
              <a:gd name="connsiteX4" fmla="*/ 0 w 5598874"/>
              <a:gd name="connsiteY4" fmla="*/ 0 h 1253446"/>
              <a:gd name="connsiteX0-1" fmla="*/ 0 w 5598874"/>
              <a:gd name="connsiteY0-2" fmla="*/ 1828800 h 3082246"/>
              <a:gd name="connsiteX1-3" fmla="*/ 5579824 w 5598874"/>
              <a:gd name="connsiteY1-4" fmla="*/ 0 h 3082246"/>
              <a:gd name="connsiteX2-5" fmla="*/ 5598874 w 5598874"/>
              <a:gd name="connsiteY2-6" fmla="*/ 3082246 h 3082246"/>
              <a:gd name="connsiteX3-7" fmla="*/ 0 w 5598874"/>
              <a:gd name="connsiteY3-8" fmla="*/ 3082246 h 3082246"/>
              <a:gd name="connsiteX4-9" fmla="*/ 0 w 5598874"/>
              <a:gd name="connsiteY4-10" fmla="*/ 1828800 h 3082246"/>
              <a:gd name="connsiteX0-11" fmla="*/ 0 w 5579824"/>
              <a:gd name="connsiteY0-12" fmla="*/ 1828800 h 3082246"/>
              <a:gd name="connsiteX1-13" fmla="*/ 5579824 w 5579824"/>
              <a:gd name="connsiteY1-14" fmla="*/ 0 h 3082246"/>
              <a:gd name="connsiteX2-15" fmla="*/ 5579824 w 5579824"/>
              <a:gd name="connsiteY2-16" fmla="*/ 1234396 h 3082246"/>
              <a:gd name="connsiteX3-17" fmla="*/ 0 w 5579824"/>
              <a:gd name="connsiteY3-18" fmla="*/ 3082246 h 3082246"/>
              <a:gd name="connsiteX4-19" fmla="*/ 0 w 5579824"/>
              <a:gd name="connsiteY4-20" fmla="*/ 1828800 h 3082246"/>
              <a:gd name="connsiteX0-21" fmla="*/ 0 w 5589349"/>
              <a:gd name="connsiteY0-22" fmla="*/ 1828800 h 3082246"/>
              <a:gd name="connsiteX1-23" fmla="*/ 5579824 w 5589349"/>
              <a:gd name="connsiteY1-24" fmla="*/ 0 h 3082246"/>
              <a:gd name="connsiteX2-25" fmla="*/ 5589349 w 5589349"/>
              <a:gd name="connsiteY2-26" fmla="*/ 1224871 h 3082246"/>
              <a:gd name="connsiteX3-27" fmla="*/ 0 w 5589349"/>
              <a:gd name="connsiteY3-28" fmla="*/ 3082246 h 3082246"/>
              <a:gd name="connsiteX4-29" fmla="*/ 0 w 5589349"/>
              <a:gd name="connsiteY4-30" fmla="*/ 1828800 h 3082246"/>
              <a:gd name="connsiteX0-31" fmla="*/ 0 w 5589349"/>
              <a:gd name="connsiteY0-32" fmla="*/ 1828800 h 3082246"/>
              <a:gd name="connsiteX1-33" fmla="*/ 5579824 w 5589349"/>
              <a:gd name="connsiteY1-34" fmla="*/ 0 h 3082246"/>
              <a:gd name="connsiteX2-35" fmla="*/ 5589349 w 5589349"/>
              <a:gd name="connsiteY2-36" fmla="*/ 1234396 h 3082246"/>
              <a:gd name="connsiteX3-37" fmla="*/ 0 w 5589349"/>
              <a:gd name="connsiteY3-38" fmla="*/ 3082246 h 3082246"/>
              <a:gd name="connsiteX4-39" fmla="*/ 0 w 5589349"/>
              <a:gd name="connsiteY4-40" fmla="*/ 1828800 h 3082246"/>
              <a:gd name="connsiteX0-41" fmla="*/ 0 w 5589349"/>
              <a:gd name="connsiteY0-42" fmla="*/ 1828800 h 3082246"/>
              <a:gd name="connsiteX1-43" fmla="*/ 5579824 w 5589349"/>
              <a:gd name="connsiteY1-44" fmla="*/ 0 h 3082246"/>
              <a:gd name="connsiteX2-45" fmla="*/ 5589349 w 5589349"/>
              <a:gd name="connsiteY2-46" fmla="*/ 1285196 h 3082246"/>
              <a:gd name="connsiteX3-47" fmla="*/ 0 w 5589349"/>
              <a:gd name="connsiteY3-48" fmla="*/ 3082246 h 3082246"/>
              <a:gd name="connsiteX4-49" fmla="*/ 0 w 5589349"/>
              <a:gd name="connsiteY4-50" fmla="*/ 1828800 h 3082246"/>
              <a:gd name="connsiteX0-51" fmla="*/ 0 w 5589349"/>
              <a:gd name="connsiteY0-52" fmla="*/ 1790700 h 3044146"/>
              <a:gd name="connsiteX1-53" fmla="*/ 5567124 w 5589349"/>
              <a:gd name="connsiteY1-54" fmla="*/ 0 h 3044146"/>
              <a:gd name="connsiteX2-55" fmla="*/ 5589349 w 5589349"/>
              <a:gd name="connsiteY2-56" fmla="*/ 1247096 h 3044146"/>
              <a:gd name="connsiteX3-57" fmla="*/ 0 w 5589349"/>
              <a:gd name="connsiteY3-58" fmla="*/ 3044146 h 3044146"/>
              <a:gd name="connsiteX4-59" fmla="*/ 0 w 5589349"/>
              <a:gd name="connsiteY4-60" fmla="*/ 1790700 h 3044146"/>
              <a:gd name="connsiteX0-61" fmla="*/ 0 w 5589349"/>
              <a:gd name="connsiteY0-62" fmla="*/ 1790700 h 3006046"/>
              <a:gd name="connsiteX1-63" fmla="*/ 5567124 w 5589349"/>
              <a:gd name="connsiteY1-64" fmla="*/ 0 h 3006046"/>
              <a:gd name="connsiteX2-65" fmla="*/ 5589349 w 5589349"/>
              <a:gd name="connsiteY2-66" fmla="*/ 1247096 h 3006046"/>
              <a:gd name="connsiteX3-67" fmla="*/ 0 w 5589349"/>
              <a:gd name="connsiteY3-68" fmla="*/ 3006046 h 3006046"/>
              <a:gd name="connsiteX4-69" fmla="*/ 0 w 5589349"/>
              <a:gd name="connsiteY4-70" fmla="*/ 1790700 h 3006046"/>
              <a:gd name="connsiteX0-71" fmla="*/ 0 w 5589349"/>
              <a:gd name="connsiteY0-72" fmla="*/ 1765300 h 3006046"/>
              <a:gd name="connsiteX1-73" fmla="*/ 5567124 w 5589349"/>
              <a:gd name="connsiteY1-74" fmla="*/ 0 h 3006046"/>
              <a:gd name="connsiteX2-75" fmla="*/ 5589349 w 5589349"/>
              <a:gd name="connsiteY2-76" fmla="*/ 1247096 h 3006046"/>
              <a:gd name="connsiteX3-77" fmla="*/ 0 w 5589349"/>
              <a:gd name="connsiteY3-78" fmla="*/ 3006046 h 3006046"/>
              <a:gd name="connsiteX4-79" fmla="*/ 0 w 5589349"/>
              <a:gd name="connsiteY4-80" fmla="*/ 1765300 h 30060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89349" h="3006046">
                <a:moveTo>
                  <a:pt x="0" y="1765300"/>
                </a:moveTo>
                <a:lnTo>
                  <a:pt x="5567124" y="0"/>
                </a:lnTo>
                <a:lnTo>
                  <a:pt x="5589349" y="1247096"/>
                </a:lnTo>
                <a:lnTo>
                  <a:pt x="0" y="3006046"/>
                </a:lnTo>
                <a:lnTo>
                  <a:pt x="0" y="1765300"/>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19"/>
          <p:cNvSpPr/>
          <p:nvPr/>
        </p:nvSpPr>
        <p:spPr>
          <a:xfrm>
            <a:off x="3301325" y="1251086"/>
            <a:ext cx="5589349" cy="3082246"/>
          </a:xfrm>
          <a:custGeom>
            <a:avLst/>
            <a:gdLst>
              <a:gd name="connsiteX0" fmla="*/ 0 w 5598874"/>
              <a:gd name="connsiteY0" fmla="*/ 0 h 1253446"/>
              <a:gd name="connsiteX1" fmla="*/ 5598874 w 5598874"/>
              <a:gd name="connsiteY1" fmla="*/ 0 h 1253446"/>
              <a:gd name="connsiteX2" fmla="*/ 5598874 w 5598874"/>
              <a:gd name="connsiteY2" fmla="*/ 1253446 h 1253446"/>
              <a:gd name="connsiteX3" fmla="*/ 0 w 5598874"/>
              <a:gd name="connsiteY3" fmla="*/ 1253446 h 1253446"/>
              <a:gd name="connsiteX4" fmla="*/ 0 w 5598874"/>
              <a:gd name="connsiteY4" fmla="*/ 0 h 1253446"/>
              <a:gd name="connsiteX0-1" fmla="*/ 0 w 5598874"/>
              <a:gd name="connsiteY0-2" fmla="*/ 1828800 h 3082246"/>
              <a:gd name="connsiteX1-3" fmla="*/ 5579824 w 5598874"/>
              <a:gd name="connsiteY1-4" fmla="*/ 0 h 3082246"/>
              <a:gd name="connsiteX2-5" fmla="*/ 5598874 w 5598874"/>
              <a:gd name="connsiteY2-6" fmla="*/ 3082246 h 3082246"/>
              <a:gd name="connsiteX3-7" fmla="*/ 0 w 5598874"/>
              <a:gd name="connsiteY3-8" fmla="*/ 3082246 h 3082246"/>
              <a:gd name="connsiteX4-9" fmla="*/ 0 w 5598874"/>
              <a:gd name="connsiteY4-10" fmla="*/ 1828800 h 3082246"/>
              <a:gd name="connsiteX0-11" fmla="*/ 0 w 5579824"/>
              <a:gd name="connsiteY0-12" fmla="*/ 1828800 h 3082246"/>
              <a:gd name="connsiteX1-13" fmla="*/ 5579824 w 5579824"/>
              <a:gd name="connsiteY1-14" fmla="*/ 0 h 3082246"/>
              <a:gd name="connsiteX2-15" fmla="*/ 5579824 w 5579824"/>
              <a:gd name="connsiteY2-16" fmla="*/ 1234396 h 3082246"/>
              <a:gd name="connsiteX3-17" fmla="*/ 0 w 5579824"/>
              <a:gd name="connsiteY3-18" fmla="*/ 3082246 h 3082246"/>
              <a:gd name="connsiteX4-19" fmla="*/ 0 w 5579824"/>
              <a:gd name="connsiteY4-20" fmla="*/ 1828800 h 3082246"/>
              <a:gd name="connsiteX0-21" fmla="*/ 0 w 5589349"/>
              <a:gd name="connsiteY0-22" fmla="*/ 1828800 h 3082246"/>
              <a:gd name="connsiteX1-23" fmla="*/ 5579824 w 5589349"/>
              <a:gd name="connsiteY1-24" fmla="*/ 0 h 3082246"/>
              <a:gd name="connsiteX2-25" fmla="*/ 5589349 w 5589349"/>
              <a:gd name="connsiteY2-26" fmla="*/ 1224871 h 3082246"/>
              <a:gd name="connsiteX3-27" fmla="*/ 0 w 5589349"/>
              <a:gd name="connsiteY3-28" fmla="*/ 3082246 h 3082246"/>
              <a:gd name="connsiteX4-29" fmla="*/ 0 w 5589349"/>
              <a:gd name="connsiteY4-30" fmla="*/ 1828800 h 3082246"/>
              <a:gd name="connsiteX0-31" fmla="*/ 0 w 5589349"/>
              <a:gd name="connsiteY0-32" fmla="*/ 1828800 h 3082246"/>
              <a:gd name="connsiteX1-33" fmla="*/ 5579824 w 5589349"/>
              <a:gd name="connsiteY1-34" fmla="*/ 0 h 3082246"/>
              <a:gd name="connsiteX2-35" fmla="*/ 5589349 w 5589349"/>
              <a:gd name="connsiteY2-36" fmla="*/ 1234396 h 3082246"/>
              <a:gd name="connsiteX3-37" fmla="*/ 0 w 5589349"/>
              <a:gd name="connsiteY3-38" fmla="*/ 3082246 h 3082246"/>
              <a:gd name="connsiteX4-39" fmla="*/ 0 w 5589349"/>
              <a:gd name="connsiteY4-40" fmla="*/ 1828800 h 30822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89349" h="3082246">
                <a:moveTo>
                  <a:pt x="0" y="1828800"/>
                </a:moveTo>
                <a:lnTo>
                  <a:pt x="5579824" y="0"/>
                </a:lnTo>
                <a:lnTo>
                  <a:pt x="5589349" y="1234396"/>
                </a:lnTo>
                <a:lnTo>
                  <a:pt x="0" y="3082246"/>
                </a:lnTo>
                <a:lnTo>
                  <a:pt x="0" y="1828800"/>
                </a:lnTo>
                <a:close/>
              </a:path>
            </a:pathLst>
          </a:custGeom>
          <a:solidFill>
            <a:srgbClr val="2A6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juxing1"/>
          <p:cNvSpPr/>
          <p:nvPr/>
        </p:nvSpPr>
        <p:spPr>
          <a:xfrm>
            <a:off x="3296563" y="1221805"/>
            <a:ext cx="5598874" cy="1253446"/>
          </a:xfrm>
          <a:prstGeom prst="rect">
            <a:avLst/>
          </a:prstGeom>
          <a:solidFill>
            <a:srgbClr val="7EB0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juxing2"/>
          <p:cNvSpPr/>
          <p:nvPr/>
        </p:nvSpPr>
        <p:spPr>
          <a:xfrm>
            <a:off x="3296561" y="3079886"/>
            <a:ext cx="5598875" cy="1253446"/>
          </a:xfrm>
          <a:prstGeom prst="rect">
            <a:avLst/>
          </a:prstGeom>
          <a:solidFill>
            <a:srgbClr val="3786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juxing3"/>
          <p:cNvSpPr/>
          <p:nvPr/>
        </p:nvSpPr>
        <p:spPr>
          <a:xfrm>
            <a:off x="3296561" y="4847858"/>
            <a:ext cx="5598875" cy="1253446"/>
          </a:xfrm>
          <a:prstGeom prst="rect">
            <a:avLst/>
          </a:prstGeom>
          <a:solidFill>
            <a:srgbClr val="2867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3541086" y="1617695"/>
            <a:ext cx="5109828" cy="461665"/>
          </a:xfrm>
          <a:prstGeom prst="rect">
            <a:avLst/>
          </a:prstGeom>
          <a:noFill/>
        </p:spPr>
        <p:txBody>
          <a:bodyPr wrap="square" rtlCol="0">
            <a:spAutoFit/>
          </a:bodyPr>
          <a:lstStyle/>
          <a:p>
            <a:r>
              <a:rPr lang="zh-CN" altLang="en-US" sz="2400" b="1" dirty="0">
                <a:solidFill>
                  <a:srgbClr val="FFFF66"/>
                </a:solidFill>
                <a:latin typeface="微软雅黑" pitchFamily="34" charset="-122"/>
                <a:ea typeface="微软雅黑" pitchFamily="34" charset="-122"/>
                <a:sym typeface="Tahoma" pitchFamily="34" charset="0"/>
              </a:rPr>
              <a:t>熟悉</a:t>
            </a:r>
            <a:r>
              <a:rPr lang="zh-CN" altLang="en-US" sz="2400" b="1" dirty="0">
                <a:solidFill>
                  <a:schemeClr val="bg1"/>
                </a:solidFill>
                <a:latin typeface="微软雅黑" pitchFamily="34" charset="-122"/>
                <a:ea typeface="微软雅黑" pitchFamily="34" charset="-122"/>
                <a:sym typeface="Tahoma" pitchFamily="34" charset="0"/>
              </a:rPr>
              <a:t>护理职业防护的相关概念及意义</a:t>
            </a:r>
          </a:p>
        </p:txBody>
      </p:sp>
      <p:sp>
        <p:nvSpPr>
          <p:cNvPr id="39" name="文本框 38"/>
          <p:cNvSpPr txBox="1"/>
          <p:nvPr/>
        </p:nvSpPr>
        <p:spPr>
          <a:xfrm>
            <a:off x="3541646" y="3476109"/>
            <a:ext cx="5606255" cy="461665"/>
          </a:xfrm>
          <a:prstGeom prst="rect">
            <a:avLst/>
          </a:prstGeom>
          <a:noFill/>
        </p:spPr>
        <p:txBody>
          <a:bodyPr wrap="square" rtlCol="0">
            <a:spAutoFit/>
          </a:bodyPr>
          <a:lstStyle/>
          <a:p>
            <a:r>
              <a:rPr lang="zh-CN" altLang="en-US" sz="2400" b="1" dirty="0">
                <a:solidFill>
                  <a:srgbClr val="FF0000"/>
                </a:solidFill>
                <a:latin typeface="微软雅黑" pitchFamily="34" charset="-122"/>
                <a:ea typeface="微软雅黑" pitchFamily="34" charset="-122"/>
                <a:sym typeface="Tahoma" pitchFamily="34" charset="0"/>
              </a:rPr>
              <a:t>掌握</a:t>
            </a:r>
            <a:r>
              <a:rPr lang="zh-CN" altLang="en-US" sz="2400" b="1" dirty="0">
                <a:solidFill>
                  <a:schemeClr val="bg1"/>
                </a:solidFill>
                <a:latin typeface="微软雅黑" pitchFamily="34" charset="-122"/>
                <a:ea typeface="微软雅黑" pitchFamily="34" charset="-122"/>
                <a:sym typeface="Tahoma" pitchFamily="34" charset="0"/>
              </a:rPr>
              <a:t>常见护理职业损伤的危害因素</a:t>
            </a:r>
          </a:p>
        </p:txBody>
      </p:sp>
      <p:sp>
        <p:nvSpPr>
          <p:cNvPr id="40" name="文本框 39"/>
          <p:cNvSpPr txBox="1"/>
          <p:nvPr/>
        </p:nvSpPr>
        <p:spPr>
          <a:xfrm>
            <a:off x="3541646" y="5243113"/>
            <a:ext cx="4487666" cy="461665"/>
          </a:xfrm>
          <a:prstGeom prst="rect">
            <a:avLst/>
          </a:prstGeom>
          <a:noFill/>
        </p:spPr>
        <p:txBody>
          <a:bodyPr wrap="square" rtlCol="0">
            <a:spAutoFit/>
          </a:bodyPr>
          <a:lstStyle/>
          <a:p>
            <a:pPr algn="ctr"/>
            <a:r>
              <a:rPr lang="zh-CN" altLang="en-US" sz="2400" b="1" dirty="0">
                <a:solidFill>
                  <a:srgbClr val="FF0000"/>
                </a:solidFill>
                <a:latin typeface="微软雅黑" pitchFamily="34" charset="-122"/>
                <a:ea typeface="微软雅黑" pitchFamily="34" charset="-122"/>
                <a:sym typeface="Tahoma" pitchFamily="34" charset="0"/>
              </a:rPr>
              <a:t>掌握</a:t>
            </a:r>
            <a:r>
              <a:rPr lang="zh-CN" altLang="en-US" sz="2400" b="1" dirty="0">
                <a:solidFill>
                  <a:schemeClr val="bg1"/>
                </a:solidFill>
                <a:latin typeface="微软雅黑" pitchFamily="34" charset="-122"/>
                <a:ea typeface="微软雅黑" pitchFamily="34" charset="-122"/>
                <a:sym typeface="Tahoma" pitchFamily="34" charset="0"/>
              </a:rPr>
              <a:t>常见护理职业损伤的防护</a:t>
            </a:r>
          </a:p>
        </p:txBody>
      </p:sp>
      <p:sp>
        <p:nvSpPr>
          <p:cNvPr id="42" name="等腰三角形 41"/>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257470"/>
            <a:ext cx="2387065"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191658" y="257470"/>
            <a:ext cx="1906649" cy="569387"/>
          </a:xfrm>
          <a:prstGeom prst="rect">
            <a:avLst/>
          </a:prstGeom>
          <a:noFill/>
        </p:spPr>
        <p:txBody>
          <a:bodyPr wrap="square" rtlCol="0">
            <a:spAutoFit/>
          </a:bodyPr>
          <a:lstStyle/>
          <a:p>
            <a:r>
              <a:rPr lang="zh-CN" altLang="en-US" sz="3100" b="1" dirty="0">
                <a:solidFill>
                  <a:schemeClr val="bg1"/>
                </a:solidFill>
                <a:latin typeface="微软雅黑" pitchFamily="34" charset="-122"/>
                <a:ea typeface="微软雅黑" pitchFamily="34" charset="-122"/>
              </a:rPr>
              <a:t>学习目标</a:t>
            </a:r>
          </a:p>
        </p:txBody>
      </p:sp>
      <p:sp>
        <p:nvSpPr>
          <p:cNvPr id="18" name="直角三角形 17"/>
          <p:cNvSpPr/>
          <p:nvPr/>
        </p:nvSpPr>
        <p:spPr>
          <a:xfrm flipV="1">
            <a:off x="1530722" y="826857"/>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10659096"/>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12" name="矩形 11"/>
          <p:cNvSpPr/>
          <p:nvPr/>
        </p:nvSpPr>
        <p:spPr>
          <a:xfrm>
            <a:off x="0" y="257175"/>
            <a:ext cx="5935980" cy="57023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674" name="文本框 12"/>
          <p:cNvSpPr txBox="1">
            <a:spLocks noChangeArrowheads="1"/>
          </p:cNvSpPr>
          <p:nvPr/>
        </p:nvSpPr>
        <p:spPr bwMode="auto">
          <a:xfrm>
            <a:off x="192405" y="257175"/>
            <a:ext cx="5611495" cy="569387"/>
          </a:xfrm>
          <a:prstGeom prst="rect">
            <a:avLst/>
          </a:prstGeom>
          <a:noFill/>
          <a:ln w="9525">
            <a:noFill/>
            <a:miter lim="800000"/>
          </a:ln>
        </p:spPr>
        <p:txBody>
          <a:bodyPr wrap="square">
            <a:spAutoFit/>
          </a:bodyPr>
          <a:lstStyle/>
          <a:p>
            <a:r>
              <a:rPr lang="zh-CN" altLang="en-US" sz="3100" b="1" dirty="0">
                <a:solidFill>
                  <a:schemeClr val="bg1"/>
                </a:solidFill>
                <a:effectLst/>
                <a:latin typeface="微软雅黑" pitchFamily="34" charset="-122"/>
                <a:ea typeface="微软雅黑" pitchFamily="34" charset="-122"/>
                <a:sym typeface="+mn-ea"/>
              </a:rPr>
              <a:t>护理安全</a:t>
            </a:r>
          </a:p>
        </p:txBody>
      </p:sp>
      <p:sp>
        <p:nvSpPr>
          <p:cNvPr id="14" name="直角三角形 13"/>
          <p:cNvSpPr/>
          <p:nvPr/>
        </p:nvSpPr>
        <p:spPr>
          <a:xfrm flipV="1">
            <a:off x="5080318"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等腰三角形 15"/>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等腰三角形 24"/>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6" name="Freeform 5"/>
          <p:cNvSpPr/>
          <p:nvPr/>
        </p:nvSpPr>
        <p:spPr bwMode="auto">
          <a:xfrm>
            <a:off x="6105525" y="2011363"/>
            <a:ext cx="1552575" cy="2038350"/>
          </a:xfrm>
          <a:custGeom>
            <a:avLst/>
            <a:gdLst>
              <a:gd name="T0" fmla="*/ 0 w 6568"/>
              <a:gd name="T1" fmla="*/ 5750 h 8625"/>
              <a:gd name="T2" fmla="*/ 4980 w 6568"/>
              <a:gd name="T3" fmla="*/ 8625 h 8625"/>
              <a:gd name="T4" fmla="*/ 2875 w 6568"/>
              <a:gd name="T5" fmla="*/ 770 h 8625"/>
              <a:gd name="T6" fmla="*/ 0 w 6568"/>
              <a:gd name="T7" fmla="*/ 0 h 8625"/>
              <a:gd name="T8" fmla="*/ 0 w 6568"/>
              <a:gd name="T9" fmla="*/ 5750 h 8625"/>
            </a:gdLst>
            <a:ahLst/>
            <a:cxnLst>
              <a:cxn ang="0">
                <a:pos x="T0" y="T1"/>
              </a:cxn>
              <a:cxn ang="0">
                <a:pos x="T2" y="T3"/>
              </a:cxn>
              <a:cxn ang="0">
                <a:pos x="T4" y="T5"/>
              </a:cxn>
              <a:cxn ang="0">
                <a:pos x="T6" y="T7"/>
              </a:cxn>
              <a:cxn ang="0">
                <a:pos x="T8" y="T9"/>
              </a:cxn>
            </a:cxnLst>
            <a:rect l="0" t="0" r="r" b="b"/>
            <a:pathLst>
              <a:path w="6568" h="8625">
                <a:moveTo>
                  <a:pt x="0" y="5750"/>
                </a:moveTo>
                <a:lnTo>
                  <a:pt x="4980" y="8625"/>
                </a:lnTo>
                <a:cubicBezTo>
                  <a:pt x="6568" y="5875"/>
                  <a:pt x="5626" y="2358"/>
                  <a:pt x="2875" y="770"/>
                </a:cubicBezTo>
                <a:cubicBezTo>
                  <a:pt x="2001" y="266"/>
                  <a:pt x="1010" y="0"/>
                  <a:pt x="0" y="0"/>
                </a:cubicBezTo>
                <a:lnTo>
                  <a:pt x="0" y="5750"/>
                </a:lnTo>
                <a:close/>
              </a:path>
            </a:pathLst>
          </a:custGeom>
          <a:solidFill>
            <a:schemeClr val="accent4">
              <a:lumMod val="40000"/>
              <a:lumOff val="60000"/>
            </a:schemeClr>
          </a:solidFill>
          <a:ln w="0">
            <a:solidFill>
              <a:schemeClr val="accent1">
                <a:shade val="50000"/>
              </a:schemeClr>
            </a:solidFill>
            <a:prstDash val="dash"/>
            <a:round/>
          </a:ln>
        </p:spPr>
        <p:txBody>
          <a:bodyPr/>
          <a:lstStyle/>
          <a:p>
            <a:pPr fontAlgn="auto">
              <a:spcBef>
                <a:spcPts val="0"/>
              </a:spcBef>
              <a:spcAft>
                <a:spcPts val="0"/>
              </a:spcAft>
              <a:defRPr/>
            </a:pPr>
            <a:endParaRPr lang="zh-CN" altLang="en-US">
              <a:latin typeface="+mn-lt"/>
              <a:ea typeface="+mn-ea"/>
            </a:endParaRPr>
          </a:p>
        </p:txBody>
      </p:sp>
      <p:sp>
        <p:nvSpPr>
          <p:cNvPr id="47" name="Freeform 7"/>
          <p:cNvSpPr/>
          <p:nvPr/>
        </p:nvSpPr>
        <p:spPr bwMode="auto">
          <a:xfrm>
            <a:off x="4929188" y="3370263"/>
            <a:ext cx="2354262" cy="1552575"/>
          </a:xfrm>
          <a:custGeom>
            <a:avLst/>
            <a:gdLst>
              <a:gd name="T0" fmla="*/ 9959 w 19919"/>
              <a:gd name="T1" fmla="*/ 0 h 13135"/>
              <a:gd name="T2" fmla="*/ 0 w 19919"/>
              <a:gd name="T3" fmla="*/ 5750 h 13135"/>
              <a:gd name="T4" fmla="*/ 15709 w 19919"/>
              <a:gd name="T5" fmla="*/ 9959 h 13135"/>
              <a:gd name="T6" fmla="*/ 19919 w 19919"/>
              <a:gd name="T7" fmla="*/ 5750 h 13135"/>
              <a:gd name="T8" fmla="*/ 9959 w 19919"/>
              <a:gd name="T9" fmla="*/ 0 h 13135"/>
            </a:gdLst>
            <a:ahLst/>
            <a:cxnLst>
              <a:cxn ang="0">
                <a:pos x="T0" y="T1"/>
              </a:cxn>
              <a:cxn ang="0">
                <a:pos x="T2" y="T3"/>
              </a:cxn>
              <a:cxn ang="0">
                <a:pos x="T4" y="T5"/>
              </a:cxn>
              <a:cxn ang="0">
                <a:pos x="T6" y="T7"/>
              </a:cxn>
              <a:cxn ang="0">
                <a:pos x="T8" y="T9"/>
              </a:cxn>
            </a:cxnLst>
            <a:rect l="0" t="0" r="r" b="b"/>
            <a:pathLst>
              <a:path w="19919" h="13135">
                <a:moveTo>
                  <a:pt x="9959" y="0"/>
                </a:moveTo>
                <a:lnTo>
                  <a:pt x="0" y="5750"/>
                </a:lnTo>
                <a:cubicBezTo>
                  <a:pt x="3176" y="11250"/>
                  <a:pt x="10209" y="13135"/>
                  <a:pt x="15709" y="9959"/>
                </a:cubicBezTo>
                <a:cubicBezTo>
                  <a:pt x="17458" y="8950"/>
                  <a:pt x="18909" y="7498"/>
                  <a:pt x="19919" y="5750"/>
                </a:cubicBezTo>
                <a:lnTo>
                  <a:pt x="9959" y="0"/>
                </a:lnTo>
                <a:close/>
              </a:path>
            </a:pathLst>
          </a:custGeom>
          <a:solidFill>
            <a:schemeClr val="accent6">
              <a:lumMod val="40000"/>
              <a:lumOff val="60000"/>
            </a:schemeClr>
          </a:solidFill>
          <a:ln w="0">
            <a:solidFill>
              <a:schemeClr val="accent1">
                <a:shade val="50000"/>
              </a:schemeClr>
            </a:solidFill>
            <a:prstDash val="dash"/>
            <a:round/>
          </a:ln>
        </p:spPr>
        <p:txBody>
          <a:bodyPr/>
          <a:lstStyle/>
          <a:p>
            <a:pPr fontAlgn="auto">
              <a:spcBef>
                <a:spcPts val="0"/>
              </a:spcBef>
              <a:spcAft>
                <a:spcPts val="0"/>
              </a:spcAft>
              <a:defRPr/>
            </a:pPr>
            <a:endParaRPr lang="zh-CN" altLang="en-US">
              <a:latin typeface="+mn-lt"/>
              <a:ea typeface="+mn-ea"/>
            </a:endParaRPr>
          </a:p>
        </p:txBody>
      </p:sp>
      <p:sp>
        <p:nvSpPr>
          <p:cNvPr id="48" name="Freeform 9"/>
          <p:cNvSpPr/>
          <p:nvPr/>
        </p:nvSpPr>
        <p:spPr bwMode="auto">
          <a:xfrm>
            <a:off x="4746625" y="2011363"/>
            <a:ext cx="1358900" cy="2038350"/>
          </a:xfrm>
          <a:custGeom>
            <a:avLst/>
            <a:gdLst>
              <a:gd name="T0" fmla="*/ 11499 w 11499"/>
              <a:gd name="T1" fmla="*/ 11499 h 17249"/>
              <a:gd name="T2" fmla="*/ 11499 w 11499"/>
              <a:gd name="T3" fmla="*/ 0 h 17249"/>
              <a:gd name="T4" fmla="*/ 0 w 11499"/>
              <a:gd name="T5" fmla="*/ 11499 h 17249"/>
              <a:gd name="T6" fmla="*/ 1540 w 11499"/>
              <a:gd name="T7" fmla="*/ 17249 h 17249"/>
              <a:gd name="T8" fmla="*/ 11499 w 11499"/>
              <a:gd name="T9" fmla="*/ 11499 h 17249"/>
            </a:gdLst>
            <a:ahLst/>
            <a:cxnLst>
              <a:cxn ang="0">
                <a:pos x="T0" y="T1"/>
              </a:cxn>
              <a:cxn ang="0">
                <a:pos x="T2" y="T3"/>
              </a:cxn>
              <a:cxn ang="0">
                <a:pos x="T4" y="T5"/>
              </a:cxn>
              <a:cxn ang="0">
                <a:pos x="T6" y="T7"/>
              </a:cxn>
              <a:cxn ang="0">
                <a:pos x="T8" y="T9"/>
              </a:cxn>
            </a:cxnLst>
            <a:rect l="0" t="0" r="r" b="b"/>
            <a:pathLst>
              <a:path w="11499" h="17249">
                <a:moveTo>
                  <a:pt x="11499" y="11499"/>
                </a:moveTo>
                <a:lnTo>
                  <a:pt x="11499" y="0"/>
                </a:lnTo>
                <a:cubicBezTo>
                  <a:pt x="5148" y="0"/>
                  <a:pt x="0" y="5148"/>
                  <a:pt x="0" y="11499"/>
                </a:cubicBezTo>
                <a:cubicBezTo>
                  <a:pt x="0" y="13518"/>
                  <a:pt x="531" y="15501"/>
                  <a:pt x="1540" y="17249"/>
                </a:cubicBezTo>
                <a:lnTo>
                  <a:pt x="11499" y="11499"/>
                </a:lnTo>
                <a:close/>
              </a:path>
            </a:pathLst>
          </a:custGeom>
          <a:solidFill>
            <a:schemeClr val="accent2">
              <a:lumMod val="60000"/>
              <a:lumOff val="40000"/>
            </a:schemeClr>
          </a:solidFill>
          <a:ln w="0">
            <a:solidFill>
              <a:schemeClr val="accent1">
                <a:shade val="50000"/>
              </a:schemeClr>
            </a:solidFill>
            <a:prstDash val="dash"/>
            <a:round/>
          </a:ln>
        </p:spPr>
        <p:txBody>
          <a:bodyPr/>
          <a:lstStyle/>
          <a:p>
            <a:pPr fontAlgn="auto">
              <a:spcBef>
                <a:spcPts val="0"/>
              </a:spcBef>
              <a:spcAft>
                <a:spcPts val="0"/>
              </a:spcAft>
              <a:defRPr/>
            </a:pPr>
            <a:endParaRPr lang="zh-CN" altLang="en-US">
              <a:latin typeface="+mn-lt"/>
              <a:ea typeface="+mn-ea"/>
            </a:endParaRPr>
          </a:p>
        </p:txBody>
      </p:sp>
      <p:sp>
        <p:nvSpPr>
          <p:cNvPr id="50" name="文本框 49"/>
          <p:cNvSpPr txBox="1">
            <a:spLocks noChangeArrowheads="1"/>
          </p:cNvSpPr>
          <p:nvPr/>
        </p:nvSpPr>
        <p:spPr bwMode="auto">
          <a:xfrm>
            <a:off x="800735" y="2047875"/>
            <a:ext cx="4391660" cy="400110"/>
          </a:xfrm>
          <a:prstGeom prst="rect">
            <a:avLst/>
          </a:prstGeom>
          <a:noFill/>
          <a:ln w="9525">
            <a:noFill/>
            <a:miter lim="800000"/>
          </a:ln>
        </p:spPr>
        <p:txBody>
          <a:bodyPr wrap="square">
            <a:spAutoFit/>
          </a:bodyPr>
          <a:lstStyle/>
          <a:p>
            <a:r>
              <a:rPr lang="zh-CN" altLang="en-US" sz="2000" dirty="0">
                <a:solidFill>
                  <a:srgbClr val="F2F2F2"/>
                </a:solidFill>
                <a:latin typeface="微软雅黑" pitchFamily="34" charset="-122"/>
                <a:ea typeface="微软雅黑" pitchFamily="34" charset="-122"/>
              </a:rPr>
              <a:t>一、护理安全概述</a:t>
            </a:r>
          </a:p>
        </p:txBody>
      </p:sp>
      <p:sp>
        <p:nvSpPr>
          <p:cNvPr id="51" name="文本框 50"/>
          <p:cNvSpPr txBox="1">
            <a:spLocks noChangeArrowheads="1"/>
          </p:cNvSpPr>
          <p:nvPr/>
        </p:nvSpPr>
        <p:spPr bwMode="auto">
          <a:xfrm>
            <a:off x="8101330" y="2047875"/>
            <a:ext cx="4150360" cy="400110"/>
          </a:xfrm>
          <a:prstGeom prst="rect">
            <a:avLst/>
          </a:prstGeom>
          <a:noFill/>
          <a:ln w="9525">
            <a:noFill/>
            <a:miter lim="800000"/>
          </a:ln>
        </p:spPr>
        <p:txBody>
          <a:bodyPr wrap="square">
            <a:spAutoFit/>
          </a:bodyPr>
          <a:lstStyle/>
          <a:p>
            <a:r>
              <a:rPr lang="zh-CN" altLang="en-US" sz="2000" dirty="0">
                <a:solidFill>
                  <a:srgbClr val="F2F2F2"/>
                </a:solidFill>
                <a:latin typeface="微软雅黑" pitchFamily="34" charset="-122"/>
                <a:ea typeface="微软雅黑" pitchFamily="34" charset="-122"/>
              </a:rPr>
              <a:t>二、护理安全的影响因素</a:t>
            </a:r>
          </a:p>
        </p:txBody>
      </p:sp>
      <p:sp>
        <p:nvSpPr>
          <p:cNvPr id="52" name="文本框 51"/>
          <p:cNvSpPr txBox="1">
            <a:spLocks noChangeArrowheads="1"/>
          </p:cNvSpPr>
          <p:nvPr/>
        </p:nvSpPr>
        <p:spPr bwMode="auto">
          <a:xfrm>
            <a:off x="4554855" y="4923155"/>
            <a:ext cx="4383405" cy="400110"/>
          </a:xfrm>
          <a:prstGeom prst="rect">
            <a:avLst/>
          </a:prstGeom>
          <a:noFill/>
          <a:ln w="9525">
            <a:noFill/>
            <a:miter lim="800000"/>
          </a:ln>
        </p:spPr>
        <p:txBody>
          <a:bodyPr wrap="square">
            <a:spAutoFit/>
          </a:bodyPr>
          <a:lstStyle/>
          <a:p>
            <a:r>
              <a:rPr lang="zh-CN" altLang="en-US" sz="2000" dirty="0">
                <a:solidFill>
                  <a:srgbClr val="F2F2F2"/>
                </a:solidFill>
                <a:latin typeface="微软雅黑" pitchFamily="34" charset="-122"/>
                <a:ea typeface="微软雅黑" pitchFamily="34" charset="-122"/>
              </a:rPr>
              <a:t>三、护理安全的防范原则</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anim calcmode="lin" valueType="num">
                                      <p:cBhvr>
                                        <p:cTn id="10" dur="500" fill="hold"/>
                                        <p:tgtEl>
                                          <p:spTgt spid="48"/>
                                        </p:tgtEl>
                                        <p:attrNameLst>
                                          <p:attrName>ppt_x</p:attrName>
                                        </p:attrNameLst>
                                      </p:cBhvr>
                                      <p:tavLst>
                                        <p:tav tm="0">
                                          <p:val>
                                            <p:fltVal val="0.5"/>
                                          </p:val>
                                        </p:tav>
                                        <p:tav tm="100000">
                                          <p:val>
                                            <p:strVal val="#ppt_x"/>
                                          </p:val>
                                        </p:tav>
                                      </p:tavLst>
                                    </p:anim>
                                    <p:anim calcmode="lin" valueType="num">
                                      <p:cBhvr>
                                        <p:cTn id="11" dur="500" fill="hold"/>
                                        <p:tgtEl>
                                          <p:spTgt spid="48"/>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300"/>
                                  </p:stCondLst>
                                  <p:childTnLst>
                                    <p:set>
                                      <p:cBhvr>
                                        <p:cTn id="13" dur="1" fill="hold">
                                          <p:stCondLst>
                                            <p:cond delay="0"/>
                                          </p:stCondLst>
                                        </p:cTn>
                                        <p:tgtEl>
                                          <p:spTgt spid="46"/>
                                        </p:tgtEl>
                                        <p:attrNameLst>
                                          <p:attrName>style.visibility</p:attrName>
                                        </p:attrNameLst>
                                      </p:cBhvr>
                                      <p:to>
                                        <p:strVal val="visible"/>
                                      </p:to>
                                    </p:set>
                                    <p:anim calcmode="lin" valueType="num">
                                      <p:cBhvr>
                                        <p:cTn id="14" dur="500" fill="hold"/>
                                        <p:tgtEl>
                                          <p:spTgt spid="46"/>
                                        </p:tgtEl>
                                        <p:attrNameLst>
                                          <p:attrName>ppt_w</p:attrName>
                                        </p:attrNameLst>
                                      </p:cBhvr>
                                      <p:tavLst>
                                        <p:tav tm="0">
                                          <p:val>
                                            <p:fltVal val="0"/>
                                          </p:val>
                                        </p:tav>
                                        <p:tav tm="100000">
                                          <p:val>
                                            <p:strVal val="#ppt_w"/>
                                          </p:val>
                                        </p:tav>
                                      </p:tavLst>
                                    </p:anim>
                                    <p:anim calcmode="lin" valueType="num">
                                      <p:cBhvr>
                                        <p:cTn id="15" dur="500" fill="hold"/>
                                        <p:tgtEl>
                                          <p:spTgt spid="46"/>
                                        </p:tgtEl>
                                        <p:attrNameLst>
                                          <p:attrName>ppt_h</p:attrName>
                                        </p:attrNameLst>
                                      </p:cBhvr>
                                      <p:tavLst>
                                        <p:tav tm="0">
                                          <p:val>
                                            <p:fltVal val="0"/>
                                          </p:val>
                                        </p:tav>
                                        <p:tav tm="100000">
                                          <p:val>
                                            <p:strVal val="#ppt_h"/>
                                          </p:val>
                                        </p:tav>
                                      </p:tavLst>
                                    </p:anim>
                                    <p:animEffect transition="in" filter="fade">
                                      <p:cBhvr>
                                        <p:cTn id="16" dur="500"/>
                                        <p:tgtEl>
                                          <p:spTgt spid="46"/>
                                        </p:tgtEl>
                                      </p:cBhvr>
                                    </p:animEffect>
                                    <p:anim calcmode="lin" valueType="num">
                                      <p:cBhvr>
                                        <p:cTn id="17" dur="500" fill="hold"/>
                                        <p:tgtEl>
                                          <p:spTgt spid="46"/>
                                        </p:tgtEl>
                                        <p:attrNameLst>
                                          <p:attrName>ppt_x</p:attrName>
                                        </p:attrNameLst>
                                      </p:cBhvr>
                                      <p:tavLst>
                                        <p:tav tm="0">
                                          <p:val>
                                            <p:fltVal val="0.5"/>
                                          </p:val>
                                        </p:tav>
                                        <p:tav tm="100000">
                                          <p:val>
                                            <p:strVal val="#ppt_x"/>
                                          </p:val>
                                        </p:tav>
                                      </p:tavLst>
                                    </p:anim>
                                    <p:anim calcmode="lin" valueType="num">
                                      <p:cBhvr>
                                        <p:cTn id="18" dur="500" fill="hold"/>
                                        <p:tgtEl>
                                          <p:spTgt spid="46"/>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600"/>
                                  </p:stCondLst>
                                  <p:childTnLst>
                                    <p:set>
                                      <p:cBhvr>
                                        <p:cTn id="20" dur="1" fill="hold">
                                          <p:stCondLst>
                                            <p:cond delay="0"/>
                                          </p:stCondLst>
                                        </p:cTn>
                                        <p:tgtEl>
                                          <p:spTgt spid="47"/>
                                        </p:tgtEl>
                                        <p:attrNameLst>
                                          <p:attrName>style.visibility</p:attrName>
                                        </p:attrNameLst>
                                      </p:cBhvr>
                                      <p:to>
                                        <p:strVal val="visible"/>
                                      </p:to>
                                    </p:set>
                                    <p:anim calcmode="lin" valueType="num">
                                      <p:cBhvr>
                                        <p:cTn id="21" dur="500" fill="hold"/>
                                        <p:tgtEl>
                                          <p:spTgt spid="47"/>
                                        </p:tgtEl>
                                        <p:attrNameLst>
                                          <p:attrName>ppt_w</p:attrName>
                                        </p:attrNameLst>
                                      </p:cBhvr>
                                      <p:tavLst>
                                        <p:tav tm="0">
                                          <p:val>
                                            <p:fltVal val="0"/>
                                          </p:val>
                                        </p:tav>
                                        <p:tav tm="100000">
                                          <p:val>
                                            <p:strVal val="#ppt_w"/>
                                          </p:val>
                                        </p:tav>
                                      </p:tavLst>
                                    </p:anim>
                                    <p:anim calcmode="lin" valueType="num">
                                      <p:cBhvr>
                                        <p:cTn id="22" dur="500" fill="hold"/>
                                        <p:tgtEl>
                                          <p:spTgt spid="47"/>
                                        </p:tgtEl>
                                        <p:attrNameLst>
                                          <p:attrName>ppt_h</p:attrName>
                                        </p:attrNameLst>
                                      </p:cBhvr>
                                      <p:tavLst>
                                        <p:tav tm="0">
                                          <p:val>
                                            <p:fltVal val="0"/>
                                          </p:val>
                                        </p:tav>
                                        <p:tav tm="100000">
                                          <p:val>
                                            <p:strVal val="#ppt_h"/>
                                          </p:val>
                                        </p:tav>
                                      </p:tavLst>
                                    </p:anim>
                                    <p:animEffect transition="in" filter="fade">
                                      <p:cBhvr>
                                        <p:cTn id="23" dur="500"/>
                                        <p:tgtEl>
                                          <p:spTgt spid="47"/>
                                        </p:tgtEl>
                                      </p:cBhvr>
                                    </p:animEffect>
                                    <p:anim calcmode="lin" valueType="num">
                                      <p:cBhvr>
                                        <p:cTn id="24" dur="500" fill="hold"/>
                                        <p:tgtEl>
                                          <p:spTgt spid="47"/>
                                        </p:tgtEl>
                                        <p:attrNameLst>
                                          <p:attrName>ppt_x</p:attrName>
                                        </p:attrNameLst>
                                      </p:cBhvr>
                                      <p:tavLst>
                                        <p:tav tm="0">
                                          <p:val>
                                            <p:fltVal val="0.5"/>
                                          </p:val>
                                        </p:tav>
                                        <p:tav tm="100000">
                                          <p:val>
                                            <p:strVal val="#ppt_x"/>
                                          </p:val>
                                        </p:tav>
                                      </p:tavLst>
                                    </p:anim>
                                    <p:anim calcmode="lin" valueType="num">
                                      <p:cBhvr>
                                        <p:cTn id="25" dur="500" fill="hold"/>
                                        <p:tgtEl>
                                          <p:spTgt spid="47"/>
                                        </p:tgtEl>
                                        <p:attrNameLst>
                                          <p:attrName>ppt_y</p:attrName>
                                        </p:attrNameLst>
                                      </p:cBhvr>
                                      <p:tavLst>
                                        <p:tav tm="0">
                                          <p:val>
                                            <p:fltVal val="0.5"/>
                                          </p:val>
                                        </p:tav>
                                        <p:tav tm="100000">
                                          <p:val>
                                            <p:strVal val="#ppt_y"/>
                                          </p:val>
                                        </p:tav>
                                      </p:tavLst>
                                    </p:anim>
                                  </p:childTnLst>
                                </p:cTn>
                              </p:par>
                              <p:par>
                                <p:cTn id="26" presetID="2" presetClass="entr" presetSubtype="8" fill="hold" grpId="0" nodeType="withEffect">
                                  <p:stCondLst>
                                    <p:cond delay="900"/>
                                  </p:stCondLst>
                                  <p:childTnLst>
                                    <p:set>
                                      <p:cBhvr>
                                        <p:cTn id="27" dur="1" fill="hold">
                                          <p:stCondLst>
                                            <p:cond delay="0"/>
                                          </p:stCondLst>
                                        </p:cTn>
                                        <p:tgtEl>
                                          <p:spTgt spid="50"/>
                                        </p:tgtEl>
                                        <p:attrNameLst>
                                          <p:attrName>style.visibility</p:attrName>
                                        </p:attrNameLst>
                                      </p:cBhvr>
                                      <p:to>
                                        <p:strVal val="visible"/>
                                      </p:to>
                                    </p:set>
                                    <p:anim calcmode="lin" valueType="num">
                                      <p:cBhvr additive="base">
                                        <p:cTn id="28" dur="500" fill="hold"/>
                                        <p:tgtEl>
                                          <p:spTgt spid="50"/>
                                        </p:tgtEl>
                                        <p:attrNameLst>
                                          <p:attrName>ppt_x</p:attrName>
                                        </p:attrNameLst>
                                      </p:cBhvr>
                                      <p:tavLst>
                                        <p:tav tm="0">
                                          <p:val>
                                            <p:strVal val="0-#ppt_w/2"/>
                                          </p:val>
                                        </p:tav>
                                        <p:tav tm="100000">
                                          <p:val>
                                            <p:strVal val="#ppt_x"/>
                                          </p:val>
                                        </p:tav>
                                      </p:tavLst>
                                    </p:anim>
                                    <p:anim calcmode="lin" valueType="num">
                                      <p:cBhvr additive="base">
                                        <p:cTn id="29" dur="500" fill="hold"/>
                                        <p:tgtEl>
                                          <p:spTgt spid="50"/>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1200"/>
                                  </p:stCondLst>
                                  <p:childTnLst>
                                    <p:set>
                                      <p:cBhvr>
                                        <p:cTn id="31" dur="1" fill="hold">
                                          <p:stCondLst>
                                            <p:cond delay="0"/>
                                          </p:stCondLst>
                                        </p:cTn>
                                        <p:tgtEl>
                                          <p:spTgt spid="51"/>
                                        </p:tgtEl>
                                        <p:attrNameLst>
                                          <p:attrName>style.visibility</p:attrName>
                                        </p:attrNameLst>
                                      </p:cBhvr>
                                      <p:to>
                                        <p:strVal val="visible"/>
                                      </p:to>
                                    </p:set>
                                    <p:anim calcmode="lin" valueType="num">
                                      <p:cBhvr additive="base">
                                        <p:cTn id="32" dur="500" fill="hold"/>
                                        <p:tgtEl>
                                          <p:spTgt spid="51"/>
                                        </p:tgtEl>
                                        <p:attrNameLst>
                                          <p:attrName>ppt_x</p:attrName>
                                        </p:attrNameLst>
                                      </p:cBhvr>
                                      <p:tavLst>
                                        <p:tav tm="0">
                                          <p:val>
                                            <p:strVal val="1+#ppt_w/2"/>
                                          </p:val>
                                        </p:tav>
                                        <p:tav tm="100000">
                                          <p:val>
                                            <p:strVal val="#ppt_x"/>
                                          </p:val>
                                        </p:tav>
                                      </p:tavLst>
                                    </p:anim>
                                    <p:anim calcmode="lin" valueType="num">
                                      <p:cBhvr additive="base">
                                        <p:cTn id="33" dur="500" fill="hold"/>
                                        <p:tgtEl>
                                          <p:spTgt spid="51"/>
                                        </p:tgtEl>
                                        <p:attrNameLst>
                                          <p:attrName>ppt_y</p:attrName>
                                        </p:attrNameLst>
                                      </p:cBhvr>
                                      <p:tavLst>
                                        <p:tav tm="0">
                                          <p:val>
                                            <p:strVal val="#ppt_y"/>
                                          </p:val>
                                        </p:tav>
                                        <p:tav tm="100000">
                                          <p:val>
                                            <p:strVal val="#ppt_y"/>
                                          </p:val>
                                        </p:tav>
                                      </p:tavLst>
                                    </p:anim>
                                  </p:childTnLst>
                                </p:cTn>
                              </p:par>
                              <p:par>
                                <p:cTn id="34" presetID="2" presetClass="entr" presetSubtype="4" fill="hold" grpId="0" nodeType="withEffect">
                                  <p:stCondLst>
                                    <p:cond delay="1500"/>
                                  </p:stCondLst>
                                  <p:childTnLst>
                                    <p:set>
                                      <p:cBhvr>
                                        <p:cTn id="35" dur="1" fill="hold">
                                          <p:stCondLst>
                                            <p:cond delay="0"/>
                                          </p:stCondLst>
                                        </p:cTn>
                                        <p:tgtEl>
                                          <p:spTgt spid="52"/>
                                        </p:tgtEl>
                                        <p:attrNameLst>
                                          <p:attrName>style.visibility</p:attrName>
                                        </p:attrNameLst>
                                      </p:cBhvr>
                                      <p:to>
                                        <p:strVal val="visible"/>
                                      </p:to>
                                    </p:set>
                                    <p:anim calcmode="lin" valueType="num">
                                      <p:cBhvr additive="base">
                                        <p:cTn id="36" dur="500" fill="hold"/>
                                        <p:tgtEl>
                                          <p:spTgt spid="52"/>
                                        </p:tgtEl>
                                        <p:attrNameLst>
                                          <p:attrName>ppt_x</p:attrName>
                                        </p:attrNameLst>
                                      </p:cBhvr>
                                      <p:tavLst>
                                        <p:tav tm="0">
                                          <p:val>
                                            <p:strVal val="#ppt_x"/>
                                          </p:val>
                                        </p:tav>
                                        <p:tav tm="100000">
                                          <p:val>
                                            <p:strVal val="#ppt_x"/>
                                          </p:val>
                                        </p:tav>
                                      </p:tavLst>
                                    </p:anim>
                                    <p:anim calcmode="lin" valueType="num">
                                      <p:cBhvr additive="base">
                                        <p:cTn id="37"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003119" y="1108118"/>
            <a:ext cx="2954655" cy="461665"/>
          </a:xfrm>
          <a:prstGeom prst="rect">
            <a:avLst/>
          </a:prstGeom>
        </p:spPr>
        <p:txBody>
          <a:bodyPr wrap="none">
            <a:spAutoFit/>
          </a:bodyPr>
          <a:lstStyle/>
          <a:p>
            <a:r>
              <a:rPr lang="zh-CN" altLang="en-US" sz="2400" b="1" dirty="0">
                <a:solidFill>
                  <a:schemeClr val="bg1"/>
                </a:solidFill>
                <a:latin typeface="微软雅黑" pitchFamily="34" charset="-122"/>
                <a:ea typeface="微软雅黑" pitchFamily="34" charset="-122"/>
                <a:sym typeface="Tahoma" pitchFamily="34" charset="0"/>
              </a:rPr>
              <a:t>（一）</a:t>
            </a:r>
            <a:r>
              <a:rPr lang="zh-CN" altLang="en-US" sz="2400" b="1" dirty="0">
                <a:solidFill>
                  <a:srgbClr val="F2F2F2"/>
                </a:solidFill>
                <a:latin typeface="微软雅黑" pitchFamily="34" charset="-122"/>
                <a:ea typeface="微软雅黑" pitchFamily="34" charset="-122"/>
                <a:sym typeface="微软雅黑" pitchFamily="34" charset="-122"/>
              </a:rPr>
              <a:t>护理安全概念</a:t>
            </a:r>
          </a:p>
        </p:txBody>
      </p:sp>
      <p:sp>
        <p:nvSpPr>
          <p:cNvPr id="27" name="文本框 26"/>
          <p:cNvSpPr txBox="1"/>
          <p:nvPr/>
        </p:nvSpPr>
        <p:spPr>
          <a:xfrm>
            <a:off x="191657" y="257470"/>
            <a:ext cx="5062513" cy="523220"/>
          </a:xfrm>
          <a:prstGeom prst="rect">
            <a:avLst/>
          </a:prstGeom>
          <a:noFill/>
        </p:spPr>
        <p:txBody>
          <a:bodyPr wrap="square" rtlCol="0">
            <a:spAutoFit/>
          </a:bodyPr>
          <a:lstStyle/>
          <a:p>
            <a:r>
              <a:rPr lang="zh-CN" altLang="en-US" sz="2800" b="1" dirty="0">
                <a:solidFill>
                  <a:schemeClr val="bg1"/>
                </a:solidFill>
                <a:latin typeface="微软雅黑" pitchFamily="34" charset="-122"/>
                <a:ea typeface="微软雅黑" pitchFamily="34" charset="-122"/>
                <a:sym typeface="+mn-ea"/>
              </a:rPr>
              <a:t>一、护理安全概述</a:t>
            </a:r>
          </a:p>
        </p:txBody>
      </p:sp>
      <p:sp>
        <p:nvSpPr>
          <p:cNvPr id="29" name="矩形 28"/>
          <p:cNvSpPr/>
          <p:nvPr/>
        </p:nvSpPr>
        <p:spPr>
          <a:xfrm>
            <a:off x="1951827" y="2178016"/>
            <a:ext cx="263319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a:solidFill>
                  <a:srgbClr val="0066FF"/>
                </a:solidFill>
                <a:latin typeface="微软雅黑" pitchFamily="34" charset="-122"/>
                <a:ea typeface="微软雅黑" pitchFamily="34" charset="-122"/>
                <a:sym typeface="楷体_GB2312" pitchFamily="1" charset="-122"/>
              </a:rPr>
              <a:t>      是指病人在接受护理的全过程中，不发生法律和法定规章制度允许范围以外的心理、机体结构或功能上的损害、障碍、缺陷或死亡。</a:t>
            </a:r>
          </a:p>
        </p:txBody>
      </p:sp>
      <p:grpSp>
        <p:nvGrpSpPr>
          <p:cNvPr id="30" name="组合 29"/>
          <p:cNvGrpSpPr/>
          <p:nvPr/>
        </p:nvGrpSpPr>
        <p:grpSpPr>
          <a:xfrm>
            <a:off x="1979630" y="1897211"/>
            <a:ext cx="2596119" cy="540275"/>
            <a:chOff x="5354177" y="1987945"/>
            <a:chExt cx="2795356" cy="540275"/>
          </a:xfrm>
        </p:grpSpPr>
        <p:sp>
          <p:nvSpPr>
            <p:cNvPr id="31" name="矩形 30"/>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92D050"/>
                  </a:solidFill>
                  <a:latin typeface="微软雅黑" pitchFamily="34" charset="-122"/>
                  <a:ea typeface="微软雅黑" pitchFamily="34" charset="-122"/>
                  <a:cs typeface="Tahoma" pitchFamily="34" charset="0"/>
                </a:rPr>
                <a:t>护理安全</a:t>
              </a:r>
            </a:p>
          </p:txBody>
        </p:sp>
        <p:sp>
          <p:nvSpPr>
            <p:cNvPr id="32" name="直角三角形 31"/>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直角三角形 32"/>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矩形 33"/>
          <p:cNvSpPr/>
          <p:nvPr/>
        </p:nvSpPr>
        <p:spPr>
          <a:xfrm>
            <a:off x="4779405" y="2178016"/>
            <a:ext cx="263319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400" dirty="0">
                <a:solidFill>
                  <a:schemeClr val="bg1"/>
                </a:solidFill>
                <a:latin typeface="微软雅黑" pitchFamily="34" charset="-122"/>
                <a:ea typeface="微软雅黑" pitchFamily="34" charset="-122"/>
                <a:sym typeface="Tahoma" pitchFamily="34" charset="0"/>
              </a:rPr>
              <a:t>    </a:t>
            </a:r>
            <a:r>
              <a:rPr lang="zh-CN" altLang="en-US" sz="2400" dirty="0">
                <a:solidFill>
                  <a:srgbClr val="0066FF"/>
                </a:solidFill>
                <a:latin typeface="微软雅黑" pitchFamily="34" charset="-122"/>
                <a:ea typeface="微软雅黑" pitchFamily="34" charset="-122"/>
                <a:sym typeface="楷体_GB2312" pitchFamily="1" charset="-122"/>
              </a:rPr>
              <a:t> </a:t>
            </a:r>
            <a:r>
              <a:rPr lang="zh-CN" altLang="en-US" sz="2000" dirty="0">
                <a:solidFill>
                  <a:srgbClr val="0066FF"/>
                </a:solidFill>
                <a:latin typeface="微软雅黑" pitchFamily="34" charset="-122"/>
                <a:ea typeface="微软雅黑" pitchFamily="34" charset="-122"/>
                <a:sym typeface="楷体_GB2312" pitchFamily="1" charset="-122"/>
              </a:rPr>
              <a:t>指在护理工作中，由于护理人员的过失，直接造成病人死亡、残疾、组织器官功能障碍或造成病人明显人身损害的其他后果。</a:t>
            </a:r>
            <a:endParaRPr lang="zh-CN" altLang="en-US" sz="2000" dirty="0"/>
          </a:p>
        </p:txBody>
      </p:sp>
      <p:grpSp>
        <p:nvGrpSpPr>
          <p:cNvPr id="35" name="组合 34"/>
          <p:cNvGrpSpPr/>
          <p:nvPr/>
        </p:nvGrpSpPr>
        <p:grpSpPr>
          <a:xfrm>
            <a:off x="4797940" y="1897211"/>
            <a:ext cx="2596119" cy="540275"/>
            <a:chOff x="5354177" y="1987945"/>
            <a:chExt cx="2795356" cy="540275"/>
          </a:xfrm>
        </p:grpSpPr>
        <p:sp>
          <p:nvSpPr>
            <p:cNvPr id="36" name="矩形 35"/>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92D050"/>
                  </a:solidFill>
                  <a:latin typeface="微软雅黑" pitchFamily="34" charset="-122"/>
                  <a:ea typeface="微软雅黑" pitchFamily="34" charset="-122"/>
                  <a:cs typeface="Tahoma" pitchFamily="34" charset="0"/>
                </a:rPr>
                <a:t>护理事故</a:t>
              </a:r>
            </a:p>
          </p:txBody>
        </p:sp>
        <p:sp>
          <p:nvSpPr>
            <p:cNvPr id="37" name="直角三角形 36"/>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直角三角形 37"/>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矩形 38"/>
          <p:cNvSpPr/>
          <p:nvPr/>
        </p:nvSpPr>
        <p:spPr>
          <a:xfrm>
            <a:off x="7597715" y="2178016"/>
            <a:ext cx="263319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itchFamily="2" charset="2"/>
              <a:buNone/>
            </a:pPr>
            <a:r>
              <a:rPr lang="zh-CN" altLang="en-US" sz="2000" dirty="0">
                <a:solidFill>
                  <a:srgbClr val="0066FF"/>
                </a:solidFill>
                <a:latin typeface="微软雅黑" pitchFamily="34" charset="-122"/>
                <a:ea typeface="微软雅黑" pitchFamily="34" charset="-122"/>
                <a:sym typeface="楷体_GB2312" pitchFamily="1" charset="-122"/>
              </a:rPr>
              <a:t>      指在护理工作中，因责任心不强、工作疏忽、不严格执行规章制度或违反护理技术操作规程等原因，给病人造成精神及肉体的痛苦，或影响医疗护理工作的正常进行，但未造成严重后果和构成事故。</a:t>
            </a:r>
          </a:p>
        </p:txBody>
      </p:sp>
      <p:grpSp>
        <p:nvGrpSpPr>
          <p:cNvPr id="40" name="组合 39"/>
          <p:cNvGrpSpPr/>
          <p:nvPr/>
        </p:nvGrpSpPr>
        <p:grpSpPr>
          <a:xfrm>
            <a:off x="7616250" y="1897211"/>
            <a:ext cx="2596119" cy="540275"/>
            <a:chOff x="5354177" y="1987945"/>
            <a:chExt cx="2795356" cy="540275"/>
          </a:xfrm>
        </p:grpSpPr>
        <p:sp>
          <p:nvSpPr>
            <p:cNvPr id="41" name="矩形 40"/>
            <p:cNvSpPr/>
            <p:nvPr/>
          </p:nvSpPr>
          <p:spPr>
            <a:xfrm>
              <a:off x="5712536" y="1987945"/>
              <a:ext cx="2079875"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92D050"/>
                  </a:solidFill>
                  <a:latin typeface="微软雅黑" pitchFamily="34" charset="-122"/>
                  <a:ea typeface="微软雅黑" pitchFamily="34" charset="-122"/>
                  <a:cs typeface="Tahoma" pitchFamily="34" charset="0"/>
                </a:rPr>
                <a:t>护理差错</a:t>
              </a:r>
              <a:endParaRPr lang="zh-CN" altLang="en-US" sz="2400" b="1" dirty="0">
                <a:solidFill>
                  <a:srgbClr val="92D050"/>
                </a:solidFill>
                <a:latin typeface="微软雅黑" pitchFamily="34" charset="-122"/>
                <a:ea typeface="微软雅黑" pitchFamily="34" charset="-122"/>
                <a:cs typeface="Tahoma" pitchFamily="34" charset="0"/>
              </a:endParaRPr>
            </a:p>
          </p:txBody>
        </p:sp>
        <p:sp>
          <p:nvSpPr>
            <p:cNvPr id="42" name="直角三角形 41"/>
            <p:cNvSpPr/>
            <p:nvPr/>
          </p:nvSpPr>
          <p:spPr>
            <a:xfrm rot="10800000" flipH="1" flipV="1">
              <a:off x="7792411"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直角三角形 42"/>
            <p:cNvSpPr/>
            <p:nvPr/>
          </p:nvSpPr>
          <p:spPr>
            <a:xfrm rot="10800000" flipV="1">
              <a:off x="5354177" y="1987945"/>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21" name="直角三角形 20"/>
          <p:cNvSpPr/>
          <p:nvPr/>
        </p:nvSpPr>
        <p:spPr>
          <a:xfrm rot="10800000" flipH="1" flipV="1">
            <a:off x="5638800"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393264"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49287" y="1503096"/>
            <a:ext cx="4493538" cy="523220"/>
          </a:xfrm>
          <a:prstGeom prst="rect">
            <a:avLst/>
          </a:prstGeom>
        </p:spPr>
        <p:txBody>
          <a:bodyPr wrap="none">
            <a:spAutoFit/>
          </a:bodyPr>
          <a:lstStyle/>
          <a:p>
            <a:r>
              <a:rPr lang="zh-CN" altLang="en-US" sz="2800" b="1" dirty="0">
                <a:solidFill>
                  <a:schemeClr val="bg1"/>
                </a:solidFill>
                <a:latin typeface="微软雅黑" pitchFamily="34" charset="-122"/>
                <a:ea typeface="微软雅黑" pitchFamily="34" charset="-122"/>
                <a:sym typeface="Tahoma" pitchFamily="34" charset="0"/>
              </a:rPr>
              <a:t>（二）</a:t>
            </a:r>
            <a:r>
              <a:rPr lang="zh-CN" altLang="en-US" sz="2800" b="1" dirty="0">
                <a:solidFill>
                  <a:srgbClr val="F2F2F2"/>
                </a:solidFill>
                <a:latin typeface="微软雅黑" pitchFamily="34" charset="-122"/>
                <a:ea typeface="微软雅黑" pitchFamily="34" charset="-122"/>
                <a:sym typeface="微软雅黑" pitchFamily="34" charset="-122"/>
              </a:rPr>
              <a:t>护理安全防范的意义</a:t>
            </a:r>
          </a:p>
        </p:txBody>
      </p:sp>
      <p:sp>
        <p:nvSpPr>
          <p:cNvPr id="27" name="文本框 26"/>
          <p:cNvSpPr txBox="1"/>
          <p:nvPr/>
        </p:nvSpPr>
        <p:spPr>
          <a:xfrm>
            <a:off x="191657" y="257470"/>
            <a:ext cx="5062513" cy="954107"/>
          </a:xfrm>
          <a:prstGeom prst="rect">
            <a:avLst/>
          </a:prstGeom>
          <a:noFill/>
        </p:spPr>
        <p:txBody>
          <a:bodyPr wrap="square" rtlCol="0">
            <a:spAutoFit/>
          </a:bodyPr>
          <a:lstStyle/>
          <a:p>
            <a:r>
              <a:rPr lang="zh-CN" altLang="en-US" sz="2800" b="1" dirty="0" smtClean="0">
                <a:solidFill>
                  <a:schemeClr val="bg1"/>
                </a:solidFill>
                <a:latin typeface="微软雅黑" pitchFamily="34" charset="-122"/>
                <a:ea typeface="微软雅黑" pitchFamily="34" charset="-122"/>
                <a:sym typeface="微软雅黑" pitchFamily="34" charset="-122"/>
              </a:rPr>
              <a:t>一、护理</a:t>
            </a:r>
            <a:r>
              <a:rPr lang="zh-CN" altLang="en-US" sz="2800" b="1" dirty="0">
                <a:solidFill>
                  <a:schemeClr val="bg1"/>
                </a:solidFill>
                <a:latin typeface="微软雅黑" pitchFamily="34" charset="-122"/>
                <a:ea typeface="微软雅黑" pitchFamily="34" charset="-122"/>
                <a:sym typeface="微软雅黑" pitchFamily="34" charset="-122"/>
              </a:rPr>
              <a:t>安全概述</a:t>
            </a:r>
          </a:p>
          <a:p>
            <a:endParaRPr lang="zh-CN" altLang="en-US" sz="2800" b="1" dirty="0">
              <a:solidFill>
                <a:schemeClr val="bg1"/>
              </a:solidFill>
              <a:latin typeface="微软雅黑" pitchFamily="34" charset="-122"/>
              <a:ea typeface="微软雅黑" pitchFamily="34" charset="-122"/>
              <a:sym typeface="微软雅黑" pitchFamily="34" charset="-122"/>
            </a:endParaRPr>
          </a:p>
        </p:txBody>
      </p:sp>
      <p:sp>
        <p:nvSpPr>
          <p:cNvPr id="6" name="文本框 5"/>
          <p:cNvSpPr txBox="1"/>
          <p:nvPr/>
        </p:nvSpPr>
        <p:spPr>
          <a:xfrm>
            <a:off x="2614117" y="2719187"/>
            <a:ext cx="5993949" cy="1643527"/>
          </a:xfrm>
          <a:prstGeom prst="rect">
            <a:avLst/>
          </a:prstGeom>
          <a:noFill/>
        </p:spPr>
        <p:txBody>
          <a:bodyPr wrap="none" rtlCol="0">
            <a:spAutoFit/>
          </a:bodyPr>
          <a:lstStyle/>
          <a:p>
            <a:pPr>
              <a:lnSpc>
                <a:spcPct val="120000"/>
              </a:lnSpc>
            </a:pPr>
            <a:r>
              <a:rPr lang="zh-CN" altLang="en-US" sz="2800" b="1" dirty="0">
                <a:solidFill>
                  <a:srgbClr val="2C4EF8"/>
                </a:solidFill>
                <a:latin typeface="微软雅黑" pitchFamily="34" charset="-122"/>
                <a:ea typeface="微软雅黑" pitchFamily="34" charset="-122"/>
              </a:rPr>
              <a:t>有利于提高护理质量                        </a:t>
            </a:r>
            <a:endParaRPr lang="en-US" altLang="zh-CN" sz="2800" b="1" dirty="0">
              <a:solidFill>
                <a:srgbClr val="2C4EF8"/>
              </a:solidFill>
              <a:latin typeface="微软雅黑" pitchFamily="34" charset="-122"/>
              <a:ea typeface="微软雅黑" pitchFamily="34" charset="-122"/>
            </a:endParaRPr>
          </a:p>
          <a:p>
            <a:pPr>
              <a:lnSpc>
                <a:spcPct val="120000"/>
              </a:lnSpc>
            </a:pPr>
            <a:r>
              <a:rPr lang="zh-CN" altLang="en-US" sz="2800" b="1" dirty="0">
                <a:solidFill>
                  <a:srgbClr val="2C4EF8"/>
                </a:solidFill>
                <a:latin typeface="微软雅黑" pitchFamily="34" charset="-122"/>
                <a:ea typeface="微软雅黑" pitchFamily="34" charset="-122"/>
              </a:rPr>
              <a:t>创造和谐的医疗环境</a:t>
            </a:r>
          </a:p>
          <a:p>
            <a:pPr>
              <a:lnSpc>
                <a:spcPct val="120000"/>
              </a:lnSpc>
            </a:pPr>
            <a:r>
              <a:rPr lang="zh-CN" altLang="en-US" sz="2800" b="1" dirty="0">
                <a:solidFill>
                  <a:srgbClr val="2C4EF8"/>
                </a:solidFill>
                <a:latin typeface="微软雅黑" pitchFamily="34" charset="-122"/>
                <a:ea typeface="微软雅黑" pitchFamily="34" charset="-122"/>
              </a:rPr>
              <a:t>保护护理人员的自身安全</a:t>
            </a: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21" name="直角三角形 20"/>
          <p:cNvSpPr/>
          <p:nvPr/>
        </p:nvSpPr>
        <p:spPr>
          <a:xfrm rot="10800000" flipH="1" flipV="1">
            <a:off x="5638800"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393264"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49287" y="1503096"/>
            <a:ext cx="4134465" cy="523220"/>
          </a:xfrm>
          <a:prstGeom prst="rect">
            <a:avLst/>
          </a:prstGeom>
        </p:spPr>
        <p:txBody>
          <a:bodyPr wrap="none">
            <a:spAutoFit/>
          </a:bodyPr>
          <a:lstStyle/>
          <a:p>
            <a:r>
              <a:rPr lang="zh-CN" altLang="en-US" sz="2800" b="1" dirty="0">
                <a:solidFill>
                  <a:srgbClr val="F2F2F2"/>
                </a:solidFill>
                <a:latin typeface="微软雅黑" pitchFamily="34" charset="-122"/>
                <a:ea typeface="微软雅黑" pitchFamily="34" charset="-122"/>
                <a:sym typeface="微软雅黑" pitchFamily="34" charset="-122"/>
              </a:rPr>
              <a:t>影响护理安全最主要因素</a:t>
            </a:r>
          </a:p>
        </p:txBody>
      </p:sp>
      <p:sp>
        <p:nvSpPr>
          <p:cNvPr id="27" name="文本框 26"/>
          <p:cNvSpPr txBox="1"/>
          <p:nvPr/>
        </p:nvSpPr>
        <p:spPr>
          <a:xfrm>
            <a:off x="191657" y="257470"/>
            <a:ext cx="5062513" cy="523220"/>
          </a:xfrm>
          <a:prstGeom prst="rect">
            <a:avLst/>
          </a:prstGeom>
          <a:noFill/>
        </p:spPr>
        <p:txBody>
          <a:bodyPr wrap="square" rtlCol="0">
            <a:spAutoFit/>
          </a:bodyPr>
          <a:lstStyle/>
          <a:p>
            <a:r>
              <a:rPr lang="zh-CN" altLang="en-US" sz="2800" b="1" dirty="0">
                <a:solidFill>
                  <a:schemeClr val="bg1"/>
                </a:solidFill>
                <a:latin typeface="微软雅黑" pitchFamily="34" charset="-122"/>
                <a:ea typeface="微软雅黑" pitchFamily="34" charset="-122"/>
                <a:sym typeface="微软雅黑" pitchFamily="34" charset="-122"/>
              </a:rPr>
              <a:t>二、护理安全的影响因素</a:t>
            </a:r>
          </a:p>
        </p:txBody>
      </p:sp>
      <p:sp>
        <p:nvSpPr>
          <p:cNvPr id="6" name="文本框 5"/>
          <p:cNvSpPr txBox="1"/>
          <p:nvPr/>
        </p:nvSpPr>
        <p:spPr>
          <a:xfrm>
            <a:off x="2722913" y="2735371"/>
            <a:ext cx="6048853" cy="1643527"/>
          </a:xfrm>
          <a:prstGeom prst="rect">
            <a:avLst/>
          </a:prstGeom>
          <a:noFill/>
        </p:spPr>
        <p:txBody>
          <a:bodyPr wrap="square" rtlCol="0">
            <a:spAutoFit/>
          </a:bodyPr>
          <a:lstStyle/>
          <a:p>
            <a:pPr>
              <a:lnSpc>
                <a:spcPct val="120000"/>
              </a:lnSpc>
            </a:pPr>
            <a:r>
              <a:rPr lang="zh-CN" altLang="en-US" sz="2800" b="1" dirty="0">
                <a:solidFill>
                  <a:srgbClr val="2C4EF8"/>
                </a:solidFill>
                <a:latin typeface="微软雅黑" pitchFamily="34" charset="-122"/>
                <a:ea typeface="微软雅黑" pitchFamily="34" charset="-122"/>
              </a:rPr>
              <a:t>人员因素               技术因素</a:t>
            </a:r>
            <a:endParaRPr lang="en-US" altLang="zh-CN" sz="2800" b="1" dirty="0">
              <a:solidFill>
                <a:srgbClr val="2C4EF8"/>
              </a:solidFill>
              <a:latin typeface="微软雅黑" pitchFamily="34" charset="-122"/>
              <a:ea typeface="微软雅黑" pitchFamily="34" charset="-122"/>
            </a:endParaRPr>
          </a:p>
          <a:p>
            <a:pPr>
              <a:lnSpc>
                <a:spcPct val="120000"/>
              </a:lnSpc>
            </a:pPr>
            <a:r>
              <a:rPr lang="zh-CN" altLang="en-US" sz="2800" b="1" dirty="0">
                <a:solidFill>
                  <a:srgbClr val="2C4EF8"/>
                </a:solidFill>
                <a:latin typeface="微软雅黑" pitchFamily="34" charset="-122"/>
                <a:ea typeface="微软雅黑" pitchFamily="34" charset="-122"/>
              </a:rPr>
              <a:t>管理因素               患者因素</a:t>
            </a:r>
            <a:endParaRPr lang="en-US" altLang="zh-CN" sz="2800" b="1" dirty="0">
              <a:solidFill>
                <a:srgbClr val="2C4EF8"/>
              </a:solidFill>
              <a:latin typeface="微软雅黑" pitchFamily="34" charset="-122"/>
              <a:ea typeface="微软雅黑" pitchFamily="34" charset="-122"/>
            </a:endParaRPr>
          </a:p>
          <a:p>
            <a:pPr>
              <a:lnSpc>
                <a:spcPct val="120000"/>
              </a:lnSpc>
            </a:pPr>
            <a:r>
              <a:rPr lang="zh-CN" altLang="en-US" sz="2800" b="1" dirty="0">
                <a:solidFill>
                  <a:srgbClr val="2C4EF8"/>
                </a:solidFill>
                <a:latin typeface="微软雅黑" pitchFamily="34" charset="-122"/>
                <a:ea typeface="微软雅黑" pitchFamily="34" charset="-122"/>
              </a:rPr>
              <a:t>环境因素               诊疗因素</a:t>
            </a:r>
          </a:p>
        </p:txBody>
      </p:sp>
    </p:spTree>
    <p:extLst>
      <p:ext uri="{BB962C8B-B14F-4D97-AF65-F5344CB8AC3E}">
        <p14:creationId xmlns:p14="http://schemas.microsoft.com/office/powerpoint/2010/main" val="5400467"/>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882025" y="1678585"/>
            <a:ext cx="10427950" cy="3897086"/>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0" name="矩形 19"/>
            <p:cNvSpPr/>
            <p:nvPr/>
          </p:nvSpPr>
          <p:spPr>
            <a:xfrm>
              <a:off x="1005714" y="1811291"/>
              <a:ext cx="10102498" cy="3631674"/>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21" name="直角三角形 20"/>
          <p:cNvSpPr/>
          <p:nvPr/>
        </p:nvSpPr>
        <p:spPr>
          <a:xfrm rot="10800000" flipH="1" flipV="1">
            <a:off x="5638800" y="1396701"/>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2741901">
            <a:off x="11346541" y="5741704"/>
            <a:ext cx="1511300" cy="1302845"/>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10747990" y="6477000"/>
            <a:ext cx="441960"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27"/>
          <p:cNvSpPr/>
          <p:nvPr/>
        </p:nvSpPr>
        <p:spPr>
          <a:xfrm rot="10800000" flipV="1">
            <a:off x="882025" y="1396700"/>
            <a:ext cx="357122" cy="281884"/>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257470"/>
            <a:ext cx="5115339" cy="56984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flipV="1">
            <a:off x="4258996" y="827313"/>
            <a:ext cx="856343" cy="174172"/>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245536" y="1396717"/>
            <a:ext cx="4393264" cy="661379"/>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49287" y="1503096"/>
            <a:ext cx="3416320" cy="523220"/>
          </a:xfrm>
          <a:prstGeom prst="rect">
            <a:avLst/>
          </a:prstGeom>
        </p:spPr>
        <p:txBody>
          <a:bodyPr wrap="none">
            <a:spAutoFit/>
          </a:bodyPr>
          <a:lstStyle/>
          <a:p>
            <a:r>
              <a:rPr lang="zh-CN" altLang="en-US" sz="2800" b="1" dirty="0">
                <a:solidFill>
                  <a:srgbClr val="FF0000"/>
                </a:solidFill>
                <a:latin typeface="微软雅黑" pitchFamily="34" charset="-122"/>
                <a:ea typeface="微软雅黑" pitchFamily="34" charset="-122"/>
                <a:sym typeface="微软雅黑" pitchFamily="34" charset="-122"/>
              </a:rPr>
              <a:t>护理安全的防范原则</a:t>
            </a:r>
          </a:p>
        </p:txBody>
      </p:sp>
      <p:sp>
        <p:nvSpPr>
          <p:cNvPr id="27" name="文本框 26"/>
          <p:cNvSpPr txBox="1"/>
          <p:nvPr/>
        </p:nvSpPr>
        <p:spPr>
          <a:xfrm>
            <a:off x="191657" y="257470"/>
            <a:ext cx="5062513" cy="523220"/>
          </a:xfrm>
          <a:prstGeom prst="rect">
            <a:avLst/>
          </a:prstGeom>
          <a:noFill/>
        </p:spPr>
        <p:txBody>
          <a:bodyPr wrap="square" rtlCol="0">
            <a:spAutoFit/>
          </a:bodyPr>
          <a:lstStyle/>
          <a:p>
            <a:r>
              <a:rPr lang="zh-CN" altLang="en-US" sz="2800" b="1" dirty="0" smtClean="0">
                <a:solidFill>
                  <a:schemeClr val="bg1"/>
                </a:solidFill>
                <a:latin typeface="微软雅黑" pitchFamily="34" charset="-122"/>
                <a:ea typeface="微软雅黑" pitchFamily="34" charset="-122"/>
                <a:sym typeface="微软雅黑" pitchFamily="34" charset="-122"/>
              </a:rPr>
              <a:t>三、</a:t>
            </a:r>
            <a:r>
              <a:rPr lang="zh-CN" altLang="en-US" sz="2800" b="1" dirty="0">
                <a:solidFill>
                  <a:schemeClr val="bg1"/>
                </a:solidFill>
                <a:latin typeface="微软雅黑" pitchFamily="34" charset="-122"/>
                <a:ea typeface="微软雅黑" pitchFamily="34" charset="-122"/>
                <a:sym typeface="微软雅黑" pitchFamily="34" charset="-122"/>
              </a:rPr>
              <a:t>护理安全的防范原则</a:t>
            </a:r>
          </a:p>
        </p:txBody>
      </p:sp>
      <p:sp>
        <p:nvSpPr>
          <p:cNvPr id="6" name="文本框 5"/>
          <p:cNvSpPr txBox="1"/>
          <p:nvPr/>
        </p:nvSpPr>
        <p:spPr>
          <a:xfrm>
            <a:off x="1545579" y="2735371"/>
            <a:ext cx="7226187" cy="3194721"/>
          </a:xfrm>
          <a:prstGeom prst="rect">
            <a:avLst/>
          </a:prstGeom>
          <a:noFill/>
        </p:spPr>
        <p:txBody>
          <a:bodyPr wrap="square" rtlCol="0">
            <a:spAutoFit/>
          </a:bodyPr>
          <a:lstStyle/>
          <a:p>
            <a:pPr>
              <a:lnSpc>
                <a:spcPct val="120000"/>
              </a:lnSpc>
            </a:pPr>
            <a:r>
              <a:rPr lang="zh-CN" altLang="en-US" sz="2800" b="1" dirty="0">
                <a:solidFill>
                  <a:srgbClr val="2C4EF8"/>
                </a:solidFill>
                <a:latin typeface="微软雅黑" pitchFamily="34" charset="-122"/>
                <a:ea typeface="微软雅黑" pitchFamily="34" charset="-122"/>
              </a:rPr>
              <a:t>加强护理职业安全的</a:t>
            </a:r>
            <a:r>
              <a:rPr lang="zh-CN" altLang="en-US" sz="2800" b="1" dirty="0" smtClean="0">
                <a:solidFill>
                  <a:srgbClr val="2C4EF8"/>
                </a:solidFill>
                <a:latin typeface="微软雅黑" pitchFamily="34" charset="-122"/>
                <a:ea typeface="微软雅黑" pitchFamily="34" charset="-122"/>
              </a:rPr>
              <a:t>教育</a:t>
            </a:r>
            <a:r>
              <a:rPr lang="en-US" altLang="zh-CN" sz="2800" b="1" dirty="0" smtClean="0">
                <a:solidFill>
                  <a:srgbClr val="2C4EF8"/>
                </a:solidFill>
                <a:latin typeface="微软雅黑" pitchFamily="34" charset="-122"/>
                <a:ea typeface="微软雅黑" pitchFamily="34" charset="-122"/>
              </a:rPr>
              <a:t>     </a:t>
            </a:r>
            <a:endParaRPr lang="en-US" altLang="zh-CN" sz="2800" b="1" dirty="0">
              <a:solidFill>
                <a:srgbClr val="2C4EF8"/>
              </a:solidFill>
              <a:latin typeface="微软雅黑" pitchFamily="34" charset="-122"/>
              <a:ea typeface="微软雅黑" pitchFamily="34" charset="-122"/>
            </a:endParaRPr>
          </a:p>
          <a:p>
            <a:pPr>
              <a:lnSpc>
                <a:spcPct val="120000"/>
              </a:lnSpc>
            </a:pPr>
            <a:r>
              <a:rPr lang="zh-CN" altLang="en-US" sz="2800" b="1" dirty="0">
                <a:solidFill>
                  <a:srgbClr val="2C4EF8"/>
                </a:solidFill>
                <a:latin typeface="微软雅黑" pitchFamily="34" charset="-122"/>
                <a:ea typeface="微软雅黑" pitchFamily="34" charset="-122"/>
              </a:rPr>
              <a:t>强化法制观念、提高</a:t>
            </a:r>
            <a:r>
              <a:rPr lang="zh-CN" altLang="en-US" sz="2800" b="1" dirty="0" smtClean="0">
                <a:solidFill>
                  <a:srgbClr val="2C4EF8"/>
                </a:solidFill>
                <a:latin typeface="微软雅黑" pitchFamily="34" charset="-122"/>
                <a:ea typeface="微软雅黑" pitchFamily="34" charset="-122"/>
              </a:rPr>
              <a:t>法律意识</a:t>
            </a:r>
            <a:endParaRPr lang="en-US" altLang="zh-CN" sz="2800" b="1" dirty="0" smtClean="0">
              <a:solidFill>
                <a:srgbClr val="2C4EF8"/>
              </a:solidFill>
              <a:latin typeface="微软雅黑" pitchFamily="34" charset="-122"/>
              <a:ea typeface="微软雅黑" pitchFamily="34" charset="-122"/>
            </a:endParaRPr>
          </a:p>
          <a:p>
            <a:pPr>
              <a:lnSpc>
                <a:spcPct val="120000"/>
              </a:lnSpc>
            </a:pPr>
            <a:r>
              <a:rPr lang="zh-CN" altLang="en-US" sz="2800" b="1" dirty="0">
                <a:solidFill>
                  <a:srgbClr val="2C4EF8"/>
                </a:solidFill>
                <a:latin typeface="微软雅黑" pitchFamily="34" charset="-122"/>
                <a:ea typeface="微软雅黑" pitchFamily="34" charset="-122"/>
              </a:rPr>
              <a:t>加强专业理论和技术</a:t>
            </a:r>
            <a:r>
              <a:rPr lang="zh-CN" altLang="en-US" sz="2800" b="1" dirty="0" smtClean="0">
                <a:solidFill>
                  <a:srgbClr val="2C4EF8"/>
                </a:solidFill>
                <a:latin typeface="微软雅黑" pitchFamily="34" charset="-122"/>
                <a:ea typeface="微软雅黑" pitchFamily="34" charset="-122"/>
              </a:rPr>
              <a:t>培训</a:t>
            </a:r>
            <a:endParaRPr lang="en-US" altLang="zh-CN" sz="2800" b="1" dirty="0" smtClean="0">
              <a:solidFill>
                <a:srgbClr val="2C4EF8"/>
              </a:solidFill>
              <a:latin typeface="微软雅黑" pitchFamily="34" charset="-122"/>
              <a:ea typeface="微软雅黑" pitchFamily="34" charset="-122"/>
            </a:endParaRPr>
          </a:p>
          <a:p>
            <a:pPr>
              <a:lnSpc>
                <a:spcPct val="120000"/>
              </a:lnSpc>
            </a:pPr>
            <a:r>
              <a:rPr lang="zh-CN" altLang="en-US" sz="2800" b="1" dirty="0">
                <a:solidFill>
                  <a:srgbClr val="2C4EF8"/>
                </a:solidFill>
                <a:latin typeface="微软雅黑" pitchFamily="34" charset="-122"/>
                <a:ea typeface="微软雅黑" pitchFamily="34" charset="-122"/>
              </a:rPr>
              <a:t>提高系统安全性和</a:t>
            </a:r>
            <a:r>
              <a:rPr lang="zh-CN" altLang="en-US" sz="2800" b="1" dirty="0" smtClean="0">
                <a:solidFill>
                  <a:srgbClr val="2C4EF8"/>
                </a:solidFill>
                <a:latin typeface="微软雅黑" pitchFamily="34" charset="-122"/>
                <a:ea typeface="微软雅黑" pitchFamily="34" charset="-122"/>
              </a:rPr>
              <a:t>有效性</a:t>
            </a:r>
            <a:endParaRPr lang="en-US" altLang="zh-CN" sz="2800" b="1" dirty="0" smtClean="0">
              <a:solidFill>
                <a:srgbClr val="2C4EF8"/>
              </a:solidFill>
              <a:latin typeface="微软雅黑" pitchFamily="34" charset="-122"/>
              <a:ea typeface="微软雅黑" pitchFamily="34" charset="-122"/>
            </a:endParaRPr>
          </a:p>
          <a:p>
            <a:pPr>
              <a:lnSpc>
                <a:spcPct val="120000"/>
              </a:lnSpc>
            </a:pPr>
            <a:r>
              <a:rPr lang="zh-CN" altLang="en-US" sz="2800" b="1" dirty="0">
                <a:solidFill>
                  <a:srgbClr val="2C4EF8"/>
                </a:solidFill>
                <a:latin typeface="微软雅黑" pitchFamily="34" charset="-122"/>
                <a:ea typeface="微软雅黑" pitchFamily="34" charset="-122"/>
              </a:rPr>
              <a:t>建立连续监测的安全网络</a:t>
            </a:r>
            <a:endParaRPr lang="en-US" altLang="zh-CN" sz="2800" b="1" dirty="0" smtClean="0">
              <a:solidFill>
                <a:srgbClr val="2C4EF8"/>
              </a:solidFill>
              <a:latin typeface="微软雅黑" pitchFamily="34" charset="-122"/>
              <a:ea typeface="微软雅黑" pitchFamily="34" charset="-122"/>
            </a:endParaRPr>
          </a:p>
          <a:p>
            <a:pPr>
              <a:lnSpc>
                <a:spcPct val="120000"/>
              </a:lnSpc>
            </a:pPr>
            <a:endParaRPr lang="zh-CN" altLang="en-US" sz="2800" b="1" dirty="0">
              <a:solidFill>
                <a:srgbClr val="2C4EF8"/>
              </a:solidFill>
              <a:latin typeface="微软雅黑" pitchFamily="34" charset="-122"/>
              <a:ea typeface="微软雅黑" pitchFamily="34" charset="-122"/>
            </a:endParaRPr>
          </a:p>
        </p:txBody>
      </p:sp>
      <p:pic>
        <p:nvPicPr>
          <p:cNvPr id="7" name="图片 6"/>
          <p:cNvPicPr>
            <a:picLocks noChangeAspect="1"/>
          </p:cNvPicPr>
          <p:nvPr/>
        </p:nvPicPr>
        <p:blipFill>
          <a:blip r:embed="rId2"/>
          <a:stretch>
            <a:fillRect/>
          </a:stretch>
        </p:blipFill>
        <p:spPr>
          <a:xfrm>
            <a:off x="8580725" y="2735371"/>
            <a:ext cx="1585097" cy="1725318"/>
          </a:xfrm>
          <a:prstGeom prst="rect">
            <a:avLst/>
          </a:prstGeom>
        </p:spPr>
      </p:pic>
    </p:spTree>
    <p:extLst>
      <p:ext uri="{BB962C8B-B14F-4D97-AF65-F5344CB8AC3E}">
        <p14:creationId xmlns:p14="http://schemas.microsoft.com/office/powerpoint/2010/main" val="1509035826"/>
      </p:ext>
    </p:extLst>
  </p:cSld>
  <p:clrMapOvr>
    <a:masterClrMapping/>
  </p:clrMapOvr>
  <p:transition spd="slow"/>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TotalTime>
  <Words>1531</Words>
  <Application>Microsoft Office PowerPoint</Application>
  <PresentationFormat>宽屏</PresentationFormat>
  <Paragraphs>205</Paragraphs>
  <Slides>28</Slides>
  <Notes>2</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28</vt:i4>
      </vt:variant>
    </vt:vector>
  </HeadingPairs>
  <TitlesOfParts>
    <vt:vector size="39" baseType="lpstr">
      <vt:lpstr>黑体</vt:lpstr>
      <vt:lpstr>楷体</vt:lpstr>
      <vt:lpstr>楷体_GB2312</vt:lpstr>
      <vt:lpstr>宋体</vt:lpstr>
      <vt:lpstr>微软雅黑</vt:lpstr>
      <vt:lpstr>Arial</vt:lpstr>
      <vt:lpstr>Calibri</vt:lpstr>
      <vt:lpstr>Calibri Light</vt:lpstr>
      <vt:lpstr>Tahoma</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nj</dc:creator>
  <cp:lastModifiedBy>崔 博</cp:lastModifiedBy>
  <cp:revision>117</cp:revision>
  <dcterms:created xsi:type="dcterms:W3CDTF">2015-02-25T02:36:00Z</dcterms:created>
  <dcterms:modified xsi:type="dcterms:W3CDTF">2019-12-31T03:20:37Z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2052-10.1.0.5777</vt:lpwstr>
  </property>
</Properties>
</file>