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comments/comment3.xml" ContentType="application/vnd.openxmlformats-officedocument.presentationml.comments+xml"/>
  <Override PartName="/ppt/comments/comment4.xml" ContentType="application/vnd.openxmlformats-officedocument.presentationml.comments+xml"/>
  <Override PartName="/ppt/comments/comment5.xml" ContentType="application/vnd.openxmlformats-officedocument.presentationml.comments+xml"/>
  <Override PartName="/ppt/comments/comment6.xml" ContentType="application/vnd.openxmlformats-officedocument.presentationml.comment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2"/>
  </p:notesMasterIdLst>
  <p:sldIdLst>
    <p:sldId id="415" r:id="rId2"/>
    <p:sldId id="416" r:id="rId3"/>
    <p:sldId id="388" r:id="rId4"/>
    <p:sldId id="417" r:id="rId5"/>
    <p:sldId id="272" r:id="rId6"/>
    <p:sldId id="420" r:id="rId7"/>
    <p:sldId id="419" r:id="rId8"/>
    <p:sldId id="418" r:id="rId9"/>
    <p:sldId id="278" r:id="rId10"/>
    <p:sldId id="390" r:id="rId11"/>
    <p:sldId id="391" r:id="rId12"/>
    <p:sldId id="392" r:id="rId13"/>
    <p:sldId id="421" r:id="rId14"/>
    <p:sldId id="422" r:id="rId15"/>
    <p:sldId id="423" r:id="rId16"/>
    <p:sldId id="426" r:id="rId17"/>
    <p:sldId id="428" r:id="rId18"/>
    <p:sldId id="429" r:id="rId19"/>
    <p:sldId id="430" r:id="rId20"/>
    <p:sldId id="436" r:id="rId21"/>
    <p:sldId id="431" r:id="rId22"/>
    <p:sldId id="432" r:id="rId23"/>
    <p:sldId id="433" r:id="rId24"/>
    <p:sldId id="437" r:id="rId25"/>
    <p:sldId id="435" r:id="rId26"/>
    <p:sldId id="427" r:id="rId27"/>
    <p:sldId id="378" r:id="rId28"/>
    <p:sldId id="382" r:id="rId29"/>
    <p:sldId id="379" r:id="rId30"/>
    <p:sldId id="438" r:id="rId31"/>
    <p:sldId id="439" r:id="rId32"/>
    <p:sldId id="440" r:id="rId33"/>
    <p:sldId id="441" r:id="rId34"/>
    <p:sldId id="442" r:id="rId35"/>
    <p:sldId id="444" r:id="rId36"/>
    <p:sldId id="445" r:id="rId37"/>
    <p:sldId id="446" r:id="rId38"/>
    <p:sldId id="448" r:id="rId39"/>
    <p:sldId id="449" r:id="rId40"/>
    <p:sldId id="450" r:id="rId41"/>
    <p:sldId id="454" r:id="rId42"/>
    <p:sldId id="452" r:id="rId43"/>
    <p:sldId id="455" r:id="rId44"/>
    <p:sldId id="456" r:id="rId45"/>
    <p:sldId id="457" r:id="rId46"/>
    <p:sldId id="465" r:id="rId47"/>
    <p:sldId id="466" r:id="rId48"/>
    <p:sldId id="469" r:id="rId49"/>
    <p:sldId id="470" r:id="rId50"/>
    <p:sldId id="471" r:id="rId51"/>
    <p:sldId id="472" r:id="rId52"/>
    <p:sldId id="473" r:id="rId53"/>
    <p:sldId id="474" r:id="rId54"/>
    <p:sldId id="475" r:id="rId55"/>
    <p:sldId id="476" r:id="rId56"/>
    <p:sldId id="477" r:id="rId57"/>
    <p:sldId id="478" r:id="rId58"/>
    <p:sldId id="467" r:id="rId59"/>
    <p:sldId id="479" r:id="rId60"/>
    <p:sldId id="480" r:id="rId61"/>
    <p:sldId id="481" r:id="rId62"/>
    <p:sldId id="485" r:id="rId63"/>
    <p:sldId id="486" r:id="rId64"/>
    <p:sldId id="487" r:id="rId65"/>
    <p:sldId id="488" r:id="rId66"/>
    <p:sldId id="489" r:id="rId67"/>
    <p:sldId id="492" r:id="rId68"/>
    <p:sldId id="490" r:id="rId69"/>
    <p:sldId id="493" r:id="rId70"/>
    <p:sldId id="387" r:id="rId71"/>
  </p:sldIdLst>
  <p:sldSz cx="12192000" cy="6858000"/>
  <p:notesSz cx="6858000" cy="9144000"/>
  <p:custDataLst>
    <p:tags r:id="rId7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6">
          <p15:clr>
            <a:srgbClr val="A4A3A4"/>
          </p15:clr>
        </p15:guide>
        <p15:guide id="2" pos="392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hendu" initials="s" lastIdx="8" clrIdx="0">
    <p:extLst>
      <p:ext uri="{19B8F6BF-5375-455C-9EA6-DF929625EA0E}">
        <p15:presenceInfo xmlns:p15="http://schemas.microsoft.com/office/powerpoint/2012/main" userId="shendu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9BD5"/>
    <a:srgbClr val="0563C1"/>
    <a:srgbClr val="44546A"/>
    <a:srgbClr val="44547F"/>
    <a:srgbClr val="7F7B6A"/>
    <a:srgbClr val="9DC3E6"/>
    <a:srgbClr val="0463CC"/>
    <a:srgbClr val="65B850"/>
    <a:srgbClr val="97CA96"/>
    <a:srgbClr val="9DC4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55" autoAdjust="0"/>
    <p:restoredTop sz="94089" autoAdjust="0"/>
  </p:normalViewPr>
  <p:slideViewPr>
    <p:cSldViewPr snapToGrid="0">
      <p:cViewPr varScale="1">
        <p:scale>
          <a:sx n="76" d="100"/>
          <a:sy n="76" d="100"/>
        </p:scale>
        <p:origin x="520" y="52"/>
      </p:cViewPr>
      <p:guideLst>
        <p:guide orient="horz" pos="2106"/>
        <p:guide pos="39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297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gs" Target="tags/tag1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12-06T08:32:46.446" idx="6">
    <p:pos x="4242" y="2714"/>
    <p:text>大--大脑</p:text>
    <p:extLst>
      <p:ext uri="{C676402C-5697-4E1C-873F-D02D1690AC5C}">
        <p15:threadingInfo xmlns:p15="http://schemas.microsoft.com/office/powerpoint/2012/main" timeZoneBias="-48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12-05T13:43:38.570" idx="1">
    <p:pos x="3495" y="2780"/>
    <p:text>4.5-7.5</p:text>
    <p:extLst>
      <p:ext uri="{C676402C-5697-4E1C-873F-D02D1690AC5C}">
        <p15:threadingInfo xmlns:p15="http://schemas.microsoft.com/office/powerpoint/2012/main" timeZoneBias="-480"/>
      </p:ext>
    </p:extLst>
  </p:cm>
  <p:cm authorId="1" dt="2019-12-06T08:33:29.205" idx="7">
    <p:pos x="5223" y="2332"/>
    <p:text>又---有</p:text>
    <p:extLst>
      <p:ext uri="{C676402C-5697-4E1C-873F-D02D1690AC5C}">
        <p15:threadingInfo xmlns:p15="http://schemas.microsoft.com/office/powerpoint/2012/main" timeZoneBias="-48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12-05T13:45:23.792" idx="2">
    <p:pos x="3284" y="2658"/>
    <p:text>无尿或尿闭</p:text>
    <p:extLst>
      <p:ext uri="{C676402C-5697-4E1C-873F-D02D1690AC5C}">
        <p15:threadingInfo xmlns:p15="http://schemas.microsoft.com/office/powerpoint/2012/main" timeZoneBias="-480"/>
      </p:ext>
    </p:extLs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12-05T13:50:58.506" idx="3">
    <p:pos x="10" y="10"/>
    <p:text>阻塞性尿潴留----机械性尿潴留</p:text>
    <p:extLst>
      <p:ext uri="{C676402C-5697-4E1C-873F-D02D1690AC5C}">
        <p15:threadingInfo xmlns:p15="http://schemas.microsoft.com/office/powerpoint/2012/main" timeZoneBias="-480"/>
      </p:ext>
    </p:extLst>
  </p:cm>
  <p:cm authorId="1" dt="2019-12-05T13:51:21.812" idx="4">
    <p:pos x="146" y="146"/>
    <p:text>非阻塞性尿潴留--动力性尿潴留</p:text>
    <p:extLst>
      <p:ext uri="{C676402C-5697-4E1C-873F-D02D1690AC5C}">
        <p15:threadingInfo xmlns:p15="http://schemas.microsoft.com/office/powerpoint/2012/main" timeZoneBias="-480"/>
      </p:ext>
    </p:extLst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12-05T13:54:23.725" idx="5">
    <p:pos x="4093" y="2969"/>
    <p:text>定时--及时</p:text>
    <p:extLst>
      <p:ext uri="{C676402C-5697-4E1C-873F-D02D1690AC5C}">
        <p15:threadingInfo xmlns:p15="http://schemas.microsoft.com/office/powerpoint/2012/main" timeZoneBias="-480"/>
      </p:ext>
    </p:extLst>
  </p:cm>
</p:cmLst>
</file>

<file path=ppt/comments/comment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12-06T14:06:15.160" idx="8">
    <p:pos x="5317" y="2238"/>
    <p:text>每日更换及尿袋与教材每周1-2次不符</p:text>
    <p:extLst>
      <p:ext uri="{C676402C-5697-4E1C-873F-D02D1690AC5C}">
        <p15:threadingInfo xmlns:p15="http://schemas.microsoft.com/office/powerpoint/2012/main" timeZoneBias="-48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38FB401-787C-47D3-96E9-1B0D8A83AB37}" type="datetimeFigureOut">
              <a:rPr lang="zh-CN" altLang="en-US"/>
              <a:t>2019/12/31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4FBBF98-8BEE-470A-A213-F5F641EBE117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9969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5C27823E-B98B-443E-93F9-D6414B0D7F22}" type="slidenum">
              <a:rPr lang="zh-CN" altLang="en-US" sz="1200">
                <a:latin typeface="Calibri" panose="020F0502020204030204" pitchFamily="34" charset="0"/>
              </a:rPr>
              <a:t>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06908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3188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B26C1BD5-9580-4305-8B5E-82F1DF5DA1BC}" type="slidenum">
              <a:rPr lang="zh-CN" altLang="en-US" sz="1200">
                <a:latin typeface="Calibri" panose="020F0502020204030204" pitchFamily="34" charset="0"/>
              </a:rPr>
              <a:t>30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94221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FA0512-48A5-4A2B-ABE4-B3FACD19D75C}" type="datetimeFigureOut">
              <a:rPr lang="zh-CN" altLang="en-US"/>
              <a:t>2019/12/31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D27AF-CE5F-413A-9DC7-41BF3261691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5372C-9A11-4328-A84B-C2DEEBD324D9}" type="datetimeFigureOut">
              <a:rPr lang="zh-CN" altLang="en-US"/>
              <a:t>2019/12/31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02E2D1-59A7-441F-ACA8-27694646C53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6E4738-0E51-4573-AD43-BB5B93951265}" type="datetimeFigureOut">
              <a:rPr lang="zh-CN" altLang="en-US"/>
              <a:t>2019/12/31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A63DF-7FB4-4625-9536-27998A5EE29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39915A-9E8B-4D0D-8268-850CC62D8450}" type="datetimeFigureOut">
              <a:rPr lang="zh-CN" altLang="en-US"/>
              <a:t>2019/12/31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7F7FF6-C858-4760-89D4-CAB1EC5298E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6DE0CF-096A-4B17-8F18-AA3BF87F74D5}" type="datetimeFigureOut">
              <a:rPr lang="zh-CN" altLang="en-US"/>
              <a:t>2019/12/31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A5801-FCFB-4674-B4A0-76C880573A6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8C12D-DDBF-40B9-A24B-72C339EB83EA}" type="datetimeFigureOut">
              <a:rPr lang="zh-CN" altLang="en-US"/>
              <a:t>2019/12/31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8D492A-DC3B-4F96-BAD4-B5B6A122597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C55FEF-B0E3-4802-86BD-48E3F60A2AF9}" type="datetimeFigureOut">
              <a:rPr lang="zh-CN" altLang="en-US"/>
              <a:t>2019/12/31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C1498D-ECB7-4541-A091-F8DE11981D0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B6D8D-9203-4778-AB97-15FA5736B397}" type="datetimeFigureOut">
              <a:rPr lang="zh-CN" altLang="en-US"/>
              <a:t>2019/12/31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D6958-C64C-4D0C-B950-63F1E08A88D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AE6183-8506-4370-BF79-97C85E438A7B}" type="datetimeFigureOut">
              <a:rPr lang="zh-CN" altLang="en-US"/>
              <a:t>2019/12/31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67F12-60DB-496D-87A7-C36CE8AE39E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586407-42C6-4B45-A871-7A08A1A5FB26}" type="datetimeFigureOut">
              <a:rPr lang="zh-CN" altLang="en-US"/>
              <a:t>2019/12/31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A8B5D-864A-4C39-8A71-F4FE39F3413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0EE16-73FE-4429-ACDE-246CAF158BC5}" type="datetimeFigureOut">
              <a:rPr lang="zh-CN" altLang="en-US"/>
              <a:t>2019/12/31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BDBEB6-8371-42C6-AB87-C5C470456D7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425A98B-87F8-474C-95D2-3F032022A524}" type="datetimeFigureOut">
              <a:rPr lang="zh-CN" altLang="en-US"/>
              <a:t>2019/12/31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71C5A6B-A570-48E8-B59A-A8447E658003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6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/>
        </p:nvSpPr>
        <p:spPr>
          <a:xfrm>
            <a:off x="257820" y="0"/>
            <a:ext cx="4572000" cy="6858000"/>
          </a:xfrm>
          <a:custGeom>
            <a:avLst/>
            <a:gdLst>
              <a:gd name="connsiteX0" fmla="*/ 0 w 4572000"/>
              <a:gd name="connsiteY0" fmla="*/ 0 h 6858000"/>
              <a:gd name="connsiteX1" fmla="*/ 2934436 w 4572000"/>
              <a:gd name="connsiteY1" fmla="*/ 0 h 6858000"/>
              <a:gd name="connsiteX2" fmla="*/ 2981810 w 4572000"/>
              <a:gd name="connsiteY2" fmla="*/ 39873 h 6858000"/>
              <a:gd name="connsiteX3" fmla="*/ 4572000 w 4572000"/>
              <a:gd name="connsiteY3" fmla="*/ 3429000 h 6858000"/>
              <a:gd name="connsiteX4" fmla="*/ 2981810 w 4572000"/>
              <a:gd name="connsiteY4" fmla="*/ 6818127 h 6858000"/>
              <a:gd name="connsiteX5" fmla="*/ 2934436 w 4572000"/>
              <a:gd name="connsiteY5" fmla="*/ 6858000 h 6858000"/>
              <a:gd name="connsiteX6" fmla="*/ 0 w 45720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72000" h="6858000">
                <a:moveTo>
                  <a:pt x="0" y="0"/>
                </a:moveTo>
                <a:lnTo>
                  <a:pt x="2934436" y="0"/>
                </a:lnTo>
                <a:lnTo>
                  <a:pt x="2981810" y="39873"/>
                </a:lnTo>
                <a:cubicBezTo>
                  <a:pt x="3964311" y="907226"/>
                  <a:pt x="4572000" y="2105464"/>
                  <a:pt x="4572000" y="3429000"/>
                </a:cubicBezTo>
                <a:cubicBezTo>
                  <a:pt x="4572000" y="4752537"/>
                  <a:pt x="3964311" y="5950774"/>
                  <a:pt x="2981810" y="6818127"/>
                </a:cubicBezTo>
                <a:lnTo>
                  <a:pt x="2934436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0" y="0"/>
            <a:ext cx="4572000" cy="6858000"/>
          </a:xfrm>
          <a:custGeom>
            <a:avLst/>
            <a:gdLst>
              <a:gd name="connsiteX0" fmla="*/ 0 w 4572000"/>
              <a:gd name="connsiteY0" fmla="*/ 0 h 6858000"/>
              <a:gd name="connsiteX1" fmla="*/ 2934436 w 4572000"/>
              <a:gd name="connsiteY1" fmla="*/ 0 h 6858000"/>
              <a:gd name="connsiteX2" fmla="*/ 2981810 w 4572000"/>
              <a:gd name="connsiteY2" fmla="*/ 39873 h 6858000"/>
              <a:gd name="connsiteX3" fmla="*/ 4572000 w 4572000"/>
              <a:gd name="connsiteY3" fmla="*/ 3429000 h 6858000"/>
              <a:gd name="connsiteX4" fmla="*/ 2981810 w 4572000"/>
              <a:gd name="connsiteY4" fmla="*/ 6818127 h 6858000"/>
              <a:gd name="connsiteX5" fmla="*/ 2934436 w 4572000"/>
              <a:gd name="connsiteY5" fmla="*/ 6858000 h 6858000"/>
              <a:gd name="connsiteX6" fmla="*/ 0 w 45720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72000" h="6858000">
                <a:moveTo>
                  <a:pt x="0" y="0"/>
                </a:moveTo>
                <a:lnTo>
                  <a:pt x="2934436" y="0"/>
                </a:lnTo>
                <a:lnTo>
                  <a:pt x="2981810" y="39873"/>
                </a:lnTo>
                <a:cubicBezTo>
                  <a:pt x="3964311" y="907226"/>
                  <a:pt x="4572000" y="2105464"/>
                  <a:pt x="4572000" y="3429000"/>
                </a:cubicBezTo>
                <a:cubicBezTo>
                  <a:pt x="4572000" y="4752537"/>
                  <a:pt x="3964311" y="5950774"/>
                  <a:pt x="2981810" y="6818127"/>
                </a:cubicBezTo>
                <a:lnTo>
                  <a:pt x="2934436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3883025" y="1797050"/>
            <a:ext cx="723900" cy="723900"/>
          </a:xfrm>
          <a:prstGeom prst="ellipse">
            <a:avLst/>
          </a:prstGeom>
          <a:solidFill>
            <a:srgbClr val="00B0F0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883025" y="4337050"/>
            <a:ext cx="723900" cy="723900"/>
          </a:xfrm>
          <a:prstGeom prst="ellipse">
            <a:avLst/>
          </a:prstGeom>
          <a:solidFill>
            <a:srgbClr val="00B0F0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829175" y="1885950"/>
            <a:ext cx="54324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排尿护理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4829175" y="4483100"/>
            <a:ext cx="54324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排便护理</a:t>
            </a: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577850" y="2520950"/>
            <a:ext cx="21971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  <a:ea typeface="微软雅黑" panose="020B0503020204020204" pitchFamily="34" charset="-122"/>
              </a:rPr>
              <a:t>第十三单元</a:t>
            </a:r>
            <a:endParaRPr lang="en-US" altLang="zh-CN" sz="28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r>
              <a:rPr lang="zh-CN" altLang="en-US" sz="2800" b="1" dirty="0">
                <a:solidFill>
                  <a:schemeClr val="bg1"/>
                </a:solidFill>
                <a:ea typeface="微软雅黑" panose="020B0503020204020204" pitchFamily="34" charset="-122"/>
              </a:rPr>
              <a:t>排  泄  护  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5" grpId="0"/>
      <p:bldP spid="5" grpId="1"/>
      <p:bldP spid="8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2"/>
          <p:cNvGrpSpPr/>
          <p:nvPr/>
        </p:nvGrpSpPr>
        <p:grpSpPr bwMode="auto">
          <a:xfrm>
            <a:off x="887413" y="1671638"/>
            <a:ext cx="10426700" cy="3897312"/>
            <a:chOff x="882025" y="1678585"/>
            <a:chExt cx="10427950" cy="3897086"/>
          </a:xfrm>
        </p:grpSpPr>
        <p:sp>
          <p:nvSpPr>
            <p:cNvPr id="17" name="矩形 16"/>
            <p:cNvSpPr/>
            <p:nvPr/>
          </p:nvSpPr>
          <p:spPr>
            <a:xfrm>
              <a:off x="882025" y="1678585"/>
              <a:ext cx="10427950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005865" y="1811927"/>
              <a:ext cx="10102473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1" name="直角三角形 20"/>
          <p:cNvSpPr/>
          <p:nvPr/>
        </p:nvSpPr>
        <p:spPr>
          <a:xfrm rot="10800000" flipH="1" flipV="1">
            <a:off x="4987925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直角三角形 27"/>
          <p:cNvSpPr/>
          <p:nvPr/>
        </p:nvSpPr>
        <p:spPr>
          <a:xfrm rot="10800000" flipV="1">
            <a:off x="882650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1149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直角三角形 18"/>
          <p:cNvSpPr/>
          <p:nvPr/>
        </p:nvSpPr>
        <p:spPr>
          <a:xfrm flipV="1">
            <a:off x="4259263" y="827088"/>
            <a:ext cx="855662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246188" y="1397000"/>
            <a:ext cx="3741737" cy="660400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465263" y="2085975"/>
            <a:ext cx="2181225" cy="922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342900" indent="-342900" algn="ctr">
              <a:lnSpc>
                <a:spcPct val="130000"/>
              </a:lnSpc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2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、异常尿液</a:t>
            </a:r>
          </a:p>
          <a:p>
            <a:pPr marL="342900" indent="-342900"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101385" name="Text Box 9"/>
          <p:cNvSpPr txBox="1">
            <a:spLocks noChangeArrowheads="1"/>
          </p:cNvSpPr>
          <p:nvPr/>
        </p:nvSpPr>
        <p:spPr bwMode="auto">
          <a:xfrm>
            <a:off x="4425950" y="2203450"/>
            <a:ext cx="5864225" cy="466725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Char char="l"/>
            </a:pP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次数和量异常</a:t>
            </a:r>
          </a:p>
        </p:txBody>
      </p:sp>
      <p:sp>
        <p:nvSpPr>
          <p:cNvPr id="28684" name="文本框 21"/>
          <p:cNvSpPr txBox="1">
            <a:spLocks noChangeArrowheads="1"/>
          </p:cNvSpPr>
          <p:nvPr/>
        </p:nvSpPr>
        <p:spPr bwMode="auto">
          <a:xfrm>
            <a:off x="1303338" y="1409700"/>
            <a:ext cx="3544887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（一）尿液的评估</a:t>
            </a:r>
          </a:p>
        </p:txBody>
      </p:sp>
      <p:sp>
        <p:nvSpPr>
          <p:cNvPr id="28685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732337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二、排尿活动的评估</a:t>
            </a:r>
          </a:p>
        </p:txBody>
      </p:sp>
      <p:sp>
        <p:nvSpPr>
          <p:cNvPr id="103436" name="Text Box 12"/>
          <p:cNvSpPr txBox="1">
            <a:spLocks noChangeArrowheads="1"/>
          </p:cNvSpPr>
          <p:nvPr/>
        </p:nvSpPr>
        <p:spPr bwMode="auto">
          <a:xfrm>
            <a:off x="4505325" y="2835275"/>
            <a:ext cx="4865688" cy="1076325"/>
          </a:xfrm>
          <a:prstGeom prst="rect">
            <a:avLst/>
          </a:prstGeom>
          <a:noFill/>
          <a:ln w="9525">
            <a:solidFill>
              <a:schemeClr val="hlink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rgbClr val="C414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尿频</a:t>
            </a:r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单位时间内排尿次数过多</a:t>
            </a:r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由于膀胱炎症或机械性刺激引起</a:t>
            </a:r>
          </a:p>
        </p:txBody>
      </p:sp>
      <p:sp>
        <p:nvSpPr>
          <p:cNvPr id="103433" name="Text Box 9"/>
          <p:cNvSpPr txBox="1">
            <a:spLocks noChangeArrowheads="1"/>
          </p:cNvSpPr>
          <p:nvPr/>
        </p:nvSpPr>
        <p:spPr bwMode="auto">
          <a:xfrm>
            <a:off x="4505325" y="4089400"/>
            <a:ext cx="4845050" cy="1076325"/>
          </a:xfrm>
          <a:prstGeom prst="rect">
            <a:avLst/>
          </a:prstGeom>
          <a:noFill/>
          <a:ln w="9525">
            <a:solidFill>
              <a:schemeClr val="hlink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rgbClr val="C414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多尿</a:t>
            </a:r>
          </a:p>
          <a:p>
            <a:pPr>
              <a:buFont typeface="Wingdings" panose="05000000000000000000" pitchFamily="2" charset="2"/>
              <a:buChar char="u"/>
            </a:pPr>
            <a:r>
              <a:rPr lang="en-US" altLang="zh-CN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24h</a:t>
            </a: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尿量</a:t>
            </a:r>
            <a:r>
              <a:rPr lang="en-US" altLang="zh-CN" sz="2000" b="1">
                <a:solidFill>
                  <a:srgbClr val="C414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&gt;2500ml</a:t>
            </a:r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常见：糖尿病、尿崩症、肾衰竭等</a:t>
            </a:r>
          </a:p>
        </p:txBody>
      </p:sp>
      <p:sp>
        <p:nvSpPr>
          <p:cNvPr id="103434" name="Text Box 10"/>
          <p:cNvSpPr txBox="1">
            <a:spLocks noChangeArrowheads="1"/>
          </p:cNvSpPr>
          <p:nvPr/>
        </p:nvSpPr>
        <p:spPr bwMode="auto">
          <a:xfrm>
            <a:off x="4498975" y="2824163"/>
            <a:ext cx="6356350" cy="1076325"/>
          </a:xfrm>
          <a:prstGeom prst="rect">
            <a:avLst/>
          </a:prstGeom>
          <a:noFill/>
          <a:ln w="9525">
            <a:solidFill>
              <a:schemeClr val="hlink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rgbClr val="C414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少尿</a:t>
            </a:r>
          </a:p>
          <a:p>
            <a:pPr>
              <a:buFont typeface="Wingdings" panose="05000000000000000000" pitchFamily="2" charset="2"/>
              <a:buChar char="u"/>
            </a:pPr>
            <a:r>
              <a:rPr lang="en-US" altLang="zh-CN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24h</a:t>
            </a: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尿量</a:t>
            </a:r>
            <a:r>
              <a:rPr lang="en-US" altLang="zh-CN" sz="2000" b="1">
                <a:solidFill>
                  <a:srgbClr val="C414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&lt;400ml</a:t>
            </a:r>
            <a:r>
              <a:rPr lang="zh-CN" altLang="en-US" sz="2000" b="1">
                <a:solidFill>
                  <a:srgbClr val="C414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1h</a:t>
            </a:r>
            <a:r>
              <a:rPr lang="en-US" altLang="zh-CN" sz="2000" b="1">
                <a:solidFill>
                  <a:srgbClr val="C414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&lt;17ml</a:t>
            </a:r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常见</a:t>
            </a:r>
            <a:r>
              <a:rPr lang="en-US" altLang="zh-CN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心脏、肾脏、肝脏功能衰竭等病人</a:t>
            </a:r>
          </a:p>
        </p:txBody>
      </p:sp>
      <p:sp>
        <p:nvSpPr>
          <p:cNvPr id="103435" name="Text Box 11"/>
          <p:cNvSpPr txBox="1">
            <a:spLocks noChangeArrowheads="1"/>
          </p:cNvSpPr>
          <p:nvPr/>
        </p:nvSpPr>
        <p:spPr bwMode="auto">
          <a:xfrm>
            <a:off x="4505325" y="4079388"/>
            <a:ext cx="6373812" cy="1076325"/>
          </a:xfrm>
          <a:prstGeom prst="rect">
            <a:avLst/>
          </a:prstGeom>
          <a:noFill/>
          <a:ln w="9525">
            <a:solidFill>
              <a:schemeClr val="hlink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C414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无尿</a:t>
            </a:r>
          </a:p>
          <a:p>
            <a:pPr>
              <a:buFont typeface="Wingdings" panose="05000000000000000000" pitchFamily="2" charset="2"/>
              <a:buChar char="u"/>
            </a:pPr>
            <a:r>
              <a:rPr lang="en-US" altLang="zh-CN" sz="20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24h</a:t>
            </a:r>
            <a:r>
              <a:rPr lang="zh-CN" altLang="en-US" sz="20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尿量</a:t>
            </a:r>
            <a:r>
              <a:rPr lang="en-US" altLang="zh-CN" sz="2000" b="1" dirty="0">
                <a:solidFill>
                  <a:srgbClr val="C414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&lt;100ml</a:t>
            </a:r>
            <a:r>
              <a:rPr lang="zh-CN" altLang="en-US" sz="20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2000" b="1" dirty="0">
                <a:solidFill>
                  <a:srgbClr val="C414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12h</a:t>
            </a:r>
            <a:r>
              <a:rPr lang="zh-CN" altLang="en-US" sz="2000" b="1" dirty="0">
                <a:solidFill>
                  <a:srgbClr val="C414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无尿者</a:t>
            </a:r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sz="20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常见</a:t>
            </a:r>
            <a:r>
              <a:rPr lang="en-US" altLang="zh-CN" sz="20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0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严重休克、急性肾脏功能衰竭、药物中毒等病人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500"/>
                                        <p:tgtEl>
                                          <p:spTgt spid="10138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4" dur="500"/>
                                        <p:tgtEl>
                                          <p:spTgt spid="101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3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3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up)">
                                      <p:cBhvr>
                                        <p:cTn id="28" dur="500"/>
                                        <p:tgtEl>
                                          <p:spTgt spid="1034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up)">
                                      <p:cBhvr>
                                        <p:cTn id="31" dur="500"/>
                                        <p:tgtEl>
                                          <p:spTgt spid="1034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03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03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1385" grpId="0" uiExpand="1" build="p" animBg="1"/>
      <p:bldP spid="103436" grpId="0" animBg="1"/>
      <p:bldP spid="103436" grpId="1" animBg="1"/>
      <p:bldP spid="103433" grpId="0" animBg="1"/>
      <p:bldP spid="103433" grpId="1" animBg="1"/>
      <p:bldP spid="103434" grpId="0" animBg="1"/>
      <p:bldP spid="10343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组合 2"/>
          <p:cNvGrpSpPr/>
          <p:nvPr/>
        </p:nvGrpSpPr>
        <p:grpSpPr bwMode="auto">
          <a:xfrm>
            <a:off x="890588" y="1670050"/>
            <a:ext cx="10426700" cy="3897313"/>
            <a:chOff x="882025" y="1678585"/>
            <a:chExt cx="10427950" cy="3897086"/>
          </a:xfrm>
        </p:grpSpPr>
        <p:sp>
          <p:nvSpPr>
            <p:cNvPr id="17" name="矩形 16"/>
            <p:cNvSpPr/>
            <p:nvPr/>
          </p:nvSpPr>
          <p:spPr>
            <a:xfrm>
              <a:off x="882025" y="1678585"/>
              <a:ext cx="10427950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005865" y="1811927"/>
              <a:ext cx="10102473" cy="3630402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1" name="直角三角形 20"/>
          <p:cNvSpPr/>
          <p:nvPr/>
        </p:nvSpPr>
        <p:spPr>
          <a:xfrm rot="10800000" flipH="1" flipV="1">
            <a:off x="4987925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直角三角形 27"/>
          <p:cNvSpPr/>
          <p:nvPr/>
        </p:nvSpPr>
        <p:spPr>
          <a:xfrm rot="10800000" flipV="1">
            <a:off x="882650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1149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直角三角形 18"/>
          <p:cNvSpPr/>
          <p:nvPr/>
        </p:nvSpPr>
        <p:spPr>
          <a:xfrm flipV="1">
            <a:off x="4259263" y="827088"/>
            <a:ext cx="855662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246188" y="1397000"/>
            <a:ext cx="3741737" cy="660400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1385" name="Text Box 9"/>
          <p:cNvSpPr txBox="1">
            <a:spLocks noChangeArrowheads="1"/>
          </p:cNvSpPr>
          <p:nvPr/>
        </p:nvSpPr>
        <p:spPr bwMode="auto">
          <a:xfrm>
            <a:off x="4425950" y="2203450"/>
            <a:ext cx="5864225" cy="83185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Char char="l"/>
            </a:pP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次数和量异常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颜色异常</a:t>
            </a:r>
          </a:p>
        </p:txBody>
      </p:sp>
      <p:sp>
        <p:nvSpPr>
          <p:cNvPr id="29707" name="文本框 21"/>
          <p:cNvSpPr txBox="1">
            <a:spLocks noChangeArrowheads="1"/>
          </p:cNvSpPr>
          <p:nvPr/>
        </p:nvSpPr>
        <p:spPr bwMode="auto">
          <a:xfrm>
            <a:off x="1303338" y="1409700"/>
            <a:ext cx="3544887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（一）尿液的评估</a:t>
            </a:r>
          </a:p>
        </p:txBody>
      </p:sp>
      <p:sp>
        <p:nvSpPr>
          <p:cNvPr id="29708" name="文本框 4"/>
          <p:cNvSpPr txBox="1">
            <a:spLocks noChangeArrowheads="1"/>
          </p:cNvSpPr>
          <p:nvPr/>
        </p:nvSpPr>
        <p:spPr bwMode="auto">
          <a:xfrm>
            <a:off x="1465263" y="2085975"/>
            <a:ext cx="2181225" cy="922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342900" indent="-342900" algn="ctr">
              <a:lnSpc>
                <a:spcPct val="130000"/>
              </a:lnSpc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2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、异常尿液</a:t>
            </a:r>
          </a:p>
          <a:p>
            <a:pPr marL="342900" indent="-342900"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29709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732337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二、排尿活动的评估</a:t>
            </a:r>
          </a:p>
        </p:txBody>
      </p:sp>
      <p:sp>
        <p:nvSpPr>
          <p:cNvPr id="102415" name="Text Box 15"/>
          <p:cNvSpPr txBox="1">
            <a:spLocks noChangeArrowheads="1"/>
          </p:cNvSpPr>
          <p:nvPr/>
        </p:nvSpPr>
        <p:spPr bwMode="auto">
          <a:xfrm>
            <a:off x="4443413" y="3243263"/>
            <a:ext cx="5876925" cy="1927225"/>
          </a:xfrm>
          <a:prstGeom prst="rect">
            <a:avLst/>
          </a:prstGeom>
          <a:noFill/>
          <a:ln w="9525">
            <a:solidFill>
              <a:schemeClr val="hlink"/>
            </a:solidFill>
            <a:prstDash val="dash"/>
            <a:miter lim="800000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血尿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红色或棕色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洗肉水样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常见：</a:t>
            </a:r>
            <a:r>
              <a:rPr lang="zh-CN" altLang="en-US" sz="2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输尿管结石、急性肾小球肾炎、泌尿系统结核及肿瘤。</a:t>
            </a:r>
          </a:p>
        </p:txBody>
      </p:sp>
      <p:sp>
        <p:nvSpPr>
          <p:cNvPr id="102417" name="Text Box 17"/>
          <p:cNvSpPr txBox="1">
            <a:spLocks noChangeArrowheads="1"/>
          </p:cNvSpPr>
          <p:nvPr/>
        </p:nvSpPr>
        <p:spPr bwMode="auto">
          <a:xfrm>
            <a:off x="4454525" y="3251200"/>
            <a:ext cx="5865813" cy="1562100"/>
          </a:xfrm>
          <a:prstGeom prst="rect">
            <a:avLst/>
          </a:prstGeom>
          <a:noFill/>
          <a:ln w="9525">
            <a:solidFill>
              <a:schemeClr val="hlink"/>
            </a:solidFill>
            <a:prstDash val="dash"/>
            <a:miter lim="800000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乳糜尿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尿液里含有淋巴液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乳白色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常见：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丝虫病</a:t>
            </a:r>
          </a:p>
        </p:txBody>
      </p:sp>
      <p:sp>
        <p:nvSpPr>
          <p:cNvPr id="102419" name="Text Box 19"/>
          <p:cNvSpPr txBox="1">
            <a:spLocks noChangeArrowheads="1"/>
          </p:cNvSpPr>
          <p:nvPr/>
        </p:nvSpPr>
        <p:spPr bwMode="auto">
          <a:xfrm>
            <a:off x="4465638" y="3240088"/>
            <a:ext cx="5865812" cy="1196975"/>
          </a:xfrm>
          <a:prstGeom prst="rect">
            <a:avLst/>
          </a:prstGeom>
          <a:noFill/>
          <a:ln w="9525">
            <a:solidFill>
              <a:schemeClr val="hlink"/>
            </a:solidFill>
            <a:prstDash val="dash"/>
            <a:miter lim="800000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胆红素尿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黄褐色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常见：</a:t>
            </a:r>
            <a:r>
              <a:rPr lang="zh-CN" altLang="en-US" sz="2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阻塞性黄疸和肝细胞性黄疸</a:t>
            </a:r>
          </a:p>
        </p:txBody>
      </p:sp>
      <p:sp>
        <p:nvSpPr>
          <p:cNvPr id="102421" name="Text Box 21"/>
          <p:cNvSpPr txBox="1">
            <a:spLocks noChangeArrowheads="1"/>
          </p:cNvSpPr>
          <p:nvPr/>
        </p:nvSpPr>
        <p:spPr bwMode="auto">
          <a:xfrm>
            <a:off x="4465638" y="3240088"/>
            <a:ext cx="5846762" cy="1196975"/>
          </a:xfrm>
          <a:prstGeom prst="rect">
            <a:avLst/>
          </a:prstGeom>
          <a:noFill/>
          <a:ln w="9525">
            <a:solidFill>
              <a:schemeClr val="hlink"/>
            </a:solidFill>
            <a:prstDash val="dash"/>
            <a:miter lim="800000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血红蛋白尿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酱油色或浓红茶色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常见：</a:t>
            </a:r>
            <a:r>
              <a:rPr lang="zh-CN" altLang="en-US" sz="2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溶血反应、溶血性贫血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13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102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" dur="500"/>
                                        <p:tgtEl>
                                          <p:spTgt spid="1024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" dur="1000"/>
                                        <p:tgtEl>
                                          <p:spTgt spid="102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1024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1000"/>
                                        <p:tgtEl>
                                          <p:spTgt spid="102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" dur="500"/>
                                        <p:tgtEl>
                                          <p:spTgt spid="1024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" dur="1000"/>
                                        <p:tgtEl>
                                          <p:spTgt spid="102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5" grpId="0" animBg="1"/>
      <p:bldP spid="102415" grpId="1" animBg="1"/>
      <p:bldP spid="102417" grpId="0" animBg="1"/>
      <p:bldP spid="102417" grpId="1" animBg="1"/>
      <p:bldP spid="102419" grpId="0" animBg="1"/>
      <p:bldP spid="102419" grpId="1" animBg="1"/>
      <p:bldP spid="1024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组合 2"/>
          <p:cNvGrpSpPr/>
          <p:nvPr/>
        </p:nvGrpSpPr>
        <p:grpSpPr bwMode="auto">
          <a:xfrm>
            <a:off x="890588" y="1679575"/>
            <a:ext cx="10426700" cy="3897313"/>
            <a:chOff x="882025" y="1678585"/>
            <a:chExt cx="10427950" cy="3897086"/>
          </a:xfrm>
        </p:grpSpPr>
        <p:sp>
          <p:nvSpPr>
            <p:cNvPr id="17" name="矩形 16"/>
            <p:cNvSpPr/>
            <p:nvPr/>
          </p:nvSpPr>
          <p:spPr>
            <a:xfrm>
              <a:off x="882025" y="1678585"/>
              <a:ext cx="10427950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005865" y="1811927"/>
              <a:ext cx="10102473" cy="3630402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1" name="直角三角形 20"/>
          <p:cNvSpPr/>
          <p:nvPr/>
        </p:nvSpPr>
        <p:spPr>
          <a:xfrm rot="10800000" flipH="1" flipV="1">
            <a:off x="4987925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直角三角形 27"/>
          <p:cNvSpPr/>
          <p:nvPr/>
        </p:nvSpPr>
        <p:spPr>
          <a:xfrm rot="10800000" flipV="1">
            <a:off x="882650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1149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直角三角形 18"/>
          <p:cNvSpPr/>
          <p:nvPr/>
        </p:nvSpPr>
        <p:spPr>
          <a:xfrm flipV="1">
            <a:off x="4259263" y="827088"/>
            <a:ext cx="855662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246188" y="1397000"/>
            <a:ext cx="3741737" cy="660400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1385" name="Text Box 9"/>
          <p:cNvSpPr txBox="1">
            <a:spLocks noChangeArrowheads="1"/>
          </p:cNvSpPr>
          <p:nvPr/>
        </p:nvSpPr>
        <p:spPr bwMode="auto">
          <a:xfrm>
            <a:off x="4425950" y="2203450"/>
            <a:ext cx="5864225" cy="302260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Char char="l"/>
            </a:pP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次数和量异常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颜色异常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透明度异常：混浊，泌尿系统感染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气味异常：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氨臭味：泌尿系统感染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烂苹果味：酸中毒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相对密度异常：</a:t>
            </a:r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1.010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左右，严重肾功能障碍。</a:t>
            </a:r>
          </a:p>
        </p:txBody>
      </p:sp>
      <p:sp>
        <p:nvSpPr>
          <p:cNvPr id="30731" name="文本框 21"/>
          <p:cNvSpPr txBox="1">
            <a:spLocks noChangeArrowheads="1"/>
          </p:cNvSpPr>
          <p:nvPr/>
        </p:nvSpPr>
        <p:spPr bwMode="auto">
          <a:xfrm>
            <a:off x="1303338" y="1409700"/>
            <a:ext cx="3544887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（一）尿液的评估</a:t>
            </a:r>
          </a:p>
        </p:txBody>
      </p:sp>
      <p:sp>
        <p:nvSpPr>
          <p:cNvPr id="30732" name="文本框 4"/>
          <p:cNvSpPr txBox="1">
            <a:spLocks noChangeArrowheads="1"/>
          </p:cNvSpPr>
          <p:nvPr/>
        </p:nvSpPr>
        <p:spPr bwMode="auto">
          <a:xfrm>
            <a:off x="1465263" y="2085975"/>
            <a:ext cx="2181225" cy="922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342900" indent="-342900" algn="ctr">
              <a:lnSpc>
                <a:spcPct val="130000"/>
              </a:lnSpc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2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、异常尿液</a:t>
            </a:r>
          </a:p>
          <a:p>
            <a:pPr marL="342900" indent="-342900"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30733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732337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二、排尿活动的评估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101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1013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6" dur="500"/>
                                        <p:tgtEl>
                                          <p:spTgt spid="1013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0" dur="500"/>
                                        <p:tgtEl>
                                          <p:spTgt spid="1013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5" dur="500"/>
                                        <p:tgtEl>
                                          <p:spTgt spid="1013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5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组合 2"/>
          <p:cNvGrpSpPr/>
          <p:nvPr/>
        </p:nvGrpSpPr>
        <p:grpSpPr bwMode="auto">
          <a:xfrm>
            <a:off x="890588" y="1679575"/>
            <a:ext cx="10426700" cy="3897313"/>
            <a:chOff x="882025" y="1678585"/>
            <a:chExt cx="10427950" cy="3897086"/>
          </a:xfrm>
        </p:grpSpPr>
        <p:sp>
          <p:nvSpPr>
            <p:cNvPr id="17" name="矩形 16"/>
            <p:cNvSpPr/>
            <p:nvPr/>
          </p:nvSpPr>
          <p:spPr>
            <a:xfrm>
              <a:off x="882025" y="1678585"/>
              <a:ext cx="10427950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005865" y="1811927"/>
              <a:ext cx="10102473" cy="3630402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1" name="直角三角形 20"/>
          <p:cNvSpPr/>
          <p:nvPr/>
        </p:nvSpPr>
        <p:spPr>
          <a:xfrm rot="10800000" flipH="1" flipV="1">
            <a:off x="5803900" y="1387475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直角三角形 27"/>
          <p:cNvSpPr/>
          <p:nvPr/>
        </p:nvSpPr>
        <p:spPr>
          <a:xfrm rot="10800000" flipV="1">
            <a:off x="882650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1149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直角三角形 18"/>
          <p:cNvSpPr/>
          <p:nvPr/>
        </p:nvSpPr>
        <p:spPr>
          <a:xfrm flipV="1">
            <a:off x="4259263" y="827088"/>
            <a:ext cx="855662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246188" y="1397000"/>
            <a:ext cx="4579937" cy="660400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1385" name="Text Box 9"/>
          <p:cNvSpPr txBox="1">
            <a:spLocks noChangeArrowheads="1"/>
          </p:cNvSpPr>
          <p:nvPr/>
        </p:nvSpPr>
        <p:spPr bwMode="auto">
          <a:xfrm>
            <a:off x="4443413" y="2273300"/>
            <a:ext cx="5864225" cy="466725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Char char="l"/>
            </a:pPr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</a:rPr>
              <a:t>受意识支配，可自主随意排尿。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595438" y="2124075"/>
            <a:ext cx="2181225" cy="922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342900" indent="-342900" algn="ctr">
              <a:lnSpc>
                <a:spcPct val="130000"/>
              </a:lnSpc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1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、正常排尿</a:t>
            </a:r>
          </a:p>
          <a:p>
            <a:pPr marL="342900" indent="-342900"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31756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732337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二、排尿活动的评估</a:t>
            </a:r>
          </a:p>
        </p:txBody>
      </p:sp>
      <p:sp>
        <p:nvSpPr>
          <p:cNvPr id="31757" name="文本框 21"/>
          <p:cNvSpPr txBox="1">
            <a:spLocks noChangeArrowheads="1"/>
          </p:cNvSpPr>
          <p:nvPr/>
        </p:nvSpPr>
        <p:spPr bwMode="auto">
          <a:xfrm>
            <a:off x="1303338" y="1409700"/>
            <a:ext cx="44132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（二）排尿活动的评估</a:t>
            </a:r>
          </a:p>
        </p:txBody>
      </p:sp>
      <p:sp>
        <p:nvSpPr>
          <p:cNvPr id="3" name="文本框 4"/>
          <p:cNvSpPr txBox="1">
            <a:spLocks noChangeArrowheads="1"/>
          </p:cNvSpPr>
          <p:nvPr/>
        </p:nvSpPr>
        <p:spPr bwMode="auto">
          <a:xfrm>
            <a:off x="1608138" y="2906713"/>
            <a:ext cx="2181225" cy="922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342900" indent="-342900" algn="ctr">
              <a:lnSpc>
                <a:spcPct val="130000"/>
              </a:lnSpc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2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、异常排尿</a:t>
            </a:r>
          </a:p>
          <a:p>
            <a:pPr marL="342900" indent="-342900"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4459288" y="3041650"/>
            <a:ext cx="5864225" cy="466725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Char char="l"/>
            </a:pPr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</a:rPr>
              <a:t>膀胱刺激征、尿失禁、尿潴留</a:t>
            </a:r>
          </a:p>
        </p:txBody>
      </p:sp>
      <p:sp>
        <p:nvSpPr>
          <p:cNvPr id="104458" name="Text Box 10"/>
          <p:cNvSpPr txBox="1">
            <a:spLocks noChangeArrowheads="1"/>
          </p:cNvSpPr>
          <p:nvPr/>
        </p:nvSpPr>
        <p:spPr bwMode="auto">
          <a:xfrm>
            <a:off x="4446588" y="3030538"/>
            <a:ext cx="5888037" cy="1555750"/>
          </a:xfrm>
          <a:prstGeom prst="rect">
            <a:avLst/>
          </a:prstGeom>
          <a:noFill/>
          <a:ln w="3175" cap="sq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rgbClr val="C41402"/>
                </a:solidFill>
                <a:ea typeface="微软雅黑" panose="020B0503020204020204" pitchFamily="34" charset="-122"/>
              </a:rPr>
              <a:t>膀胱刺激征</a:t>
            </a:r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</a:rPr>
              <a:t>主要表现为尿频</a:t>
            </a:r>
            <a:r>
              <a:rPr lang="zh-CN" altLang="en-US" sz="2400" b="1">
                <a:solidFill>
                  <a:schemeClr val="hlink"/>
                </a:solidFill>
                <a:latin typeface="Tahoma" panose="020B0604030504040204" pitchFamily="34" charset="0"/>
                <a:ea typeface="微软雅黑" panose="020B0503020204020204" pitchFamily="34" charset="-122"/>
              </a:rPr>
              <a:t>、</a:t>
            </a:r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</a:rPr>
              <a:t>尿急</a:t>
            </a:r>
            <a:r>
              <a:rPr lang="zh-CN" altLang="en-US" sz="2400" b="1">
                <a:solidFill>
                  <a:schemeClr val="hlink"/>
                </a:solidFill>
                <a:latin typeface="Tahoma" panose="020B0604030504040204" pitchFamily="34" charset="0"/>
                <a:ea typeface="微软雅黑" panose="020B0503020204020204" pitchFamily="34" charset="-122"/>
              </a:rPr>
              <a:t>、</a:t>
            </a:r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</a:rPr>
              <a:t>尿痛</a:t>
            </a:r>
            <a:r>
              <a:rPr lang="zh-CN" altLang="en-US" sz="2400" b="1">
                <a:solidFill>
                  <a:schemeClr val="hlink"/>
                </a:solidFill>
                <a:latin typeface="Tahoma" panose="020B0604030504040204" pitchFamily="34" charset="0"/>
                <a:ea typeface="微软雅黑" panose="020B0503020204020204" pitchFamily="34" charset="-122"/>
              </a:rPr>
              <a:t>，常伴有血尿</a:t>
            </a:r>
            <a:endParaRPr lang="zh-CN" altLang="en-US" sz="2400" b="1">
              <a:solidFill>
                <a:schemeClr val="hlink"/>
              </a:solidFill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</a:rPr>
              <a:t>见于膀胱及尿道感染</a:t>
            </a:r>
          </a:p>
        </p:txBody>
      </p:sp>
      <p:sp>
        <p:nvSpPr>
          <p:cNvPr id="104456" name="Text Box 8"/>
          <p:cNvSpPr txBox="1">
            <a:spLocks noChangeArrowheads="1"/>
          </p:cNvSpPr>
          <p:nvPr/>
        </p:nvSpPr>
        <p:spPr bwMode="auto">
          <a:xfrm>
            <a:off x="4465638" y="3036888"/>
            <a:ext cx="5842000" cy="1924050"/>
          </a:xfrm>
          <a:prstGeom prst="rect">
            <a:avLst/>
          </a:prstGeom>
          <a:noFill/>
          <a:ln w="6350" cap="sq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rgbClr val="C414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尿失禁</a:t>
            </a:r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排尿失去意识控制或不受意识控制</a:t>
            </a:r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尿液不自主地流出</a:t>
            </a:r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分类：真性尿失禁；假性尿失禁；压力性尿失禁。</a:t>
            </a:r>
          </a:p>
        </p:txBody>
      </p:sp>
      <p:sp>
        <p:nvSpPr>
          <p:cNvPr id="104457" name="Text Box 9"/>
          <p:cNvSpPr txBox="1">
            <a:spLocks noChangeArrowheads="1"/>
          </p:cNvSpPr>
          <p:nvPr/>
        </p:nvSpPr>
        <p:spPr bwMode="auto">
          <a:xfrm>
            <a:off x="4445000" y="3036888"/>
            <a:ext cx="5832475" cy="1193800"/>
          </a:xfrm>
          <a:prstGeom prst="rect">
            <a:avLst/>
          </a:prstGeom>
          <a:noFill/>
          <a:ln w="6350" cap="sq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rgbClr val="C41402"/>
                </a:solidFill>
                <a:ea typeface="微软雅黑" panose="020B0503020204020204" pitchFamily="34" charset="-122"/>
              </a:rPr>
              <a:t>尿潴留</a:t>
            </a:r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</a:rPr>
              <a:t>尿液大量存留于膀胱内不能自主的排出</a:t>
            </a:r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</a:rPr>
              <a:t>分类：阻塞性尿潴留；非阻塞性尿潴留。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500"/>
                                        <p:tgtEl>
                                          <p:spTgt spid="10138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4" dur="500"/>
                                        <p:tgtEl>
                                          <p:spTgt spid="101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2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04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8" dur="500"/>
                                        <p:tgtEl>
                                          <p:spTgt spid="104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04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6" dur="500"/>
                                        <p:tgtEl>
                                          <p:spTgt spid="1044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4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5" grpId="0" build="p" animBg="1"/>
      <p:bldP spid="5" grpId="0"/>
      <p:bldP spid="3" grpId="0"/>
      <p:bldP spid="6" grpId="0" build="p" animBg="1"/>
      <p:bldP spid="6" grpId="1" build="allAtOnce" animBg="1"/>
      <p:bldP spid="104458" grpId="0" animBg="1"/>
      <p:bldP spid="104458" grpId="1" animBg="1"/>
      <p:bldP spid="104456" grpId="0" animBg="1"/>
      <p:bldP spid="104456" grpId="1" animBg="1"/>
      <p:bldP spid="10445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组合 2"/>
          <p:cNvGrpSpPr/>
          <p:nvPr/>
        </p:nvGrpSpPr>
        <p:grpSpPr bwMode="auto">
          <a:xfrm>
            <a:off x="890588" y="1679575"/>
            <a:ext cx="10426700" cy="3897313"/>
            <a:chOff x="882025" y="1678585"/>
            <a:chExt cx="10427950" cy="3897086"/>
          </a:xfrm>
        </p:grpSpPr>
        <p:sp>
          <p:nvSpPr>
            <p:cNvPr id="17" name="矩形 16"/>
            <p:cNvSpPr/>
            <p:nvPr/>
          </p:nvSpPr>
          <p:spPr>
            <a:xfrm>
              <a:off x="882025" y="1678585"/>
              <a:ext cx="10427950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005865" y="1811927"/>
              <a:ext cx="10102473" cy="3630402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1" name="直角三角形 20"/>
          <p:cNvSpPr/>
          <p:nvPr/>
        </p:nvSpPr>
        <p:spPr>
          <a:xfrm rot="10800000" flipH="1" flipV="1">
            <a:off x="5765800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直角三角形 27"/>
          <p:cNvSpPr/>
          <p:nvPr/>
        </p:nvSpPr>
        <p:spPr>
          <a:xfrm rot="10800000" flipV="1">
            <a:off x="882650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1149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直角三角形 18"/>
          <p:cNvSpPr/>
          <p:nvPr/>
        </p:nvSpPr>
        <p:spPr>
          <a:xfrm flipV="1">
            <a:off x="4259263" y="827088"/>
            <a:ext cx="855662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246188" y="1397000"/>
            <a:ext cx="4516437" cy="660400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778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732337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二、排尿活动的评估</a:t>
            </a:r>
          </a:p>
        </p:txBody>
      </p:sp>
      <p:sp>
        <p:nvSpPr>
          <p:cNvPr id="32779" name="文本框 21"/>
          <p:cNvSpPr txBox="1">
            <a:spLocks noChangeArrowheads="1"/>
          </p:cNvSpPr>
          <p:nvPr/>
        </p:nvSpPr>
        <p:spPr bwMode="auto">
          <a:xfrm>
            <a:off x="1303338" y="1409700"/>
            <a:ext cx="4262437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（三）影响排尿的因素</a:t>
            </a:r>
          </a:p>
        </p:txBody>
      </p:sp>
      <p:sp>
        <p:nvSpPr>
          <p:cNvPr id="99335" name="Rectangle 7"/>
          <p:cNvSpPr>
            <a:spLocks noChangeArrowheads="1"/>
          </p:cNvSpPr>
          <p:nvPr/>
        </p:nvSpPr>
        <p:spPr bwMode="auto">
          <a:xfrm>
            <a:off x="4448175" y="2217738"/>
            <a:ext cx="2919413" cy="3213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228600" indent="-228600">
              <a:lnSpc>
                <a:spcPct val="6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1.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年龄和性别</a:t>
            </a:r>
          </a:p>
          <a:p>
            <a:pPr marL="228600" indent="-228600">
              <a:lnSpc>
                <a:spcPct val="6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zh-CN" altLang="en-US" sz="2400" b="1">
              <a:solidFill>
                <a:schemeClr val="hlin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>
              <a:lnSpc>
                <a:spcPct val="6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2.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饮食和气候</a:t>
            </a:r>
          </a:p>
          <a:p>
            <a:pPr marL="228600" indent="-228600">
              <a:lnSpc>
                <a:spcPct val="6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zh-CN" altLang="en-US" sz="2400" b="1">
              <a:solidFill>
                <a:schemeClr val="hlin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>
              <a:lnSpc>
                <a:spcPct val="6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3.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疾病与治疗</a:t>
            </a:r>
          </a:p>
          <a:p>
            <a:pPr marL="228600" indent="-228600">
              <a:lnSpc>
                <a:spcPct val="6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en-US" altLang="zh-CN" sz="2400" b="1">
              <a:solidFill>
                <a:schemeClr val="hlin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>
              <a:lnSpc>
                <a:spcPct val="6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4.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排尿习惯</a:t>
            </a:r>
          </a:p>
          <a:p>
            <a:pPr marL="228600" indent="-228600">
              <a:lnSpc>
                <a:spcPct val="6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zh-CN" altLang="en-US" sz="2400" b="1">
              <a:solidFill>
                <a:schemeClr val="hlin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>
              <a:lnSpc>
                <a:spcPct val="6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5.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心理因素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zh-CN" altLang="en-US" sz="2400" b="1">
              <a:solidFill>
                <a:schemeClr val="hlin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组合 2"/>
          <p:cNvGrpSpPr/>
          <p:nvPr/>
        </p:nvGrpSpPr>
        <p:grpSpPr bwMode="auto">
          <a:xfrm>
            <a:off x="890588" y="1679575"/>
            <a:ext cx="10426700" cy="3897313"/>
            <a:chOff x="882025" y="1678585"/>
            <a:chExt cx="10427950" cy="3897086"/>
          </a:xfrm>
        </p:grpSpPr>
        <p:sp>
          <p:nvSpPr>
            <p:cNvPr id="17" name="矩形 16"/>
            <p:cNvSpPr/>
            <p:nvPr/>
          </p:nvSpPr>
          <p:spPr>
            <a:xfrm>
              <a:off x="882025" y="1678585"/>
              <a:ext cx="10427950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005865" y="1811927"/>
              <a:ext cx="10102473" cy="3630402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1" name="直角三角形 20"/>
          <p:cNvSpPr/>
          <p:nvPr/>
        </p:nvSpPr>
        <p:spPr>
          <a:xfrm rot="10800000" flipH="1" flipV="1">
            <a:off x="6251575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直角三角形 27"/>
          <p:cNvSpPr/>
          <p:nvPr/>
        </p:nvSpPr>
        <p:spPr>
          <a:xfrm rot="10800000" flipV="1">
            <a:off x="882650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1149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直角三角形 18"/>
          <p:cNvSpPr/>
          <p:nvPr/>
        </p:nvSpPr>
        <p:spPr>
          <a:xfrm flipV="1">
            <a:off x="4259263" y="827088"/>
            <a:ext cx="855662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246188" y="1397000"/>
            <a:ext cx="5006975" cy="660400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802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732337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三、排尿异常的护理</a:t>
            </a:r>
          </a:p>
        </p:txBody>
      </p:sp>
      <p:sp>
        <p:nvSpPr>
          <p:cNvPr id="33803" name="文本框 21"/>
          <p:cNvSpPr txBox="1">
            <a:spLocks noChangeArrowheads="1"/>
          </p:cNvSpPr>
          <p:nvPr/>
        </p:nvSpPr>
        <p:spPr bwMode="auto">
          <a:xfrm>
            <a:off x="1303338" y="1409700"/>
            <a:ext cx="46609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（一）尿失禁患者的护理</a:t>
            </a:r>
          </a:p>
        </p:txBody>
      </p:sp>
      <p:sp>
        <p:nvSpPr>
          <p:cNvPr id="99335" name="Rectangle 7"/>
          <p:cNvSpPr>
            <a:spLocks noChangeArrowheads="1"/>
          </p:cNvSpPr>
          <p:nvPr/>
        </p:nvSpPr>
        <p:spPr bwMode="auto">
          <a:xfrm>
            <a:off x="1989138" y="2222500"/>
            <a:ext cx="2881312" cy="3130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心理护理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皮肤护理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外部引流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留置导尿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保持环境清洁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健康教育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zh-CN" altLang="en-US" sz="3200" b="1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991" name="Text Box 7"/>
          <p:cNvSpPr txBox="1">
            <a:spLocks noChangeArrowheads="1"/>
          </p:cNvSpPr>
          <p:nvPr/>
        </p:nvSpPr>
        <p:spPr bwMode="auto">
          <a:xfrm>
            <a:off x="4983163" y="2725738"/>
            <a:ext cx="5670550" cy="466725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800" b="1">
                <a:solidFill>
                  <a:schemeClr val="hlink"/>
                </a:solidFill>
              </a:rPr>
              <a:t>●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清洗会阴，保持清洁干燥；按摩。</a:t>
            </a: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4978400" y="3248025"/>
            <a:ext cx="5670550" cy="466725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800" b="1">
                <a:solidFill>
                  <a:schemeClr val="hlink"/>
                </a:solidFill>
              </a:rPr>
              <a:t>●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</a:t>
            </a:r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2-3h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接尿一次。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4973638" y="4262438"/>
            <a:ext cx="5670550" cy="466725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800" b="1">
                <a:solidFill>
                  <a:schemeClr val="hlink"/>
                </a:solidFill>
                <a:latin typeface="宋体" panose="02010600030101010101" pitchFamily="2" charset="-122"/>
              </a:rPr>
              <a:t>●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定时通风，室内空气清新。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4973638" y="3773488"/>
            <a:ext cx="5670550" cy="156210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鼓励多饮水：每天</a:t>
            </a:r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2000-3000ml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锻炼膀胱功能。</a:t>
            </a:r>
          </a:p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锻炼盆底肌。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99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993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419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419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419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993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3" dur="500"/>
                                        <p:tgtEl>
                                          <p:spTgt spid="993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8" dur="500"/>
                                        <p:tgtEl>
                                          <p:spTgt spid="993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993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8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9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339"/>
                            </p:stCondLst>
                            <p:childTnLst>
                              <p:par>
                                <p:cTn id="92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4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5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659"/>
                            </p:stCondLst>
                            <p:childTnLst>
                              <p:par>
                                <p:cTn id="98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0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1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1" grpId="0" uiExpand="1" build="allAtOnce" animBg="1"/>
      <p:bldP spid="41991" grpId="1" build="allAtOnce" animBg="1"/>
      <p:bldP spid="3" grpId="0" build="allAtOnce" animBg="1"/>
      <p:bldP spid="3" grpId="1" build="allAtOnce" animBg="1"/>
      <p:bldP spid="5" grpId="0" build="allAtOnce" animBg="1"/>
      <p:bldP spid="5" grpId="1" build="allAtOnce" animBg="1"/>
      <p:bldP spid="6" grpId="0" build="allAtOnce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组合 2"/>
          <p:cNvGrpSpPr/>
          <p:nvPr/>
        </p:nvGrpSpPr>
        <p:grpSpPr bwMode="auto">
          <a:xfrm>
            <a:off x="890588" y="1679575"/>
            <a:ext cx="10426700" cy="3897313"/>
            <a:chOff x="882025" y="1678585"/>
            <a:chExt cx="10427950" cy="3897086"/>
          </a:xfrm>
        </p:grpSpPr>
        <p:sp>
          <p:nvSpPr>
            <p:cNvPr id="17" name="矩形 16"/>
            <p:cNvSpPr/>
            <p:nvPr/>
          </p:nvSpPr>
          <p:spPr>
            <a:xfrm>
              <a:off x="882025" y="1678585"/>
              <a:ext cx="10427950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005865" y="1811927"/>
              <a:ext cx="10102473" cy="3630402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1" name="直角三角形 20"/>
          <p:cNvSpPr/>
          <p:nvPr/>
        </p:nvSpPr>
        <p:spPr>
          <a:xfrm rot="10800000" flipH="1" flipV="1">
            <a:off x="6251575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直角三角形 27"/>
          <p:cNvSpPr/>
          <p:nvPr/>
        </p:nvSpPr>
        <p:spPr>
          <a:xfrm rot="10800000" flipV="1">
            <a:off x="882650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1149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直角三角形 18"/>
          <p:cNvSpPr/>
          <p:nvPr/>
        </p:nvSpPr>
        <p:spPr>
          <a:xfrm flipV="1">
            <a:off x="4259263" y="827088"/>
            <a:ext cx="855662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246188" y="1397000"/>
            <a:ext cx="5006975" cy="660400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826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732337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三、排尿异常的护理</a:t>
            </a:r>
          </a:p>
        </p:txBody>
      </p:sp>
      <p:sp>
        <p:nvSpPr>
          <p:cNvPr id="34827" name="文本框 21"/>
          <p:cNvSpPr txBox="1">
            <a:spLocks noChangeArrowheads="1"/>
          </p:cNvSpPr>
          <p:nvPr/>
        </p:nvSpPr>
        <p:spPr bwMode="auto">
          <a:xfrm>
            <a:off x="1303338" y="1409700"/>
            <a:ext cx="46609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（二）尿潴留患者的护理</a:t>
            </a:r>
          </a:p>
        </p:txBody>
      </p:sp>
      <p:sp>
        <p:nvSpPr>
          <p:cNvPr id="99335" name="Rectangle 7"/>
          <p:cNvSpPr>
            <a:spLocks noChangeArrowheads="1"/>
          </p:cNvSpPr>
          <p:nvPr/>
        </p:nvSpPr>
        <p:spPr bwMode="auto">
          <a:xfrm>
            <a:off x="2006600" y="2147888"/>
            <a:ext cx="2967038" cy="3314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228600" indent="-228600">
              <a:lnSpc>
                <a:spcPct val="8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心理护理</a:t>
            </a:r>
          </a:p>
          <a:p>
            <a:pPr marL="228600" indent="-228600">
              <a:lnSpc>
                <a:spcPct val="8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提供排尿环境</a:t>
            </a:r>
          </a:p>
          <a:p>
            <a:pPr marL="228600" indent="-228600">
              <a:lnSpc>
                <a:spcPct val="8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调整体位与姿势</a:t>
            </a:r>
          </a:p>
          <a:p>
            <a:pPr marL="228600" indent="-228600">
              <a:lnSpc>
                <a:spcPct val="8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诱导排尿</a:t>
            </a:r>
          </a:p>
          <a:p>
            <a:pPr marL="228600" indent="-228600">
              <a:lnSpc>
                <a:spcPct val="8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热敷、按摩</a:t>
            </a:r>
          </a:p>
          <a:p>
            <a:pPr marL="228600" indent="-228600">
              <a:lnSpc>
                <a:spcPct val="8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针灸、药物治疗</a:t>
            </a:r>
          </a:p>
          <a:p>
            <a:pPr marL="228600" indent="-228600">
              <a:lnSpc>
                <a:spcPct val="8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健康教育</a:t>
            </a:r>
          </a:p>
          <a:p>
            <a:pPr marL="228600" indent="-228600">
              <a:lnSpc>
                <a:spcPct val="8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导尿术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zh-CN" altLang="en-US" sz="3200" b="1">
              <a:solidFill>
                <a:srgbClr val="3366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5494338" y="2487613"/>
            <a:ext cx="4822825" cy="40640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●隐蔽、安静、放松。</a:t>
            </a: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5497513" y="3808413"/>
            <a:ext cx="4832350" cy="40640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●切忌用力过猛。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5487988" y="4672013"/>
            <a:ext cx="4849812" cy="40640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●养成及时排尿习惯。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5494338" y="2930525"/>
            <a:ext cx="4821237" cy="40640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●习惯的体位与姿势。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5494338" y="3373438"/>
            <a:ext cx="4840287" cy="40640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●听流水声；温水冲洗会阴。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5494338" y="4241800"/>
            <a:ext cx="4840287" cy="40640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●针灸三阴交。曲骨等穴。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99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993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" dur="500"/>
                                        <p:tgtEl>
                                          <p:spTgt spid="993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2" dur="500"/>
                                        <p:tgtEl>
                                          <p:spTgt spid="993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1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2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993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4" dur="500"/>
                                        <p:tgtEl>
                                          <p:spTgt spid="993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3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4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0" dur="500"/>
                                        <p:tgtEl>
                                          <p:spTgt spid="993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9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0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993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4" grpId="0" build="allAtOnce" animBg="1"/>
      <p:bldP spid="3" grpId="0" build="allAtOnce" animBg="1"/>
      <p:bldP spid="5" grpId="0" build="allAtOnce" animBg="1"/>
      <p:bldP spid="6" grpId="0" build="allAtOnce" animBg="1"/>
      <p:bldP spid="7" grpId="0" build="allAtOnce" animBg="1"/>
      <p:bldP spid="8" grpId="0" build="allAtOnce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898" name="组合 5"/>
          <p:cNvGrpSpPr/>
          <p:nvPr/>
        </p:nvGrpSpPr>
        <p:grpSpPr bwMode="auto">
          <a:xfrm>
            <a:off x="574675" y="1538288"/>
            <a:ext cx="11042650" cy="3897312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3" name="矩形 14"/>
            <p:cNvSpPr/>
            <p:nvPr/>
          </p:nvSpPr>
          <p:spPr>
            <a:xfrm>
              <a:off x="771555" y="1709432"/>
              <a:ext cx="10669609" cy="3630402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80906" name="组合 2"/>
          <p:cNvGrpSpPr/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80910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导尿法</a:t>
            </a:r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608638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直角三角形 18"/>
          <p:cNvSpPr>
            <a:spLocks noChangeArrowheads="1"/>
          </p:cNvSpPr>
          <p:nvPr/>
        </p:nvSpPr>
        <p:spPr bwMode="auto">
          <a:xfrm flipV="1">
            <a:off x="4752975" y="827088"/>
            <a:ext cx="855663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80914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5054600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四、与排尿相关的护理技术</a:t>
            </a:r>
          </a:p>
        </p:txBody>
      </p:sp>
      <p:sp>
        <p:nvSpPr>
          <p:cNvPr id="104455" name="AutoShape 7" descr="5%"/>
          <p:cNvSpPr>
            <a:spLocks noChangeArrowheads="1"/>
          </p:cNvSpPr>
          <p:nvPr/>
        </p:nvSpPr>
        <p:spPr bwMode="auto">
          <a:xfrm>
            <a:off x="1284288" y="2386013"/>
            <a:ext cx="1944687" cy="647700"/>
          </a:xfrm>
          <a:prstGeom prst="roundRect">
            <a:avLst>
              <a:gd name="adj" fmla="val 16667"/>
            </a:avLst>
          </a:prstGeom>
          <a:pattFill prst="pct90">
            <a:fgClr>
              <a:schemeClr val="bg2"/>
            </a:fgClr>
            <a:bgClr>
              <a:schemeClr val="hlink"/>
            </a:bgClr>
          </a:pattFill>
          <a:ln w="57150" cmpd="thinThick" algn="ctr">
            <a:solidFill>
              <a:schemeClr val="hlink"/>
            </a:solidFill>
            <a:round/>
          </a:ln>
        </p:spPr>
        <p:txBody>
          <a:bodyPr wrap="none" anchor="ctr"/>
          <a:lstStyle/>
          <a:p>
            <a:pPr marL="342900" indent="-342900" algn="ctr">
              <a:buClr>
                <a:srgbClr val="6600CC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  念</a:t>
            </a:r>
          </a:p>
        </p:txBody>
      </p:sp>
      <p:sp>
        <p:nvSpPr>
          <p:cNvPr id="104453" name="AutoShape 5" descr="5%"/>
          <p:cNvSpPr>
            <a:spLocks noChangeArrowheads="1"/>
          </p:cNvSpPr>
          <p:nvPr/>
        </p:nvSpPr>
        <p:spPr bwMode="auto">
          <a:xfrm>
            <a:off x="1330325" y="3822700"/>
            <a:ext cx="1836738" cy="647700"/>
          </a:xfrm>
          <a:prstGeom prst="roundRect">
            <a:avLst>
              <a:gd name="adj" fmla="val 16667"/>
            </a:avLst>
          </a:prstGeom>
          <a:pattFill prst="pct90">
            <a:fgClr>
              <a:schemeClr val="bg1"/>
            </a:fgClr>
            <a:bgClr>
              <a:schemeClr val="hlink"/>
            </a:bgClr>
          </a:pattFill>
          <a:ln w="57150" cmpd="thinThick" algn="ctr">
            <a:solidFill>
              <a:schemeClr val="hlink"/>
            </a:solidFill>
            <a:round/>
          </a:ln>
        </p:spPr>
        <p:txBody>
          <a:bodyPr wrap="none" anchor="ctr"/>
          <a:lstStyle/>
          <a:p>
            <a:pPr marL="342900" indent="-342900" algn="ctr">
              <a:buClr>
                <a:srgbClr val="6600CC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的</a:t>
            </a:r>
          </a:p>
        </p:txBody>
      </p:sp>
      <p:sp>
        <p:nvSpPr>
          <p:cNvPr id="104458" name="Text Box 10"/>
          <p:cNvSpPr txBox="1">
            <a:spLocks noChangeArrowheads="1"/>
          </p:cNvSpPr>
          <p:nvPr/>
        </p:nvSpPr>
        <p:spPr bwMode="auto">
          <a:xfrm>
            <a:off x="4133850" y="2274888"/>
            <a:ext cx="5832475" cy="860425"/>
          </a:xfrm>
          <a:prstGeom prst="rect">
            <a:avLst/>
          </a:prstGeom>
          <a:noFill/>
          <a:ln w="38100">
            <a:solidFill>
              <a:schemeClr val="bg1"/>
            </a:solidFill>
            <a:prstDash val="sysDot"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在严格</a:t>
            </a:r>
            <a:r>
              <a:rPr lang="zh-CN" altLang="en-US" sz="2400" b="1">
                <a:solidFill>
                  <a:srgbClr val="C414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无菌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操作下</a:t>
            </a:r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将导尿管经尿道插入膀胱引流出尿液的方法。</a:t>
            </a:r>
          </a:p>
        </p:txBody>
      </p:sp>
      <p:sp>
        <p:nvSpPr>
          <p:cNvPr id="104456" name="Text Box 8"/>
          <p:cNvSpPr txBox="1">
            <a:spLocks noChangeArrowheads="1"/>
          </p:cNvSpPr>
          <p:nvPr/>
        </p:nvSpPr>
        <p:spPr bwMode="auto">
          <a:xfrm>
            <a:off x="4152900" y="3335338"/>
            <a:ext cx="5832475" cy="1590675"/>
          </a:xfrm>
          <a:prstGeom prst="rect">
            <a:avLst/>
          </a:prstGeom>
          <a:noFill/>
          <a:ln w="38100">
            <a:solidFill>
              <a:schemeClr val="bg1"/>
            </a:solidFill>
            <a:prstDash val="sysDot"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buFontTx/>
              <a:buChar char="•"/>
            </a:pP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为尿潴留病人放出尿液</a:t>
            </a:r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减轻痛苦</a:t>
            </a:r>
          </a:p>
          <a:p>
            <a:pPr eaLnBrk="0" hangingPunct="0">
              <a:buFontTx/>
              <a:buChar char="•"/>
            </a:pP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协助临床诊断，如取中段尿标本做细菌培养等</a:t>
            </a:r>
          </a:p>
          <a:p>
            <a:pPr eaLnBrk="0" hangingPunct="0">
              <a:buFontTx/>
              <a:buChar char="•"/>
            </a:pP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为膀胱肿瘤患者进行化疗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04458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04458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04458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9"/>
                            </p:stCondLst>
                            <p:childTnLst>
                              <p:par>
                                <p:cTn id="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04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04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04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4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04456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04456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04456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79"/>
                            </p:stCondLst>
                            <p:childTnLst>
                              <p:par>
                                <p:cTn id="3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1044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1044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1044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20"/>
                            </p:stCondLst>
                            <p:childTnLst>
                              <p:par>
                                <p:cTn id="3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1044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1044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1044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59"/>
                            </p:stCondLst>
                            <p:childTnLst>
                              <p:par>
                                <p:cTn id="4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1044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1044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1044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5" grpId="0" animBg="1"/>
      <p:bldP spid="104453" grpId="0" animBg="1"/>
      <p:bldP spid="104458" grpId="0" build="p" animBg="1"/>
      <p:bldP spid="104456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22" name="组合 5"/>
          <p:cNvGrpSpPr/>
          <p:nvPr/>
        </p:nvGrpSpPr>
        <p:grpSpPr bwMode="auto">
          <a:xfrm>
            <a:off x="805815" y="149923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81927" name="组合 2"/>
          <p:cNvGrpSpPr/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81931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导尿法</a:t>
            </a:r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608638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直角三角形 18"/>
          <p:cNvSpPr>
            <a:spLocks noChangeArrowheads="1"/>
          </p:cNvSpPr>
          <p:nvPr/>
        </p:nvSpPr>
        <p:spPr bwMode="auto">
          <a:xfrm flipV="1">
            <a:off x="4752975" y="827088"/>
            <a:ext cx="855663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81934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5054600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四、与排尿相关的护理技术</a:t>
            </a:r>
          </a:p>
        </p:txBody>
      </p:sp>
      <p:sp>
        <p:nvSpPr>
          <p:cNvPr id="104453" name="AutoShape 5" descr="5%"/>
          <p:cNvSpPr>
            <a:spLocks noChangeArrowheads="1"/>
          </p:cNvSpPr>
          <p:nvPr/>
        </p:nvSpPr>
        <p:spPr bwMode="auto">
          <a:xfrm>
            <a:off x="1096963" y="2782888"/>
            <a:ext cx="1836737" cy="647700"/>
          </a:xfrm>
          <a:prstGeom prst="roundRect">
            <a:avLst>
              <a:gd name="adj" fmla="val 16667"/>
            </a:avLst>
          </a:prstGeom>
          <a:pattFill prst="pct90">
            <a:fgClr>
              <a:schemeClr val="bg1"/>
            </a:fgClr>
            <a:bgClr>
              <a:schemeClr val="hlink"/>
            </a:bgClr>
          </a:pattFill>
          <a:ln w="57150" cmpd="thinThick" algn="ctr">
            <a:solidFill>
              <a:schemeClr val="hlink"/>
            </a:solidFill>
            <a:round/>
          </a:ln>
        </p:spPr>
        <p:txBody>
          <a:bodyPr wrap="none" anchor="ctr"/>
          <a:lstStyle/>
          <a:p>
            <a:pPr marL="342900" indent="-342900" algn="ctr">
              <a:buClr>
                <a:srgbClr val="6600CC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操作程序</a:t>
            </a:r>
          </a:p>
        </p:txBody>
      </p:sp>
      <p:sp>
        <p:nvSpPr>
          <p:cNvPr id="104458" name="Text Box 10"/>
          <p:cNvSpPr txBox="1">
            <a:spLocks noChangeArrowheads="1"/>
          </p:cNvSpPr>
          <p:nvPr/>
        </p:nvSpPr>
        <p:spPr bwMode="auto">
          <a:xfrm>
            <a:off x="3300413" y="2070100"/>
            <a:ext cx="1089025" cy="1187450"/>
          </a:xfrm>
          <a:prstGeom prst="rect">
            <a:avLst/>
          </a:prstGeom>
          <a:noFill/>
          <a:ln w="38100">
            <a:noFill/>
            <a:prstDash val="sysDot"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chemeClr val="hlin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Wingdings" panose="05000000000000000000" pitchFamily="2" charset="2"/>
              </a:rPr>
              <a:t>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评估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chemeClr val="hlink"/>
                </a:solidFill>
                <a:sym typeface="Wingdings" panose="05000000000000000000" pitchFamily="2" charset="2"/>
              </a:rPr>
              <a:t></a:t>
            </a:r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  <a:sym typeface="Wingdings" panose="05000000000000000000" pitchFamily="2" charset="2"/>
              </a:rPr>
              <a:t>计划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chemeClr val="hlink"/>
                </a:solidFill>
                <a:sym typeface="Wingdings" panose="05000000000000000000" pitchFamily="2" charset="2"/>
              </a:rPr>
              <a:t></a:t>
            </a:r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  <a:sym typeface="Wingdings" panose="05000000000000000000" pitchFamily="2" charset="2"/>
              </a:rPr>
              <a:t>实施</a:t>
            </a:r>
          </a:p>
        </p:txBody>
      </p:sp>
      <p:pic>
        <p:nvPicPr>
          <p:cNvPr id="81954" name="Picture 34" descr="C:\Users\Administrator.USER-20170711UK\Desktop\高教第四版基护\第十六章：排泄护理二维码\导尿\1 第346页：导尿用物.jpg1 第346页：导尿用物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05747" y="2172335"/>
            <a:ext cx="4036060" cy="3027363"/>
          </a:xfrm>
          <a:prstGeom prst="rect">
            <a:avLst/>
          </a:prstGeom>
          <a:noFill/>
        </p:spPr>
      </p:pic>
      <p:pic>
        <p:nvPicPr>
          <p:cNvPr id="48133" name="Picture 5" descr="R20081205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32855" y="2258695"/>
            <a:ext cx="4176713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701" name="Rectangle 13"/>
          <p:cNvSpPr>
            <a:spLocks noChangeArrowheads="1"/>
          </p:cNvSpPr>
          <p:nvPr/>
        </p:nvSpPr>
        <p:spPr bwMode="auto">
          <a:xfrm>
            <a:off x="4443730" y="2124075"/>
            <a:ext cx="1356995" cy="32302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1600" b="1">
                <a:solidFill>
                  <a:schemeClr val="hlink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●</a:t>
            </a:r>
            <a:r>
              <a:rPr lang="zh-CN" altLang="en-US" sz="1600" b="1">
                <a:solidFill>
                  <a:schemeClr val="hlink"/>
                </a:solidFill>
                <a:latin typeface="Tahoma" panose="020B0604030504040204" pitchFamily="34" charset="0"/>
                <a:ea typeface="微软雅黑" panose="020B0503020204020204" pitchFamily="34" charset="-122"/>
              </a:rPr>
              <a:t>核对解释</a:t>
            </a:r>
            <a:endParaRPr kumimoji="1" lang="zh-CN" altLang="en-US" sz="1600" b="1">
              <a:solidFill>
                <a:schemeClr val="hlink"/>
              </a:solidFill>
              <a:latin typeface="Tahoma" panose="020B0604030504040204" pitchFamily="34" charset="0"/>
              <a:ea typeface="微软雅黑" panose="020B0503020204020204" pitchFamily="34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1600" b="1">
                <a:solidFill>
                  <a:schemeClr val="hlink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●</a:t>
            </a:r>
            <a:r>
              <a:rPr lang="zh-CN" altLang="en-US" sz="1600" b="1">
                <a:solidFill>
                  <a:schemeClr val="hlink"/>
                </a:solidFill>
                <a:latin typeface="Tahoma" panose="020B0604030504040204" pitchFamily="34" charset="0"/>
                <a:ea typeface="微软雅黑" panose="020B0503020204020204" pitchFamily="34" charset="-122"/>
              </a:rPr>
              <a:t>安置体位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1600" b="1">
                <a:solidFill>
                  <a:schemeClr val="hlink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●</a:t>
            </a:r>
            <a:r>
              <a:rPr lang="zh-CN" altLang="en-US" sz="1600" b="1">
                <a:solidFill>
                  <a:schemeClr val="hlink"/>
                </a:solidFill>
                <a:latin typeface="Tahoma" panose="020B0604030504040204" pitchFamily="34" charset="0"/>
                <a:ea typeface="微软雅黑" panose="020B0503020204020204" pitchFamily="34" charset="-122"/>
              </a:rPr>
              <a:t>初步消毒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1600" b="1">
                <a:solidFill>
                  <a:schemeClr val="hlink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●</a:t>
            </a:r>
            <a:r>
              <a:rPr lang="zh-CN" altLang="en-US" sz="1600" b="1">
                <a:solidFill>
                  <a:schemeClr val="hlink"/>
                </a:solidFill>
                <a:latin typeface="Tahoma" panose="020B0604030504040204" pitchFamily="34" charset="0"/>
                <a:ea typeface="微软雅黑" panose="020B0503020204020204" pitchFamily="34" charset="-122"/>
              </a:rPr>
              <a:t>开导尿包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1600" b="1">
                <a:solidFill>
                  <a:schemeClr val="hlink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●</a:t>
            </a:r>
            <a:r>
              <a:rPr lang="zh-CN" altLang="en-US" sz="1600" b="1">
                <a:solidFill>
                  <a:schemeClr val="hlink"/>
                </a:solidFill>
                <a:latin typeface="Tahoma" panose="020B0604030504040204" pitchFamily="34" charset="0"/>
                <a:ea typeface="微软雅黑" panose="020B0503020204020204" pitchFamily="34" charset="-122"/>
              </a:rPr>
              <a:t>戴上手套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1600" b="1">
                <a:solidFill>
                  <a:schemeClr val="hlink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●</a:t>
            </a:r>
            <a:r>
              <a:rPr lang="zh-CN" altLang="en-US" sz="1600" b="1">
                <a:solidFill>
                  <a:schemeClr val="hlink"/>
                </a:solidFill>
                <a:latin typeface="Tahoma" panose="020B0604030504040204" pitchFamily="34" charset="0"/>
                <a:ea typeface="微软雅黑" panose="020B0503020204020204" pitchFamily="34" charset="-122"/>
              </a:rPr>
              <a:t>铺置孔巾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1600" b="1">
                <a:solidFill>
                  <a:schemeClr val="hlink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●</a:t>
            </a:r>
            <a:r>
              <a:rPr lang="zh-CN" altLang="en-US" sz="1600" b="1">
                <a:solidFill>
                  <a:schemeClr val="hlink"/>
                </a:solidFill>
                <a:latin typeface="Tahoma" panose="020B0604030504040204" pitchFamily="34" charset="0"/>
                <a:ea typeface="微软雅黑" panose="020B0503020204020204" pitchFamily="34" charset="-122"/>
              </a:rPr>
              <a:t>再次消毒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1600" b="1">
                <a:solidFill>
                  <a:schemeClr val="hlink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●</a:t>
            </a:r>
            <a:r>
              <a:rPr lang="zh-CN" altLang="en-US" sz="1600" b="1">
                <a:solidFill>
                  <a:schemeClr val="hlink"/>
                </a:solidFill>
                <a:latin typeface="Tahoma" panose="020B0604030504040204" pitchFamily="34" charset="0"/>
                <a:ea typeface="微软雅黑" panose="020B0503020204020204" pitchFamily="34" charset="-122"/>
              </a:rPr>
              <a:t>插管引尿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1600" b="1">
                <a:solidFill>
                  <a:schemeClr val="hlink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●</a:t>
            </a:r>
            <a:r>
              <a:rPr lang="zh-CN" altLang="en-US" sz="1600" b="1">
                <a:solidFill>
                  <a:schemeClr val="hlink"/>
                </a:solidFill>
                <a:latin typeface="Tahoma" panose="020B0604030504040204" pitchFamily="34" charset="0"/>
                <a:ea typeface="微软雅黑" panose="020B0503020204020204" pitchFamily="34" charset="-122"/>
              </a:rPr>
              <a:t>拔导尿管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1600" b="1">
                <a:solidFill>
                  <a:schemeClr val="hlink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●</a:t>
            </a:r>
            <a:r>
              <a:rPr lang="zh-CN" altLang="en-US" sz="1600" b="1">
                <a:solidFill>
                  <a:schemeClr val="hlink"/>
                </a:solidFill>
                <a:latin typeface="Tahoma" panose="020B0604030504040204" pitchFamily="34" charset="0"/>
                <a:ea typeface="微软雅黑" panose="020B0503020204020204" pitchFamily="34" charset="-122"/>
              </a:rPr>
              <a:t>整理记录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1600" b="1">
                <a:solidFill>
                  <a:schemeClr val="hlink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●送检标本</a:t>
            </a:r>
          </a:p>
        </p:txBody>
      </p:sp>
      <p:sp>
        <p:nvSpPr>
          <p:cNvPr id="114730" name="AutoShape 42"/>
          <p:cNvSpPr>
            <a:spLocks noChangeArrowheads="1"/>
          </p:cNvSpPr>
          <p:nvPr/>
        </p:nvSpPr>
        <p:spPr bwMode="auto">
          <a:xfrm>
            <a:off x="8204200" y="2532380"/>
            <a:ext cx="574675" cy="312420"/>
          </a:xfrm>
          <a:prstGeom prst="leftArrow">
            <a:avLst>
              <a:gd name="adj1" fmla="val 50000"/>
              <a:gd name="adj2" fmla="val 1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>
              <a:buFont typeface="Wingdings" panose="05000000000000000000" pitchFamily="2" charset="2"/>
              <a:buNone/>
            </a:pPr>
            <a:endParaRPr lang="zh-CN" altLang="en-US" sz="2400" b="1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4731" name="AutoShape 43"/>
          <p:cNvSpPr>
            <a:spLocks noChangeArrowheads="1"/>
          </p:cNvSpPr>
          <p:nvPr/>
        </p:nvSpPr>
        <p:spPr bwMode="auto">
          <a:xfrm rot="-5400000">
            <a:off x="8154988" y="3516313"/>
            <a:ext cx="936625" cy="168275"/>
          </a:xfrm>
          <a:prstGeom prst="leftArrow">
            <a:avLst>
              <a:gd name="adj1" fmla="val 50000"/>
              <a:gd name="adj2" fmla="val 139151"/>
            </a:avLst>
          </a:prstGeom>
          <a:solidFill>
            <a:srgbClr val="00CC99"/>
          </a:solidFill>
          <a:ln w="9525">
            <a:solidFill>
              <a:schemeClr val="tx1"/>
            </a:solidFill>
            <a:miter lim="800000"/>
          </a:ln>
        </p:spPr>
        <p:txBody>
          <a:bodyPr rot="10800000" wrap="none" anchor="ctr"/>
          <a:lstStyle/>
          <a:p>
            <a:pPr>
              <a:buFont typeface="Wingdings" panose="05000000000000000000" pitchFamily="2" charset="2"/>
              <a:buNone/>
            </a:pPr>
            <a:endParaRPr lang="zh-CN" altLang="en-US" sz="2400" b="1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4732" name="AutoShape 44"/>
          <p:cNvSpPr>
            <a:spLocks noChangeArrowheads="1"/>
          </p:cNvSpPr>
          <p:nvPr/>
        </p:nvSpPr>
        <p:spPr bwMode="auto">
          <a:xfrm rot="-5400000">
            <a:off x="7353301" y="3551237"/>
            <a:ext cx="982662" cy="144463"/>
          </a:xfrm>
          <a:prstGeom prst="leftArrow">
            <a:avLst>
              <a:gd name="adj1" fmla="val 50000"/>
              <a:gd name="adj2" fmla="val 170054"/>
            </a:avLst>
          </a:prstGeom>
          <a:solidFill>
            <a:srgbClr val="00CC99"/>
          </a:solidFill>
          <a:ln w="9525">
            <a:solidFill>
              <a:schemeClr val="tx1"/>
            </a:solidFill>
            <a:miter lim="800000"/>
          </a:ln>
        </p:spPr>
        <p:txBody>
          <a:bodyPr rot="10800000" wrap="none" anchor="ctr"/>
          <a:lstStyle/>
          <a:p>
            <a:pPr>
              <a:buFont typeface="Wingdings" panose="05000000000000000000" pitchFamily="2" charset="2"/>
              <a:buNone/>
            </a:pPr>
            <a:endParaRPr lang="zh-CN" altLang="en-US" sz="2400" b="1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4736" name="AutoShape 48"/>
          <p:cNvSpPr>
            <a:spLocks noChangeArrowheads="1"/>
          </p:cNvSpPr>
          <p:nvPr/>
        </p:nvSpPr>
        <p:spPr bwMode="auto">
          <a:xfrm rot="-5400000">
            <a:off x="8059738" y="3636963"/>
            <a:ext cx="720725" cy="142875"/>
          </a:xfrm>
          <a:prstGeom prst="leftArrow">
            <a:avLst>
              <a:gd name="adj1" fmla="val 50000"/>
              <a:gd name="adj2" fmla="val 126111"/>
            </a:avLst>
          </a:prstGeom>
          <a:solidFill>
            <a:srgbClr val="993366"/>
          </a:solidFill>
          <a:ln w="9525">
            <a:solidFill>
              <a:schemeClr val="tx1"/>
            </a:solidFill>
            <a:miter lim="800000"/>
          </a:ln>
        </p:spPr>
        <p:txBody>
          <a:bodyPr rot="10800000" wrap="none" anchor="ctr"/>
          <a:lstStyle/>
          <a:p>
            <a:pPr>
              <a:buFont typeface="Wingdings" panose="05000000000000000000" pitchFamily="2" charset="2"/>
              <a:buNone/>
            </a:pPr>
            <a:endParaRPr lang="zh-CN" altLang="en-US" sz="2400" b="1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4735" name="AutoShape 47"/>
          <p:cNvSpPr>
            <a:spLocks noChangeArrowheads="1"/>
          </p:cNvSpPr>
          <p:nvPr/>
        </p:nvSpPr>
        <p:spPr bwMode="auto">
          <a:xfrm rot="-5400000">
            <a:off x="7699375" y="3636963"/>
            <a:ext cx="720725" cy="142875"/>
          </a:xfrm>
          <a:prstGeom prst="leftArrow">
            <a:avLst>
              <a:gd name="adj1" fmla="val 50000"/>
              <a:gd name="adj2" fmla="val 126111"/>
            </a:avLst>
          </a:prstGeom>
          <a:solidFill>
            <a:srgbClr val="993366"/>
          </a:solidFill>
          <a:ln w="9525">
            <a:solidFill>
              <a:schemeClr val="tx1"/>
            </a:solidFill>
            <a:miter lim="800000"/>
          </a:ln>
        </p:spPr>
        <p:txBody>
          <a:bodyPr rot="10800000" wrap="none" anchor="ctr"/>
          <a:lstStyle/>
          <a:p>
            <a:pPr>
              <a:buFont typeface="Wingdings" panose="05000000000000000000" pitchFamily="2" charset="2"/>
              <a:buNone/>
            </a:pPr>
            <a:endParaRPr lang="zh-CN" altLang="en-US" sz="2400" b="1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4747" name="AutoShape 59"/>
          <p:cNvSpPr>
            <a:spLocks noChangeArrowheads="1"/>
          </p:cNvSpPr>
          <p:nvPr/>
        </p:nvSpPr>
        <p:spPr bwMode="auto">
          <a:xfrm rot="-5400000">
            <a:off x="7915275" y="3636963"/>
            <a:ext cx="720725" cy="142875"/>
          </a:xfrm>
          <a:prstGeom prst="leftArrow">
            <a:avLst>
              <a:gd name="adj1" fmla="val 50000"/>
              <a:gd name="adj2" fmla="val 126111"/>
            </a:avLst>
          </a:prstGeom>
          <a:solidFill>
            <a:srgbClr val="CC0000"/>
          </a:solidFill>
          <a:ln w="9525">
            <a:solidFill>
              <a:schemeClr val="tx1"/>
            </a:solidFill>
            <a:miter lim="800000"/>
          </a:ln>
        </p:spPr>
        <p:txBody>
          <a:bodyPr rot="10800000" wrap="none" anchor="ctr"/>
          <a:lstStyle/>
          <a:p>
            <a:pPr>
              <a:buFont typeface="Wingdings" panose="05000000000000000000" pitchFamily="2" charset="2"/>
              <a:buNone/>
            </a:pPr>
            <a:endParaRPr lang="zh-CN" altLang="en-US" sz="2400" b="1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8156" name="Picture 28" descr="IMG_5413_副本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72083" y="2357438"/>
            <a:ext cx="2193925" cy="296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710" name="Text Box 22"/>
          <p:cNvSpPr txBox="1">
            <a:spLocks noChangeArrowheads="1"/>
          </p:cNvSpPr>
          <p:nvPr/>
        </p:nvSpPr>
        <p:spPr bwMode="auto">
          <a:xfrm>
            <a:off x="6851015" y="2123440"/>
            <a:ext cx="4572000" cy="1322070"/>
          </a:xfrm>
          <a:prstGeom prst="rect">
            <a:avLst/>
          </a:prstGeom>
          <a:solidFill>
            <a:srgbClr val="0000FF">
              <a:alpha val="0"/>
            </a:srgbClr>
          </a:solidFill>
          <a:ln w="3175" algn="ctr">
            <a:solidFill>
              <a:schemeClr val="hlink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rgbClr val="CC0000"/>
                </a:solidFill>
                <a:latin typeface="楷体_GB2312" pitchFamily="49" charset="-122"/>
                <a:ea typeface="微软雅黑" panose="020B0503020204020204" pitchFamily="34" charset="-122"/>
              </a:rPr>
              <a:t>消毒顺序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●</a:t>
            </a:r>
            <a:r>
              <a:rPr lang="zh-CN" altLang="en-US" sz="2000" b="1">
                <a:solidFill>
                  <a:schemeClr val="hlink"/>
                </a:solidFill>
                <a:latin typeface="楷体_GB2312" pitchFamily="49" charset="-122"/>
                <a:ea typeface="微软雅黑" panose="020B0503020204020204" pitchFamily="34" charset="-122"/>
              </a:rPr>
              <a:t>外→内，上→下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latin typeface="Verdana" panose="020B0604030504040204" pitchFamily="34" charset="0"/>
                <a:ea typeface="微软雅黑" panose="020B0503020204020204" pitchFamily="34" charset="-122"/>
              </a:rPr>
              <a:t>●</a:t>
            </a:r>
            <a:r>
              <a:rPr lang="zh-CN" altLang="en-US" sz="2000" b="1">
                <a:solidFill>
                  <a:srgbClr val="CC0000"/>
                </a:solidFill>
                <a:latin typeface="楷体_GB2312" pitchFamily="49" charset="-122"/>
                <a:ea typeface="微软雅黑" panose="020B0503020204020204" pitchFamily="34" charset="-122"/>
              </a:rPr>
              <a:t>阴阜→大阴唇→小阴唇→尿道口　</a:t>
            </a:r>
            <a:endParaRPr lang="zh-CN" altLang="en-US" sz="2000" b="1">
              <a:latin typeface="楷体_GB2312" pitchFamily="49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●</a:t>
            </a:r>
            <a:r>
              <a:rPr lang="zh-CN" altLang="en-US" sz="2000" b="1">
                <a:solidFill>
                  <a:schemeClr val="hlink"/>
                </a:solidFill>
                <a:latin typeface="楷体_GB2312" pitchFamily="49" charset="-122"/>
                <a:ea typeface="微软雅黑" panose="020B0503020204020204" pitchFamily="34" charset="-122"/>
              </a:rPr>
              <a:t>一次只用一个棉球</a:t>
            </a:r>
          </a:p>
        </p:txBody>
      </p:sp>
      <p:pic>
        <p:nvPicPr>
          <p:cNvPr id="48147" name="Picture 19" descr="R20081205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03340" y="2258695"/>
            <a:ext cx="4176713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58" name="Picture 30" descr="IMG_541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31903" y="2160270"/>
            <a:ext cx="4176712" cy="319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743" name="Text Box 55"/>
          <p:cNvSpPr txBox="1">
            <a:spLocks noChangeArrowheads="1"/>
          </p:cNvSpPr>
          <p:nvPr/>
        </p:nvSpPr>
        <p:spPr bwMode="auto">
          <a:xfrm>
            <a:off x="7390448" y="2160270"/>
            <a:ext cx="4032250" cy="1317625"/>
          </a:xfrm>
          <a:prstGeom prst="rect">
            <a:avLst/>
          </a:prstGeom>
          <a:solidFill>
            <a:srgbClr val="0000FF">
              <a:alpha val="0"/>
            </a:srgbClr>
          </a:solidFill>
          <a:ln w="6350" algn="ctr">
            <a:solidFill>
              <a:schemeClr val="hlink"/>
            </a:solidFill>
            <a:miter lim="800000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rgbClr val="CC0000"/>
                </a:solidFill>
                <a:latin typeface="楷体_GB2312" pitchFamily="49" charset="-122"/>
                <a:ea typeface="微软雅黑" panose="020B0503020204020204" pitchFamily="34" charset="-122"/>
              </a:rPr>
              <a:t>消毒顺序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●</a:t>
            </a:r>
            <a:r>
              <a:rPr lang="zh-CN" altLang="en-US" sz="2000" b="1">
                <a:solidFill>
                  <a:schemeClr val="hlink"/>
                </a:solidFill>
                <a:latin typeface="楷体_GB2312" pitchFamily="49" charset="-122"/>
                <a:ea typeface="微软雅黑" panose="020B0503020204020204" pitchFamily="34" charset="-122"/>
              </a:rPr>
              <a:t>内→外→内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●</a:t>
            </a:r>
            <a:r>
              <a:rPr lang="zh-CN" altLang="en-US" sz="2000" b="1">
                <a:solidFill>
                  <a:schemeClr val="hlink"/>
                </a:solidFill>
                <a:latin typeface="楷体_GB2312" pitchFamily="49" charset="-122"/>
                <a:ea typeface="微软雅黑" panose="020B0503020204020204" pitchFamily="34" charset="-122"/>
              </a:rPr>
              <a:t>尿道口→小阴唇→尿道口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●</a:t>
            </a:r>
            <a:r>
              <a:rPr lang="zh-CN" altLang="en-US" sz="2000" b="1">
                <a:solidFill>
                  <a:schemeClr val="hlink"/>
                </a:solidFill>
                <a:latin typeface="楷体_GB2312" pitchFamily="49" charset="-122"/>
                <a:ea typeface="微软雅黑" panose="020B0503020204020204" pitchFamily="34" charset="-122"/>
              </a:rPr>
              <a:t>一次只用一个棉球</a:t>
            </a:r>
          </a:p>
        </p:txBody>
      </p:sp>
      <p:sp>
        <p:nvSpPr>
          <p:cNvPr id="6" name="AutoShape 59"/>
          <p:cNvSpPr>
            <a:spLocks noChangeArrowheads="1"/>
          </p:cNvSpPr>
          <p:nvPr/>
        </p:nvSpPr>
        <p:spPr bwMode="auto">
          <a:xfrm rot="-5400000">
            <a:off x="7904163" y="3552825"/>
            <a:ext cx="720725" cy="168275"/>
          </a:xfrm>
          <a:prstGeom prst="leftArrow">
            <a:avLst>
              <a:gd name="adj1" fmla="val 50000"/>
              <a:gd name="adj2" fmla="val 107075"/>
            </a:avLst>
          </a:prstGeom>
          <a:solidFill>
            <a:srgbClr val="CC0000"/>
          </a:solidFill>
          <a:ln w="9525">
            <a:solidFill>
              <a:schemeClr val="tx1"/>
            </a:solidFill>
            <a:miter lim="800000"/>
          </a:ln>
        </p:spPr>
        <p:txBody>
          <a:bodyPr rot="10800000" wrap="none" anchor="ctr"/>
          <a:lstStyle/>
          <a:p>
            <a:pPr>
              <a:buFont typeface="Wingdings" panose="05000000000000000000" pitchFamily="2" charset="2"/>
              <a:buNone/>
            </a:pPr>
            <a:endParaRPr lang="zh-CN" altLang="en-US" sz="2400" b="1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4745" name="AutoShape 57"/>
          <p:cNvSpPr>
            <a:spLocks noChangeArrowheads="1"/>
          </p:cNvSpPr>
          <p:nvPr/>
        </p:nvSpPr>
        <p:spPr bwMode="auto">
          <a:xfrm rot="-5400000">
            <a:off x="8060531" y="3564732"/>
            <a:ext cx="720725" cy="144462"/>
          </a:xfrm>
          <a:prstGeom prst="leftArrow">
            <a:avLst>
              <a:gd name="adj1" fmla="val 50000"/>
              <a:gd name="adj2" fmla="val 124726"/>
            </a:avLst>
          </a:prstGeom>
          <a:solidFill>
            <a:srgbClr val="993366"/>
          </a:solidFill>
          <a:ln w="9525">
            <a:solidFill>
              <a:schemeClr val="tx1"/>
            </a:solidFill>
            <a:miter lim="800000"/>
          </a:ln>
        </p:spPr>
        <p:txBody>
          <a:bodyPr rot="10800000" wrap="none" anchor="ctr"/>
          <a:lstStyle/>
          <a:p>
            <a:pPr>
              <a:buFont typeface="Wingdings" panose="05000000000000000000" pitchFamily="2" charset="2"/>
              <a:buNone/>
            </a:pPr>
            <a:endParaRPr lang="zh-CN" altLang="en-US" sz="2400" b="1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AutoShape 57"/>
          <p:cNvSpPr>
            <a:spLocks noChangeArrowheads="1"/>
          </p:cNvSpPr>
          <p:nvPr/>
        </p:nvSpPr>
        <p:spPr bwMode="auto">
          <a:xfrm rot="-5400000">
            <a:off x="7725886" y="3545682"/>
            <a:ext cx="720725" cy="144462"/>
          </a:xfrm>
          <a:prstGeom prst="leftArrow">
            <a:avLst>
              <a:gd name="adj1" fmla="val 50000"/>
              <a:gd name="adj2" fmla="val 124726"/>
            </a:avLst>
          </a:prstGeom>
          <a:solidFill>
            <a:srgbClr val="993366"/>
          </a:solidFill>
          <a:ln w="9525">
            <a:solidFill>
              <a:schemeClr val="tx1"/>
            </a:solidFill>
            <a:miter lim="800000"/>
          </a:ln>
        </p:spPr>
        <p:txBody>
          <a:bodyPr rot="10800000" wrap="none" anchor="ctr"/>
          <a:lstStyle/>
          <a:p>
            <a:pPr>
              <a:buFont typeface="Wingdings" panose="05000000000000000000" pitchFamily="2" charset="2"/>
              <a:buNone/>
            </a:pPr>
            <a:endParaRPr lang="zh-CN" altLang="en-US" sz="2400" b="1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AutoShape 59"/>
          <p:cNvSpPr>
            <a:spLocks noChangeArrowheads="1"/>
          </p:cNvSpPr>
          <p:nvPr/>
        </p:nvSpPr>
        <p:spPr bwMode="auto">
          <a:xfrm rot="-5400000">
            <a:off x="7893050" y="3768725"/>
            <a:ext cx="720725" cy="168275"/>
          </a:xfrm>
          <a:prstGeom prst="leftArrow">
            <a:avLst>
              <a:gd name="adj1" fmla="val 50000"/>
              <a:gd name="adj2" fmla="val 107075"/>
            </a:avLst>
          </a:prstGeom>
          <a:solidFill>
            <a:srgbClr val="CC0000"/>
          </a:solidFill>
          <a:ln w="9525">
            <a:solidFill>
              <a:schemeClr val="tx1"/>
            </a:solidFill>
            <a:miter lim="800000"/>
          </a:ln>
        </p:spPr>
        <p:txBody>
          <a:bodyPr rot="10800000" wrap="none" anchor="ctr"/>
          <a:lstStyle/>
          <a:p>
            <a:pPr>
              <a:buFont typeface="Wingdings" panose="05000000000000000000" pitchFamily="2" charset="2"/>
              <a:buNone/>
            </a:pPr>
            <a:endParaRPr lang="zh-CN" altLang="en-US" sz="2400" b="1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14751" name="Picture 63" descr="图11-1女患者导尿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2000" contrast="6000"/>
          </a:blip>
          <a:srcRect b="24501"/>
          <a:stretch>
            <a:fillRect/>
          </a:stretch>
        </p:blipFill>
        <p:spPr bwMode="auto">
          <a:xfrm>
            <a:off x="6417628" y="2357438"/>
            <a:ext cx="4162425" cy="31559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48157" name="Text Box 29"/>
          <p:cNvSpPr txBox="1">
            <a:spLocks noChangeArrowheads="1"/>
          </p:cNvSpPr>
          <p:nvPr/>
        </p:nvSpPr>
        <p:spPr bwMode="auto">
          <a:xfrm>
            <a:off x="9477375" y="2357438"/>
            <a:ext cx="488950" cy="2613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b="1">
                <a:solidFill>
                  <a:schemeClr val="hlink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仰卧，屈膝外展位</a:t>
            </a:r>
          </a:p>
        </p:txBody>
      </p:sp>
      <p:sp>
        <p:nvSpPr>
          <p:cNvPr id="114750" name="Text Box 62"/>
          <p:cNvSpPr txBox="1">
            <a:spLocks noChangeArrowheads="1"/>
          </p:cNvSpPr>
          <p:nvPr/>
        </p:nvSpPr>
        <p:spPr bwMode="auto">
          <a:xfrm>
            <a:off x="6811010" y="4185285"/>
            <a:ext cx="3936365" cy="1014730"/>
          </a:xfrm>
          <a:prstGeom prst="rect">
            <a:avLst/>
          </a:prstGeom>
          <a:solidFill>
            <a:srgbClr val="000080">
              <a:alpha val="0"/>
            </a:srgbClr>
          </a:solidFill>
          <a:ln w="6350" algn="ctr">
            <a:solidFill>
              <a:schemeClr val="hlink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长度：</a:t>
            </a:r>
            <a:r>
              <a:rPr lang="en-US" altLang="zh-CN" sz="2000" b="1">
                <a:solidFill>
                  <a:srgbClr val="C414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4~6cm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见尿再插</a:t>
            </a:r>
            <a:r>
              <a:rPr lang="zh-CN" altLang="en-US" sz="2000" b="1">
                <a:solidFill>
                  <a:srgbClr val="C414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１</a:t>
            </a:r>
            <a:r>
              <a:rPr lang="en-US" altLang="zh-CN" sz="2000" b="1">
                <a:solidFill>
                  <a:srgbClr val="C414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尿培养：</a:t>
            </a:r>
            <a:r>
              <a:rPr lang="en-US" altLang="zh-CN" sz="2000" b="1">
                <a:solidFill>
                  <a:srgbClr val="C414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5ml</a:t>
            </a:r>
          </a:p>
        </p:txBody>
      </p:sp>
      <p:pic>
        <p:nvPicPr>
          <p:cNvPr id="48159" name="Picture 31" descr="C:\Users\Administrator.USER-20170711UK\Desktop\高教第四版基护\IMG_20190409_160315.jpgIMG_20190409_16031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390766" y="2290763"/>
            <a:ext cx="2342515" cy="3123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45" name="Text Box 5"/>
          <p:cNvSpPr txBox="1">
            <a:spLocks noChangeArrowheads="1"/>
          </p:cNvSpPr>
          <p:nvPr/>
        </p:nvSpPr>
        <p:spPr bwMode="auto">
          <a:xfrm>
            <a:off x="3654425" y="3343275"/>
            <a:ext cx="522288" cy="1673225"/>
          </a:xfrm>
          <a:prstGeom prst="rect">
            <a:avLst/>
          </a:prstGeom>
          <a:solidFill>
            <a:srgbClr val="000080">
              <a:alpha val="0"/>
            </a:srgbClr>
          </a:solidFill>
          <a:ln w="57150" cmpd="thinThick" algn="ctr">
            <a:solidFill>
              <a:schemeClr val="bg1"/>
            </a:solidFill>
            <a:prstDash val="sysDot"/>
            <a:miter lim="800000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女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尿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04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04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04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104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104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104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81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04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04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04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8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upLeft)">
                                      <p:cBhvr>
                                        <p:cTn id="32" dur="500"/>
                                        <p:tgtEl>
                                          <p:spTgt spid="819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112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4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4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47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47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47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47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47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47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47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47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47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47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47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47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47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47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47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47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470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1470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1470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1470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48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48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14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14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4" dur="1000"/>
                                        <p:tgtEl>
                                          <p:spTgt spid="114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21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8)">
                                      <p:cBhvr>
                                        <p:cTn id="130" dur="1000"/>
                                        <p:tgtEl>
                                          <p:spTgt spid="1147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4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4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39" dur="500"/>
                                        <p:tgtEl>
                                          <p:spTgt spid="114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4" dur="500"/>
                                        <p:tgtEl>
                                          <p:spTgt spid="114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9" dur="500"/>
                                        <p:tgtEl>
                                          <p:spTgt spid="114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114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9" dur="500"/>
                                        <p:tgtEl>
                                          <p:spTgt spid="114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4" dur="500"/>
                                        <p:tgtEl>
                                          <p:spTgt spid="114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0" dur="10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2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114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114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5" dur="1000"/>
                                        <p:tgtEl>
                                          <p:spTgt spid="1147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4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2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114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114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0" dur="1000"/>
                                        <p:tgtEl>
                                          <p:spTgt spid="1147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4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2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114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114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5" dur="1000"/>
                                        <p:tgtEl>
                                          <p:spTgt spid="1147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4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2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8" dur="1000"/>
                                        <p:tgtEl>
                                          <p:spTgt spid="1147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/>
                                        <p:tgtEl>
                                          <p:spTgt spid="114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0" dur="1000"/>
                                        <p:tgtEl>
                                          <p:spTgt spid="1147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4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2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3" dur="1000"/>
                                        <p:tgtEl>
                                          <p:spTgt spid="1147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/>
                                        <p:tgtEl>
                                          <p:spTgt spid="114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5" dur="1000"/>
                                        <p:tgtEl>
                                          <p:spTgt spid="1147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4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2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114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114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0" dur="1000"/>
                                        <p:tgtEl>
                                          <p:spTgt spid="1147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4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4" dur="500"/>
                                        <p:tgtEl>
                                          <p:spTgt spid="48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1147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1147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4" dur="1000"/>
                                        <p:tgtEl>
                                          <p:spTgt spid="114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1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8)">
                                      <p:cBhvr>
                                        <p:cTn id="218" dur="1000"/>
                                        <p:tgtEl>
                                          <p:spTgt spid="1147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4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2" dur="500"/>
                                        <p:tgtEl>
                                          <p:spTgt spid="48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114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6" dur="1000"/>
                                        <p:tgtEl>
                                          <p:spTgt spid="48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/>
                                        <p:tgtEl>
                                          <p:spTgt spid="48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8" dur="1000"/>
                                        <p:tgtEl>
                                          <p:spTgt spid="48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2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2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6" dur="1000"/>
                                        <p:tgtEl>
                                          <p:spTgt spid="114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/>
                                        <p:tgtEl>
                                          <p:spTgt spid="114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8" dur="1000"/>
                                        <p:tgtEl>
                                          <p:spTgt spid="1147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4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2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2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1000"/>
                            </p:stCondLst>
                            <p:childTnLst>
                              <p:par>
                                <p:cTn id="27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114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114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5" dur="1000"/>
                                        <p:tgtEl>
                                          <p:spTgt spid="114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9" dur="500"/>
                                        <p:tgtEl>
                                          <p:spTgt spid="1147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1147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1147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1147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6" dur="500"/>
                                        <p:tgtEl>
                                          <p:spTgt spid="114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1" dur="500"/>
                                        <p:tgtEl>
                                          <p:spTgt spid="48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3" grpId="0" animBg="1"/>
      <p:bldP spid="104458" grpId="0" uiExpand="1" build="p"/>
      <p:bldP spid="114701" grpId="0" uiExpand="1" build="p"/>
      <p:bldP spid="114730" grpId="0" uiExpand="1" bldLvl="0" animBg="1"/>
      <p:bldP spid="114730" grpId="1" bldLvl="0" animBg="1"/>
      <p:bldP spid="114731" grpId="0" uiExpand="1" animBg="1"/>
      <p:bldP spid="114731" grpId="1" animBg="1"/>
      <p:bldP spid="114732" grpId="0" uiExpand="1" animBg="1"/>
      <p:bldP spid="114732" grpId="1" animBg="1"/>
      <p:bldP spid="114736" grpId="0" uiExpand="1" animBg="1"/>
      <p:bldP spid="114736" grpId="1" animBg="1"/>
      <p:bldP spid="114735" grpId="0" uiExpand="1" animBg="1"/>
      <p:bldP spid="114735" grpId="1" animBg="1"/>
      <p:bldP spid="114747" grpId="0" uiExpand="1" animBg="1"/>
      <p:bldP spid="114747" grpId="1" animBg="1"/>
      <p:bldP spid="114710" grpId="0" uiExpand="1" bldLvl="0" animBg="1"/>
      <p:bldP spid="114710" grpId="1" uiExpand="1" bldLvl="0" animBg="1"/>
      <p:bldP spid="114743" grpId="0" uiExpand="1" bldLvl="0" animBg="1"/>
      <p:bldP spid="6" grpId="0" uiExpand="1" animBg="1"/>
      <p:bldP spid="6" grpId="1" animBg="1"/>
      <p:bldP spid="114745" grpId="0" uiExpand="1" animBg="1"/>
      <p:bldP spid="114745" grpId="1" animBg="1"/>
      <p:bldP spid="3" grpId="0" uiExpand="1" bldLvl="0" animBg="1"/>
      <p:bldP spid="3" grpId="1" bldLvl="0" animBg="1"/>
      <p:bldP spid="7" grpId="0" uiExpand="1" animBg="1"/>
      <p:bldP spid="7" grpId="1" animBg="1"/>
      <p:bldP spid="48157" grpId="0" uiExpand="1"/>
      <p:bldP spid="48157" grpId="1" uiExpand="1"/>
      <p:bldP spid="114750" grpId="0" uiExpand="1" bldLvl="0" animBg="1"/>
      <p:bldP spid="114750" grpId="1" bldLvl="0" animBg="1"/>
      <p:bldP spid="11264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946" name="组合 5"/>
          <p:cNvGrpSpPr/>
          <p:nvPr/>
        </p:nvGrpSpPr>
        <p:grpSpPr bwMode="auto">
          <a:xfrm>
            <a:off x="574675" y="1530350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3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82951" name="组合 2"/>
          <p:cNvGrpSpPr/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82955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导尿法</a:t>
            </a:r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608638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直角三角形 18"/>
          <p:cNvSpPr>
            <a:spLocks noChangeArrowheads="1"/>
          </p:cNvSpPr>
          <p:nvPr/>
        </p:nvSpPr>
        <p:spPr bwMode="auto">
          <a:xfrm flipV="1">
            <a:off x="4752975" y="827088"/>
            <a:ext cx="855663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82958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5054600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四、与排尿相关的护理技术</a:t>
            </a:r>
          </a:p>
        </p:txBody>
      </p:sp>
      <p:sp>
        <p:nvSpPr>
          <p:cNvPr id="104453" name="AutoShape 5" descr="5%"/>
          <p:cNvSpPr>
            <a:spLocks noChangeArrowheads="1"/>
          </p:cNvSpPr>
          <p:nvPr/>
        </p:nvSpPr>
        <p:spPr bwMode="auto">
          <a:xfrm>
            <a:off x="1096963" y="2782888"/>
            <a:ext cx="1836737" cy="647700"/>
          </a:xfrm>
          <a:prstGeom prst="roundRect">
            <a:avLst>
              <a:gd name="adj" fmla="val 16667"/>
            </a:avLst>
          </a:prstGeom>
          <a:pattFill prst="pct90">
            <a:fgClr>
              <a:schemeClr val="bg1"/>
            </a:fgClr>
            <a:bgClr>
              <a:schemeClr val="hlink"/>
            </a:bgClr>
          </a:pattFill>
          <a:ln w="57150" cmpd="thinThick" algn="ctr">
            <a:solidFill>
              <a:schemeClr val="hlink"/>
            </a:solidFill>
            <a:round/>
          </a:ln>
        </p:spPr>
        <p:txBody>
          <a:bodyPr wrap="none" anchor="ctr"/>
          <a:lstStyle/>
          <a:p>
            <a:pPr marL="342900" indent="-342900" algn="ctr">
              <a:buClr>
                <a:srgbClr val="6600CC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操作程序</a:t>
            </a:r>
          </a:p>
        </p:txBody>
      </p:sp>
      <p:sp>
        <p:nvSpPr>
          <p:cNvPr id="104458" name="Text Box 10"/>
          <p:cNvSpPr txBox="1">
            <a:spLocks noChangeArrowheads="1"/>
          </p:cNvSpPr>
          <p:nvPr/>
        </p:nvSpPr>
        <p:spPr bwMode="auto">
          <a:xfrm>
            <a:off x="3300413" y="2070100"/>
            <a:ext cx="1089025" cy="1187450"/>
          </a:xfrm>
          <a:prstGeom prst="rect">
            <a:avLst/>
          </a:prstGeom>
          <a:noFill/>
          <a:ln w="38100">
            <a:noFill/>
            <a:prstDash val="sysDot"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chemeClr val="hlin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Wingdings" panose="05000000000000000000" pitchFamily="2" charset="2"/>
              </a:rPr>
              <a:t>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评估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chemeClr val="hlink"/>
                </a:solidFill>
                <a:sym typeface="Wingdings" panose="05000000000000000000" pitchFamily="2" charset="2"/>
              </a:rPr>
              <a:t></a:t>
            </a:r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  <a:sym typeface="Wingdings" panose="05000000000000000000" pitchFamily="2" charset="2"/>
              </a:rPr>
              <a:t>计划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chemeClr val="hlink"/>
                </a:solidFill>
                <a:sym typeface="Wingdings" panose="05000000000000000000" pitchFamily="2" charset="2"/>
              </a:rPr>
              <a:t></a:t>
            </a:r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  <a:sym typeface="Wingdings" panose="05000000000000000000" pitchFamily="2" charset="2"/>
              </a:rPr>
              <a:t>实施</a:t>
            </a:r>
          </a:p>
        </p:txBody>
      </p:sp>
      <p:sp>
        <p:nvSpPr>
          <p:cNvPr id="114701" name="Rectangle 13"/>
          <p:cNvSpPr>
            <a:spLocks noChangeArrowheads="1"/>
          </p:cNvSpPr>
          <p:nvPr/>
        </p:nvSpPr>
        <p:spPr bwMode="auto">
          <a:xfrm>
            <a:off x="4548188" y="2024063"/>
            <a:ext cx="1343025" cy="32305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1600" b="1">
                <a:solidFill>
                  <a:schemeClr val="hlink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●</a:t>
            </a:r>
            <a:r>
              <a:rPr lang="zh-CN" altLang="en-US" sz="1600" b="1">
                <a:solidFill>
                  <a:schemeClr val="hlink"/>
                </a:solidFill>
                <a:latin typeface="Tahoma" panose="020B0604030504040204" pitchFamily="34" charset="0"/>
                <a:ea typeface="微软雅黑" panose="020B0503020204020204" pitchFamily="34" charset="-122"/>
              </a:rPr>
              <a:t>核对解释</a:t>
            </a:r>
            <a:endParaRPr kumimoji="1" lang="zh-CN" altLang="en-US" sz="1600" b="1">
              <a:solidFill>
                <a:schemeClr val="hlink"/>
              </a:solidFill>
              <a:latin typeface="Tahoma" panose="020B0604030504040204" pitchFamily="34" charset="0"/>
              <a:ea typeface="微软雅黑" panose="020B0503020204020204" pitchFamily="34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1600" b="1">
                <a:solidFill>
                  <a:schemeClr val="hlink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●</a:t>
            </a:r>
            <a:r>
              <a:rPr lang="zh-CN" altLang="en-US" sz="1600" b="1">
                <a:solidFill>
                  <a:schemeClr val="hlink"/>
                </a:solidFill>
                <a:latin typeface="Tahoma" panose="020B0604030504040204" pitchFamily="34" charset="0"/>
                <a:ea typeface="微软雅黑" panose="020B0503020204020204" pitchFamily="34" charset="-122"/>
              </a:rPr>
              <a:t>安置体位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1600" b="1">
                <a:solidFill>
                  <a:schemeClr val="hlink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●</a:t>
            </a:r>
            <a:r>
              <a:rPr lang="zh-CN" altLang="en-US" sz="1600" b="1">
                <a:solidFill>
                  <a:schemeClr val="hlink"/>
                </a:solidFill>
                <a:latin typeface="Tahoma" panose="020B0604030504040204" pitchFamily="34" charset="0"/>
                <a:ea typeface="微软雅黑" panose="020B0503020204020204" pitchFamily="34" charset="-122"/>
              </a:rPr>
              <a:t>初步消毒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1600" b="1">
                <a:solidFill>
                  <a:schemeClr val="hlink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●</a:t>
            </a:r>
            <a:r>
              <a:rPr lang="zh-CN" altLang="en-US" sz="1600" b="1">
                <a:solidFill>
                  <a:schemeClr val="hlink"/>
                </a:solidFill>
                <a:latin typeface="Tahoma" panose="020B0604030504040204" pitchFamily="34" charset="0"/>
                <a:ea typeface="微软雅黑" panose="020B0503020204020204" pitchFamily="34" charset="-122"/>
              </a:rPr>
              <a:t>开包倒液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1600" b="1">
                <a:solidFill>
                  <a:schemeClr val="hlink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●</a:t>
            </a:r>
            <a:r>
              <a:rPr lang="zh-CN" altLang="en-US" sz="1600" b="1">
                <a:solidFill>
                  <a:schemeClr val="hlink"/>
                </a:solidFill>
                <a:latin typeface="Tahoma" panose="020B0604030504040204" pitchFamily="34" charset="0"/>
                <a:ea typeface="微软雅黑" panose="020B0503020204020204" pitchFamily="34" charset="-122"/>
              </a:rPr>
              <a:t>戴上手套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1600" b="1">
                <a:solidFill>
                  <a:schemeClr val="hlink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●</a:t>
            </a:r>
            <a:r>
              <a:rPr lang="zh-CN" altLang="en-US" sz="1600" b="1">
                <a:solidFill>
                  <a:schemeClr val="hlink"/>
                </a:solidFill>
                <a:latin typeface="Tahoma" panose="020B0604030504040204" pitchFamily="34" charset="0"/>
                <a:ea typeface="微软雅黑" panose="020B0503020204020204" pitchFamily="34" charset="-122"/>
              </a:rPr>
              <a:t>铺置孔巾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1600" b="1">
                <a:solidFill>
                  <a:schemeClr val="hlink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●</a:t>
            </a:r>
            <a:r>
              <a:rPr lang="zh-CN" altLang="en-US" sz="1600" b="1">
                <a:solidFill>
                  <a:schemeClr val="hlink"/>
                </a:solidFill>
                <a:latin typeface="Tahoma" panose="020B0604030504040204" pitchFamily="34" charset="0"/>
                <a:ea typeface="微软雅黑" panose="020B0503020204020204" pitchFamily="34" charset="-122"/>
              </a:rPr>
              <a:t>再次消毒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1600" b="1">
                <a:solidFill>
                  <a:schemeClr val="hlink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●</a:t>
            </a:r>
            <a:r>
              <a:rPr lang="zh-CN" altLang="en-US" sz="1600" b="1">
                <a:solidFill>
                  <a:schemeClr val="hlink"/>
                </a:solidFill>
                <a:latin typeface="Tahoma" panose="020B0604030504040204" pitchFamily="34" charset="0"/>
                <a:ea typeface="微软雅黑" panose="020B0503020204020204" pitchFamily="34" charset="-122"/>
              </a:rPr>
              <a:t>插管引尿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1600" b="1">
                <a:solidFill>
                  <a:schemeClr val="hlink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●</a:t>
            </a:r>
            <a:r>
              <a:rPr lang="zh-CN" altLang="en-US" sz="1600" b="1">
                <a:solidFill>
                  <a:schemeClr val="hlink"/>
                </a:solidFill>
                <a:latin typeface="Tahoma" panose="020B0604030504040204" pitchFamily="34" charset="0"/>
                <a:ea typeface="微软雅黑" panose="020B0503020204020204" pitchFamily="34" charset="-122"/>
              </a:rPr>
              <a:t>拔导尿管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1600" b="1">
                <a:solidFill>
                  <a:schemeClr val="hlink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●</a:t>
            </a:r>
            <a:r>
              <a:rPr lang="zh-CN" altLang="en-US" sz="1600" b="1">
                <a:solidFill>
                  <a:schemeClr val="hlink"/>
                </a:solidFill>
                <a:latin typeface="Tahoma" panose="020B0604030504040204" pitchFamily="34" charset="0"/>
                <a:ea typeface="微软雅黑" panose="020B0503020204020204" pitchFamily="34" charset="-122"/>
              </a:rPr>
              <a:t>整理记录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1600" b="1">
                <a:solidFill>
                  <a:schemeClr val="hlink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●送检标本</a:t>
            </a:r>
          </a:p>
        </p:txBody>
      </p:sp>
      <p:sp>
        <p:nvSpPr>
          <p:cNvPr id="112645" name="Text Box 5"/>
          <p:cNvSpPr txBox="1">
            <a:spLocks noChangeArrowheads="1"/>
          </p:cNvSpPr>
          <p:nvPr/>
        </p:nvSpPr>
        <p:spPr bwMode="auto">
          <a:xfrm>
            <a:off x="3654425" y="3343275"/>
            <a:ext cx="522288" cy="1673225"/>
          </a:xfrm>
          <a:prstGeom prst="rect">
            <a:avLst/>
          </a:prstGeom>
          <a:solidFill>
            <a:srgbClr val="000080">
              <a:alpha val="0"/>
            </a:srgbClr>
          </a:solidFill>
          <a:ln w="57150" cmpd="thinThick" algn="ctr">
            <a:solidFill>
              <a:schemeClr val="bg1"/>
            </a:solidFill>
            <a:prstDash val="sysDot"/>
            <a:miter lim="800000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男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尿</a:t>
            </a:r>
          </a:p>
        </p:txBody>
      </p:sp>
      <p:sp>
        <p:nvSpPr>
          <p:cNvPr id="114710" name="Text Box 22"/>
          <p:cNvSpPr txBox="1">
            <a:spLocks noChangeArrowheads="1"/>
          </p:cNvSpPr>
          <p:nvPr/>
        </p:nvSpPr>
        <p:spPr bwMode="auto">
          <a:xfrm>
            <a:off x="5894388" y="2151063"/>
            <a:ext cx="5400675" cy="1619250"/>
          </a:xfrm>
          <a:prstGeom prst="rect">
            <a:avLst/>
          </a:prstGeom>
          <a:solidFill>
            <a:schemeClr val="hlink">
              <a:alpha val="0"/>
            </a:schemeClr>
          </a:solidFill>
          <a:ln w="3175" algn="ctr">
            <a:solidFill>
              <a:schemeClr val="hlink"/>
            </a:solidFill>
            <a:miter lim="800000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rgbClr val="C41402"/>
                </a:solidFill>
                <a:latin typeface="楷体_GB2312" pitchFamily="49" charset="-122"/>
                <a:ea typeface="微软雅黑" panose="020B0503020204020204" pitchFamily="34" charset="-122"/>
              </a:rPr>
              <a:t>初次消毒顺序</a:t>
            </a:r>
          </a:p>
          <a:p>
            <a:pPr eaLnBrk="0" hangingPunct="0"/>
            <a:r>
              <a:rPr lang="zh-CN" altLang="en-US" sz="2000" b="1">
                <a:solidFill>
                  <a:schemeClr val="hlink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●阴阜→阴茎背侧→阴茎腹侧、阴囊</a:t>
            </a:r>
          </a:p>
          <a:p>
            <a:pPr eaLnBrk="0" hangingPunct="0"/>
            <a:r>
              <a:rPr lang="zh-CN" altLang="en-US" sz="2000" b="1">
                <a:solidFill>
                  <a:schemeClr val="hlink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●尿道口→龟头→冠状沟</a:t>
            </a:r>
          </a:p>
          <a:p>
            <a:pPr eaLnBrk="0" hangingPunct="0"/>
            <a:r>
              <a:rPr lang="zh-CN" altLang="en-US" sz="2000" b="1">
                <a:solidFill>
                  <a:schemeClr val="hlink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●尿道口消毒：内→外，旋转擦拭</a:t>
            </a:r>
          </a:p>
          <a:p>
            <a:pPr eaLnBrk="0" hangingPunct="0"/>
            <a:r>
              <a:rPr lang="zh-CN" altLang="en-US" sz="2000" b="1">
                <a:solidFill>
                  <a:schemeClr val="hlink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●每个棉球只用一次</a:t>
            </a:r>
          </a:p>
        </p:txBody>
      </p:sp>
      <p:sp>
        <p:nvSpPr>
          <p:cNvPr id="114743" name="Text Box 55"/>
          <p:cNvSpPr txBox="1">
            <a:spLocks noChangeArrowheads="1"/>
          </p:cNvSpPr>
          <p:nvPr/>
        </p:nvSpPr>
        <p:spPr bwMode="auto">
          <a:xfrm>
            <a:off x="5910263" y="3986213"/>
            <a:ext cx="4176712" cy="1012825"/>
          </a:xfrm>
          <a:prstGeom prst="rect">
            <a:avLst/>
          </a:prstGeom>
          <a:solidFill>
            <a:srgbClr val="0000FF">
              <a:alpha val="0"/>
            </a:srgbClr>
          </a:solidFill>
          <a:ln w="6350" algn="ctr">
            <a:solidFill>
              <a:schemeClr val="hlink"/>
            </a:solidFill>
            <a:miter lim="800000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rgbClr val="C41402"/>
                </a:solidFill>
                <a:latin typeface="楷体_GB2312" pitchFamily="49" charset="-122"/>
                <a:ea typeface="微软雅黑" panose="020B0503020204020204" pitchFamily="34" charset="-122"/>
              </a:rPr>
              <a:t>再次消毒顺序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●尿道口→龟头→冠状沟</a:t>
            </a:r>
            <a:endParaRPr lang="zh-CN" altLang="en-US" sz="2000" b="1">
              <a:solidFill>
                <a:schemeClr val="hlink"/>
              </a:solidFill>
              <a:latin typeface="楷体_GB2312" pitchFamily="49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●每</a:t>
            </a:r>
            <a:r>
              <a:rPr lang="zh-CN" altLang="en-US" sz="2000" b="1">
                <a:solidFill>
                  <a:schemeClr val="hlink"/>
                </a:solidFill>
                <a:latin typeface="楷体_GB2312" pitchFamily="49" charset="-122"/>
                <a:ea typeface="微软雅黑" panose="020B0503020204020204" pitchFamily="34" charset="-122"/>
              </a:rPr>
              <a:t>次只用一个棉球</a:t>
            </a:r>
          </a:p>
        </p:txBody>
      </p:sp>
      <p:pic>
        <p:nvPicPr>
          <p:cNvPr id="49175" name="Picture 23" descr="图片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91213" y="2092325"/>
            <a:ext cx="3671887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750" name="Text Box 62"/>
          <p:cNvSpPr txBox="1">
            <a:spLocks noChangeArrowheads="1"/>
          </p:cNvSpPr>
          <p:nvPr/>
        </p:nvSpPr>
        <p:spPr bwMode="auto">
          <a:xfrm>
            <a:off x="5911850" y="3032125"/>
            <a:ext cx="5370513" cy="1377950"/>
          </a:xfrm>
          <a:prstGeom prst="rect">
            <a:avLst/>
          </a:prstGeom>
          <a:solidFill>
            <a:srgbClr val="000080">
              <a:alpha val="0"/>
            </a:srgbClr>
          </a:solidFill>
          <a:ln w="6350" algn="ctr">
            <a:solidFill>
              <a:schemeClr val="hlink"/>
            </a:solidFill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000" b="1">
                <a:solidFill>
                  <a:srgbClr val="C414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插管过程</a:t>
            </a:r>
          </a:p>
          <a:p>
            <a:pPr eaLnBrk="0" hangingPunct="0"/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●提起阴茎与腹壁呈</a:t>
            </a:r>
            <a:r>
              <a:rPr lang="en-US" altLang="zh-CN" sz="2000" b="1">
                <a:solidFill>
                  <a:srgbClr val="C414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60°</a:t>
            </a: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角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●插入长度为</a:t>
            </a:r>
            <a:r>
              <a:rPr lang="en-US" altLang="zh-CN" sz="2000" b="1">
                <a:solidFill>
                  <a:srgbClr val="C414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20-22cm</a:t>
            </a: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，见尿液再进</a:t>
            </a:r>
            <a:r>
              <a:rPr lang="en-US" altLang="zh-CN" sz="2000" b="1">
                <a:solidFill>
                  <a:srgbClr val="C414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2cm</a:t>
            </a:r>
          </a:p>
          <a:p>
            <a:pPr eaLnBrk="0" hangingPunct="0"/>
            <a:endParaRPr lang="zh-CN" altLang="en-US" sz="2400" b="1">
              <a:solidFill>
                <a:srgbClr val="C41402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2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14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4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4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14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47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47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114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2" dur="500"/>
                                        <p:tgtEl>
                                          <p:spTgt spid="1147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5" dur="500"/>
                                        <p:tgtEl>
                                          <p:spTgt spid="1147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9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49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49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49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4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4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14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701" grpId="0"/>
      <p:bldP spid="112645" grpId="0" animBg="1"/>
      <p:bldP spid="114710" grpId="0" animBg="1"/>
      <p:bldP spid="114710" grpId="1" animBg="1"/>
      <p:bldP spid="114743" grpId="0" animBg="1"/>
      <p:bldP spid="114743" grpId="1" animBg="1"/>
      <p:bldP spid="11475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257175"/>
            <a:ext cx="51149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483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732337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排尿护理</a:t>
            </a:r>
          </a:p>
        </p:txBody>
      </p:sp>
      <p:sp>
        <p:nvSpPr>
          <p:cNvPr id="14" name="直角三角形 13"/>
          <p:cNvSpPr/>
          <p:nvPr/>
        </p:nvSpPr>
        <p:spPr>
          <a:xfrm flipV="1">
            <a:off x="4259263" y="827088"/>
            <a:ext cx="855662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9"/>
          <p:cNvSpPr/>
          <p:nvPr/>
        </p:nvSpPr>
        <p:spPr>
          <a:xfrm>
            <a:off x="3292475" y="3082925"/>
            <a:ext cx="5588000" cy="3005138"/>
          </a:xfrm>
          <a:custGeom>
            <a:avLst/>
            <a:gdLst>
              <a:gd name="connsiteX0" fmla="*/ 0 w 5598874"/>
              <a:gd name="connsiteY0" fmla="*/ 0 h 1253446"/>
              <a:gd name="connsiteX1" fmla="*/ 5598874 w 5598874"/>
              <a:gd name="connsiteY1" fmla="*/ 0 h 1253446"/>
              <a:gd name="connsiteX2" fmla="*/ 5598874 w 5598874"/>
              <a:gd name="connsiteY2" fmla="*/ 1253446 h 1253446"/>
              <a:gd name="connsiteX3" fmla="*/ 0 w 5598874"/>
              <a:gd name="connsiteY3" fmla="*/ 1253446 h 1253446"/>
              <a:gd name="connsiteX4" fmla="*/ 0 w 5598874"/>
              <a:gd name="connsiteY4" fmla="*/ 0 h 1253446"/>
              <a:gd name="connsiteX0-1" fmla="*/ 0 w 5598874"/>
              <a:gd name="connsiteY0-2" fmla="*/ 1828800 h 3082246"/>
              <a:gd name="connsiteX1-3" fmla="*/ 5579824 w 5598874"/>
              <a:gd name="connsiteY1-4" fmla="*/ 0 h 3082246"/>
              <a:gd name="connsiteX2-5" fmla="*/ 5598874 w 5598874"/>
              <a:gd name="connsiteY2-6" fmla="*/ 3082246 h 3082246"/>
              <a:gd name="connsiteX3-7" fmla="*/ 0 w 5598874"/>
              <a:gd name="connsiteY3-8" fmla="*/ 3082246 h 3082246"/>
              <a:gd name="connsiteX4-9" fmla="*/ 0 w 5598874"/>
              <a:gd name="connsiteY4-10" fmla="*/ 1828800 h 3082246"/>
              <a:gd name="connsiteX0-11" fmla="*/ 0 w 5579824"/>
              <a:gd name="connsiteY0-12" fmla="*/ 1828800 h 3082246"/>
              <a:gd name="connsiteX1-13" fmla="*/ 5579824 w 5579824"/>
              <a:gd name="connsiteY1-14" fmla="*/ 0 h 3082246"/>
              <a:gd name="connsiteX2-15" fmla="*/ 5579824 w 5579824"/>
              <a:gd name="connsiteY2-16" fmla="*/ 1234396 h 3082246"/>
              <a:gd name="connsiteX3-17" fmla="*/ 0 w 5579824"/>
              <a:gd name="connsiteY3-18" fmla="*/ 3082246 h 3082246"/>
              <a:gd name="connsiteX4-19" fmla="*/ 0 w 5579824"/>
              <a:gd name="connsiteY4-20" fmla="*/ 1828800 h 3082246"/>
              <a:gd name="connsiteX0-21" fmla="*/ 0 w 5589349"/>
              <a:gd name="connsiteY0-22" fmla="*/ 1828800 h 3082246"/>
              <a:gd name="connsiteX1-23" fmla="*/ 5579824 w 5589349"/>
              <a:gd name="connsiteY1-24" fmla="*/ 0 h 3082246"/>
              <a:gd name="connsiteX2-25" fmla="*/ 5589349 w 5589349"/>
              <a:gd name="connsiteY2-26" fmla="*/ 1224871 h 3082246"/>
              <a:gd name="connsiteX3-27" fmla="*/ 0 w 5589349"/>
              <a:gd name="connsiteY3-28" fmla="*/ 3082246 h 3082246"/>
              <a:gd name="connsiteX4-29" fmla="*/ 0 w 5589349"/>
              <a:gd name="connsiteY4-30" fmla="*/ 1828800 h 3082246"/>
              <a:gd name="connsiteX0-31" fmla="*/ 0 w 5589349"/>
              <a:gd name="connsiteY0-32" fmla="*/ 1828800 h 3082246"/>
              <a:gd name="connsiteX1-33" fmla="*/ 5579824 w 5589349"/>
              <a:gd name="connsiteY1-34" fmla="*/ 0 h 3082246"/>
              <a:gd name="connsiteX2-35" fmla="*/ 5589349 w 5589349"/>
              <a:gd name="connsiteY2-36" fmla="*/ 1234396 h 3082246"/>
              <a:gd name="connsiteX3-37" fmla="*/ 0 w 5589349"/>
              <a:gd name="connsiteY3-38" fmla="*/ 3082246 h 3082246"/>
              <a:gd name="connsiteX4-39" fmla="*/ 0 w 5589349"/>
              <a:gd name="connsiteY4-40" fmla="*/ 1828800 h 3082246"/>
              <a:gd name="connsiteX0-41" fmla="*/ 0 w 5589349"/>
              <a:gd name="connsiteY0-42" fmla="*/ 1828800 h 3082246"/>
              <a:gd name="connsiteX1-43" fmla="*/ 5579824 w 5589349"/>
              <a:gd name="connsiteY1-44" fmla="*/ 0 h 3082246"/>
              <a:gd name="connsiteX2-45" fmla="*/ 5589349 w 5589349"/>
              <a:gd name="connsiteY2-46" fmla="*/ 1285196 h 3082246"/>
              <a:gd name="connsiteX3-47" fmla="*/ 0 w 5589349"/>
              <a:gd name="connsiteY3-48" fmla="*/ 3082246 h 3082246"/>
              <a:gd name="connsiteX4-49" fmla="*/ 0 w 5589349"/>
              <a:gd name="connsiteY4-50" fmla="*/ 1828800 h 3082246"/>
              <a:gd name="connsiteX0-51" fmla="*/ 0 w 5589349"/>
              <a:gd name="connsiteY0-52" fmla="*/ 1790700 h 3044146"/>
              <a:gd name="connsiteX1-53" fmla="*/ 5567124 w 5589349"/>
              <a:gd name="connsiteY1-54" fmla="*/ 0 h 3044146"/>
              <a:gd name="connsiteX2-55" fmla="*/ 5589349 w 5589349"/>
              <a:gd name="connsiteY2-56" fmla="*/ 1247096 h 3044146"/>
              <a:gd name="connsiteX3-57" fmla="*/ 0 w 5589349"/>
              <a:gd name="connsiteY3-58" fmla="*/ 3044146 h 3044146"/>
              <a:gd name="connsiteX4-59" fmla="*/ 0 w 5589349"/>
              <a:gd name="connsiteY4-60" fmla="*/ 1790700 h 3044146"/>
              <a:gd name="connsiteX0-61" fmla="*/ 0 w 5589349"/>
              <a:gd name="connsiteY0-62" fmla="*/ 1790700 h 3006046"/>
              <a:gd name="connsiteX1-63" fmla="*/ 5567124 w 5589349"/>
              <a:gd name="connsiteY1-64" fmla="*/ 0 h 3006046"/>
              <a:gd name="connsiteX2-65" fmla="*/ 5589349 w 5589349"/>
              <a:gd name="connsiteY2-66" fmla="*/ 1247096 h 3006046"/>
              <a:gd name="connsiteX3-67" fmla="*/ 0 w 5589349"/>
              <a:gd name="connsiteY3-68" fmla="*/ 3006046 h 3006046"/>
              <a:gd name="connsiteX4-69" fmla="*/ 0 w 5589349"/>
              <a:gd name="connsiteY4-70" fmla="*/ 1790700 h 3006046"/>
              <a:gd name="connsiteX0-71" fmla="*/ 0 w 5589349"/>
              <a:gd name="connsiteY0-72" fmla="*/ 1765300 h 3006046"/>
              <a:gd name="connsiteX1-73" fmla="*/ 5567124 w 5589349"/>
              <a:gd name="connsiteY1-74" fmla="*/ 0 h 3006046"/>
              <a:gd name="connsiteX2-75" fmla="*/ 5589349 w 5589349"/>
              <a:gd name="connsiteY2-76" fmla="*/ 1247096 h 3006046"/>
              <a:gd name="connsiteX3-77" fmla="*/ 0 w 5589349"/>
              <a:gd name="connsiteY3-78" fmla="*/ 3006046 h 3006046"/>
              <a:gd name="connsiteX4-79" fmla="*/ 0 w 5589349"/>
              <a:gd name="connsiteY4-80" fmla="*/ 1765300 h 3006046"/>
            </a:gdLst>
            <a:ahLst/>
            <a:cxnLst>
              <a:cxn ang="0">
                <a:pos x="connsiteX0-71" y="connsiteY0-72"/>
              </a:cxn>
              <a:cxn ang="0">
                <a:pos x="connsiteX1-73" y="connsiteY1-74"/>
              </a:cxn>
              <a:cxn ang="0">
                <a:pos x="connsiteX2-75" y="connsiteY2-76"/>
              </a:cxn>
              <a:cxn ang="0">
                <a:pos x="connsiteX3-77" y="connsiteY3-78"/>
              </a:cxn>
              <a:cxn ang="0">
                <a:pos x="connsiteX4-79" y="connsiteY4-80"/>
              </a:cxn>
            </a:cxnLst>
            <a:rect l="l" t="t" r="r" b="b"/>
            <a:pathLst>
              <a:path w="5589349" h="3006046">
                <a:moveTo>
                  <a:pt x="0" y="1765300"/>
                </a:moveTo>
                <a:lnTo>
                  <a:pt x="5567124" y="0"/>
                </a:lnTo>
                <a:lnTo>
                  <a:pt x="5589349" y="1247096"/>
                </a:lnTo>
                <a:lnTo>
                  <a:pt x="0" y="3006046"/>
                </a:lnTo>
                <a:lnTo>
                  <a:pt x="0" y="1765300"/>
                </a:lnTo>
                <a:close/>
              </a:path>
            </a:pathLst>
          </a:cu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矩形 19"/>
          <p:cNvSpPr/>
          <p:nvPr/>
        </p:nvSpPr>
        <p:spPr>
          <a:xfrm>
            <a:off x="3302000" y="1250950"/>
            <a:ext cx="5588000" cy="3082925"/>
          </a:xfrm>
          <a:custGeom>
            <a:avLst/>
            <a:gdLst>
              <a:gd name="connsiteX0" fmla="*/ 0 w 5598874"/>
              <a:gd name="connsiteY0" fmla="*/ 0 h 1253446"/>
              <a:gd name="connsiteX1" fmla="*/ 5598874 w 5598874"/>
              <a:gd name="connsiteY1" fmla="*/ 0 h 1253446"/>
              <a:gd name="connsiteX2" fmla="*/ 5598874 w 5598874"/>
              <a:gd name="connsiteY2" fmla="*/ 1253446 h 1253446"/>
              <a:gd name="connsiteX3" fmla="*/ 0 w 5598874"/>
              <a:gd name="connsiteY3" fmla="*/ 1253446 h 1253446"/>
              <a:gd name="connsiteX4" fmla="*/ 0 w 5598874"/>
              <a:gd name="connsiteY4" fmla="*/ 0 h 1253446"/>
              <a:gd name="connsiteX0-1" fmla="*/ 0 w 5598874"/>
              <a:gd name="connsiteY0-2" fmla="*/ 1828800 h 3082246"/>
              <a:gd name="connsiteX1-3" fmla="*/ 5579824 w 5598874"/>
              <a:gd name="connsiteY1-4" fmla="*/ 0 h 3082246"/>
              <a:gd name="connsiteX2-5" fmla="*/ 5598874 w 5598874"/>
              <a:gd name="connsiteY2-6" fmla="*/ 3082246 h 3082246"/>
              <a:gd name="connsiteX3-7" fmla="*/ 0 w 5598874"/>
              <a:gd name="connsiteY3-8" fmla="*/ 3082246 h 3082246"/>
              <a:gd name="connsiteX4-9" fmla="*/ 0 w 5598874"/>
              <a:gd name="connsiteY4-10" fmla="*/ 1828800 h 3082246"/>
              <a:gd name="connsiteX0-11" fmla="*/ 0 w 5579824"/>
              <a:gd name="connsiteY0-12" fmla="*/ 1828800 h 3082246"/>
              <a:gd name="connsiteX1-13" fmla="*/ 5579824 w 5579824"/>
              <a:gd name="connsiteY1-14" fmla="*/ 0 h 3082246"/>
              <a:gd name="connsiteX2-15" fmla="*/ 5579824 w 5579824"/>
              <a:gd name="connsiteY2-16" fmla="*/ 1234396 h 3082246"/>
              <a:gd name="connsiteX3-17" fmla="*/ 0 w 5579824"/>
              <a:gd name="connsiteY3-18" fmla="*/ 3082246 h 3082246"/>
              <a:gd name="connsiteX4-19" fmla="*/ 0 w 5579824"/>
              <a:gd name="connsiteY4-20" fmla="*/ 1828800 h 3082246"/>
              <a:gd name="connsiteX0-21" fmla="*/ 0 w 5589349"/>
              <a:gd name="connsiteY0-22" fmla="*/ 1828800 h 3082246"/>
              <a:gd name="connsiteX1-23" fmla="*/ 5579824 w 5589349"/>
              <a:gd name="connsiteY1-24" fmla="*/ 0 h 3082246"/>
              <a:gd name="connsiteX2-25" fmla="*/ 5589349 w 5589349"/>
              <a:gd name="connsiteY2-26" fmla="*/ 1224871 h 3082246"/>
              <a:gd name="connsiteX3-27" fmla="*/ 0 w 5589349"/>
              <a:gd name="connsiteY3-28" fmla="*/ 3082246 h 3082246"/>
              <a:gd name="connsiteX4-29" fmla="*/ 0 w 5589349"/>
              <a:gd name="connsiteY4-30" fmla="*/ 1828800 h 3082246"/>
              <a:gd name="connsiteX0-31" fmla="*/ 0 w 5589349"/>
              <a:gd name="connsiteY0-32" fmla="*/ 1828800 h 3082246"/>
              <a:gd name="connsiteX1-33" fmla="*/ 5579824 w 5589349"/>
              <a:gd name="connsiteY1-34" fmla="*/ 0 h 3082246"/>
              <a:gd name="connsiteX2-35" fmla="*/ 5589349 w 5589349"/>
              <a:gd name="connsiteY2-36" fmla="*/ 1234396 h 3082246"/>
              <a:gd name="connsiteX3-37" fmla="*/ 0 w 5589349"/>
              <a:gd name="connsiteY3-38" fmla="*/ 3082246 h 3082246"/>
              <a:gd name="connsiteX4-39" fmla="*/ 0 w 5589349"/>
              <a:gd name="connsiteY4-40" fmla="*/ 1828800 h 3082246"/>
            </a:gdLst>
            <a:ahLst/>
            <a:cxnLst>
              <a:cxn ang="0">
                <a:pos x="connsiteX0-31" y="connsiteY0-32"/>
              </a:cxn>
              <a:cxn ang="0">
                <a:pos x="connsiteX1-33" y="connsiteY1-34"/>
              </a:cxn>
              <a:cxn ang="0">
                <a:pos x="connsiteX2-35" y="connsiteY2-36"/>
              </a:cxn>
              <a:cxn ang="0">
                <a:pos x="connsiteX3-37" y="connsiteY3-38"/>
              </a:cxn>
              <a:cxn ang="0">
                <a:pos x="connsiteX4-39" y="connsiteY4-40"/>
              </a:cxn>
            </a:cxnLst>
            <a:rect l="l" t="t" r="r" b="b"/>
            <a:pathLst>
              <a:path w="5589349" h="3082246">
                <a:moveTo>
                  <a:pt x="0" y="1828800"/>
                </a:moveTo>
                <a:lnTo>
                  <a:pt x="5579824" y="0"/>
                </a:lnTo>
                <a:lnTo>
                  <a:pt x="5589349" y="1234396"/>
                </a:lnTo>
                <a:lnTo>
                  <a:pt x="0" y="3082246"/>
                </a:lnTo>
                <a:lnTo>
                  <a:pt x="0" y="1828800"/>
                </a:lnTo>
                <a:close/>
              </a:path>
            </a:pathLst>
          </a:custGeom>
          <a:solidFill>
            <a:srgbClr val="2A69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juxing1"/>
          <p:cNvSpPr/>
          <p:nvPr/>
        </p:nvSpPr>
        <p:spPr>
          <a:xfrm>
            <a:off x="3297238" y="1222375"/>
            <a:ext cx="5597525" cy="1252538"/>
          </a:xfrm>
          <a:prstGeom prst="rect">
            <a:avLst/>
          </a:prstGeom>
          <a:solidFill>
            <a:srgbClr val="7EB0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juxing2"/>
          <p:cNvSpPr/>
          <p:nvPr/>
        </p:nvSpPr>
        <p:spPr>
          <a:xfrm>
            <a:off x="3297238" y="3079750"/>
            <a:ext cx="5597525" cy="1254125"/>
          </a:xfrm>
          <a:prstGeom prst="rect">
            <a:avLst/>
          </a:prstGeom>
          <a:solidFill>
            <a:srgbClr val="3786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juxing3"/>
          <p:cNvSpPr/>
          <p:nvPr/>
        </p:nvSpPr>
        <p:spPr>
          <a:xfrm>
            <a:off x="3297238" y="4848225"/>
            <a:ext cx="5597525" cy="1252538"/>
          </a:xfrm>
          <a:prstGeom prst="rect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490" name="文本框 37"/>
          <p:cNvSpPr txBox="1">
            <a:spLocks noChangeArrowheads="1"/>
          </p:cNvSpPr>
          <p:nvPr/>
        </p:nvSpPr>
        <p:spPr bwMode="auto">
          <a:xfrm>
            <a:off x="3567113" y="1438275"/>
            <a:ext cx="52355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了解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与排尿有关的解剖和生理</a:t>
            </a:r>
          </a:p>
        </p:txBody>
      </p:sp>
      <p:sp>
        <p:nvSpPr>
          <p:cNvPr id="20491" name="文本框 38"/>
          <p:cNvSpPr txBox="1">
            <a:spLocks noChangeArrowheads="1"/>
          </p:cNvSpPr>
          <p:nvPr/>
        </p:nvSpPr>
        <p:spPr bwMode="auto">
          <a:xfrm>
            <a:off x="3536950" y="3289300"/>
            <a:ext cx="526573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C4140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掌握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影响排尿的因素和留置导尿管法</a:t>
            </a:r>
          </a:p>
        </p:txBody>
      </p:sp>
      <p:sp>
        <p:nvSpPr>
          <p:cNvPr id="20492" name="文本框 39"/>
          <p:cNvSpPr txBox="1">
            <a:spLocks noChangeArrowheads="1"/>
          </p:cNvSpPr>
          <p:nvPr/>
        </p:nvSpPr>
        <p:spPr bwMode="auto">
          <a:xfrm>
            <a:off x="3524250" y="5060950"/>
            <a:ext cx="5249863" cy="82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熟练掌握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排尿活动的评估、排尿异常的护理、男女患者导尿法</a:t>
            </a:r>
          </a:p>
        </p:txBody>
      </p:sp>
      <p:sp>
        <p:nvSpPr>
          <p:cNvPr id="42" name="等腰三角形 41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090" name="组合 5"/>
          <p:cNvGrpSpPr/>
          <p:nvPr/>
        </p:nvGrpSpPr>
        <p:grpSpPr bwMode="auto">
          <a:xfrm>
            <a:off x="573088" y="1492250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" name="矩形 14"/>
            <p:cNvSpPr/>
            <p:nvPr/>
          </p:nvSpPr>
          <p:spPr>
            <a:xfrm>
              <a:off x="771555" y="1709433"/>
              <a:ext cx="10669608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89095" name="组合 2"/>
          <p:cNvGrpSpPr/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89099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导尿法</a:t>
            </a:r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608638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9102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5054600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四、与排尿相关的护理技术</a:t>
            </a:r>
          </a:p>
        </p:txBody>
      </p:sp>
      <p:sp>
        <p:nvSpPr>
          <p:cNvPr id="104453" name="AutoShape 5" descr="5%"/>
          <p:cNvSpPr>
            <a:spLocks noChangeArrowheads="1"/>
          </p:cNvSpPr>
          <p:nvPr/>
        </p:nvSpPr>
        <p:spPr bwMode="auto">
          <a:xfrm>
            <a:off x="1325563" y="2782888"/>
            <a:ext cx="1836737" cy="647700"/>
          </a:xfrm>
          <a:prstGeom prst="roundRect">
            <a:avLst>
              <a:gd name="adj" fmla="val 16667"/>
            </a:avLst>
          </a:prstGeom>
          <a:pattFill prst="pct90">
            <a:fgClr>
              <a:schemeClr val="bg1"/>
            </a:fgClr>
            <a:bgClr>
              <a:schemeClr val="hlink"/>
            </a:bgClr>
          </a:pattFill>
          <a:ln w="57150" cmpd="thinThick" algn="ctr">
            <a:solidFill>
              <a:schemeClr val="hlink"/>
            </a:solidFill>
            <a:round/>
          </a:ln>
        </p:spPr>
        <p:txBody>
          <a:bodyPr wrap="none" anchor="ctr"/>
          <a:lstStyle/>
          <a:p>
            <a:pPr marL="342900" indent="-342900" algn="ctr">
              <a:buClr>
                <a:srgbClr val="6600CC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指导要点</a:t>
            </a:r>
          </a:p>
        </p:txBody>
      </p:sp>
      <p:sp>
        <p:nvSpPr>
          <p:cNvPr id="89138" name="Rectangle 50"/>
          <p:cNvSpPr>
            <a:spLocks noChangeArrowheads="1"/>
          </p:cNvSpPr>
          <p:nvPr/>
        </p:nvSpPr>
        <p:spPr bwMode="auto">
          <a:xfrm>
            <a:off x="3692525" y="2289175"/>
            <a:ext cx="7004050" cy="24860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告知患者导尿的目的及配合方法。</a:t>
            </a:r>
          </a:p>
          <a:p>
            <a:pPr>
              <a:lnSpc>
                <a:spcPct val="140000"/>
              </a:lnSpc>
            </a:pP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告知患者如何配合操作，减少污染。</a:t>
            </a:r>
          </a:p>
          <a:p>
            <a:pPr>
              <a:lnSpc>
                <a:spcPct val="140000"/>
              </a:lnSpc>
            </a:pP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向患者介绍相关疾病的知识，指导患者</a:t>
            </a:r>
          </a:p>
          <a:p>
            <a:pPr>
              <a:lnSpc>
                <a:spcPct val="140000"/>
              </a:lnSpc>
            </a:pP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养成定时排尿的习惯。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9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3" grpId="0" animBg="1"/>
      <p:bldP spid="8913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970" name="组合 5"/>
          <p:cNvGrpSpPr/>
          <p:nvPr/>
        </p:nvGrpSpPr>
        <p:grpSpPr bwMode="auto">
          <a:xfrm>
            <a:off x="574675" y="152082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3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83975" name="组合 2"/>
          <p:cNvGrpSpPr/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83979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导尿法</a:t>
            </a:r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608638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直角三角形 18"/>
          <p:cNvSpPr>
            <a:spLocks noChangeArrowheads="1"/>
          </p:cNvSpPr>
          <p:nvPr/>
        </p:nvSpPr>
        <p:spPr bwMode="auto">
          <a:xfrm flipV="1">
            <a:off x="4752975" y="827088"/>
            <a:ext cx="855663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83982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5054600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四、与排尿相关的护理技术</a:t>
            </a:r>
          </a:p>
        </p:txBody>
      </p:sp>
      <p:sp>
        <p:nvSpPr>
          <p:cNvPr id="104453" name="AutoShape 5" descr="5%"/>
          <p:cNvSpPr>
            <a:spLocks noChangeArrowheads="1"/>
          </p:cNvSpPr>
          <p:nvPr/>
        </p:nvSpPr>
        <p:spPr bwMode="auto">
          <a:xfrm>
            <a:off x="1325563" y="2782888"/>
            <a:ext cx="1836737" cy="647700"/>
          </a:xfrm>
          <a:prstGeom prst="roundRect">
            <a:avLst>
              <a:gd name="adj" fmla="val 16667"/>
            </a:avLst>
          </a:prstGeom>
          <a:pattFill prst="pct90">
            <a:fgClr>
              <a:schemeClr val="bg1"/>
            </a:fgClr>
            <a:bgClr>
              <a:schemeClr val="hlink"/>
            </a:bgClr>
          </a:pattFill>
          <a:ln w="57150" cmpd="thinThick" algn="ctr">
            <a:solidFill>
              <a:schemeClr val="hlink"/>
            </a:solidFill>
            <a:round/>
          </a:ln>
        </p:spPr>
        <p:txBody>
          <a:bodyPr wrap="none" anchor="ctr"/>
          <a:lstStyle/>
          <a:p>
            <a:pPr marL="342900" indent="-342900" algn="ctr">
              <a:buClr>
                <a:srgbClr val="6600CC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注意事项</a:t>
            </a:r>
          </a:p>
        </p:txBody>
      </p:sp>
      <p:sp>
        <p:nvSpPr>
          <p:cNvPr id="25609" name="Text Box 5"/>
          <p:cNvSpPr txBox="1">
            <a:spLocks noChangeArrowheads="1"/>
          </p:cNvSpPr>
          <p:nvPr/>
        </p:nvSpPr>
        <p:spPr bwMode="auto">
          <a:xfrm>
            <a:off x="3725863" y="4418013"/>
            <a:ext cx="4589462" cy="625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、防止虚脱和血尿</a:t>
            </a:r>
            <a:endParaRPr lang="en-US" altLang="zh-CN" sz="2800" b="1">
              <a:solidFill>
                <a:schemeClr val="hlin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14" name="Text Box 5"/>
          <p:cNvSpPr txBox="1">
            <a:spLocks noChangeArrowheads="1"/>
          </p:cNvSpPr>
          <p:nvPr/>
        </p:nvSpPr>
        <p:spPr bwMode="auto">
          <a:xfrm>
            <a:off x="3706813" y="3814763"/>
            <a:ext cx="3816350" cy="625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、避免误插入阴道</a:t>
            </a:r>
          </a:p>
        </p:txBody>
      </p:sp>
      <p:sp>
        <p:nvSpPr>
          <p:cNvPr id="25613" name="Text Box 5"/>
          <p:cNvSpPr txBox="1">
            <a:spLocks noChangeArrowheads="1"/>
          </p:cNvSpPr>
          <p:nvPr/>
        </p:nvSpPr>
        <p:spPr bwMode="auto">
          <a:xfrm>
            <a:off x="3698875" y="3235325"/>
            <a:ext cx="3816350" cy="625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、避免损伤尿道黏膜</a:t>
            </a:r>
          </a:p>
        </p:txBody>
      </p:sp>
      <p:sp>
        <p:nvSpPr>
          <p:cNvPr id="25606" name="Text Box 5"/>
          <p:cNvSpPr txBox="1">
            <a:spLocks noChangeArrowheads="1"/>
          </p:cNvSpPr>
          <p:nvPr/>
        </p:nvSpPr>
        <p:spPr bwMode="auto">
          <a:xfrm>
            <a:off x="3725863" y="2114550"/>
            <a:ext cx="3313112" cy="625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、严格无菌操作</a:t>
            </a:r>
          </a:p>
        </p:txBody>
      </p:sp>
      <p:sp>
        <p:nvSpPr>
          <p:cNvPr id="25612" name="Text Box 5"/>
          <p:cNvSpPr txBox="1">
            <a:spLocks noChangeArrowheads="1"/>
          </p:cNvSpPr>
          <p:nvPr/>
        </p:nvSpPr>
        <p:spPr bwMode="auto">
          <a:xfrm>
            <a:off x="3717925" y="2663825"/>
            <a:ext cx="3816350" cy="625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、维护患者自尊</a:t>
            </a:r>
          </a:p>
        </p:txBody>
      </p:sp>
      <p:sp>
        <p:nvSpPr>
          <p:cNvPr id="25611" name="Text Box 5"/>
          <p:cNvSpPr txBox="1">
            <a:spLocks noChangeArrowheads="1"/>
          </p:cNvSpPr>
          <p:nvPr/>
        </p:nvSpPr>
        <p:spPr bwMode="auto">
          <a:xfrm>
            <a:off x="7342188" y="4460875"/>
            <a:ext cx="3730625" cy="733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膀胱高度膨胀的病人，第一次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放尿</a:t>
            </a:r>
            <a:r>
              <a:rPr lang="en-US" altLang="zh-CN" sz="2000" b="1">
                <a:solidFill>
                  <a:srgbClr val="C414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&lt;1000ml</a:t>
            </a: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3" grpId="0" animBg="1"/>
      <p:bldP spid="25609" grpId="0"/>
      <p:bldP spid="25614" grpId="0"/>
      <p:bldP spid="25613" grpId="0"/>
      <p:bldP spid="25606" grpId="0"/>
      <p:bldP spid="25612" grpId="0"/>
      <p:bldP spid="256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994" name="组合 5"/>
          <p:cNvGrpSpPr/>
          <p:nvPr/>
        </p:nvGrpSpPr>
        <p:grpSpPr bwMode="auto">
          <a:xfrm>
            <a:off x="574675" y="1538288"/>
            <a:ext cx="11042650" cy="3897312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3" name="矩形 14"/>
            <p:cNvSpPr/>
            <p:nvPr/>
          </p:nvSpPr>
          <p:spPr>
            <a:xfrm>
              <a:off x="771555" y="1709432"/>
              <a:ext cx="10669609" cy="3630402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84999" name="组合 2"/>
          <p:cNvGrpSpPr/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85003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留置导尿管法</a:t>
            </a:r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608638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直角三角形 18"/>
          <p:cNvSpPr>
            <a:spLocks noChangeArrowheads="1"/>
          </p:cNvSpPr>
          <p:nvPr/>
        </p:nvSpPr>
        <p:spPr bwMode="auto">
          <a:xfrm flipV="1">
            <a:off x="4752975" y="827088"/>
            <a:ext cx="855663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85006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5054600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四、与排尿相关的护理技术</a:t>
            </a:r>
          </a:p>
        </p:txBody>
      </p:sp>
      <p:sp>
        <p:nvSpPr>
          <p:cNvPr id="104455" name="AutoShape 7" descr="5%"/>
          <p:cNvSpPr>
            <a:spLocks noChangeArrowheads="1"/>
          </p:cNvSpPr>
          <p:nvPr/>
        </p:nvSpPr>
        <p:spPr bwMode="auto">
          <a:xfrm>
            <a:off x="1284288" y="2386013"/>
            <a:ext cx="1944687" cy="647700"/>
          </a:xfrm>
          <a:prstGeom prst="roundRect">
            <a:avLst>
              <a:gd name="adj" fmla="val 16667"/>
            </a:avLst>
          </a:prstGeom>
          <a:pattFill prst="pct90">
            <a:fgClr>
              <a:schemeClr val="bg2"/>
            </a:fgClr>
            <a:bgClr>
              <a:schemeClr val="hlink"/>
            </a:bgClr>
          </a:pattFill>
          <a:ln w="57150" cmpd="thinThick" algn="ctr">
            <a:solidFill>
              <a:schemeClr val="hlink"/>
            </a:solidFill>
            <a:round/>
          </a:ln>
        </p:spPr>
        <p:txBody>
          <a:bodyPr wrap="none" anchor="ctr"/>
          <a:lstStyle/>
          <a:p>
            <a:pPr marL="342900" indent="-342900" algn="ctr">
              <a:buClr>
                <a:srgbClr val="6600CC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  念</a:t>
            </a:r>
          </a:p>
        </p:txBody>
      </p:sp>
      <p:sp>
        <p:nvSpPr>
          <p:cNvPr id="104453" name="AutoShape 5" descr="5%"/>
          <p:cNvSpPr>
            <a:spLocks noChangeArrowheads="1"/>
          </p:cNvSpPr>
          <p:nvPr/>
        </p:nvSpPr>
        <p:spPr bwMode="auto">
          <a:xfrm>
            <a:off x="1330325" y="3822700"/>
            <a:ext cx="1836738" cy="647700"/>
          </a:xfrm>
          <a:prstGeom prst="roundRect">
            <a:avLst>
              <a:gd name="adj" fmla="val 16667"/>
            </a:avLst>
          </a:prstGeom>
          <a:pattFill prst="pct90">
            <a:fgClr>
              <a:schemeClr val="bg1"/>
            </a:fgClr>
            <a:bgClr>
              <a:schemeClr val="hlink"/>
            </a:bgClr>
          </a:pattFill>
          <a:ln w="57150" cmpd="thinThick" algn="ctr">
            <a:solidFill>
              <a:schemeClr val="hlink"/>
            </a:solidFill>
            <a:round/>
          </a:ln>
        </p:spPr>
        <p:txBody>
          <a:bodyPr wrap="none" anchor="ctr"/>
          <a:lstStyle/>
          <a:p>
            <a:pPr marL="342900" indent="-342900" algn="ctr">
              <a:buClr>
                <a:srgbClr val="6600CC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的</a:t>
            </a:r>
          </a:p>
        </p:txBody>
      </p:sp>
      <p:sp>
        <p:nvSpPr>
          <p:cNvPr id="104458" name="Text Box 10"/>
          <p:cNvSpPr txBox="1">
            <a:spLocks noChangeArrowheads="1"/>
          </p:cNvSpPr>
          <p:nvPr/>
        </p:nvSpPr>
        <p:spPr bwMode="auto">
          <a:xfrm>
            <a:off x="4133850" y="2255838"/>
            <a:ext cx="5832475" cy="860425"/>
          </a:xfrm>
          <a:prstGeom prst="rect">
            <a:avLst/>
          </a:prstGeom>
          <a:noFill/>
          <a:ln w="38100">
            <a:solidFill>
              <a:schemeClr val="bg1"/>
            </a:solidFill>
            <a:prstDash val="sysDot"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</a:rPr>
              <a:t>       在导尿后，将导尿管保留在膀胱内持续引流出尿液的方法。</a:t>
            </a:r>
          </a:p>
        </p:txBody>
      </p:sp>
      <p:sp>
        <p:nvSpPr>
          <p:cNvPr id="104456" name="Text Box 8"/>
          <p:cNvSpPr txBox="1">
            <a:spLocks noChangeArrowheads="1"/>
          </p:cNvSpPr>
          <p:nvPr/>
        </p:nvSpPr>
        <p:spPr bwMode="auto">
          <a:xfrm>
            <a:off x="4152900" y="3240088"/>
            <a:ext cx="5832475" cy="1955800"/>
          </a:xfrm>
          <a:prstGeom prst="rect">
            <a:avLst/>
          </a:prstGeom>
          <a:noFill/>
          <a:ln w="38100">
            <a:solidFill>
              <a:schemeClr val="bg1"/>
            </a:solidFill>
            <a:prstDash val="sysDot"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</a:rPr>
              <a:t>准确记录尿量，监测病情变化。</a:t>
            </a:r>
          </a:p>
          <a:p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</a:rPr>
              <a:t>避免盆腔器官术中损伤膀胱。</a:t>
            </a:r>
          </a:p>
          <a:p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</a:rPr>
              <a:t>泌尿系统术后引流尿液，利于伤口愈合</a:t>
            </a:r>
          </a:p>
          <a:p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</a:rPr>
              <a:t>保持会阴部清洁干燥</a:t>
            </a:r>
          </a:p>
          <a:p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</a:rPr>
              <a:t>膀胱功能训练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04458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04458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04458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9"/>
                            </p:stCondLst>
                            <p:childTnLst>
                              <p:par>
                                <p:cTn id="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04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04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04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4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04456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04456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04456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79"/>
                            </p:stCondLst>
                            <p:childTnLst>
                              <p:par>
                                <p:cTn id="3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1044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1044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1044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79"/>
                            </p:stCondLst>
                            <p:childTnLst>
                              <p:par>
                                <p:cTn id="3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1044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1044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1044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740"/>
                            </p:stCondLst>
                            <p:childTnLst>
                              <p:par>
                                <p:cTn id="4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1044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1044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1044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460"/>
                            </p:stCondLst>
                            <p:childTnLst>
                              <p:par>
                                <p:cTn id="5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1044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1044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1044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859"/>
                            </p:stCondLst>
                            <p:childTnLst>
                              <p:par>
                                <p:cTn id="5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8" dur="80"/>
                                        <p:tgtEl>
                                          <p:spTgt spid="1044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9" dur="80"/>
                                        <p:tgtEl>
                                          <p:spTgt spid="1044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80"/>
                                        <p:tgtEl>
                                          <p:spTgt spid="1044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5" grpId="0" animBg="1"/>
      <p:bldP spid="104453" grpId="0" animBg="1"/>
      <p:bldP spid="104458" grpId="0" build="p" animBg="1"/>
      <p:bldP spid="104456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018" name="组合 5"/>
          <p:cNvGrpSpPr/>
          <p:nvPr/>
        </p:nvGrpSpPr>
        <p:grpSpPr bwMode="auto">
          <a:xfrm>
            <a:off x="574675" y="1530350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3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86023" name="组合 2"/>
          <p:cNvGrpSpPr/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86027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留置导尿管法</a:t>
            </a:r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608638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直角三角形 18"/>
          <p:cNvSpPr>
            <a:spLocks noChangeArrowheads="1"/>
          </p:cNvSpPr>
          <p:nvPr/>
        </p:nvSpPr>
        <p:spPr bwMode="auto">
          <a:xfrm flipV="1">
            <a:off x="4752975" y="827088"/>
            <a:ext cx="855663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86030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5054600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四、与排尿相关的护理技术</a:t>
            </a:r>
          </a:p>
        </p:txBody>
      </p:sp>
      <p:sp>
        <p:nvSpPr>
          <p:cNvPr id="104453" name="AutoShape 5" descr="5%"/>
          <p:cNvSpPr>
            <a:spLocks noChangeArrowheads="1"/>
          </p:cNvSpPr>
          <p:nvPr/>
        </p:nvSpPr>
        <p:spPr bwMode="auto">
          <a:xfrm>
            <a:off x="1096963" y="2782888"/>
            <a:ext cx="1836737" cy="647700"/>
          </a:xfrm>
          <a:prstGeom prst="roundRect">
            <a:avLst>
              <a:gd name="adj" fmla="val 16667"/>
            </a:avLst>
          </a:prstGeom>
          <a:pattFill prst="pct90">
            <a:fgClr>
              <a:schemeClr val="bg1"/>
            </a:fgClr>
            <a:bgClr>
              <a:schemeClr val="hlink"/>
            </a:bgClr>
          </a:pattFill>
          <a:ln w="57150" cmpd="thinThick" algn="ctr">
            <a:solidFill>
              <a:schemeClr val="hlink"/>
            </a:solidFill>
            <a:round/>
          </a:ln>
        </p:spPr>
        <p:txBody>
          <a:bodyPr wrap="none" anchor="ctr"/>
          <a:lstStyle/>
          <a:p>
            <a:pPr marL="342900" indent="-342900" algn="ctr">
              <a:buClr>
                <a:srgbClr val="6600CC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操作程序</a:t>
            </a:r>
          </a:p>
        </p:txBody>
      </p:sp>
      <p:sp>
        <p:nvSpPr>
          <p:cNvPr id="104458" name="Text Box 10"/>
          <p:cNvSpPr txBox="1">
            <a:spLocks noChangeArrowheads="1"/>
          </p:cNvSpPr>
          <p:nvPr/>
        </p:nvSpPr>
        <p:spPr bwMode="auto">
          <a:xfrm>
            <a:off x="3300413" y="2070100"/>
            <a:ext cx="1089025" cy="1187450"/>
          </a:xfrm>
          <a:prstGeom prst="rect">
            <a:avLst/>
          </a:prstGeom>
          <a:noFill/>
          <a:ln w="38100">
            <a:noFill/>
            <a:prstDash val="sysDot"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chemeClr val="hlin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Wingdings" panose="05000000000000000000" pitchFamily="2" charset="2"/>
              </a:rPr>
              <a:t>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评估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chemeClr val="hlink"/>
                </a:solidFill>
                <a:sym typeface="Wingdings" panose="05000000000000000000" pitchFamily="2" charset="2"/>
              </a:rPr>
              <a:t></a:t>
            </a:r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  <a:sym typeface="Wingdings" panose="05000000000000000000" pitchFamily="2" charset="2"/>
              </a:rPr>
              <a:t>计划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chemeClr val="hlink"/>
                </a:solidFill>
                <a:sym typeface="Wingdings" panose="05000000000000000000" pitchFamily="2" charset="2"/>
              </a:rPr>
              <a:t></a:t>
            </a:r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  <a:sym typeface="Wingdings" panose="05000000000000000000" pitchFamily="2" charset="2"/>
              </a:rPr>
              <a:t>实施</a:t>
            </a:r>
          </a:p>
        </p:txBody>
      </p:sp>
      <p:pic>
        <p:nvPicPr>
          <p:cNvPr id="86070" name="Picture 7" descr="DSC0057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6525" y="2106613"/>
            <a:ext cx="4973638" cy="300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71" name="Picture 55" descr="IMG_0641_副本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0175" y="2117725"/>
            <a:ext cx="4997450" cy="3048000"/>
          </a:xfrm>
          <a:prstGeom prst="rect">
            <a:avLst/>
          </a:prstGeom>
          <a:noFill/>
        </p:spPr>
      </p:pic>
      <p:pic>
        <p:nvPicPr>
          <p:cNvPr id="86072" name="Picture 56" descr="IMG_0642_副本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3350" y="2100263"/>
            <a:ext cx="5013325" cy="3070225"/>
          </a:xfrm>
          <a:prstGeom prst="rect">
            <a:avLst/>
          </a:prstGeom>
          <a:noFill/>
        </p:spPr>
      </p:pic>
      <p:sp>
        <p:nvSpPr>
          <p:cNvPr id="114701" name="Rectangle 13"/>
          <p:cNvSpPr>
            <a:spLocks noChangeArrowheads="1"/>
          </p:cNvSpPr>
          <p:nvPr/>
        </p:nvSpPr>
        <p:spPr bwMode="auto">
          <a:xfrm>
            <a:off x="4703763" y="2209800"/>
            <a:ext cx="2033587" cy="2297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chemeClr val="hlink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●</a:t>
            </a:r>
            <a:r>
              <a:rPr lang="zh-CN" altLang="en-US" sz="2400" b="1">
                <a:solidFill>
                  <a:schemeClr val="hlink"/>
                </a:solidFill>
                <a:latin typeface="Tahoma" panose="020B0604030504040204" pitchFamily="34" charset="0"/>
                <a:ea typeface="微软雅黑" panose="020B0503020204020204" pitchFamily="34" charset="-122"/>
              </a:rPr>
              <a:t>行导尿术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chemeClr val="hlink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●</a:t>
            </a:r>
            <a:r>
              <a:rPr lang="zh-CN" altLang="en-US" sz="2400" b="1">
                <a:solidFill>
                  <a:schemeClr val="hlink"/>
                </a:solidFill>
                <a:latin typeface="Tahoma" panose="020B0604030504040204" pitchFamily="34" charset="0"/>
                <a:ea typeface="微软雅黑" panose="020B0503020204020204" pitchFamily="34" charset="-122"/>
              </a:rPr>
              <a:t>固定导管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chemeClr val="hlink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●</a:t>
            </a:r>
            <a:r>
              <a:rPr lang="zh-CN" altLang="en-US" sz="2400" b="1">
                <a:solidFill>
                  <a:schemeClr val="hlink"/>
                </a:solidFill>
                <a:latin typeface="Tahoma" panose="020B0604030504040204" pitchFamily="34" charset="0"/>
                <a:ea typeface="微软雅黑" panose="020B0503020204020204" pitchFamily="34" charset="-122"/>
              </a:rPr>
              <a:t>连接集尿袋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chemeClr val="hlink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●</a:t>
            </a:r>
            <a:r>
              <a:rPr lang="zh-CN" altLang="en-US" sz="2400" b="1">
                <a:solidFill>
                  <a:schemeClr val="hlink"/>
                </a:solidFill>
                <a:latin typeface="Tahoma" panose="020B0604030504040204" pitchFamily="34" charset="0"/>
                <a:ea typeface="微软雅黑" panose="020B0503020204020204" pitchFamily="34" charset="-122"/>
              </a:rPr>
              <a:t>固定集尿袋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chemeClr val="hlink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●</a:t>
            </a:r>
            <a:r>
              <a:rPr lang="zh-CN" altLang="en-US" sz="2400" b="1">
                <a:solidFill>
                  <a:schemeClr val="hlink"/>
                </a:solidFill>
                <a:latin typeface="Tahoma" panose="020B0604030504040204" pitchFamily="34" charset="0"/>
                <a:ea typeface="微软雅黑" panose="020B0503020204020204" pitchFamily="34" charset="-122"/>
              </a:rPr>
              <a:t>整理记录</a:t>
            </a:r>
          </a:p>
        </p:txBody>
      </p:sp>
      <p:pic>
        <p:nvPicPr>
          <p:cNvPr id="53259" name="Picture 11" descr="图片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10425" y="2008188"/>
            <a:ext cx="3016250" cy="218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710" name="Text Box 22"/>
          <p:cNvSpPr txBox="1">
            <a:spLocks noChangeArrowheads="1"/>
          </p:cNvSpPr>
          <p:nvPr/>
        </p:nvSpPr>
        <p:spPr bwMode="auto">
          <a:xfrm>
            <a:off x="7269163" y="4262438"/>
            <a:ext cx="2924175" cy="919162"/>
          </a:xfrm>
          <a:prstGeom prst="rect">
            <a:avLst/>
          </a:prstGeom>
          <a:solidFill>
            <a:srgbClr val="0000FF">
              <a:alpha val="0"/>
            </a:srgbClr>
          </a:solidFill>
          <a:ln w="3175" algn="ctr">
            <a:solidFill>
              <a:schemeClr val="hlink"/>
            </a:solidFill>
            <a:miter lim="800000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rgbClr val="C414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气囊固定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见尿后再插入</a:t>
            </a:r>
            <a:r>
              <a:rPr lang="en-US" altLang="zh-CN" b="1">
                <a:solidFill>
                  <a:srgbClr val="C414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7-10cm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注入</a:t>
            </a:r>
            <a:r>
              <a:rPr lang="en-US" altLang="zh-CN" b="1">
                <a:solidFill>
                  <a:srgbClr val="C414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5-10ml</a:t>
            </a:r>
            <a:r>
              <a:rPr lang="zh-CN" altLang="en-US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无菌生理盐水</a:t>
            </a:r>
          </a:p>
        </p:txBody>
      </p:sp>
      <p:pic>
        <p:nvPicPr>
          <p:cNvPr id="53260" name="Picture 12" descr="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208838" y="2008188"/>
            <a:ext cx="2995612" cy="217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743" name="Text Box 55"/>
          <p:cNvSpPr txBox="1">
            <a:spLocks noChangeArrowheads="1"/>
          </p:cNvSpPr>
          <p:nvPr/>
        </p:nvSpPr>
        <p:spPr bwMode="auto">
          <a:xfrm>
            <a:off x="7267575" y="4344988"/>
            <a:ext cx="2925763" cy="647700"/>
          </a:xfrm>
          <a:prstGeom prst="rect">
            <a:avLst/>
          </a:prstGeom>
          <a:solidFill>
            <a:srgbClr val="0000FF">
              <a:alpha val="0"/>
            </a:srgbClr>
          </a:solidFill>
          <a:ln w="6350" algn="ctr">
            <a:solidFill>
              <a:schemeClr val="hlink"/>
            </a:solidFill>
            <a:miter lim="800000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chemeClr val="hlink"/>
                </a:solidFill>
                <a:latin typeface="楷体_GB2312" pitchFamily="49" charset="-122"/>
                <a:ea typeface="微软雅黑" panose="020B0503020204020204" pitchFamily="34" charset="-122"/>
              </a:rPr>
              <a:t>固定集尿袋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chemeClr val="hlink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●集尿袋</a:t>
            </a:r>
            <a:r>
              <a:rPr lang="zh-CN" altLang="en-US" b="1">
                <a:solidFill>
                  <a:srgbClr val="C41402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低于膀胱</a:t>
            </a:r>
            <a:r>
              <a:rPr lang="zh-CN" altLang="en-US" b="1">
                <a:solidFill>
                  <a:schemeClr val="hlink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高度</a:t>
            </a:r>
            <a:endParaRPr lang="zh-CN" altLang="en-US" b="1">
              <a:solidFill>
                <a:schemeClr val="hlink"/>
              </a:solidFill>
              <a:latin typeface="楷体_GB2312" pitchFamily="49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04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04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04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104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104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104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9"/>
                            </p:stCondLst>
                            <p:childTnLst>
                              <p:par>
                                <p:cTn id="2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6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6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86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86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86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860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6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6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6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86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86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86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860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6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6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6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86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104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104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104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9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14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86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86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860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6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3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4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4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6" dur="1000"/>
                                        <p:tgtEl>
                                          <p:spTgt spid="114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147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1147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1147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4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5" dur="500"/>
                                        <p:tgtEl>
                                          <p:spTgt spid="532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53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147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147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4" dur="1000"/>
                                        <p:tgtEl>
                                          <p:spTgt spid="114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3" grpId="0" animBg="1"/>
      <p:bldP spid="104458" grpId="0" uiExpand="1" build="p"/>
      <p:bldP spid="114701" grpId="0"/>
      <p:bldP spid="114710" grpId="0" animBg="1"/>
      <p:bldP spid="114710" grpId="1" animBg="1"/>
      <p:bldP spid="11474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114" name="组合 5"/>
          <p:cNvGrpSpPr/>
          <p:nvPr/>
        </p:nvGrpSpPr>
        <p:grpSpPr bwMode="auto">
          <a:xfrm>
            <a:off x="573088" y="1492250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" name="矩形 14"/>
            <p:cNvSpPr/>
            <p:nvPr/>
          </p:nvSpPr>
          <p:spPr>
            <a:xfrm>
              <a:off x="771555" y="1709433"/>
              <a:ext cx="10669608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90119" name="组合 2"/>
          <p:cNvGrpSpPr/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90123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留置导尿管法</a:t>
            </a:r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608638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0125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5054600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四、与排尿相关的护理技术</a:t>
            </a:r>
          </a:p>
        </p:txBody>
      </p:sp>
      <p:sp>
        <p:nvSpPr>
          <p:cNvPr id="104453" name="AutoShape 5" descr="5%"/>
          <p:cNvSpPr>
            <a:spLocks noChangeArrowheads="1"/>
          </p:cNvSpPr>
          <p:nvPr/>
        </p:nvSpPr>
        <p:spPr bwMode="auto">
          <a:xfrm>
            <a:off x="1325563" y="2782888"/>
            <a:ext cx="1836737" cy="647700"/>
          </a:xfrm>
          <a:prstGeom prst="roundRect">
            <a:avLst>
              <a:gd name="adj" fmla="val 16667"/>
            </a:avLst>
          </a:prstGeom>
          <a:pattFill prst="pct90">
            <a:fgClr>
              <a:schemeClr val="bg1"/>
            </a:fgClr>
            <a:bgClr>
              <a:schemeClr val="hlink"/>
            </a:bgClr>
          </a:pattFill>
          <a:ln w="57150" cmpd="thinThick" algn="ctr">
            <a:solidFill>
              <a:schemeClr val="hlink"/>
            </a:solidFill>
            <a:round/>
          </a:ln>
        </p:spPr>
        <p:txBody>
          <a:bodyPr wrap="none" anchor="ctr"/>
          <a:lstStyle/>
          <a:p>
            <a:pPr marL="342900" indent="-342900" algn="ctr">
              <a:buClr>
                <a:srgbClr val="6600CC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指导要点</a:t>
            </a:r>
          </a:p>
        </p:txBody>
      </p:sp>
      <p:sp>
        <p:nvSpPr>
          <p:cNvPr id="90127" name="Rectangle 15"/>
          <p:cNvSpPr>
            <a:spLocks noChangeArrowheads="1"/>
          </p:cNvSpPr>
          <p:nvPr/>
        </p:nvSpPr>
        <p:spPr bwMode="auto">
          <a:xfrm>
            <a:off x="3692525" y="2417763"/>
            <a:ext cx="7004050" cy="22272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r>
              <a:rPr lang="zh-CN" altLang="en-US" sz="280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告知患者留置导尿的目的及重要性，鼓</a:t>
            </a:r>
          </a:p>
          <a:p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励患者主动参与护理。</a:t>
            </a:r>
          </a:p>
          <a:p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告知患者防止尿管受压、脱出的注意事</a:t>
            </a:r>
          </a:p>
          <a:p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项。</a:t>
            </a:r>
          </a:p>
          <a:p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告知患者离床活动时的注意事项。</a:t>
            </a:r>
          </a:p>
        </p:txBody>
      </p:sp>
      <p:sp>
        <p:nvSpPr>
          <p:cNvPr id="19" name="直角三角形 18"/>
          <p:cNvSpPr>
            <a:spLocks noChangeArrowheads="1"/>
          </p:cNvSpPr>
          <p:nvPr/>
        </p:nvSpPr>
        <p:spPr bwMode="auto">
          <a:xfrm flipV="1">
            <a:off x="4752975" y="827088"/>
            <a:ext cx="855663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0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3" grpId="0" animBg="1"/>
      <p:bldP spid="9012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066" name="组合 5"/>
          <p:cNvGrpSpPr/>
          <p:nvPr/>
        </p:nvGrpSpPr>
        <p:grpSpPr bwMode="auto">
          <a:xfrm>
            <a:off x="574675" y="152082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6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88071" name="组合 2"/>
          <p:cNvGrpSpPr/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88075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留置导尿管法</a:t>
            </a:r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608638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直角三角形 18"/>
          <p:cNvSpPr>
            <a:spLocks noChangeArrowheads="1"/>
          </p:cNvSpPr>
          <p:nvPr/>
        </p:nvSpPr>
        <p:spPr bwMode="auto">
          <a:xfrm flipV="1">
            <a:off x="4752975" y="827088"/>
            <a:ext cx="855663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88078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5054600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四、与排尿相关的护理技术</a:t>
            </a:r>
          </a:p>
        </p:txBody>
      </p:sp>
      <p:sp>
        <p:nvSpPr>
          <p:cNvPr id="104453" name="AutoShape 5" descr="5%"/>
          <p:cNvSpPr>
            <a:spLocks noChangeArrowheads="1"/>
          </p:cNvSpPr>
          <p:nvPr/>
        </p:nvSpPr>
        <p:spPr bwMode="auto">
          <a:xfrm>
            <a:off x="1325563" y="2782888"/>
            <a:ext cx="1836737" cy="647700"/>
          </a:xfrm>
          <a:prstGeom prst="roundRect">
            <a:avLst>
              <a:gd name="adj" fmla="val 16667"/>
            </a:avLst>
          </a:prstGeom>
          <a:pattFill prst="pct90">
            <a:fgClr>
              <a:schemeClr val="bg1"/>
            </a:fgClr>
            <a:bgClr>
              <a:schemeClr val="hlink"/>
            </a:bgClr>
          </a:pattFill>
          <a:ln w="57150" cmpd="thinThick" algn="ctr">
            <a:solidFill>
              <a:schemeClr val="hlink"/>
            </a:solidFill>
            <a:round/>
          </a:ln>
        </p:spPr>
        <p:txBody>
          <a:bodyPr wrap="none" anchor="ctr"/>
          <a:lstStyle/>
          <a:p>
            <a:pPr marL="342900" indent="-342900" algn="ctr">
              <a:buClr>
                <a:srgbClr val="6600CC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注意事项</a:t>
            </a:r>
          </a:p>
        </p:txBody>
      </p:sp>
      <p:sp>
        <p:nvSpPr>
          <p:cNvPr id="25606" name="Text Box 5"/>
          <p:cNvSpPr txBox="1">
            <a:spLocks noChangeArrowheads="1"/>
          </p:cNvSpPr>
          <p:nvPr/>
        </p:nvSpPr>
        <p:spPr bwMode="auto">
          <a:xfrm>
            <a:off x="3451225" y="2070100"/>
            <a:ext cx="2741613" cy="55880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、保持引流通畅</a:t>
            </a:r>
          </a:p>
        </p:txBody>
      </p:sp>
      <p:sp>
        <p:nvSpPr>
          <p:cNvPr id="25609" name="Text Box 5"/>
          <p:cNvSpPr txBox="1">
            <a:spLocks noChangeArrowheads="1"/>
          </p:cNvSpPr>
          <p:nvPr/>
        </p:nvSpPr>
        <p:spPr bwMode="auto">
          <a:xfrm>
            <a:off x="3451225" y="4583113"/>
            <a:ext cx="3241675" cy="55880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、做好健康教育</a:t>
            </a:r>
            <a:endParaRPr lang="en-US" altLang="zh-CN" sz="2400" b="1">
              <a:solidFill>
                <a:schemeClr val="hlin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12" name="Text Box 5"/>
          <p:cNvSpPr txBox="1">
            <a:spLocks noChangeArrowheads="1"/>
          </p:cNvSpPr>
          <p:nvPr/>
        </p:nvSpPr>
        <p:spPr bwMode="auto">
          <a:xfrm>
            <a:off x="3451225" y="2667000"/>
            <a:ext cx="2735263" cy="55880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、防止逆行感染</a:t>
            </a:r>
          </a:p>
        </p:txBody>
      </p:sp>
      <p:sp>
        <p:nvSpPr>
          <p:cNvPr id="25613" name="Text Box 5"/>
          <p:cNvSpPr txBox="1">
            <a:spLocks noChangeArrowheads="1"/>
          </p:cNvSpPr>
          <p:nvPr/>
        </p:nvSpPr>
        <p:spPr bwMode="auto">
          <a:xfrm>
            <a:off x="3451225" y="3302000"/>
            <a:ext cx="2762250" cy="55880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、观察与记录</a:t>
            </a:r>
          </a:p>
        </p:txBody>
      </p:sp>
      <p:sp>
        <p:nvSpPr>
          <p:cNvPr id="25614" name="Text Box 5"/>
          <p:cNvSpPr txBox="1">
            <a:spLocks noChangeArrowheads="1"/>
          </p:cNvSpPr>
          <p:nvPr/>
        </p:nvSpPr>
        <p:spPr bwMode="auto">
          <a:xfrm>
            <a:off x="3451225" y="3943350"/>
            <a:ext cx="3262313" cy="55880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、训练膀胱反射功能</a:t>
            </a:r>
          </a:p>
        </p:txBody>
      </p:sp>
      <p:sp>
        <p:nvSpPr>
          <p:cNvPr id="129029" name="Text Box 5"/>
          <p:cNvSpPr txBox="1">
            <a:spLocks noChangeArrowheads="1"/>
          </p:cNvSpPr>
          <p:nvPr/>
        </p:nvSpPr>
        <p:spPr bwMode="auto">
          <a:xfrm>
            <a:off x="6815138" y="2165350"/>
            <a:ext cx="3671887" cy="2593975"/>
          </a:xfrm>
          <a:prstGeom prst="rect">
            <a:avLst/>
          </a:prstGeom>
          <a:solidFill>
            <a:schemeClr val="tx1">
              <a:alpha val="0"/>
            </a:schemeClr>
          </a:solidFill>
          <a:ln w="63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●保持尿道口清洁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每日消毒外阴及尿道口</a:t>
            </a:r>
            <a:r>
              <a:rPr lang="en-US" altLang="zh-CN" sz="2000" b="1">
                <a:solidFill>
                  <a:srgbClr val="C414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1-2</a:t>
            </a:r>
            <a:r>
              <a:rPr lang="zh-CN" altLang="en-US" sz="2000" b="1">
                <a:solidFill>
                  <a:srgbClr val="C414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</a:t>
            </a:r>
            <a:r>
              <a:rPr lang="zh-CN" altLang="en-US" sz="2000" b="1">
                <a:solidFill>
                  <a:srgbClr val="C414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每日更换</a:t>
            </a: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集尿袋，及时倾倒。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</a:t>
            </a:r>
            <a:r>
              <a:rPr lang="zh-CN" altLang="en-US" sz="2000" b="1">
                <a:solidFill>
                  <a:srgbClr val="C414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每周更换</a:t>
            </a: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导尿管一</a:t>
            </a:r>
            <a:r>
              <a:rPr lang="zh-CN" altLang="en-US" sz="200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●集尿袋位置应</a:t>
            </a:r>
            <a:r>
              <a:rPr lang="zh-CN" altLang="en-US" sz="2000" b="1">
                <a:solidFill>
                  <a:srgbClr val="C414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低于耻骨联合</a:t>
            </a: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，防止尿液逆流</a:t>
            </a:r>
          </a:p>
          <a:p>
            <a:pPr>
              <a:buFont typeface="Wingdings" panose="05000000000000000000" pitchFamily="2" charset="2"/>
              <a:buChar char="u"/>
            </a:pPr>
            <a:endParaRPr lang="zh-CN" altLang="en-US" sz="2000">
              <a:solidFill>
                <a:schemeClr val="hlin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6805613" y="2165350"/>
            <a:ext cx="3671887" cy="403225"/>
          </a:xfrm>
          <a:prstGeom prst="rect">
            <a:avLst/>
          </a:prstGeom>
          <a:solidFill>
            <a:schemeClr val="tx1">
              <a:alpha val="0"/>
            </a:schemeClr>
          </a:solidFill>
          <a:ln w="63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●</a:t>
            </a:r>
            <a:r>
              <a:rPr lang="zh-CN" altLang="en-US" sz="2000" b="1">
                <a:solidFill>
                  <a:schemeClr val="hlink"/>
                </a:solidFill>
                <a:latin typeface="楷体_GB2312" pitchFamily="49" charset="-122"/>
                <a:ea typeface="微软雅黑" panose="020B0503020204020204" pitchFamily="34" charset="-122"/>
              </a:rPr>
              <a:t>避免受压、扭曲、堵塞</a:t>
            </a:r>
            <a:endParaRPr lang="zh-CN" altLang="en-US" sz="2000">
              <a:solidFill>
                <a:schemeClr val="hlink"/>
              </a:solidFill>
              <a:latin typeface="楷体_GB2312" pitchFamily="49" charset="-122"/>
              <a:ea typeface="微软雅黑" panose="020B0503020204020204" pitchFamily="34" charset="-122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6834188" y="3205163"/>
            <a:ext cx="3671887" cy="708025"/>
          </a:xfrm>
          <a:prstGeom prst="rect">
            <a:avLst/>
          </a:prstGeom>
          <a:solidFill>
            <a:schemeClr val="tx1">
              <a:alpha val="0"/>
            </a:schemeClr>
          </a:solidFill>
          <a:ln w="63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2000" b="1" dirty="0">
                <a:solidFill>
                  <a:schemeClr val="hlink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●</a:t>
            </a:r>
            <a:r>
              <a:rPr lang="zh-CN" altLang="en-US" sz="2000" b="1" dirty="0">
                <a:solidFill>
                  <a:schemeClr val="hlink"/>
                </a:solidFill>
                <a:latin typeface="楷体_GB2312" pitchFamily="49" charset="-122"/>
                <a:ea typeface="微软雅黑" panose="020B0503020204020204" pitchFamily="34" charset="-122"/>
              </a:rPr>
              <a:t>如有沉淀、混浊、结晶时，及时做膀胱冲洗</a:t>
            </a:r>
            <a:endParaRPr lang="zh-CN" altLang="en-US" sz="2000" dirty="0">
              <a:solidFill>
                <a:schemeClr val="hlink"/>
              </a:solidFill>
              <a:latin typeface="楷体_GB2312" pitchFamily="49" charset="-122"/>
              <a:ea typeface="微软雅黑" panose="020B0503020204020204" pitchFamily="34" charset="-122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6826250" y="3876675"/>
            <a:ext cx="3671888" cy="708025"/>
          </a:xfrm>
          <a:prstGeom prst="rect">
            <a:avLst/>
          </a:prstGeom>
          <a:solidFill>
            <a:schemeClr val="tx1">
              <a:alpha val="0"/>
            </a:schemeClr>
          </a:solidFill>
          <a:ln w="63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rgbClr val="C414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●间歇式夹闭引流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●每</a:t>
            </a:r>
            <a:r>
              <a:rPr lang="en-US" altLang="zh-CN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3-4h</a:t>
            </a: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开放一次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6818313" y="4454525"/>
            <a:ext cx="3671887" cy="708025"/>
          </a:xfrm>
          <a:prstGeom prst="rect">
            <a:avLst/>
          </a:prstGeom>
          <a:solidFill>
            <a:schemeClr val="tx1">
              <a:alpha val="0"/>
            </a:schemeClr>
          </a:solidFill>
          <a:ln w="63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●解释留置导尿目的和护理方法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●每日尿量</a:t>
            </a:r>
            <a:r>
              <a:rPr lang="en-US" altLang="zh-CN" sz="2000" b="1">
                <a:solidFill>
                  <a:srgbClr val="C414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&gt;2000ml</a:t>
            </a: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129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3" grpId="0" animBg="1"/>
      <p:bldP spid="25606" grpId="0" animBg="1"/>
      <p:bldP spid="25609" grpId="0" animBg="1"/>
      <p:bldP spid="25612" grpId="0" animBg="1"/>
      <p:bldP spid="25613" grpId="0" animBg="1"/>
      <p:bldP spid="25614" grpId="0" animBg="1"/>
      <p:bldP spid="129029" grpId="0" animBg="1"/>
      <p:bldP spid="129029" grpId="1" animBg="1"/>
      <p:bldP spid="7" grpId="0" animBg="1"/>
      <p:bldP spid="7" grpId="1" animBg="1"/>
      <p:bldP spid="3" grpId="0" animBg="1"/>
      <p:bldP spid="3" grpId="1" animBg="1"/>
      <p:bldP spid="8" grpId="0" animBg="1"/>
      <p:bldP spid="8" grpId="1" animBg="1"/>
      <p:bldP spid="5" grpId="0" animBg="1"/>
      <p:bldP spid="5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257175"/>
            <a:ext cx="51149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843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732337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排尿护理</a:t>
            </a:r>
          </a:p>
        </p:txBody>
      </p:sp>
      <p:sp>
        <p:nvSpPr>
          <p:cNvPr id="14" name="直角三角形 13"/>
          <p:cNvSpPr/>
          <p:nvPr/>
        </p:nvSpPr>
        <p:spPr>
          <a:xfrm flipV="1">
            <a:off x="4259263" y="827088"/>
            <a:ext cx="855662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5845" name="图片 14"/>
          <p:cNvPicPr>
            <a:picLocks noChangeAspect="1"/>
          </p:cNvPicPr>
          <p:nvPr/>
        </p:nvPicPr>
        <p:blipFill>
          <a:blip r:embed="rId2"/>
          <a:srcRect t="5482" b="6068"/>
          <a:stretch>
            <a:fillRect/>
          </a:stretch>
        </p:blipFill>
        <p:spPr bwMode="auto">
          <a:xfrm>
            <a:off x="4148138" y="1692275"/>
            <a:ext cx="3895725" cy="389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/>
        </p:nvSpPr>
        <p:spPr>
          <a:xfrm>
            <a:off x="8043863" y="1692275"/>
            <a:ext cx="3386137" cy="389731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2000" y="1692275"/>
            <a:ext cx="3386138" cy="389731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04813" y="1692275"/>
            <a:ext cx="3743325" cy="661988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043863" y="4927600"/>
            <a:ext cx="3741737" cy="661988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直角三角形 19"/>
          <p:cNvSpPr/>
          <p:nvPr/>
        </p:nvSpPr>
        <p:spPr>
          <a:xfrm>
            <a:off x="11430000" y="4646613"/>
            <a:ext cx="355600" cy="280987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直角三角形 20"/>
          <p:cNvSpPr/>
          <p:nvPr/>
        </p:nvSpPr>
        <p:spPr>
          <a:xfrm rot="10800000">
            <a:off x="404813" y="2354263"/>
            <a:ext cx="357187" cy="280987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852" name="文本框 21"/>
          <p:cNvSpPr txBox="1">
            <a:spLocks noChangeArrowheads="1"/>
          </p:cNvSpPr>
          <p:nvPr/>
        </p:nvSpPr>
        <p:spPr bwMode="auto">
          <a:xfrm>
            <a:off x="1512888" y="1730375"/>
            <a:ext cx="1847850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课前思考</a:t>
            </a:r>
          </a:p>
        </p:txBody>
      </p:sp>
      <p:sp>
        <p:nvSpPr>
          <p:cNvPr id="35853" name="文本框 22"/>
          <p:cNvSpPr txBox="1">
            <a:spLocks noChangeArrowheads="1"/>
          </p:cNvSpPr>
          <p:nvPr/>
        </p:nvSpPr>
        <p:spPr bwMode="auto">
          <a:xfrm>
            <a:off x="9099550" y="4967288"/>
            <a:ext cx="16319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想一想</a:t>
            </a:r>
          </a:p>
        </p:txBody>
      </p:sp>
      <p:sp>
        <p:nvSpPr>
          <p:cNvPr id="24" name="直角三角形 23"/>
          <p:cNvSpPr/>
          <p:nvPr/>
        </p:nvSpPr>
        <p:spPr>
          <a:xfrm rot="16200000">
            <a:off x="7377113" y="4922837"/>
            <a:ext cx="661988" cy="671513"/>
          </a:xfrm>
          <a:prstGeom prst="rtTriangle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直角三角形 24"/>
          <p:cNvSpPr/>
          <p:nvPr/>
        </p:nvSpPr>
        <p:spPr>
          <a:xfrm rot="5400000">
            <a:off x="4152900" y="1687513"/>
            <a:ext cx="661988" cy="671512"/>
          </a:xfrm>
          <a:prstGeom prst="rtTriangle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856" name="文本框 25"/>
          <p:cNvSpPr txBox="1">
            <a:spLocks noChangeArrowheads="1"/>
          </p:cNvSpPr>
          <p:nvPr/>
        </p:nvSpPr>
        <p:spPr bwMode="auto">
          <a:xfrm>
            <a:off x="1035050" y="2535238"/>
            <a:ext cx="2838450" cy="25533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患者，女，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33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岁。行胃大部切除术后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小时未排尿。主诉下腹部剧烈胀痛，有尿意，但排尿困难。查体：耻骨联合上膨隆，可触及一囊性包块，叩诊呈实音，有压痛。</a:t>
            </a:r>
          </a:p>
        </p:txBody>
      </p:sp>
      <p:sp>
        <p:nvSpPr>
          <p:cNvPr id="35857" name="文本框 26"/>
          <p:cNvSpPr txBox="1">
            <a:spLocks noChangeArrowheads="1"/>
          </p:cNvSpPr>
          <p:nvPr/>
        </p:nvSpPr>
        <p:spPr bwMode="auto">
          <a:xfrm>
            <a:off x="8434388" y="2482850"/>
            <a:ext cx="2838450" cy="2301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zh-CN" altLang="en-US" sz="2000" b="1">
                <a:solidFill>
                  <a:schemeClr val="hlink"/>
                </a:solidFill>
                <a:ea typeface="微软雅黑" panose="020B0503020204020204" pitchFamily="34" charset="-122"/>
              </a:rPr>
              <a:t>该患者发生了什么情况</a:t>
            </a:r>
            <a:r>
              <a:rPr lang="zh-CN" altLang="en-US" b="1">
                <a:solidFill>
                  <a:schemeClr val="hlink"/>
                </a:solidFill>
                <a:ea typeface="微软雅黑" panose="020B0503020204020204" pitchFamily="34" charset="-122"/>
              </a:rPr>
              <a:t>？</a:t>
            </a:r>
          </a:p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zh-CN" altLang="en-US" sz="2000" b="1">
                <a:solidFill>
                  <a:schemeClr val="hlink"/>
                </a:solidFill>
                <a:ea typeface="微软雅黑" panose="020B0503020204020204" pitchFamily="34" charset="-122"/>
              </a:rPr>
              <a:t>促进患者排尿的护理措施有哪些？</a:t>
            </a:r>
            <a:endParaRPr lang="en-US" altLang="zh-CN" sz="2000" b="1">
              <a:solidFill>
                <a:schemeClr val="hlink"/>
              </a:solidFill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  <a:spcBef>
                <a:spcPct val="50000"/>
              </a:spcBef>
            </a:pPr>
            <a:endParaRPr lang="zh-CN" altLang="en-US" sz="2000">
              <a:solidFill>
                <a:schemeClr val="hlink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99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658" name="组合 2"/>
          <p:cNvGrpSpPr/>
          <p:nvPr/>
        </p:nvGrpSpPr>
        <p:grpSpPr bwMode="auto">
          <a:xfrm>
            <a:off x="882650" y="1677988"/>
            <a:ext cx="10426700" cy="3897312"/>
            <a:chOff x="882025" y="1678585"/>
            <a:chExt cx="10427950" cy="3897086"/>
          </a:xfrm>
        </p:grpSpPr>
        <p:sp>
          <p:nvSpPr>
            <p:cNvPr id="17" name="矩形 16"/>
            <p:cNvSpPr/>
            <p:nvPr/>
          </p:nvSpPr>
          <p:spPr>
            <a:xfrm>
              <a:off x="882025" y="1678585"/>
              <a:ext cx="10427950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005865" y="1811927"/>
              <a:ext cx="10102474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1" name="直角三角形 20"/>
          <p:cNvSpPr/>
          <p:nvPr/>
        </p:nvSpPr>
        <p:spPr>
          <a:xfrm rot="10800000" flipH="1" flipV="1">
            <a:off x="5341938" y="1398588"/>
            <a:ext cx="357187" cy="280987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直角三角形 27"/>
          <p:cNvSpPr/>
          <p:nvPr/>
        </p:nvSpPr>
        <p:spPr>
          <a:xfrm rot="10800000" flipV="1">
            <a:off x="882650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4533900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0664" name="文本框 15"/>
          <p:cNvSpPr txBox="1">
            <a:spLocks noChangeArrowheads="1"/>
          </p:cNvSpPr>
          <p:nvPr/>
        </p:nvSpPr>
        <p:spPr bwMode="auto">
          <a:xfrm>
            <a:off x="192088" y="257175"/>
            <a:ext cx="4205287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排尿护理</a:t>
            </a:r>
          </a:p>
        </p:txBody>
      </p:sp>
      <p:sp>
        <p:nvSpPr>
          <p:cNvPr id="19" name="直角三角形 18"/>
          <p:cNvSpPr>
            <a:spLocks noChangeArrowheads="1"/>
          </p:cNvSpPr>
          <p:nvPr/>
        </p:nvSpPr>
        <p:spPr bwMode="auto">
          <a:xfrm flipV="1">
            <a:off x="3697288" y="828675"/>
            <a:ext cx="855662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46188" y="1397000"/>
            <a:ext cx="4095750" cy="660400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0667" name="文本框 21"/>
          <p:cNvSpPr txBox="1">
            <a:spLocks noChangeArrowheads="1"/>
          </p:cNvSpPr>
          <p:nvPr/>
        </p:nvSpPr>
        <p:spPr bwMode="auto">
          <a:xfrm>
            <a:off x="1525588" y="1409700"/>
            <a:ext cx="3589337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课堂小结</a:t>
            </a:r>
          </a:p>
        </p:txBody>
      </p:sp>
      <p:sp>
        <p:nvSpPr>
          <p:cNvPr id="70668" name="Text Box 5"/>
          <p:cNvSpPr txBox="1">
            <a:spLocks noChangeArrowheads="1"/>
          </p:cNvSpPr>
          <p:nvPr/>
        </p:nvSpPr>
        <p:spPr bwMode="auto">
          <a:xfrm>
            <a:off x="1557338" y="2135188"/>
            <a:ext cx="9147175" cy="3707765"/>
          </a:xfrm>
          <a:prstGeom prst="rect">
            <a:avLst/>
          </a:prstGeom>
          <a:noFill/>
          <a:ln w="635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●多尿指</a:t>
            </a:r>
            <a:r>
              <a:rPr lang="en-US" altLang="zh-CN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24h</a:t>
            </a: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尿量</a:t>
            </a:r>
            <a:r>
              <a:rPr lang="en-US" altLang="zh-CN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&gt;2500ml</a:t>
            </a: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；少尿指</a:t>
            </a:r>
            <a:r>
              <a:rPr lang="en-US" altLang="zh-CN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24h</a:t>
            </a: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尿量</a:t>
            </a:r>
            <a:r>
              <a:rPr lang="en-US" altLang="zh-CN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&lt;400ml,</a:t>
            </a: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1h&lt;17ml</a:t>
            </a: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；无尿指</a:t>
            </a:r>
            <a:r>
              <a:rPr lang="en-US" altLang="zh-CN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24h</a:t>
            </a: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尿量</a:t>
            </a:r>
            <a:r>
              <a:rPr lang="en-US" altLang="zh-CN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&lt;100ml</a:t>
            </a: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12h</a:t>
            </a: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无尿者。</a:t>
            </a:r>
          </a:p>
          <a:p>
            <a:pPr>
              <a:lnSpc>
                <a:spcPct val="115000"/>
              </a:lnSpc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●肉眼血尿呈红色或棕色；血红蛋白尿呈酱油色或浓红茶色；胆红素尿呈黄褐色；脓尿呈白色絮状混浊；乳糜尿呈乳白色。</a:t>
            </a:r>
          </a:p>
          <a:p>
            <a:pPr>
              <a:lnSpc>
                <a:spcPct val="115000"/>
              </a:lnSpc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●尿失禁患者和尿潴留患者的护理措施。</a:t>
            </a:r>
          </a:p>
          <a:p>
            <a:pPr>
              <a:lnSpc>
                <a:spcPct val="115000"/>
              </a:lnSpc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●男女病人导尿的不同点：用物、体位、消毒顺序、插管长度。</a:t>
            </a:r>
          </a:p>
          <a:p>
            <a:pPr>
              <a:lnSpc>
                <a:spcPct val="115000"/>
              </a:lnSpc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●气囊固定：见尿后再插</a:t>
            </a:r>
            <a:r>
              <a:rPr lang="en-US" altLang="zh-CN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7-10cm.</a:t>
            </a:r>
          </a:p>
          <a:p>
            <a:pPr>
              <a:lnSpc>
                <a:spcPct val="115000"/>
              </a:lnSpc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●膀胱高度膨胀的病人，第一次放尿</a:t>
            </a:r>
            <a:r>
              <a:rPr lang="en-US" altLang="zh-CN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&lt;1000ml</a:t>
            </a: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>
              <a:lnSpc>
                <a:spcPct val="115000"/>
              </a:lnSpc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●留置导尿的目的和注意事项。</a:t>
            </a:r>
          </a:p>
          <a:p>
            <a:pPr eaLnBrk="0" hangingPunct="0">
              <a:lnSpc>
                <a:spcPct val="140000"/>
              </a:lnSpc>
            </a:pPr>
            <a:endParaRPr lang="zh-CN" altLang="en-US" sz="2000" b="1">
              <a:solidFill>
                <a:schemeClr val="hlin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99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754" name="组合 5"/>
          <p:cNvGrpSpPr/>
          <p:nvPr/>
        </p:nvGrpSpPr>
        <p:grpSpPr bwMode="auto">
          <a:xfrm>
            <a:off x="574675" y="152082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257175"/>
            <a:ext cx="4591050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4756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283075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排尿护理</a:t>
            </a:r>
          </a:p>
        </p:txBody>
      </p:sp>
      <p:sp>
        <p:nvSpPr>
          <p:cNvPr id="14" name="直角三角形 13"/>
          <p:cNvSpPr>
            <a:spLocks noChangeArrowheads="1"/>
          </p:cNvSpPr>
          <p:nvPr/>
        </p:nvSpPr>
        <p:spPr bwMode="auto">
          <a:xfrm flipV="1">
            <a:off x="3749675" y="817563"/>
            <a:ext cx="857250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4760" name="组合 2"/>
          <p:cNvGrpSpPr/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74761" name="文本框 21"/>
          <p:cNvSpPr txBox="1">
            <a:spLocks noChangeArrowheads="1"/>
          </p:cNvSpPr>
          <p:nvPr/>
        </p:nvSpPr>
        <p:spPr bwMode="auto">
          <a:xfrm>
            <a:off x="3776663" y="1306513"/>
            <a:ext cx="456406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课堂评价</a:t>
            </a:r>
          </a:p>
        </p:txBody>
      </p:sp>
      <p:sp>
        <p:nvSpPr>
          <p:cNvPr id="74762" name="Text Box 10"/>
          <p:cNvSpPr txBox="1">
            <a:spLocks noChangeArrowheads="1"/>
          </p:cNvSpPr>
          <p:nvPr/>
        </p:nvSpPr>
        <p:spPr bwMode="auto">
          <a:xfrm>
            <a:off x="1443038" y="1993900"/>
            <a:ext cx="9472612" cy="19177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A3/A4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型题</a:t>
            </a:r>
          </a:p>
          <a:p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题共用题干）</a:t>
            </a:r>
            <a:endParaRPr lang="en-US" altLang="zh-CN" sz="2400" b="1">
              <a:solidFill>
                <a:schemeClr val="hlin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患者女性，</a:t>
            </a:r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岁。术中不慎损伤膀胱括约肌，导致尿失禁。</a:t>
            </a:r>
          </a:p>
          <a:p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此患者尿失禁属于（   ）</a:t>
            </a:r>
          </a:p>
          <a:p>
            <a:r>
              <a:rPr lang="zh-CN" altLang="en-US" sz="2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真性尿失禁    </a:t>
            </a:r>
            <a:r>
              <a:rPr lang="en-US" altLang="zh-CN" sz="2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假性尿失禁    </a:t>
            </a:r>
            <a:r>
              <a:rPr lang="en-US" altLang="zh-CN" sz="2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压力性尿失禁    </a:t>
            </a:r>
            <a:r>
              <a:rPr lang="en-US" altLang="zh-CN" sz="2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2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充溢性尿失禁</a:t>
            </a:r>
          </a:p>
        </p:txBody>
      </p:sp>
      <p:sp>
        <p:nvSpPr>
          <p:cNvPr id="29708" name="Text Box 5"/>
          <p:cNvSpPr txBox="1">
            <a:spLocks noChangeArrowheads="1"/>
          </p:cNvSpPr>
          <p:nvPr/>
        </p:nvSpPr>
        <p:spPr bwMode="auto">
          <a:xfrm>
            <a:off x="4481513" y="2913063"/>
            <a:ext cx="4318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lnSpc>
                <a:spcPct val="125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A</a:t>
            </a:r>
          </a:p>
        </p:txBody>
      </p:sp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1443038" y="3957638"/>
            <a:ext cx="8167687" cy="167481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针对该患者的尿失禁，适宜的护理措施是（   ）</a:t>
            </a:r>
          </a:p>
          <a:p>
            <a:r>
              <a:rPr lang="en-US" altLang="zh-CN" sz="2400" b="1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长期使用接尿装置           </a:t>
            </a:r>
            <a:r>
              <a:rPr lang="en-US" altLang="zh-CN" sz="2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鼓励患者睡前多饮水</a:t>
            </a:r>
          </a:p>
          <a:p>
            <a:r>
              <a:rPr lang="zh-CN" altLang="en-US" sz="2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留置导尿管引流               </a:t>
            </a:r>
            <a:r>
              <a:rPr lang="en-US" altLang="zh-CN" sz="2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2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限制饮水量</a:t>
            </a:r>
          </a:p>
          <a:p>
            <a:pPr>
              <a:lnSpc>
                <a:spcPts val="2400"/>
              </a:lnSpc>
              <a:spcBef>
                <a:spcPct val="50000"/>
              </a:spcBef>
            </a:pPr>
            <a:endParaRPr lang="zh-CN" altLang="en-US" sz="24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7497763" y="3776663"/>
            <a:ext cx="4318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lnSpc>
                <a:spcPct val="125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8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99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82" name="组合 5"/>
          <p:cNvGrpSpPr/>
          <p:nvPr/>
        </p:nvGrpSpPr>
        <p:grpSpPr bwMode="auto">
          <a:xfrm>
            <a:off x="574675" y="152082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257175"/>
            <a:ext cx="4591050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1684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283075" cy="596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排尿护理</a:t>
            </a:r>
          </a:p>
        </p:txBody>
      </p:sp>
      <p:sp>
        <p:nvSpPr>
          <p:cNvPr id="14" name="直角三角形 13"/>
          <p:cNvSpPr>
            <a:spLocks noChangeArrowheads="1"/>
          </p:cNvSpPr>
          <p:nvPr/>
        </p:nvSpPr>
        <p:spPr bwMode="auto">
          <a:xfrm flipV="1">
            <a:off x="3749675" y="817563"/>
            <a:ext cx="857250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1688" name="组合 2"/>
          <p:cNvGrpSpPr/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71689" name="文本框 21"/>
          <p:cNvSpPr txBox="1">
            <a:spLocks noChangeArrowheads="1"/>
          </p:cNvSpPr>
          <p:nvPr/>
        </p:nvSpPr>
        <p:spPr bwMode="auto">
          <a:xfrm>
            <a:off x="3776663" y="1306513"/>
            <a:ext cx="456406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课堂评价</a:t>
            </a:r>
          </a:p>
        </p:txBody>
      </p:sp>
      <p:sp>
        <p:nvSpPr>
          <p:cNvPr id="71697" name="Text Box 10"/>
          <p:cNvSpPr txBox="1">
            <a:spLocks noChangeArrowheads="1"/>
          </p:cNvSpPr>
          <p:nvPr/>
        </p:nvSpPr>
        <p:spPr bwMode="auto">
          <a:xfrm>
            <a:off x="1443038" y="1993900"/>
            <a:ext cx="9472612" cy="19907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题共用题干）</a:t>
            </a:r>
            <a:endParaRPr lang="en-US" altLang="zh-CN" sz="2400" b="1">
              <a:solidFill>
                <a:schemeClr val="hlin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女性，</a:t>
            </a:r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岁，因行子宫肌瘤切除术，术前医生下医嘱进行留置导尿术</a:t>
            </a:r>
          </a:p>
          <a:p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此患者术前需要导尿的主要目的是（   ）</a:t>
            </a:r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10000"/>
              </a:lnSpc>
            </a:pPr>
            <a:r>
              <a:rPr lang="en-US" altLang="zh-CN" sz="2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测量膀胱容量                   </a:t>
            </a:r>
            <a:r>
              <a:rPr lang="en-US" altLang="zh-CN" sz="2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减轻患者痛苦</a:t>
            </a:r>
          </a:p>
          <a:p>
            <a:pPr>
              <a:lnSpc>
                <a:spcPct val="110000"/>
              </a:lnSpc>
            </a:pPr>
            <a:r>
              <a:rPr lang="en-US" altLang="zh-CN" sz="2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避免术中误伤膀胱            </a:t>
            </a:r>
            <a:r>
              <a:rPr lang="en-US" altLang="zh-CN" sz="2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2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鉴别有无尿闭</a:t>
            </a:r>
          </a:p>
        </p:txBody>
      </p:sp>
      <p:sp>
        <p:nvSpPr>
          <p:cNvPr id="28683" name="Text Box 5"/>
          <p:cNvSpPr txBox="1">
            <a:spLocks noChangeArrowheads="1"/>
          </p:cNvSpPr>
          <p:nvPr/>
        </p:nvSpPr>
        <p:spPr bwMode="auto">
          <a:xfrm>
            <a:off x="6621463" y="2546350"/>
            <a:ext cx="4318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lnSpc>
                <a:spcPct val="125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C</a:t>
            </a:r>
          </a:p>
        </p:txBody>
      </p:sp>
      <p:sp>
        <p:nvSpPr>
          <p:cNvPr id="29706" name="Text Box 10"/>
          <p:cNvSpPr txBox="1">
            <a:spLocks noChangeArrowheads="1"/>
          </p:cNvSpPr>
          <p:nvPr/>
        </p:nvSpPr>
        <p:spPr bwMode="auto">
          <a:xfrm>
            <a:off x="1423988" y="3900488"/>
            <a:ext cx="9640887" cy="12604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患者怕痛而拒绝插导尿管，护士采取下列措施错误的是（   ）？</a:t>
            </a:r>
          </a:p>
          <a:p>
            <a:pPr>
              <a:lnSpc>
                <a:spcPct val="110000"/>
              </a:lnSpc>
            </a:pPr>
            <a:r>
              <a:rPr lang="en-US" altLang="zh-CN" sz="2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耐性解释                         </a:t>
            </a:r>
            <a:r>
              <a:rPr lang="en-US" altLang="zh-CN" sz="2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插管时屏风遮挡</a:t>
            </a:r>
          </a:p>
          <a:p>
            <a:pPr>
              <a:lnSpc>
                <a:spcPct val="110000"/>
              </a:lnSpc>
            </a:pPr>
            <a:r>
              <a:rPr lang="en-US" altLang="zh-CN" sz="2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插管动作轻柔</a:t>
            </a:r>
            <a:r>
              <a:rPr lang="en-US" altLang="zh-CN" sz="2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D.</a:t>
            </a:r>
            <a:r>
              <a:rPr lang="zh-CN" altLang="en-US" sz="2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报告医生改用其他方法</a:t>
            </a:r>
            <a:endParaRPr lang="zh-CN" altLang="en-US" sz="2400" b="1">
              <a:solidFill>
                <a:srgbClr val="E8CA1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08" name="Text Box 5"/>
          <p:cNvSpPr txBox="1">
            <a:spLocks noChangeArrowheads="1"/>
          </p:cNvSpPr>
          <p:nvPr/>
        </p:nvSpPr>
        <p:spPr bwMode="auto">
          <a:xfrm>
            <a:off x="9363075" y="3717925"/>
            <a:ext cx="4318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lnSpc>
                <a:spcPct val="125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3" grpId="0"/>
      <p:bldP spid="2970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257175"/>
            <a:ext cx="51149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07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732337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排尿护理</a:t>
            </a:r>
          </a:p>
        </p:txBody>
      </p:sp>
      <p:sp>
        <p:nvSpPr>
          <p:cNvPr id="14" name="直角三角形 13"/>
          <p:cNvSpPr/>
          <p:nvPr/>
        </p:nvSpPr>
        <p:spPr>
          <a:xfrm flipV="1">
            <a:off x="4259263" y="827088"/>
            <a:ext cx="855662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1509" name="图片 14"/>
          <p:cNvPicPr>
            <a:picLocks noChangeAspect="1"/>
          </p:cNvPicPr>
          <p:nvPr/>
        </p:nvPicPr>
        <p:blipFill>
          <a:blip r:embed="rId2"/>
          <a:srcRect t="5482" b="6068"/>
          <a:stretch>
            <a:fillRect/>
          </a:stretch>
        </p:blipFill>
        <p:spPr bwMode="auto">
          <a:xfrm>
            <a:off x="4148138" y="1692275"/>
            <a:ext cx="3895725" cy="389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/>
        </p:nvSpPr>
        <p:spPr>
          <a:xfrm>
            <a:off x="8043863" y="1692275"/>
            <a:ext cx="3386137" cy="389731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2000" y="1692275"/>
            <a:ext cx="3386138" cy="389731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04813" y="1692275"/>
            <a:ext cx="3743325" cy="661988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043863" y="4927600"/>
            <a:ext cx="3741737" cy="661988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直角三角形 19"/>
          <p:cNvSpPr/>
          <p:nvPr/>
        </p:nvSpPr>
        <p:spPr>
          <a:xfrm>
            <a:off x="11430000" y="4646613"/>
            <a:ext cx="355600" cy="280987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直角三角形 20"/>
          <p:cNvSpPr/>
          <p:nvPr/>
        </p:nvSpPr>
        <p:spPr>
          <a:xfrm rot="10800000">
            <a:off x="404813" y="2354263"/>
            <a:ext cx="357187" cy="280987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16" name="文本框 21"/>
          <p:cNvSpPr txBox="1">
            <a:spLocks noChangeArrowheads="1"/>
          </p:cNvSpPr>
          <p:nvPr/>
        </p:nvSpPr>
        <p:spPr bwMode="auto">
          <a:xfrm>
            <a:off x="1512888" y="1730375"/>
            <a:ext cx="1847850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课前思考</a:t>
            </a:r>
          </a:p>
        </p:txBody>
      </p:sp>
      <p:sp>
        <p:nvSpPr>
          <p:cNvPr id="21517" name="文本框 22"/>
          <p:cNvSpPr txBox="1">
            <a:spLocks noChangeArrowheads="1"/>
          </p:cNvSpPr>
          <p:nvPr/>
        </p:nvSpPr>
        <p:spPr bwMode="auto">
          <a:xfrm>
            <a:off x="9099550" y="4967288"/>
            <a:ext cx="16319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想一想</a:t>
            </a:r>
          </a:p>
        </p:txBody>
      </p:sp>
      <p:sp>
        <p:nvSpPr>
          <p:cNvPr id="24" name="直角三角形 23"/>
          <p:cNvSpPr/>
          <p:nvPr/>
        </p:nvSpPr>
        <p:spPr>
          <a:xfrm rot="16200000">
            <a:off x="7377113" y="4922837"/>
            <a:ext cx="661988" cy="671513"/>
          </a:xfrm>
          <a:prstGeom prst="rtTriangle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直角三角形 24"/>
          <p:cNvSpPr/>
          <p:nvPr/>
        </p:nvSpPr>
        <p:spPr>
          <a:xfrm rot="5400000">
            <a:off x="4152900" y="1687513"/>
            <a:ext cx="661988" cy="671512"/>
          </a:xfrm>
          <a:prstGeom prst="rtTriangle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9280" name="文本框 25"/>
          <p:cNvSpPr txBox="1">
            <a:spLocks noChangeArrowheads="1"/>
          </p:cNvSpPr>
          <p:nvPr/>
        </p:nvSpPr>
        <p:spPr bwMode="auto">
          <a:xfrm>
            <a:off x="1035050" y="2535238"/>
            <a:ext cx="2838450" cy="25533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患者，女，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33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岁。行胃大部切除术后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小时未排尿。主诉下腹部剧烈胀痛，有尿意，但排尿困难。查体：耻骨联合上膨隆，可触及一囊性包块，叩诊呈实音，有压痛。</a:t>
            </a:r>
          </a:p>
        </p:txBody>
      </p:sp>
      <p:sp>
        <p:nvSpPr>
          <p:cNvPr id="139281" name="文本框 26"/>
          <p:cNvSpPr txBox="1">
            <a:spLocks noChangeArrowheads="1"/>
          </p:cNvSpPr>
          <p:nvPr/>
        </p:nvSpPr>
        <p:spPr bwMode="auto">
          <a:xfrm>
            <a:off x="8434388" y="2482850"/>
            <a:ext cx="2838450" cy="2301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zh-CN" altLang="en-US" sz="2000" b="1">
                <a:solidFill>
                  <a:schemeClr val="hlink"/>
                </a:solidFill>
                <a:ea typeface="微软雅黑" panose="020B0503020204020204" pitchFamily="34" charset="-122"/>
              </a:rPr>
              <a:t>该患者发生了什么情况</a:t>
            </a:r>
            <a:r>
              <a:rPr lang="zh-CN" altLang="en-US" b="1">
                <a:solidFill>
                  <a:schemeClr val="hlink"/>
                </a:solidFill>
                <a:ea typeface="微软雅黑" panose="020B0503020204020204" pitchFamily="34" charset="-122"/>
              </a:rPr>
              <a:t>？</a:t>
            </a:r>
          </a:p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zh-CN" altLang="en-US" sz="2000" b="1">
                <a:solidFill>
                  <a:schemeClr val="hlink"/>
                </a:solidFill>
                <a:ea typeface="微软雅黑" panose="020B0503020204020204" pitchFamily="34" charset="-122"/>
              </a:rPr>
              <a:t>促进患者排尿的护理措施有哪些？</a:t>
            </a:r>
            <a:endParaRPr lang="en-US" altLang="zh-CN" sz="2000" b="1">
              <a:solidFill>
                <a:schemeClr val="hlink"/>
              </a:solidFill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  <a:spcBef>
                <a:spcPct val="50000"/>
              </a:spcBef>
            </a:pPr>
            <a:endParaRPr lang="zh-CN" altLang="en-US" sz="2000">
              <a:solidFill>
                <a:schemeClr val="hlink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92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9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8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/>
        </p:nvSpPr>
        <p:spPr>
          <a:xfrm>
            <a:off x="257820" y="0"/>
            <a:ext cx="4572000" cy="6858000"/>
          </a:xfrm>
          <a:custGeom>
            <a:avLst/>
            <a:gdLst>
              <a:gd name="connsiteX0" fmla="*/ 0 w 4572000"/>
              <a:gd name="connsiteY0" fmla="*/ 0 h 6858000"/>
              <a:gd name="connsiteX1" fmla="*/ 2934436 w 4572000"/>
              <a:gd name="connsiteY1" fmla="*/ 0 h 6858000"/>
              <a:gd name="connsiteX2" fmla="*/ 2981810 w 4572000"/>
              <a:gd name="connsiteY2" fmla="*/ 39873 h 6858000"/>
              <a:gd name="connsiteX3" fmla="*/ 4572000 w 4572000"/>
              <a:gd name="connsiteY3" fmla="*/ 3429000 h 6858000"/>
              <a:gd name="connsiteX4" fmla="*/ 2981810 w 4572000"/>
              <a:gd name="connsiteY4" fmla="*/ 6818127 h 6858000"/>
              <a:gd name="connsiteX5" fmla="*/ 2934436 w 4572000"/>
              <a:gd name="connsiteY5" fmla="*/ 6858000 h 6858000"/>
              <a:gd name="connsiteX6" fmla="*/ 0 w 45720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72000" h="6858000">
                <a:moveTo>
                  <a:pt x="0" y="0"/>
                </a:moveTo>
                <a:lnTo>
                  <a:pt x="2934436" y="0"/>
                </a:lnTo>
                <a:lnTo>
                  <a:pt x="2981810" y="39873"/>
                </a:lnTo>
                <a:cubicBezTo>
                  <a:pt x="3964311" y="907226"/>
                  <a:pt x="4572000" y="2105464"/>
                  <a:pt x="4572000" y="3429000"/>
                </a:cubicBezTo>
                <a:cubicBezTo>
                  <a:pt x="4572000" y="4752537"/>
                  <a:pt x="3964311" y="5950774"/>
                  <a:pt x="2981810" y="6818127"/>
                </a:cubicBezTo>
                <a:lnTo>
                  <a:pt x="2934436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0" y="0"/>
            <a:ext cx="4572000" cy="6858000"/>
          </a:xfrm>
          <a:custGeom>
            <a:avLst/>
            <a:gdLst>
              <a:gd name="connsiteX0" fmla="*/ 0 w 4572000"/>
              <a:gd name="connsiteY0" fmla="*/ 0 h 6858000"/>
              <a:gd name="connsiteX1" fmla="*/ 2934436 w 4572000"/>
              <a:gd name="connsiteY1" fmla="*/ 0 h 6858000"/>
              <a:gd name="connsiteX2" fmla="*/ 2981810 w 4572000"/>
              <a:gd name="connsiteY2" fmla="*/ 39873 h 6858000"/>
              <a:gd name="connsiteX3" fmla="*/ 4572000 w 4572000"/>
              <a:gd name="connsiteY3" fmla="*/ 3429000 h 6858000"/>
              <a:gd name="connsiteX4" fmla="*/ 2981810 w 4572000"/>
              <a:gd name="connsiteY4" fmla="*/ 6818127 h 6858000"/>
              <a:gd name="connsiteX5" fmla="*/ 2934436 w 4572000"/>
              <a:gd name="connsiteY5" fmla="*/ 6858000 h 6858000"/>
              <a:gd name="connsiteX6" fmla="*/ 0 w 45720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72000" h="6858000">
                <a:moveTo>
                  <a:pt x="0" y="0"/>
                </a:moveTo>
                <a:lnTo>
                  <a:pt x="2934436" y="0"/>
                </a:lnTo>
                <a:lnTo>
                  <a:pt x="2981810" y="39873"/>
                </a:lnTo>
                <a:cubicBezTo>
                  <a:pt x="3964311" y="907226"/>
                  <a:pt x="4572000" y="2105464"/>
                  <a:pt x="4572000" y="3429000"/>
                </a:cubicBezTo>
                <a:cubicBezTo>
                  <a:pt x="4572000" y="4752537"/>
                  <a:pt x="3964311" y="5950774"/>
                  <a:pt x="2981810" y="6818127"/>
                </a:cubicBezTo>
                <a:lnTo>
                  <a:pt x="2934436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3883025" y="1797050"/>
            <a:ext cx="723900" cy="723900"/>
          </a:xfrm>
          <a:prstGeom prst="ellipse">
            <a:avLst/>
          </a:prstGeom>
          <a:solidFill>
            <a:srgbClr val="00B0F0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883025" y="4337050"/>
            <a:ext cx="723900" cy="723900"/>
          </a:xfrm>
          <a:prstGeom prst="ellipse">
            <a:avLst/>
          </a:prstGeom>
          <a:solidFill>
            <a:srgbClr val="00B0F0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829175" y="1885950"/>
            <a:ext cx="54324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排尿护理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4829175" y="4483100"/>
            <a:ext cx="54324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排便护理</a:t>
            </a: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577850" y="2520950"/>
            <a:ext cx="21971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ea typeface="微软雅黑" panose="020B0503020204020204" pitchFamily="34" charset="-122"/>
              </a:rPr>
              <a:t>第十六章</a:t>
            </a:r>
            <a:endParaRPr lang="en-US" altLang="zh-CN" sz="2800" b="1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r>
              <a:rPr lang="zh-CN" altLang="en-US" sz="2800" b="1">
                <a:solidFill>
                  <a:schemeClr val="bg1"/>
                </a:solidFill>
                <a:ea typeface="微软雅黑" panose="020B0503020204020204" pitchFamily="34" charset="-122"/>
              </a:rPr>
              <a:t>排  泄  护  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257175"/>
            <a:ext cx="51149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4211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732337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排便护理</a:t>
            </a:r>
          </a:p>
        </p:txBody>
      </p:sp>
      <p:sp>
        <p:nvSpPr>
          <p:cNvPr id="14" name="直角三角形 13"/>
          <p:cNvSpPr/>
          <p:nvPr/>
        </p:nvSpPr>
        <p:spPr>
          <a:xfrm flipV="1">
            <a:off x="4259263" y="827088"/>
            <a:ext cx="855662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9"/>
          <p:cNvSpPr/>
          <p:nvPr/>
        </p:nvSpPr>
        <p:spPr>
          <a:xfrm>
            <a:off x="3292475" y="3082925"/>
            <a:ext cx="5588000" cy="3005138"/>
          </a:xfrm>
          <a:custGeom>
            <a:avLst/>
            <a:gdLst>
              <a:gd name="connsiteX0" fmla="*/ 0 w 5598874"/>
              <a:gd name="connsiteY0" fmla="*/ 0 h 1253446"/>
              <a:gd name="connsiteX1" fmla="*/ 5598874 w 5598874"/>
              <a:gd name="connsiteY1" fmla="*/ 0 h 1253446"/>
              <a:gd name="connsiteX2" fmla="*/ 5598874 w 5598874"/>
              <a:gd name="connsiteY2" fmla="*/ 1253446 h 1253446"/>
              <a:gd name="connsiteX3" fmla="*/ 0 w 5598874"/>
              <a:gd name="connsiteY3" fmla="*/ 1253446 h 1253446"/>
              <a:gd name="connsiteX4" fmla="*/ 0 w 5598874"/>
              <a:gd name="connsiteY4" fmla="*/ 0 h 1253446"/>
              <a:gd name="connsiteX0-1" fmla="*/ 0 w 5598874"/>
              <a:gd name="connsiteY0-2" fmla="*/ 1828800 h 3082246"/>
              <a:gd name="connsiteX1-3" fmla="*/ 5579824 w 5598874"/>
              <a:gd name="connsiteY1-4" fmla="*/ 0 h 3082246"/>
              <a:gd name="connsiteX2-5" fmla="*/ 5598874 w 5598874"/>
              <a:gd name="connsiteY2-6" fmla="*/ 3082246 h 3082246"/>
              <a:gd name="connsiteX3-7" fmla="*/ 0 w 5598874"/>
              <a:gd name="connsiteY3-8" fmla="*/ 3082246 h 3082246"/>
              <a:gd name="connsiteX4-9" fmla="*/ 0 w 5598874"/>
              <a:gd name="connsiteY4-10" fmla="*/ 1828800 h 3082246"/>
              <a:gd name="connsiteX0-11" fmla="*/ 0 w 5579824"/>
              <a:gd name="connsiteY0-12" fmla="*/ 1828800 h 3082246"/>
              <a:gd name="connsiteX1-13" fmla="*/ 5579824 w 5579824"/>
              <a:gd name="connsiteY1-14" fmla="*/ 0 h 3082246"/>
              <a:gd name="connsiteX2-15" fmla="*/ 5579824 w 5579824"/>
              <a:gd name="connsiteY2-16" fmla="*/ 1234396 h 3082246"/>
              <a:gd name="connsiteX3-17" fmla="*/ 0 w 5579824"/>
              <a:gd name="connsiteY3-18" fmla="*/ 3082246 h 3082246"/>
              <a:gd name="connsiteX4-19" fmla="*/ 0 w 5579824"/>
              <a:gd name="connsiteY4-20" fmla="*/ 1828800 h 3082246"/>
              <a:gd name="connsiteX0-21" fmla="*/ 0 w 5589349"/>
              <a:gd name="connsiteY0-22" fmla="*/ 1828800 h 3082246"/>
              <a:gd name="connsiteX1-23" fmla="*/ 5579824 w 5589349"/>
              <a:gd name="connsiteY1-24" fmla="*/ 0 h 3082246"/>
              <a:gd name="connsiteX2-25" fmla="*/ 5589349 w 5589349"/>
              <a:gd name="connsiteY2-26" fmla="*/ 1224871 h 3082246"/>
              <a:gd name="connsiteX3-27" fmla="*/ 0 w 5589349"/>
              <a:gd name="connsiteY3-28" fmla="*/ 3082246 h 3082246"/>
              <a:gd name="connsiteX4-29" fmla="*/ 0 w 5589349"/>
              <a:gd name="connsiteY4-30" fmla="*/ 1828800 h 3082246"/>
              <a:gd name="connsiteX0-31" fmla="*/ 0 w 5589349"/>
              <a:gd name="connsiteY0-32" fmla="*/ 1828800 h 3082246"/>
              <a:gd name="connsiteX1-33" fmla="*/ 5579824 w 5589349"/>
              <a:gd name="connsiteY1-34" fmla="*/ 0 h 3082246"/>
              <a:gd name="connsiteX2-35" fmla="*/ 5589349 w 5589349"/>
              <a:gd name="connsiteY2-36" fmla="*/ 1234396 h 3082246"/>
              <a:gd name="connsiteX3-37" fmla="*/ 0 w 5589349"/>
              <a:gd name="connsiteY3-38" fmla="*/ 3082246 h 3082246"/>
              <a:gd name="connsiteX4-39" fmla="*/ 0 w 5589349"/>
              <a:gd name="connsiteY4-40" fmla="*/ 1828800 h 3082246"/>
              <a:gd name="connsiteX0-41" fmla="*/ 0 w 5589349"/>
              <a:gd name="connsiteY0-42" fmla="*/ 1828800 h 3082246"/>
              <a:gd name="connsiteX1-43" fmla="*/ 5579824 w 5589349"/>
              <a:gd name="connsiteY1-44" fmla="*/ 0 h 3082246"/>
              <a:gd name="connsiteX2-45" fmla="*/ 5589349 w 5589349"/>
              <a:gd name="connsiteY2-46" fmla="*/ 1285196 h 3082246"/>
              <a:gd name="connsiteX3-47" fmla="*/ 0 w 5589349"/>
              <a:gd name="connsiteY3-48" fmla="*/ 3082246 h 3082246"/>
              <a:gd name="connsiteX4-49" fmla="*/ 0 w 5589349"/>
              <a:gd name="connsiteY4-50" fmla="*/ 1828800 h 3082246"/>
              <a:gd name="connsiteX0-51" fmla="*/ 0 w 5589349"/>
              <a:gd name="connsiteY0-52" fmla="*/ 1790700 h 3044146"/>
              <a:gd name="connsiteX1-53" fmla="*/ 5567124 w 5589349"/>
              <a:gd name="connsiteY1-54" fmla="*/ 0 h 3044146"/>
              <a:gd name="connsiteX2-55" fmla="*/ 5589349 w 5589349"/>
              <a:gd name="connsiteY2-56" fmla="*/ 1247096 h 3044146"/>
              <a:gd name="connsiteX3-57" fmla="*/ 0 w 5589349"/>
              <a:gd name="connsiteY3-58" fmla="*/ 3044146 h 3044146"/>
              <a:gd name="connsiteX4-59" fmla="*/ 0 w 5589349"/>
              <a:gd name="connsiteY4-60" fmla="*/ 1790700 h 3044146"/>
              <a:gd name="connsiteX0-61" fmla="*/ 0 w 5589349"/>
              <a:gd name="connsiteY0-62" fmla="*/ 1790700 h 3006046"/>
              <a:gd name="connsiteX1-63" fmla="*/ 5567124 w 5589349"/>
              <a:gd name="connsiteY1-64" fmla="*/ 0 h 3006046"/>
              <a:gd name="connsiteX2-65" fmla="*/ 5589349 w 5589349"/>
              <a:gd name="connsiteY2-66" fmla="*/ 1247096 h 3006046"/>
              <a:gd name="connsiteX3-67" fmla="*/ 0 w 5589349"/>
              <a:gd name="connsiteY3-68" fmla="*/ 3006046 h 3006046"/>
              <a:gd name="connsiteX4-69" fmla="*/ 0 w 5589349"/>
              <a:gd name="connsiteY4-70" fmla="*/ 1790700 h 3006046"/>
              <a:gd name="connsiteX0-71" fmla="*/ 0 w 5589349"/>
              <a:gd name="connsiteY0-72" fmla="*/ 1765300 h 3006046"/>
              <a:gd name="connsiteX1-73" fmla="*/ 5567124 w 5589349"/>
              <a:gd name="connsiteY1-74" fmla="*/ 0 h 3006046"/>
              <a:gd name="connsiteX2-75" fmla="*/ 5589349 w 5589349"/>
              <a:gd name="connsiteY2-76" fmla="*/ 1247096 h 3006046"/>
              <a:gd name="connsiteX3-77" fmla="*/ 0 w 5589349"/>
              <a:gd name="connsiteY3-78" fmla="*/ 3006046 h 3006046"/>
              <a:gd name="connsiteX4-79" fmla="*/ 0 w 5589349"/>
              <a:gd name="connsiteY4-80" fmla="*/ 1765300 h 3006046"/>
            </a:gdLst>
            <a:ahLst/>
            <a:cxnLst>
              <a:cxn ang="0">
                <a:pos x="connsiteX0-71" y="connsiteY0-72"/>
              </a:cxn>
              <a:cxn ang="0">
                <a:pos x="connsiteX1-73" y="connsiteY1-74"/>
              </a:cxn>
              <a:cxn ang="0">
                <a:pos x="connsiteX2-75" y="connsiteY2-76"/>
              </a:cxn>
              <a:cxn ang="0">
                <a:pos x="connsiteX3-77" y="connsiteY3-78"/>
              </a:cxn>
              <a:cxn ang="0">
                <a:pos x="connsiteX4-79" y="connsiteY4-80"/>
              </a:cxn>
            </a:cxnLst>
            <a:rect l="l" t="t" r="r" b="b"/>
            <a:pathLst>
              <a:path w="5589349" h="3006046">
                <a:moveTo>
                  <a:pt x="0" y="1765300"/>
                </a:moveTo>
                <a:lnTo>
                  <a:pt x="5567124" y="0"/>
                </a:lnTo>
                <a:lnTo>
                  <a:pt x="5589349" y="1247096"/>
                </a:lnTo>
                <a:lnTo>
                  <a:pt x="0" y="3006046"/>
                </a:lnTo>
                <a:lnTo>
                  <a:pt x="0" y="1765300"/>
                </a:lnTo>
                <a:close/>
              </a:path>
            </a:pathLst>
          </a:cu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矩形 19"/>
          <p:cNvSpPr/>
          <p:nvPr/>
        </p:nvSpPr>
        <p:spPr>
          <a:xfrm>
            <a:off x="3302000" y="1250950"/>
            <a:ext cx="5588000" cy="3082925"/>
          </a:xfrm>
          <a:custGeom>
            <a:avLst/>
            <a:gdLst>
              <a:gd name="connsiteX0" fmla="*/ 0 w 5598874"/>
              <a:gd name="connsiteY0" fmla="*/ 0 h 1253446"/>
              <a:gd name="connsiteX1" fmla="*/ 5598874 w 5598874"/>
              <a:gd name="connsiteY1" fmla="*/ 0 h 1253446"/>
              <a:gd name="connsiteX2" fmla="*/ 5598874 w 5598874"/>
              <a:gd name="connsiteY2" fmla="*/ 1253446 h 1253446"/>
              <a:gd name="connsiteX3" fmla="*/ 0 w 5598874"/>
              <a:gd name="connsiteY3" fmla="*/ 1253446 h 1253446"/>
              <a:gd name="connsiteX4" fmla="*/ 0 w 5598874"/>
              <a:gd name="connsiteY4" fmla="*/ 0 h 1253446"/>
              <a:gd name="connsiteX0-1" fmla="*/ 0 w 5598874"/>
              <a:gd name="connsiteY0-2" fmla="*/ 1828800 h 3082246"/>
              <a:gd name="connsiteX1-3" fmla="*/ 5579824 w 5598874"/>
              <a:gd name="connsiteY1-4" fmla="*/ 0 h 3082246"/>
              <a:gd name="connsiteX2-5" fmla="*/ 5598874 w 5598874"/>
              <a:gd name="connsiteY2-6" fmla="*/ 3082246 h 3082246"/>
              <a:gd name="connsiteX3-7" fmla="*/ 0 w 5598874"/>
              <a:gd name="connsiteY3-8" fmla="*/ 3082246 h 3082246"/>
              <a:gd name="connsiteX4-9" fmla="*/ 0 w 5598874"/>
              <a:gd name="connsiteY4-10" fmla="*/ 1828800 h 3082246"/>
              <a:gd name="connsiteX0-11" fmla="*/ 0 w 5579824"/>
              <a:gd name="connsiteY0-12" fmla="*/ 1828800 h 3082246"/>
              <a:gd name="connsiteX1-13" fmla="*/ 5579824 w 5579824"/>
              <a:gd name="connsiteY1-14" fmla="*/ 0 h 3082246"/>
              <a:gd name="connsiteX2-15" fmla="*/ 5579824 w 5579824"/>
              <a:gd name="connsiteY2-16" fmla="*/ 1234396 h 3082246"/>
              <a:gd name="connsiteX3-17" fmla="*/ 0 w 5579824"/>
              <a:gd name="connsiteY3-18" fmla="*/ 3082246 h 3082246"/>
              <a:gd name="connsiteX4-19" fmla="*/ 0 w 5579824"/>
              <a:gd name="connsiteY4-20" fmla="*/ 1828800 h 3082246"/>
              <a:gd name="connsiteX0-21" fmla="*/ 0 w 5589349"/>
              <a:gd name="connsiteY0-22" fmla="*/ 1828800 h 3082246"/>
              <a:gd name="connsiteX1-23" fmla="*/ 5579824 w 5589349"/>
              <a:gd name="connsiteY1-24" fmla="*/ 0 h 3082246"/>
              <a:gd name="connsiteX2-25" fmla="*/ 5589349 w 5589349"/>
              <a:gd name="connsiteY2-26" fmla="*/ 1224871 h 3082246"/>
              <a:gd name="connsiteX3-27" fmla="*/ 0 w 5589349"/>
              <a:gd name="connsiteY3-28" fmla="*/ 3082246 h 3082246"/>
              <a:gd name="connsiteX4-29" fmla="*/ 0 w 5589349"/>
              <a:gd name="connsiteY4-30" fmla="*/ 1828800 h 3082246"/>
              <a:gd name="connsiteX0-31" fmla="*/ 0 w 5589349"/>
              <a:gd name="connsiteY0-32" fmla="*/ 1828800 h 3082246"/>
              <a:gd name="connsiteX1-33" fmla="*/ 5579824 w 5589349"/>
              <a:gd name="connsiteY1-34" fmla="*/ 0 h 3082246"/>
              <a:gd name="connsiteX2-35" fmla="*/ 5589349 w 5589349"/>
              <a:gd name="connsiteY2-36" fmla="*/ 1234396 h 3082246"/>
              <a:gd name="connsiteX3-37" fmla="*/ 0 w 5589349"/>
              <a:gd name="connsiteY3-38" fmla="*/ 3082246 h 3082246"/>
              <a:gd name="connsiteX4-39" fmla="*/ 0 w 5589349"/>
              <a:gd name="connsiteY4-40" fmla="*/ 1828800 h 3082246"/>
            </a:gdLst>
            <a:ahLst/>
            <a:cxnLst>
              <a:cxn ang="0">
                <a:pos x="connsiteX0-31" y="connsiteY0-32"/>
              </a:cxn>
              <a:cxn ang="0">
                <a:pos x="connsiteX1-33" y="connsiteY1-34"/>
              </a:cxn>
              <a:cxn ang="0">
                <a:pos x="connsiteX2-35" y="connsiteY2-36"/>
              </a:cxn>
              <a:cxn ang="0">
                <a:pos x="connsiteX3-37" y="connsiteY3-38"/>
              </a:cxn>
              <a:cxn ang="0">
                <a:pos x="connsiteX4-39" y="connsiteY4-40"/>
              </a:cxn>
            </a:cxnLst>
            <a:rect l="l" t="t" r="r" b="b"/>
            <a:pathLst>
              <a:path w="5589349" h="3082246">
                <a:moveTo>
                  <a:pt x="0" y="1828800"/>
                </a:moveTo>
                <a:lnTo>
                  <a:pt x="5579824" y="0"/>
                </a:lnTo>
                <a:lnTo>
                  <a:pt x="5589349" y="1234396"/>
                </a:lnTo>
                <a:lnTo>
                  <a:pt x="0" y="3082246"/>
                </a:lnTo>
                <a:lnTo>
                  <a:pt x="0" y="1828800"/>
                </a:lnTo>
                <a:close/>
              </a:path>
            </a:pathLst>
          </a:custGeom>
          <a:solidFill>
            <a:srgbClr val="2A69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juxing1"/>
          <p:cNvSpPr/>
          <p:nvPr/>
        </p:nvSpPr>
        <p:spPr>
          <a:xfrm>
            <a:off x="3297238" y="1222375"/>
            <a:ext cx="5597525" cy="1252538"/>
          </a:xfrm>
          <a:prstGeom prst="rect">
            <a:avLst/>
          </a:prstGeom>
          <a:solidFill>
            <a:srgbClr val="7EB0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juxing2"/>
          <p:cNvSpPr/>
          <p:nvPr/>
        </p:nvSpPr>
        <p:spPr>
          <a:xfrm>
            <a:off x="3297238" y="3079750"/>
            <a:ext cx="5597525" cy="1254125"/>
          </a:xfrm>
          <a:prstGeom prst="rect">
            <a:avLst/>
          </a:prstGeom>
          <a:solidFill>
            <a:srgbClr val="3786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juxing3"/>
          <p:cNvSpPr/>
          <p:nvPr/>
        </p:nvSpPr>
        <p:spPr>
          <a:xfrm>
            <a:off x="3297238" y="4848225"/>
            <a:ext cx="5597525" cy="1252538"/>
          </a:xfrm>
          <a:prstGeom prst="rect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4218" name="文本框 37"/>
          <p:cNvSpPr txBox="1">
            <a:spLocks noChangeArrowheads="1"/>
          </p:cNvSpPr>
          <p:nvPr/>
        </p:nvSpPr>
        <p:spPr bwMode="auto">
          <a:xfrm>
            <a:off x="3567113" y="1438275"/>
            <a:ext cx="52355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了解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与排便有关的解剖和生理</a:t>
            </a:r>
          </a:p>
        </p:txBody>
      </p:sp>
      <p:sp>
        <p:nvSpPr>
          <p:cNvPr id="94219" name="文本框 38"/>
          <p:cNvSpPr txBox="1">
            <a:spLocks noChangeArrowheads="1"/>
          </p:cNvSpPr>
          <p:nvPr/>
        </p:nvSpPr>
        <p:spPr bwMode="auto">
          <a:xfrm>
            <a:off x="3536950" y="3127375"/>
            <a:ext cx="5265738" cy="1187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C4140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掌握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影响排便的因素、排便活动的评估、口服高渗溶液清洁肠道法、简易通便法和肛管排气法</a:t>
            </a:r>
          </a:p>
        </p:txBody>
      </p:sp>
      <p:sp>
        <p:nvSpPr>
          <p:cNvPr id="94220" name="文本框 39"/>
          <p:cNvSpPr txBox="1">
            <a:spLocks noChangeArrowheads="1"/>
          </p:cNvSpPr>
          <p:nvPr/>
        </p:nvSpPr>
        <p:spPr bwMode="auto">
          <a:xfrm>
            <a:off x="3524250" y="5060950"/>
            <a:ext cx="524986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熟练掌握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灌肠法</a:t>
            </a:r>
          </a:p>
        </p:txBody>
      </p:sp>
      <p:sp>
        <p:nvSpPr>
          <p:cNvPr id="42" name="等腰三角形 41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257175"/>
            <a:ext cx="51149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5235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732337" cy="596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排便护理</a:t>
            </a:r>
          </a:p>
        </p:txBody>
      </p:sp>
      <p:sp>
        <p:nvSpPr>
          <p:cNvPr id="14" name="直角三角形 13"/>
          <p:cNvSpPr/>
          <p:nvPr/>
        </p:nvSpPr>
        <p:spPr>
          <a:xfrm flipV="1">
            <a:off x="4259263" y="827088"/>
            <a:ext cx="855662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95237" name="图片 14"/>
          <p:cNvPicPr>
            <a:picLocks noChangeAspect="1"/>
          </p:cNvPicPr>
          <p:nvPr/>
        </p:nvPicPr>
        <p:blipFill>
          <a:blip r:embed="rId2"/>
          <a:srcRect t="5482" b="6068"/>
          <a:stretch>
            <a:fillRect/>
          </a:stretch>
        </p:blipFill>
        <p:spPr bwMode="auto">
          <a:xfrm>
            <a:off x="4148138" y="1692275"/>
            <a:ext cx="3895725" cy="389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/>
        </p:nvSpPr>
        <p:spPr>
          <a:xfrm>
            <a:off x="8043863" y="1692275"/>
            <a:ext cx="3386137" cy="389731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2000" y="1692275"/>
            <a:ext cx="3386138" cy="389731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04813" y="1692275"/>
            <a:ext cx="3743325" cy="661988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043863" y="4927600"/>
            <a:ext cx="3741737" cy="661988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直角三角形 19"/>
          <p:cNvSpPr/>
          <p:nvPr/>
        </p:nvSpPr>
        <p:spPr>
          <a:xfrm>
            <a:off x="11430000" y="4646613"/>
            <a:ext cx="355600" cy="280987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直角三角形 20"/>
          <p:cNvSpPr/>
          <p:nvPr/>
        </p:nvSpPr>
        <p:spPr>
          <a:xfrm rot="10800000">
            <a:off x="404813" y="2354263"/>
            <a:ext cx="357187" cy="280987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5244" name="文本框 21"/>
          <p:cNvSpPr txBox="1">
            <a:spLocks noChangeArrowheads="1"/>
          </p:cNvSpPr>
          <p:nvPr/>
        </p:nvSpPr>
        <p:spPr bwMode="auto">
          <a:xfrm>
            <a:off x="1512888" y="1730375"/>
            <a:ext cx="1847850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课前思考</a:t>
            </a:r>
          </a:p>
        </p:txBody>
      </p:sp>
      <p:sp>
        <p:nvSpPr>
          <p:cNvPr id="95245" name="文本框 22"/>
          <p:cNvSpPr txBox="1">
            <a:spLocks noChangeArrowheads="1"/>
          </p:cNvSpPr>
          <p:nvPr/>
        </p:nvSpPr>
        <p:spPr bwMode="auto">
          <a:xfrm>
            <a:off x="9099550" y="4967288"/>
            <a:ext cx="16319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想一想</a:t>
            </a:r>
          </a:p>
        </p:txBody>
      </p:sp>
      <p:sp>
        <p:nvSpPr>
          <p:cNvPr id="24" name="直角三角形 23"/>
          <p:cNvSpPr/>
          <p:nvPr/>
        </p:nvSpPr>
        <p:spPr>
          <a:xfrm rot="16200000">
            <a:off x="7377113" y="4922837"/>
            <a:ext cx="661988" cy="671513"/>
          </a:xfrm>
          <a:prstGeom prst="rtTriangle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直角三角形 24"/>
          <p:cNvSpPr/>
          <p:nvPr/>
        </p:nvSpPr>
        <p:spPr>
          <a:xfrm rot="5400000">
            <a:off x="4152900" y="1687513"/>
            <a:ext cx="661988" cy="671512"/>
          </a:xfrm>
          <a:prstGeom prst="rtTriangle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9280" name="文本框 25"/>
          <p:cNvSpPr txBox="1">
            <a:spLocks noChangeArrowheads="1"/>
          </p:cNvSpPr>
          <p:nvPr/>
        </p:nvSpPr>
        <p:spPr bwMode="auto">
          <a:xfrm>
            <a:off x="1035050" y="2535238"/>
            <a:ext cx="2838450" cy="2282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400" b="1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患者，男，</a:t>
            </a:r>
            <a:r>
              <a:rPr lang="en-US" altLang="zh-CN" sz="2400" b="1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53</a:t>
            </a:r>
            <a:r>
              <a:rPr lang="zh-CN" altLang="en-US" sz="2400" b="1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岁。因进行性吞咽困难</a:t>
            </a:r>
            <a:r>
              <a:rPr lang="en-US" altLang="zh-CN" sz="2400" b="1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个月入院，入院后诊断为“食管癌”。术前医嘱：灌肠。</a:t>
            </a:r>
          </a:p>
        </p:txBody>
      </p:sp>
      <p:sp>
        <p:nvSpPr>
          <p:cNvPr id="139281" name="文本框 26"/>
          <p:cNvSpPr txBox="1">
            <a:spLocks noChangeArrowheads="1"/>
          </p:cNvSpPr>
          <p:nvPr/>
        </p:nvSpPr>
        <p:spPr bwMode="auto">
          <a:xfrm>
            <a:off x="8434388" y="2482850"/>
            <a:ext cx="2838450" cy="2987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>
                <a:solidFill>
                  <a:schemeClr val="hlink"/>
                </a:solidFill>
                <a:ea typeface="微软雅黑" panose="020B0503020204020204" pitchFamily="34" charset="-122"/>
              </a:rPr>
              <a:t>◆</a:t>
            </a:r>
            <a:r>
              <a:rPr lang="zh-CN" altLang="en-US" sz="2000" b="1">
                <a:solidFill>
                  <a:schemeClr val="hlink"/>
                </a:solidFill>
                <a:ea typeface="微软雅黑" panose="020B0503020204020204" pitchFamily="34" charset="-122"/>
              </a:rPr>
              <a:t>护士为该患者采取的灌肠类型是什么？目的是什么？</a:t>
            </a:r>
          </a:p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en-US" altLang="zh-CN" sz="2000">
                <a:solidFill>
                  <a:schemeClr val="hlink"/>
                </a:solidFill>
                <a:ea typeface="微软雅黑" panose="020B0503020204020204" pitchFamily="34" charset="-122"/>
              </a:rPr>
              <a:t>◆</a:t>
            </a:r>
            <a:r>
              <a:rPr lang="zh-CN" altLang="en-US" sz="2000" b="1">
                <a:solidFill>
                  <a:schemeClr val="hlink"/>
                </a:solidFill>
                <a:ea typeface="微软雅黑" panose="020B0503020204020204" pitchFamily="34" charset="-122"/>
              </a:rPr>
              <a:t>对该患者实施灌肠时应注意什么？</a:t>
            </a:r>
            <a:endParaRPr lang="en-US" altLang="zh-CN" sz="2000" b="1">
              <a:solidFill>
                <a:schemeClr val="hlink"/>
              </a:solidFill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  <a:spcBef>
                <a:spcPct val="50000"/>
              </a:spcBef>
            </a:pPr>
            <a:endParaRPr lang="en-US" altLang="zh-CN" sz="2000" b="1">
              <a:solidFill>
                <a:schemeClr val="hlink"/>
              </a:solidFill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  <a:spcBef>
                <a:spcPct val="50000"/>
              </a:spcBef>
            </a:pPr>
            <a:endParaRPr lang="zh-CN" altLang="en-US" sz="2000">
              <a:solidFill>
                <a:schemeClr val="hlink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92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9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8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257175"/>
            <a:ext cx="51149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6259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732337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排便护理</a:t>
            </a:r>
          </a:p>
        </p:txBody>
      </p:sp>
      <p:sp>
        <p:nvSpPr>
          <p:cNvPr id="14" name="直角三角形 13"/>
          <p:cNvSpPr/>
          <p:nvPr/>
        </p:nvSpPr>
        <p:spPr>
          <a:xfrm flipV="1">
            <a:off x="4259263" y="827088"/>
            <a:ext cx="855662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924425" y="2413000"/>
            <a:ext cx="1171575" cy="97948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096000" y="1903413"/>
            <a:ext cx="1503363" cy="14890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592638" y="3392488"/>
            <a:ext cx="1503362" cy="14065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096000" y="3392488"/>
            <a:ext cx="1023938" cy="97948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39775" y="2054225"/>
            <a:ext cx="3749675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00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一、与排便有关的解剖和生理</a:t>
            </a: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7977188" y="2054225"/>
            <a:ext cx="321310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二、排便活动的评估</a:t>
            </a: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7599363" y="3803650"/>
            <a:ext cx="361950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四、与排便相关的护理技术</a:t>
            </a: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950913" y="4029075"/>
            <a:ext cx="321310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00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三、排便异常的护理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7" grpId="0" animBg="1"/>
      <p:bldP spid="20" grpId="0" animBg="1"/>
      <p:bldP spid="3" grpId="0"/>
      <p:bldP spid="21" grpId="0"/>
      <p:bldP spid="22" grpId="0"/>
      <p:bldP spid="2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282" name="组合 2"/>
          <p:cNvGrpSpPr/>
          <p:nvPr/>
        </p:nvGrpSpPr>
        <p:grpSpPr bwMode="auto">
          <a:xfrm>
            <a:off x="882650" y="1677988"/>
            <a:ext cx="10426700" cy="3897312"/>
            <a:chOff x="882025" y="1678585"/>
            <a:chExt cx="10427950" cy="3897086"/>
          </a:xfrm>
        </p:grpSpPr>
        <p:sp>
          <p:nvSpPr>
            <p:cNvPr id="17" name="矩形 16"/>
            <p:cNvSpPr/>
            <p:nvPr/>
          </p:nvSpPr>
          <p:spPr>
            <a:xfrm>
              <a:off x="882025" y="1678585"/>
              <a:ext cx="10427950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005865" y="1811927"/>
              <a:ext cx="10102474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直角三角形 20"/>
          <p:cNvSpPr/>
          <p:nvPr/>
        </p:nvSpPr>
        <p:spPr>
          <a:xfrm rot="10800000" flipH="1" flipV="1">
            <a:off x="7064375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直角三角形 27"/>
          <p:cNvSpPr/>
          <p:nvPr/>
        </p:nvSpPr>
        <p:spPr>
          <a:xfrm rot="10800000" flipV="1">
            <a:off x="882650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899150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290" name="直角三角形 18"/>
          <p:cNvSpPr>
            <a:spLocks noChangeArrowheads="1"/>
          </p:cNvSpPr>
          <p:nvPr/>
        </p:nvSpPr>
        <p:spPr bwMode="auto">
          <a:xfrm flipV="1">
            <a:off x="5049838" y="827088"/>
            <a:ext cx="855662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46188" y="1397000"/>
            <a:ext cx="3741737" cy="660400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292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5499100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一、与排便相关的解剖和生理</a:t>
            </a:r>
          </a:p>
        </p:txBody>
      </p:sp>
      <p:sp>
        <p:nvSpPr>
          <p:cNvPr id="22528" name="矩形 17"/>
          <p:cNvSpPr/>
          <p:nvPr/>
        </p:nvSpPr>
        <p:spPr>
          <a:xfrm>
            <a:off x="1246188" y="1397000"/>
            <a:ext cx="5827712" cy="660400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294" name="Line 143"/>
          <p:cNvSpPr>
            <a:spLocks noChangeShapeType="1"/>
          </p:cNvSpPr>
          <p:nvPr/>
        </p:nvSpPr>
        <p:spPr bwMode="auto">
          <a:xfrm>
            <a:off x="693738" y="6188075"/>
            <a:ext cx="9798050" cy="0"/>
          </a:xfrm>
          <a:prstGeom prst="line">
            <a:avLst/>
          </a:prstGeom>
          <a:noFill/>
          <a:ln w="12700" algn="ctr">
            <a:solidFill>
              <a:schemeClr val="hlink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9335" name="Rectangle 7"/>
          <p:cNvSpPr>
            <a:spLocks noChangeArrowheads="1"/>
          </p:cNvSpPr>
          <p:nvPr/>
        </p:nvSpPr>
        <p:spPr bwMode="auto">
          <a:xfrm>
            <a:off x="4778375" y="2208213"/>
            <a:ext cx="6408738" cy="576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●由盲肠、结肠、直肠和肛管组成。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zh-CN" altLang="en-US" sz="3200" b="1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zh-CN" altLang="en-US" sz="3200" b="1">
              <a:solidFill>
                <a:srgbClr val="3366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4524" name="Text Box 12"/>
          <p:cNvSpPr txBox="1">
            <a:spLocks noChangeArrowheads="1"/>
          </p:cNvSpPr>
          <p:nvPr/>
        </p:nvSpPr>
        <p:spPr bwMode="auto">
          <a:xfrm>
            <a:off x="1409700" y="2162175"/>
            <a:ext cx="3481388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（一）大肠的解剖</a:t>
            </a:r>
            <a:r>
              <a:rPr lang="zh-CN" altLang="en-US" sz="280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64525" name="Text Box 13"/>
          <p:cNvSpPr txBox="1">
            <a:spLocks noChangeArrowheads="1"/>
          </p:cNvSpPr>
          <p:nvPr/>
        </p:nvSpPr>
        <p:spPr bwMode="auto">
          <a:xfrm>
            <a:off x="1377950" y="2944813"/>
            <a:ext cx="5256213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（二）大肠的生理功能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5578475" y="2995613"/>
            <a:ext cx="5100638" cy="1387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●吸收水分、电解质和维生素。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●形成粪便并排出体外。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●利用肠内细菌制造维生素。</a:t>
            </a:r>
            <a:endParaRPr lang="zh-CN" altLang="en-US" sz="2800" b="1">
              <a:solidFill>
                <a:srgbClr val="3366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4527" name="Text Box 15"/>
          <p:cNvSpPr txBox="1">
            <a:spLocks noChangeArrowheads="1"/>
          </p:cNvSpPr>
          <p:nvPr/>
        </p:nvSpPr>
        <p:spPr bwMode="auto">
          <a:xfrm>
            <a:off x="1395413" y="4281488"/>
            <a:ext cx="5256212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（三）大肠的运动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64528" name="Rectangle 16"/>
          <p:cNvSpPr>
            <a:spLocks noChangeArrowheads="1"/>
          </p:cNvSpPr>
          <p:nvPr/>
        </p:nvSpPr>
        <p:spPr bwMode="auto">
          <a:xfrm>
            <a:off x="1390650" y="4867275"/>
            <a:ext cx="2043113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2800" b="1">
                <a:solidFill>
                  <a:schemeClr val="hlink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（四）排便</a:t>
            </a:r>
            <a:r>
              <a:rPr lang="zh-CN" altLang="en-US">
                <a:latin typeface="Verdana" panose="020B0604030504040204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4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4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4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4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5" grpId="0"/>
      <p:bldP spid="64524" grpId="0"/>
      <p:bldP spid="64525" grpId="0"/>
      <p:bldP spid="3" grpId="0"/>
      <p:bldP spid="64527" grpId="0"/>
      <p:bldP spid="6452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330" name="组合 2"/>
          <p:cNvGrpSpPr/>
          <p:nvPr/>
        </p:nvGrpSpPr>
        <p:grpSpPr bwMode="auto">
          <a:xfrm>
            <a:off x="890588" y="1660525"/>
            <a:ext cx="10426700" cy="3897313"/>
            <a:chOff x="882025" y="1678585"/>
            <a:chExt cx="10427950" cy="3897086"/>
          </a:xfrm>
        </p:grpSpPr>
        <p:sp>
          <p:nvSpPr>
            <p:cNvPr id="17" name="矩形 16"/>
            <p:cNvSpPr/>
            <p:nvPr/>
          </p:nvSpPr>
          <p:spPr>
            <a:xfrm>
              <a:off x="882025" y="1678585"/>
              <a:ext cx="10427950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005865" y="1811927"/>
              <a:ext cx="10102473" cy="3630402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1" name="直角三角形 20"/>
          <p:cNvSpPr/>
          <p:nvPr/>
        </p:nvSpPr>
        <p:spPr>
          <a:xfrm rot="10800000" flipH="1" flipV="1">
            <a:off x="4987925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直角三角形 27"/>
          <p:cNvSpPr/>
          <p:nvPr/>
        </p:nvSpPr>
        <p:spPr>
          <a:xfrm rot="10800000" flipV="1">
            <a:off x="882650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1149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直角三角形 18"/>
          <p:cNvSpPr/>
          <p:nvPr/>
        </p:nvSpPr>
        <p:spPr>
          <a:xfrm flipV="1">
            <a:off x="4259263" y="827088"/>
            <a:ext cx="855662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246188" y="1397000"/>
            <a:ext cx="3741737" cy="660400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9340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732337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二、排便活动的评估</a:t>
            </a:r>
          </a:p>
        </p:txBody>
      </p:sp>
      <p:sp>
        <p:nvSpPr>
          <p:cNvPr id="99341" name="文本框 21"/>
          <p:cNvSpPr txBox="1">
            <a:spLocks noChangeArrowheads="1"/>
          </p:cNvSpPr>
          <p:nvPr/>
        </p:nvSpPr>
        <p:spPr bwMode="auto">
          <a:xfrm>
            <a:off x="1303338" y="1409700"/>
            <a:ext cx="3544887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（一）粪便的评估</a:t>
            </a: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4410075" y="2239963"/>
            <a:ext cx="5689600" cy="229235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●次数和量：成人每日</a:t>
            </a:r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1-3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次，平均量为</a:t>
            </a:r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100-300g.</a:t>
            </a: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●形状和颜色：柔软成形，黄褐色。</a:t>
            </a: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●气味和混合物：气味因膳食种类而异；混合物有少量黏液、食物残渣。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465263" y="2085975"/>
            <a:ext cx="2181225" cy="922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342900" indent="-342900" algn="ctr">
              <a:lnSpc>
                <a:spcPct val="130000"/>
              </a:lnSpc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1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、正常粪便</a:t>
            </a:r>
          </a:p>
          <a:p>
            <a:pPr marL="342900" indent="-342900"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 animBg="1"/>
      <p:bldP spid="11270" grpId="1" animBg="1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354" name="组合 2"/>
          <p:cNvGrpSpPr/>
          <p:nvPr/>
        </p:nvGrpSpPr>
        <p:grpSpPr bwMode="auto">
          <a:xfrm>
            <a:off x="887413" y="1671638"/>
            <a:ext cx="10426700" cy="3897312"/>
            <a:chOff x="882025" y="1678585"/>
            <a:chExt cx="10427950" cy="3897086"/>
          </a:xfrm>
        </p:grpSpPr>
        <p:sp>
          <p:nvSpPr>
            <p:cNvPr id="17" name="矩形 16"/>
            <p:cNvSpPr/>
            <p:nvPr/>
          </p:nvSpPr>
          <p:spPr>
            <a:xfrm>
              <a:off x="882025" y="1678585"/>
              <a:ext cx="10427950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005865" y="1811927"/>
              <a:ext cx="10102473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1" name="直角三角形 20"/>
          <p:cNvSpPr/>
          <p:nvPr/>
        </p:nvSpPr>
        <p:spPr>
          <a:xfrm rot="10800000" flipH="1" flipV="1">
            <a:off x="4987925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直角三角形 27"/>
          <p:cNvSpPr/>
          <p:nvPr/>
        </p:nvSpPr>
        <p:spPr>
          <a:xfrm rot="10800000" flipV="1">
            <a:off x="882650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1149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直角三角形 18"/>
          <p:cNvSpPr/>
          <p:nvPr/>
        </p:nvSpPr>
        <p:spPr>
          <a:xfrm flipV="1">
            <a:off x="4259263" y="827088"/>
            <a:ext cx="855662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246188" y="1397000"/>
            <a:ext cx="3741737" cy="660400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465263" y="2085975"/>
            <a:ext cx="2181225" cy="922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342900" indent="-342900" algn="ctr">
              <a:lnSpc>
                <a:spcPct val="130000"/>
              </a:lnSpc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2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、异常粪便</a:t>
            </a:r>
          </a:p>
          <a:p>
            <a:pPr marL="342900" indent="-342900"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101385" name="Text Box 9"/>
          <p:cNvSpPr txBox="1">
            <a:spLocks noChangeArrowheads="1"/>
          </p:cNvSpPr>
          <p:nvPr/>
        </p:nvSpPr>
        <p:spPr bwMode="auto">
          <a:xfrm>
            <a:off x="4192588" y="2176463"/>
            <a:ext cx="6707187" cy="156210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 b="1">
                <a:solidFill>
                  <a:schemeClr val="hlink"/>
                </a:solidFill>
              </a:rPr>
              <a:t>●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次数异常：每日</a:t>
            </a:r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&gt;3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次；每周</a:t>
            </a:r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&lt;3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</a:p>
          <a:p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●形状异常：糊状或水样→消化不良、肠炎；栗子样→便秘；扁条状或带状→肛门或直肠狭窄。</a:t>
            </a:r>
          </a:p>
          <a:p>
            <a:r>
              <a:rPr lang="zh-CN" altLang="en-US" sz="1400" b="1">
                <a:solidFill>
                  <a:schemeClr val="hlink"/>
                </a:solidFill>
              </a:rPr>
              <a:t>●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颜色异常</a:t>
            </a:r>
          </a:p>
        </p:txBody>
      </p:sp>
      <p:sp>
        <p:nvSpPr>
          <p:cNvPr id="100366" name="文本框 21"/>
          <p:cNvSpPr txBox="1">
            <a:spLocks noChangeArrowheads="1"/>
          </p:cNvSpPr>
          <p:nvPr/>
        </p:nvSpPr>
        <p:spPr bwMode="auto">
          <a:xfrm>
            <a:off x="1303338" y="1409700"/>
            <a:ext cx="3544887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（一）粪便的评估</a:t>
            </a:r>
          </a:p>
        </p:txBody>
      </p:sp>
      <p:sp>
        <p:nvSpPr>
          <p:cNvPr id="100367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732337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二、排便活动的评估</a:t>
            </a:r>
          </a:p>
        </p:txBody>
      </p:sp>
      <p:sp>
        <p:nvSpPr>
          <p:cNvPr id="138255" name="AutoShape 15"/>
          <p:cNvSpPr>
            <a:spLocks noChangeArrowheads="1"/>
          </p:cNvSpPr>
          <p:nvPr/>
        </p:nvSpPr>
        <p:spPr bwMode="auto">
          <a:xfrm>
            <a:off x="7642225" y="4721225"/>
            <a:ext cx="3267075" cy="420688"/>
          </a:xfrm>
          <a:prstGeom prst="flowChartTerminator">
            <a:avLst/>
          </a:prstGeom>
          <a:pattFill prst="dashHorz">
            <a:fgClr>
              <a:schemeClr val="accent1"/>
            </a:fgClr>
            <a:bgClr>
              <a:srgbClr val="FFFFFF"/>
            </a:bgClr>
          </a:pattFill>
          <a:ln w="9525" algn="ctr">
            <a:solidFill>
              <a:schemeClr val="hlink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400" b="1">
                <a:solidFill>
                  <a:schemeClr val="hlin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下消化道出血</a:t>
            </a:r>
          </a:p>
        </p:txBody>
      </p:sp>
      <p:sp>
        <p:nvSpPr>
          <p:cNvPr id="138249" name="AutoShape 9" descr="横虚线"/>
          <p:cNvSpPr>
            <a:spLocks noChangeArrowheads="1"/>
          </p:cNvSpPr>
          <p:nvPr/>
        </p:nvSpPr>
        <p:spPr bwMode="auto">
          <a:xfrm>
            <a:off x="7642225" y="3932238"/>
            <a:ext cx="3267075" cy="420687"/>
          </a:xfrm>
          <a:prstGeom prst="flowChartTerminator">
            <a:avLst/>
          </a:prstGeom>
          <a:pattFill prst="dashHorz">
            <a:fgClr>
              <a:schemeClr val="accent1"/>
            </a:fgClr>
            <a:bgClr>
              <a:srgbClr val="FFFFFF"/>
            </a:bgClr>
          </a:pattFill>
          <a:ln w="9525" algn="ctr">
            <a:solidFill>
              <a:schemeClr val="hlink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400" b="1">
                <a:solidFill>
                  <a:schemeClr val="hlin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上消化道出血</a:t>
            </a:r>
          </a:p>
        </p:txBody>
      </p:sp>
      <p:sp>
        <p:nvSpPr>
          <p:cNvPr id="138254" name="AutoShape 14"/>
          <p:cNvSpPr>
            <a:spLocks noChangeArrowheads="1"/>
          </p:cNvSpPr>
          <p:nvPr/>
        </p:nvSpPr>
        <p:spPr bwMode="auto">
          <a:xfrm rot="-5400000">
            <a:off x="6538120" y="4079081"/>
            <a:ext cx="360362" cy="1698625"/>
          </a:xfrm>
          <a:prstGeom prst="upDownArrow">
            <a:avLst>
              <a:gd name="adj1" fmla="val 15241"/>
              <a:gd name="adj2" fmla="val 74087"/>
            </a:avLst>
          </a:prstGeom>
          <a:solidFill>
            <a:srgbClr val="0000FF">
              <a:alpha val="20000"/>
            </a:srgbClr>
          </a:solidFill>
          <a:ln w="9525" algn="ctr">
            <a:solidFill>
              <a:schemeClr val="hlink"/>
            </a:solidFill>
            <a:miter lim="800000"/>
          </a:ln>
        </p:spPr>
        <p:txBody>
          <a:bodyPr rot="10800000" wrap="none" anchor="ctr"/>
          <a:lstStyle/>
          <a:p>
            <a:pPr>
              <a:buFont typeface="Wingdings" panose="05000000000000000000" pitchFamily="2" charset="2"/>
              <a:buNone/>
            </a:pPr>
            <a:endParaRPr lang="zh-CN" altLang="en-US" sz="2400" b="1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8248" name="AutoShape 8"/>
          <p:cNvSpPr>
            <a:spLocks noChangeArrowheads="1"/>
          </p:cNvSpPr>
          <p:nvPr/>
        </p:nvSpPr>
        <p:spPr bwMode="auto">
          <a:xfrm rot="-5400000">
            <a:off x="6519069" y="3328194"/>
            <a:ext cx="360363" cy="1698625"/>
          </a:xfrm>
          <a:prstGeom prst="upDownArrow">
            <a:avLst>
              <a:gd name="adj1" fmla="val 15241"/>
              <a:gd name="adj2" fmla="val 74087"/>
            </a:avLst>
          </a:prstGeom>
          <a:solidFill>
            <a:srgbClr val="0000FF">
              <a:alpha val="20000"/>
            </a:srgbClr>
          </a:solidFill>
          <a:ln w="9525" algn="ctr">
            <a:solidFill>
              <a:schemeClr val="hlink"/>
            </a:solidFill>
            <a:miter lim="800000"/>
          </a:ln>
        </p:spPr>
        <p:txBody>
          <a:bodyPr rot="10800000" wrap="none" anchor="ctr"/>
          <a:lstStyle/>
          <a:p>
            <a:pPr>
              <a:buFont typeface="Wingdings" panose="05000000000000000000" pitchFamily="2" charset="2"/>
              <a:buNone/>
            </a:pPr>
            <a:endParaRPr lang="zh-CN" altLang="en-US" sz="2400" b="1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8253" name="AutoShape 13" descr="实心菱形"/>
          <p:cNvSpPr>
            <a:spLocks noChangeArrowheads="1"/>
          </p:cNvSpPr>
          <p:nvPr/>
        </p:nvSpPr>
        <p:spPr bwMode="auto">
          <a:xfrm>
            <a:off x="3995738" y="4672013"/>
            <a:ext cx="1728787" cy="576262"/>
          </a:xfrm>
          <a:prstGeom prst="plus">
            <a:avLst>
              <a:gd name="adj" fmla="val 25000"/>
            </a:avLst>
          </a:prstGeom>
          <a:pattFill prst="pct90">
            <a:fgClr>
              <a:schemeClr val="bg1"/>
            </a:fgClr>
            <a:bgClr>
              <a:schemeClr val="accent1"/>
            </a:bgClr>
          </a:pattFill>
          <a:ln w="9525" algn="ctr">
            <a:solidFill>
              <a:schemeClr val="hlink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400" b="1">
                <a:solidFill>
                  <a:schemeClr val="hlin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暗红色便</a:t>
            </a:r>
          </a:p>
        </p:txBody>
      </p:sp>
      <p:sp>
        <p:nvSpPr>
          <p:cNvPr id="138247" name="AutoShape 7" descr="实心菱形"/>
          <p:cNvSpPr>
            <a:spLocks noChangeArrowheads="1"/>
          </p:cNvSpPr>
          <p:nvPr/>
        </p:nvSpPr>
        <p:spPr bwMode="auto">
          <a:xfrm>
            <a:off x="3995738" y="3879850"/>
            <a:ext cx="1800225" cy="576263"/>
          </a:xfrm>
          <a:prstGeom prst="plus">
            <a:avLst>
              <a:gd name="adj" fmla="val 25000"/>
            </a:avLst>
          </a:prstGeom>
          <a:pattFill prst="pct90">
            <a:fgClr>
              <a:schemeClr val="bg2"/>
            </a:fgClr>
            <a:bgClr>
              <a:schemeClr val="accent1"/>
            </a:bgClr>
          </a:pattFill>
          <a:ln w="9525" algn="ctr">
            <a:solidFill>
              <a:schemeClr val="hlink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400" b="1">
                <a:solidFill>
                  <a:schemeClr val="hlin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柏油样便</a:t>
            </a:r>
          </a:p>
        </p:txBody>
      </p:sp>
      <p:sp>
        <p:nvSpPr>
          <p:cNvPr id="3" name="AutoShape 15"/>
          <p:cNvSpPr>
            <a:spLocks noChangeArrowheads="1"/>
          </p:cNvSpPr>
          <p:nvPr/>
        </p:nvSpPr>
        <p:spPr bwMode="auto">
          <a:xfrm>
            <a:off x="7634288" y="4713288"/>
            <a:ext cx="3267075" cy="420687"/>
          </a:xfrm>
          <a:prstGeom prst="flowChartTerminator">
            <a:avLst/>
          </a:prstGeom>
          <a:pattFill prst="dashHorz">
            <a:fgClr>
              <a:schemeClr val="accent1"/>
            </a:fgClr>
            <a:bgClr>
              <a:srgbClr val="FFFFFF"/>
            </a:bgClr>
          </a:pattFill>
          <a:ln w="9525" algn="ctr">
            <a:solidFill>
              <a:schemeClr val="hlink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400" b="1">
                <a:solidFill>
                  <a:schemeClr val="hlin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胆道完全阻塞</a:t>
            </a:r>
          </a:p>
        </p:txBody>
      </p:sp>
      <p:sp>
        <p:nvSpPr>
          <p:cNvPr id="4" name="AutoShape 9" descr="横虚线"/>
          <p:cNvSpPr>
            <a:spLocks noChangeArrowheads="1"/>
          </p:cNvSpPr>
          <p:nvPr/>
        </p:nvSpPr>
        <p:spPr bwMode="auto">
          <a:xfrm>
            <a:off x="7634288" y="3924300"/>
            <a:ext cx="3267075" cy="420688"/>
          </a:xfrm>
          <a:prstGeom prst="flowChartTerminator">
            <a:avLst/>
          </a:prstGeom>
          <a:pattFill prst="dashHorz">
            <a:fgClr>
              <a:schemeClr val="accent1"/>
            </a:fgClr>
            <a:bgClr>
              <a:srgbClr val="FFFFFF"/>
            </a:bgClr>
          </a:pattFill>
          <a:ln w="9525" algn="ctr">
            <a:solidFill>
              <a:schemeClr val="hlink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400" b="1">
                <a:solidFill>
                  <a:schemeClr val="hlin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肛裂或痔疮</a:t>
            </a:r>
          </a:p>
        </p:txBody>
      </p:sp>
      <p:sp>
        <p:nvSpPr>
          <p:cNvPr id="6" name="AutoShape 14"/>
          <p:cNvSpPr>
            <a:spLocks noChangeArrowheads="1"/>
          </p:cNvSpPr>
          <p:nvPr/>
        </p:nvSpPr>
        <p:spPr bwMode="auto">
          <a:xfrm rot="-5400000">
            <a:off x="6530181" y="4071144"/>
            <a:ext cx="360363" cy="1698625"/>
          </a:xfrm>
          <a:prstGeom prst="upDownArrow">
            <a:avLst>
              <a:gd name="adj1" fmla="val 15241"/>
              <a:gd name="adj2" fmla="val 74087"/>
            </a:avLst>
          </a:prstGeom>
          <a:solidFill>
            <a:srgbClr val="0000FF">
              <a:alpha val="20000"/>
            </a:srgbClr>
          </a:solidFill>
          <a:ln w="9525" algn="ctr">
            <a:solidFill>
              <a:schemeClr val="hlink"/>
            </a:solidFill>
            <a:miter lim="800000"/>
          </a:ln>
        </p:spPr>
        <p:txBody>
          <a:bodyPr rot="10800000" wrap="none" anchor="ctr"/>
          <a:lstStyle/>
          <a:p>
            <a:pPr>
              <a:buFont typeface="Wingdings" panose="05000000000000000000" pitchFamily="2" charset="2"/>
              <a:buNone/>
            </a:pPr>
            <a:endParaRPr lang="zh-CN" altLang="en-US" sz="2400" b="1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auto">
          <a:xfrm rot="-5400000">
            <a:off x="6511132" y="3320256"/>
            <a:ext cx="360362" cy="1698625"/>
          </a:xfrm>
          <a:prstGeom prst="upDownArrow">
            <a:avLst>
              <a:gd name="adj1" fmla="val 15241"/>
              <a:gd name="adj2" fmla="val 74087"/>
            </a:avLst>
          </a:prstGeom>
          <a:solidFill>
            <a:srgbClr val="0000FF">
              <a:alpha val="20000"/>
            </a:srgbClr>
          </a:solidFill>
          <a:ln w="9525" algn="ctr">
            <a:solidFill>
              <a:schemeClr val="hlink"/>
            </a:solidFill>
            <a:miter lim="800000"/>
          </a:ln>
        </p:spPr>
        <p:txBody>
          <a:bodyPr rot="10800000" wrap="none" anchor="ctr"/>
          <a:lstStyle/>
          <a:p>
            <a:pPr>
              <a:buFont typeface="Wingdings" panose="05000000000000000000" pitchFamily="2" charset="2"/>
              <a:buNone/>
            </a:pPr>
            <a:endParaRPr lang="zh-CN" altLang="en-US" sz="2400" b="1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" name="AutoShape 13" descr="实心菱形"/>
          <p:cNvSpPr>
            <a:spLocks noChangeArrowheads="1"/>
          </p:cNvSpPr>
          <p:nvPr/>
        </p:nvSpPr>
        <p:spPr bwMode="auto">
          <a:xfrm>
            <a:off x="3987800" y="4664075"/>
            <a:ext cx="1728788" cy="576263"/>
          </a:xfrm>
          <a:prstGeom prst="plus">
            <a:avLst>
              <a:gd name="adj" fmla="val 25000"/>
            </a:avLst>
          </a:prstGeom>
          <a:pattFill prst="pct90">
            <a:fgClr>
              <a:schemeClr val="bg1"/>
            </a:fgClr>
            <a:bgClr>
              <a:schemeClr val="accent1"/>
            </a:bgClr>
          </a:pattFill>
          <a:ln w="9525" algn="ctr">
            <a:solidFill>
              <a:schemeClr val="hlink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400" b="1">
                <a:solidFill>
                  <a:schemeClr val="hlin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陶土样便</a:t>
            </a:r>
          </a:p>
        </p:txBody>
      </p:sp>
      <p:sp>
        <p:nvSpPr>
          <p:cNvPr id="9" name="AutoShape 7" descr="实心菱形"/>
          <p:cNvSpPr>
            <a:spLocks noChangeArrowheads="1"/>
          </p:cNvSpPr>
          <p:nvPr/>
        </p:nvSpPr>
        <p:spPr bwMode="auto">
          <a:xfrm>
            <a:off x="3987800" y="3871913"/>
            <a:ext cx="1800225" cy="576262"/>
          </a:xfrm>
          <a:prstGeom prst="plus">
            <a:avLst>
              <a:gd name="adj" fmla="val 25000"/>
            </a:avLst>
          </a:prstGeom>
          <a:pattFill prst="pct90">
            <a:fgClr>
              <a:schemeClr val="bg2"/>
            </a:fgClr>
            <a:bgClr>
              <a:schemeClr val="accent1"/>
            </a:bgClr>
          </a:pattFill>
          <a:ln w="9525" algn="ctr">
            <a:solidFill>
              <a:schemeClr val="hlink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400" b="1">
                <a:solidFill>
                  <a:schemeClr val="hlin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表面有鲜血</a:t>
            </a:r>
          </a:p>
        </p:txBody>
      </p:sp>
      <p:sp>
        <p:nvSpPr>
          <p:cNvPr id="10" name="AutoShape 15"/>
          <p:cNvSpPr>
            <a:spLocks noChangeArrowheads="1"/>
          </p:cNvSpPr>
          <p:nvPr/>
        </p:nvSpPr>
        <p:spPr bwMode="auto">
          <a:xfrm>
            <a:off x="7634288" y="4713288"/>
            <a:ext cx="3267075" cy="420687"/>
          </a:xfrm>
          <a:prstGeom prst="flowChartTerminator">
            <a:avLst/>
          </a:prstGeom>
          <a:pattFill prst="dashHorz">
            <a:fgClr>
              <a:schemeClr val="accent1"/>
            </a:fgClr>
            <a:bgClr>
              <a:srgbClr val="FFFFFF"/>
            </a:bgClr>
          </a:pattFill>
          <a:ln w="9525" algn="ctr">
            <a:solidFill>
              <a:schemeClr val="hlink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400" b="1">
                <a:solidFill>
                  <a:schemeClr val="hlin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霍乱、副霍乱</a:t>
            </a:r>
          </a:p>
        </p:txBody>
      </p:sp>
      <p:sp>
        <p:nvSpPr>
          <p:cNvPr id="11" name="AutoShape 9" descr="横虚线"/>
          <p:cNvSpPr>
            <a:spLocks noChangeArrowheads="1"/>
          </p:cNvSpPr>
          <p:nvPr/>
        </p:nvSpPr>
        <p:spPr bwMode="auto">
          <a:xfrm>
            <a:off x="7634288" y="3924300"/>
            <a:ext cx="3267075" cy="420688"/>
          </a:xfrm>
          <a:prstGeom prst="flowChartTerminator">
            <a:avLst/>
          </a:prstGeom>
          <a:pattFill prst="dashHorz">
            <a:fgClr>
              <a:schemeClr val="accent1"/>
            </a:fgClr>
            <a:bgClr>
              <a:srgbClr val="FFFFFF"/>
            </a:bgClr>
          </a:pattFill>
          <a:ln w="9525" algn="ctr">
            <a:solidFill>
              <a:schemeClr val="hlink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400" b="1">
                <a:solidFill>
                  <a:schemeClr val="hlin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阿米巴痢疾、肠套叠</a:t>
            </a:r>
          </a:p>
        </p:txBody>
      </p:sp>
      <p:sp>
        <p:nvSpPr>
          <p:cNvPr id="12" name="AutoShape 14"/>
          <p:cNvSpPr>
            <a:spLocks noChangeArrowheads="1"/>
          </p:cNvSpPr>
          <p:nvPr/>
        </p:nvSpPr>
        <p:spPr bwMode="auto">
          <a:xfrm rot="-5400000">
            <a:off x="6530181" y="4071144"/>
            <a:ext cx="360363" cy="1698625"/>
          </a:xfrm>
          <a:prstGeom prst="upDownArrow">
            <a:avLst>
              <a:gd name="adj1" fmla="val 15241"/>
              <a:gd name="adj2" fmla="val 74087"/>
            </a:avLst>
          </a:prstGeom>
          <a:solidFill>
            <a:srgbClr val="0000FF">
              <a:alpha val="20000"/>
            </a:srgbClr>
          </a:solidFill>
          <a:ln w="9525" algn="ctr">
            <a:solidFill>
              <a:schemeClr val="hlink"/>
            </a:solidFill>
            <a:miter lim="800000"/>
          </a:ln>
        </p:spPr>
        <p:txBody>
          <a:bodyPr rot="10800000" wrap="none" anchor="ctr"/>
          <a:lstStyle/>
          <a:p>
            <a:pPr>
              <a:buFont typeface="Wingdings" panose="05000000000000000000" pitchFamily="2" charset="2"/>
              <a:buNone/>
            </a:pPr>
            <a:endParaRPr lang="zh-CN" altLang="en-US" sz="2400" b="1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" name="AutoShape 8"/>
          <p:cNvSpPr>
            <a:spLocks noChangeArrowheads="1"/>
          </p:cNvSpPr>
          <p:nvPr/>
        </p:nvSpPr>
        <p:spPr bwMode="auto">
          <a:xfrm rot="-5400000">
            <a:off x="6511132" y="3320256"/>
            <a:ext cx="360362" cy="1698625"/>
          </a:xfrm>
          <a:prstGeom prst="upDownArrow">
            <a:avLst>
              <a:gd name="adj1" fmla="val 15241"/>
              <a:gd name="adj2" fmla="val 74087"/>
            </a:avLst>
          </a:prstGeom>
          <a:solidFill>
            <a:srgbClr val="0000FF">
              <a:alpha val="20000"/>
            </a:srgbClr>
          </a:solidFill>
          <a:ln w="9525" algn="ctr">
            <a:solidFill>
              <a:schemeClr val="hlink"/>
            </a:solidFill>
            <a:miter lim="800000"/>
          </a:ln>
        </p:spPr>
        <p:txBody>
          <a:bodyPr rot="10800000" wrap="none" anchor="ctr"/>
          <a:lstStyle/>
          <a:p>
            <a:pPr>
              <a:buFont typeface="Wingdings" panose="05000000000000000000" pitchFamily="2" charset="2"/>
              <a:buNone/>
            </a:pPr>
            <a:endParaRPr lang="zh-CN" altLang="en-US" sz="2400" b="1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AutoShape 13" descr="实心菱形"/>
          <p:cNvSpPr>
            <a:spLocks noChangeArrowheads="1"/>
          </p:cNvSpPr>
          <p:nvPr/>
        </p:nvSpPr>
        <p:spPr bwMode="auto">
          <a:xfrm>
            <a:off x="3987800" y="4664075"/>
            <a:ext cx="1728788" cy="576263"/>
          </a:xfrm>
          <a:prstGeom prst="plus">
            <a:avLst>
              <a:gd name="adj" fmla="val 25000"/>
            </a:avLst>
          </a:prstGeom>
          <a:pattFill prst="pct90">
            <a:fgClr>
              <a:schemeClr val="bg1"/>
            </a:fgClr>
            <a:bgClr>
              <a:schemeClr val="accent1"/>
            </a:bgClr>
          </a:pattFill>
          <a:ln w="9525" algn="ctr">
            <a:solidFill>
              <a:schemeClr val="hlink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400" b="1">
                <a:solidFill>
                  <a:schemeClr val="hlin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米泔水样便</a:t>
            </a:r>
          </a:p>
        </p:txBody>
      </p:sp>
      <p:sp>
        <p:nvSpPr>
          <p:cNvPr id="16" name="AutoShape 7" descr="实心菱形"/>
          <p:cNvSpPr>
            <a:spLocks noChangeArrowheads="1"/>
          </p:cNvSpPr>
          <p:nvPr/>
        </p:nvSpPr>
        <p:spPr bwMode="auto">
          <a:xfrm>
            <a:off x="3987800" y="3871913"/>
            <a:ext cx="1800225" cy="576262"/>
          </a:xfrm>
          <a:prstGeom prst="plus">
            <a:avLst>
              <a:gd name="adj" fmla="val 25000"/>
            </a:avLst>
          </a:prstGeom>
          <a:pattFill prst="pct90">
            <a:fgClr>
              <a:schemeClr val="bg2"/>
            </a:fgClr>
            <a:bgClr>
              <a:schemeClr val="accent1"/>
            </a:bgClr>
          </a:pattFill>
          <a:ln w="9525" algn="ctr">
            <a:solidFill>
              <a:schemeClr val="hlink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400" b="1">
                <a:solidFill>
                  <a:schemeClr val="hlin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果酱样便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500"/>
                                        <p:tgtEl>
                                          <p:spTgt spid="10138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4" dur="500"/>
                                        <p:tgtEl>
                                          <p:spTgt spid="101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9" dur="500"/>
                                        <p:tgtEl>
                                          <p:spTgt spid="1013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4" dur="500"/>
                                        <p:tgtEl>
                                          <p:spTgt spid="101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38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4" dur="500"/>
                                        <p:tgtEl>
                                          <p:spTgt spid="138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8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8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8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8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138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0" dur="500"/>
                                        <p:tgtEl>
                                          <p:spTgt spid="138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8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8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138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decel="100000"/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1382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138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decel="100000"/>
                                        <p:tgtEl>
                                          <p:spTgt spid="138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38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8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138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decel="100000"/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1000"/>
                                        <p:tgtEl>
                                          <p:spTgt spid="138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138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decel="100000"/>
                                        <p:tgtEl>
                                          <p:spTgt spid="138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38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8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138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38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" decel="100000"/>
                                        <p:tgtEl>
                                          <p:spTgt spid="138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38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8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1000"/>
                                        <p:tgtEl>
                                          <p:spTgt spid="138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138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" decel="100000"/>
                                        <p:tgtEl>
                                          <p:spTgt spid="138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38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8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00"/>
                            </p:stCondLst>
                            <p:childTnLst>
                              <p:par>
                                <p:cTn id="10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500"/>
                            </p:stCondLst>
                            <p:childTnLst>
                              <p:par>
                                <p:cTn id="12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" decel="10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" decel="100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" decel="100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" decel="100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" decel="10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" decel="100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000"/>
                            </p:stCondLst>
                            <p:childTnLst>
                              <p:par>
                                <p:cTn id="16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1500"/>
                            </p:stCondLst>
                            <p:childTnLst>
                              <p:par>
                                <p:cTn id="17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1000"/>
                            </p:stCondLst>
                            <p:childTnLst>
                              <p:par>
                                <p:cTn id="18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1385" grpId="0" uiExpand="1" build="p" animBg="1"/>
      <p:bldP spid="138255" grpId="0" animBg="1"/>
      <p:bldP spid="138255" grpId="1" animBg="1"/>
      <p:bldP spid="138249" grpId="0" animBg="1"/>
      <p:bldP spid="138249" grpId="1" animBg="1"/>
      <p:bldP spid="138254" grpId="0" animBg="1"/>
      <p:bldP spid="138254" grpId="1" animBg="1"/>
      <p:bldP spid="138248" grpId="0" animBg="1"/>
      <p:bldP spid="138248" grpId="1" animBg="1"/>
      <p:bldP spid="138253" grpId="0" animBg="1"/>
      <p:bldP spid="138253" grpId="1" animBg="1"/>
      <p:bldP spid="138247" grpId="0" animBg="1"/>
      <p:bldP spid="138247" grpId="1" animBg="1"/>
      <p:bldP spid="3" grpId="0" animBg="1"/>
      <p:bldP spid="3" grpId="1" animBg="1"/>
      <p:bldP spid="4" grpId="0" animBg="1"/>
      <p:bldP spid="4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378" name="组合 2"/>
          <p:cNvGrpSpPr/>
          <p:nvPr/>
        </p:nvGrpSpPr>
        <p:grpSpPr bwMode="auto">
          <a:xfrm>
            <a:off x="890588" y="1670050"/>
            <a:ext cx="10426700" cy="3897313"/>
            <a:chOff x="882025" y="1678585"/>
            <a:chExt cx="10427950" cy="3897086"/>
          </a:xfrm>
        </p:grpSpPr>
        <p:sp>
          <p:nvSpPr>
            <p:cNvPr id="17" name="矩形 16"/>
            <p:cNvSpPr/>
            <p:nvPr/>
          </p:nvSpPr>
          <p:spPr>
            <a:xfrm>
              <a:off x="882025" y="1678585"/>
              <a:ext cx="10427950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005865" y="1811927"/>
              <a:ext cx="10102473" cy="3630402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1" name="直角三角形 20"/>
          <p:cNvSpPr/>
          <p:nvPr/>
        </p:nvSpPr>
        <p:spPr>
          <a:xfrm rot="10800000" flipH="1" flipV="1">
            <a:off x="4987925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直角三角形 27"/>
          <p:cNvSpPr/>
          <p:nvPr/>
        </p:nvSpPr>
        <p:spPr>
          <a:xfrm rot="10800000" flipV="1">
            <a:off x="882650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1149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直角三角形 18"/>
          <p:cNvSpPr/>
          <p:nvPr/>
        </p:nvSpPr>
        <p:spPr>
          <a:xfrm flipV="1">
            <a:off x="4259263" y="827088"/>
            <a:ext cx="855662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246188" y="1397000"/>
            <a:ext cx="3741737" cy="660400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1389" name="文本框 21"/>
          <p:cNvSpPr txBox="1">
            <a:spLocks noChangeArrowheads="1"/>
          </p:cNvSpPr>
          <p:nvPr/>
        </p:nvSpPr>
        <p:spPr bwMode="auto">
          <a:xfrm>
            <a:off x="1303338" y="1409700"/>
            <a:ext cx="3544887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（一）粪便的评估</a:t>
            </a:r>
          </a:p>
        </p:txBody>
      </p:sp>
      <p:sp>
        <p:nvSpPr>
          <p:cNvPr id="101390" name="文本框 4"/>
          <p:cNvSpPr txBox="1">
            <a:spLocks noChangeArrowheads="1"/>
          </p:cNvSpPr>
          <p:nvPr/>
        </p:nvSpPr>
        <p:spPr bwMode="auto">
          <a:xfrm>
            <a:off x="1465263" y="2085975"/>
            <a:ext cx="2181225" cy="922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342900" indent="-342900" algn="ctr">
              <a:lnSpc>
                <a:spcPct val="130000"/>
              </a:lnSpc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2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、异常粪便</a:t>
            </a:r>
          </a:p>
          <a:p>
            <a:pPr marL="342900" indent="-342900"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101391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732337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二、排便活动的评估</a:t>
            </a:r>
          </a:p>
        </p:txBody>
      </p:sp>
      <p:sp>
        <p:nvSpPr>
          <p:cNvPr id="101385" name="Text Box 9"/>
          <p:cNvSpPr txBox="1">
            <a:spLocks noChangeArrowheads="1"/>
          </p:cNvSpPr>
          <p:nvPr/>
        </p:nvSpPr>
        <p:spPr bwMode="auto">
          <a:xfrm>
            <a:off x="4192588" y="2176463"/>
            <a:ext cx="6707187" cy="302260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 b="1">
                <a:solidFill>
                  <a:schemeClr val="hlink"/>
                </a:solidFill>
              </a:rPr>
              <a:t>●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次数异常：每日</a:t>
            </a:r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&gt;3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次；每周</a:t>
            </a:r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&lt;3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</a:p>
          <a:p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●形状异常：糊状或水样→消化不良、肠炎；栗子样→便秘；扁条状或带状→肛门或直肠狭窄。</a:t>
            </a:r>
          </a:p>
          <a:p>
            <a:r>
              <a:rPr lang="zh-CN" altLang="en-US" sz="1400" b="1">
                <a:solidFill>
                  <a:schemeClr val="hlink"/>
                </a:solidFill>
              </a:rPr>
              <a:t>●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颜色异常</a:t>
            </a:r>
          </a:p>
          <a:p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</a:rPr>
              <a:t>●气味异常：腐臭味</a:t>
            </a:r>
            <a:r>
              <a:rPr lang="zh-CN" altLang="en-US" sz="2400" b="1">
                <a:solidFill>
                  <a:schemeClr val="hlink"/>
                </a:solidFill>
              </a:rPr>
              <a:t>→</a:t>
            </a:r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</a:rPr>
              <a:t>直肠溃疡、肠癌；腥臭味</a:t>
            </a:r>
            <a:r>
              <a:rPr lang="zh-CN" altLang="en-US" sz="2400" b="1">
                <a:solidFill>
                  <a:schemeClr val="hlink"/>
                </a:solidFill>
              </a:rPr>
              <a:t>→</a:t>
            </a:r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</a:rPr>
              <a:t>上消化道出血；酸臭味</a:t>
            </a:r>
            <a:r>
              <a:rPr lang="zh-CN" altLang="en-US" sz="2400" b="1">
                <a:solidFill>
                  <a:schemeClr val="hlink"/>
                </a:solidFill>
              </a:rPr>
              <a:t>→</a:t>
            </a:r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</a:rPr>
              <a:t>消化不良；恶臭味</a:t>
            </a:r>
            <a:r>
              <a:rPr lang="zh-CN" altLang="en-US" sz="2400" b="1">
                <a:solidFill>
                  <a:schemeClr val="hlink"/>
                </a:solidFill>
              </a:rPr>
              <a:t>→</a:t>
            </a:r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</a:rPr>
              <a:t>严重腹泻</a:t>
            </a:r>
            <a:endParaRPr lang="zh-CN" altLang="en-US" sz="2400" b="1"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  <a:ea typeface="微软雅黑" panose="020B0503020204020204" pitchFamily="34" charset="-122"/>
            </a:endParaRPr>
          </a:p>
          <a:p>
            <a:r>
              <a:rPr lang="zh-CN" altLang="en-US" sz="1400" b="1">
                <a:solidFill>
                  <a:schemeClr val="hlink"/>
                </a:solidFill>
              </a:rPr>
              <a:t>●</a:t>
            </a:r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</a:rPr>
              <a:t>混合物</a:t>
            </a:r>
            <a:endParaRPr lang="zh-CN" altLang="en-US" sz="2400" b="1">
              <a:solidFill>
                <a:schemeClr val="hlin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1013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1013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426" name="组合 2"/>
          <p:cNvGrpSpPr/>
          <p:nvPr/>
        </p:nvGrpSpPr>
        <p:grpSpPr bwMode="auto">
          <a:xfrm>
            <a:off x="944563" y="1635125"/>
            <a:ext cx="10426700" cy="3897313"/>
            <a:chOff x="882025" y="1678585"/>
            <a:chExt cx="10427950" cy="3897086"/>
          </a:xfrm>
        </p:grpSpPr>
        <p:sp>
          <p:nvSpPr>
            <p:cNvPr id="17" name="矩形 16"/>
            <p:cNvSpPr/>
            <p:nvPr/>
          </p:nvSpPr>
          <p:spPr>
            <a:xfrm>
              <a:off x="882025" y="1678585"/>
              <a:ext cx="10427950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005865" y="1811927"/>
              <a:ext cx="10102473" cy="3630402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1" name="直角三角形 20"/>
          <p:cNvSpPr/>
          <p:nvPr/>
        </p:nvSpPr>
        <p:spPr>
          <a:xfrm rot="10800000" flipH="1" flipV="1">
            <a:off x="5803900" y="1387475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直角三角形 27"/>
          <p:cNvSpPr/>
          <p:nvPr/>
        </p:nvSpPr>
        <p:spPr>
          <a:xfrm rot="10800000" flipV="1">
            <a:off x="882650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1149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直角三角形 18"/>
          <p:cNvSpPr/>
          <p:nvPr/>
        </p:nvSpPr>
        <p:spPr>
          <a:xfrm flipV="1">
            <a:off x="4259263" y="827088"/>
            <a:ext cx="855662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246188" y="1397000"/>
            <a:ext cx="4579937" cy="660400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1385" name="Text Box 9"/>
          <p:cNvSpPr txBox="1">
            <a:spLocks noChangeArrowheads="1"/>
          </p:cNvSpPr>
          <p:nvPr/>
        </p:nvSpPr>
        <p:spPr bwMode="auto">
          <a:xfrm>
            <a:off x="4443413" y="2273300"/>
            <a:ext cx="5864225" cy="466725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Char char="l"/>
            </a:pPr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</a:rPr>
              <a:t>受意识支配，无障碍、无痛苦。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595438" y="2124075"/>
            <a:ext cx="2181225" cy="922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342900" indent="-342900" algn="ctr">
              <a:lnSpc>
                <a:spcPct val="130000"/>
              </a:lnSpc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1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、正常排便</a:t>
            </a:r>
          </a:p>
          <a:p>
            <a:pPr marL="342900" indent="-342900"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103438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732337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二、排便活动的评估</a:t>
            </a:r>
          </a:p>
        </p:txBody>
      </p:sp>
      <p:sp>
        <p:nvSpPr>
          <p:cNvPr id="103439" name="文本框 21"/>
          <p:cNvSpPr txBox="1">
            <a:spLocks noChangeArrowheads="1"/>
          </p:cNvSpPr>
          <p:nvPr/>
        </p:nvSpPr>
        <p:spPr bwMode="auto">
          <a:xfrm>
            <a:off x="1303338" y="1409700"/>
            <a:ext cx="44132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（二）排便活动的评估</a:t>
            </a:r>
          </a:p>
        </p:txBody>
      </p:sp>
      <p:sp>
        <p:nvSpPr>
          <p:cNvPr id="3" name="文本框 4"/>
          <p:cNvSpPr txBox="1">
            <a:spLocks noChangeArrowheads="1"/>
          </p:cNvSpPr>
          <p:nvPr/>
        </p:nvSpPr>
        <p:spPr bwMode="auto">
          <a:xfrm>
            <a:off x="1608138" y="2906713"/>
            <a:ext cx="2181225" cy="922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342900" indent="-342900" algn="ctr">
              <a:lnSpc>
                <a:spcPct val="130000"/>
              </a:lnSpc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2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、异常排便</a:t>
            </a:r>
          </a:p>
          <a:p>
            <a:pPr marL="342900" indent="-342900"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4459288" y="3041650"/>
            <a:ext cx="6240462" cy="466725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Char char="l"/>
            </a:pPr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</a:rPr>
              <a:t>便秘、大便嵌塞、腹泻、大便失禁、肠胀气</a:t>
            </a:r>
          </a:p>
        </p:txBody>
      </p:sp>
      <p:sp>
        <p:nvSpPr>
          <p:cNvPr id="104458" name="Text Box 10"/>
          <p:cNvSpPr txBox="1">
            <a:spLocks noChangeArrowheads="1"/>
          </p:cNvSpPr>
          <p:nvPr/>
        </p:nvSpPr>
        <p:spPr bwMode="auto">
          <a:xfrm>
            <a:off x="4446588" y="3640138"/>
            <a:ext cx="6211887" cy="1190625"/>
          </a:xfrm>
          <a:prstGeom prst="rect">
            <a:avLst/>
          </a:prstGeom>
          <a:noFill/>
          <a:ln w="3175" cap="sq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rgbClr val="C41402"/>
                </a:solidFill>
                <a:ea typeface="微软雅黑" panose="020B0503020204020204" pitchFamily="34" charset="-122"/>
              </a:rPr>
              <a:t>便秘</a:t>
            </a:r>
          </a:p>
          <a:p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</a:rPr>
              <a:t>●正常排便形态改变，次数减少，排出干硬便</a:t>
            </a:r>
          </a:p>
          <a:p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</a:rPr>
              <a:t>●见于排便习惯不良、器质性病变等。</a:t>
            </a:r>
          </a:p>
        </p:txBody>
      </p:sp>
      <p:sp>
        <p:nvSpPr>
          <p:cNvPr id="104456" name="Text Box 8"/>
          <p:cNvSpPr txBox="1">
            <a:spLocks noChangeArrowheads="1"/>
          </p:cNvSpPr>
          <p:nvPr/>
        </p:nvSpPr>
        <p:spPr bwMode="auto">
          <a:xfrm>
            <a:off x="4446588" y="3648075"/>
            <a:ext cx="5842000" cy="1193800"/>
          </a:xfrm>
          <a:prstGeom prst="rect">
            <a:avLst/>
          </a:prstGeom>
          <a:noFill/>
          <a:ln w="6350" cap="sq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rgbClr val="C414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大便嵌塞</a:t>
            </a:r>
          </a:p>
          <a:p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</a:rPr>
              <a:t>●粪便持久潴留直肠内，坚硬不能排出。</a:t>
            </a:r>
          </a:p>
          <a:p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</a:rPr>
              <a:t>●见于慢性便秘。</a:t>
            </a:r>
          </a:p>
        </p:txBody>
      </p:sp>
      <p:sp>
        <p:nvSpPr>
          <p:cNvPr id="104457" name="Text Box 9"/>
          <p:cNvSpPr txBox="1">
            <a:spLocks noChangeArrowheads="1"/>
          </p:cNvSpPr>
          <p:nvPr/>
        </p:nvSpPr>
        <p:spPr bwMode="auto">
          <a:xfrm>
            <a:off x="4418013" y="3638550"/>
            <a:ext cx="6218237" cy="1193800"/>
          </a:xfrm>
          <a:prstGeom prst="rect">
            <a:avLst/>
          </a:prstGeom>
          <a:noFill/>
          <a:ln w="6350" cap="sq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rgbClr val="C41402"/>
                </a:solidFill>
                <a:ea typeface="微软雅黑" panose="020B0503020204020204" pitchFamily="34" charset="-122"/>
              </a:rPr>
              <a:t>腹泻</a:t>
            </a:r>
          </a:p>
          <a:p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</a:rPr>
              <a:t>●排便次数增多，粪便稀薄不成形或水样便。</a:t>
            </a:r>
          </a:p>
          <a:p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</a:rPr>
              <a:t>●见于饮食不当、胃肠道疾患等。</a:t>
            </a: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4427538" y="3630613"/>
            <a:ext cx="6218237" cy="1193800"/>
          </a:xfrm>
          <a:prstGeom prst="rect">
            <a:avLst/>
          </a:prstGeom>
          <a:noFill/>
          <a:ln w="6350" cap="sq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rgbClr val="C41402"/>
                </a:solidFill>
                <a:ea typeface="微软雅黑" panose="020B0503020204020204" pitchFamily="34" charset="-122"/>
              </a:rPr>
              <a:t>大便失禁</a:t>
            </a:r>
          </a:p>
          <a:p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</a:rPr>
              <a:t>●肛门括约肌不受意识的控制而不自主的排出。</a:t>
            </a:r>
          </a:p>
          <a:p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</a:rPr>
              <a:t>●见于神经系统病变等。</a:t>
            </a: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4419600" y="3603625"/>
            <a:ext cx="6218238" cy="1193800"/>
          </a:xfrm>
          <a:prstGeom prst="rect">
            <a:avLst/>
          </a:prstGeom>
          <a:noFill/>
          <a:ln w="6350" cap="sq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rgbClr val="C41402"/>
                </a:solidFill>
                <a:ea typeface="微软雅黑" panose="020B0503020204020204" pitchFamily="34" charset="-122"/>
              </a:rPr>
              <a:t>肠胀气</a:t>
            </a:r>
          </a:p>
          <a:p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</a:rPr>
              <a:t>●肠道内积聚过多的气体而不能排出。</a:t>
            </a:r>
          </a:p>
          <a:p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</a:rPr>
              <a:t>●见于食入过多产气性食物、肠梗阻等。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500"/>
                                        <p:tgtEl>
                                          <p:spTgt spid="10138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4" dur="500"/>
                                        <p:tgtEl>
                                          <p:spTgt spid="101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4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5" dur="500"/>
                                        <p:tgtEl>
                                          <p:spTgt spid="104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04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3" dur="500"/>
                                        <p:tgtEl>
                                          <p:spTgt spid="1044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04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1" dur="500"/>
                                        <p:tgtEl>
                                          <p:spTgt spid="1044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5" grpId="0" build="p" animBg="1"/>
      <p:bldP spid="5" grpId="0"/>
      <p:bldP spid="3" grpId="0"/>
      <p:bldP spid="6" grpId="0" uiExpand="1" build="p" animBg="1"/>
      <p:bldP spid="104458" grpId="0" animBg="1"/>
      <p:bldP spid="104458" grpId="1" animBg="1"/>
      <p:bldP spid="104456" grpId="0" animBg="1"/>
      <p:bldP spid="104456" grpId="1" animBg="1"/>
      <p:bldP spid="104457" grpId="0" animBg="1"/>
      <p:bldP spid="104457" grpId="1" animBg="1"/>
      <p:bldP spid="7" grpId="0" animBg="1"/>
      <p:bldP spid="7" grpId="1" animBg="1"/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450" name="组合 2"/>
          <p:cNvGrpSpPr/>
          <p:nvPr/>
        </p:nvGrpSpPr>
        <p:grpSpPr bwMode="auto">
          <a:xfrm>
            <a:off x="890588" y="1679575"/>
            <a:ext cx="10426700" cy="3897313"/>
            <a:chOff x="882025" y="1678585"/>
            <a:chExt cx="10427950" cy="3897086"/>
          </a:xfrm>
        </p:grpSpPr>
        <p:sp>
          <p:nvSpPr>
            <p:cNvPr id="17" name="矩形 16"/>
            <p:cNvSpPr/>
            <p:nvPr/>
          </p:nvSpPr>
          <p:spPr>
            <a:xfrm>
              <a:off x="882025" y="1678585"/>
              <a:ext cx="10427950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005865" y="1811927"/>
              <a:ext cx="10102473" cy="3630402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1" name="直角三角形 20"/>
          <p:cNvSpPr/>
          <p:nvPr/>
        </p:nvSpPr>
        <p:spPr>
          <a:xfrm rot="10800000" flipH="1" flipV="1">
            <a:off x="5765800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直角三角形 27"/>
          <p:cNvSpPr/>
          <p:nvPr/>
        </p:nvSpPr>
        <p:spPr>
          <a:xfrm rot="10800000" flipV="1">
            <a:off x="882650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1149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直角三角形 18"/>
          <p:cNvSpPr/>
          <p:nvPr/>
        </p:nvSpPr>
        <p:spPr>
          <a:xfrm flipV="1">
            <a:off x="4259263" y="827088"/>
            <a:ext cx="855662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246188" y="1397000"/>
            <a:ext cx="4516437" cy="660400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4460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732337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二、排便活动的评估</a:t>
            </a:r>
          </a:p>
        </p:txBody>
      </p:sp>
      <p:sp>
        <p:nvSpPr>
          <p:cNvPr id="104461" name="文本框 21"/>
          <p:cNvSpPr txBox="1">
            <a:spLocks noChangeArrowheads="1"/>
          </p:cNvSpPr>
          <p:nvPr/>
        </p:nvSpPr>
        <p:spPr bwMode="auto">
          <a:xfrm>
            <a:off x="1303338" y="1409700"/>
            <a:ext cx="4262437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（三）影响排便的因素</a:t>
            </a:r>
          </a:p>
        </p:txBody>
      </p:sp>
      <p:sp>
        <p:nvSpPr>
          <p:cNvPr id="99335" name="Rectangle 7"/>
          <p:cNvSpPr>
            <a:spLocks noChangeArrowheads="1"/>
          </p:cNvSpPr>
          <p:nvPr/>
        </p:nvSpPr>
        <p:spPr bwMode="auto">
          <a:xfrm>
            <a:off x="4448175" y="2217738"/>
            <a:ext cx="2919413" cy="3213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228600" indent="-228600">
              <a:lnSpc>
                <a:spcPct val="120000"/>
              </a:lnSpc>
            </a:pPr>
            <a:r>
              <a:rPr lang="en-US" altLang="zh-CN" sz="240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年龄</a:t>
            </a:r>
            <a:endParaRPr lang="en-US" altLang="zh-CN" sz="2400" b="1">
              <a:solidFill>
                <a:schemeClr val="hlin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>
              <a:lnSpc>
                <a:spcPct val="120000"/>
              </a:lnSpc>
            </a:pP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饮食</a:t>
            </a:r>
          </a:p>
          <a:p>
            <a:pPr marL="228600" indent="-228600">
              <a:lnSpc>
                <a:spcPct val="120000"/>
              </a:lnSpc>
            </a:pPr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3.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心理因素</a:t>
            </a:r>
          </a:p>
          <a:p>
            <a:pPr marL="228600" indent="-228600">
              <a:lnSpc>
                <a:spcPct val="120000"/>
              </a:lnSpc>
            </a:pP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</a:p>
          <a:p>
            <a:pPr marL="228600" indent="-228600">
              <a:lnSpc>
                <a:spcPct val="120000"/>
              </a:lnSpc>
            </a:pPr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5.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排便习惯</a:t>
            </a:r>
          </a:p>
          <a:p>
            <a:pPr marL="228600" indent="-228600">
              <a:lnSpc>
                <a:spcPct val="120000"/>
              </a:lnSpc>
            </a:pPr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6.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疾病因素</a:t>
            </a:r>
          </a:p>
          <a:p>
            <a:pPr marL="228600" indent="-228600">
              <a:lnSpc>
                <a:spcPct val="120000"/>
              </a:lnSpc>
            </a:pPr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7.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治疗因素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257175"/>
            <a:ext cx="51149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531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732337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排尿护理</a:t>
            </a:r>
          </a:p>
        </p:txBody>
      </p:sp>
      <p:sp>
        <p:nvSpPr>
          <p:cNvPr id="14" name="直角三角形 13"/>
          <p:cNvSpPr/>
          <p:nvPr/>
        </p:nvSpPr>
        <p:spPr>
          <a:xfrm flipV="1">
            <a:off x="4259263" y="827088"/>
            <a:ext cx="855662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924425" y="2413000"/>
            <a:ext cx="1171575" cy="97948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096000" y="1903413"/>
            <a:ext cx="1503363" cy="14890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592638" y="3392488"/>
            <a:ext cx="1503362" cy="14065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096000" y="3392488"/>
            <a:ext cx="1023938" cy="97948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39775" y="2054225"/>
            <a:ext cx="3749675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00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一、与排尿有关的解剖和生理</a:t>
            </a: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7977188" y="2054225"/>
            <a:ext cx="321310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二、排尿活动的评估</a:t>
            </a: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7599363" y="3803650"/>
            <a:ext cx="361950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四、与排尿相关的护理技术</a:t>
            </a: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950913" y="4029075"/>
            <a:ext cx="321310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00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三、排尿异常的护理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7" grpId="0" animBg="1"/>
      <p:bldP spid="20" grpId="0" animBg="1"/>
      <p:bldP spid="3" grpId="0"/>
      <p:bldP spid="21" grpId="0"/>
      <p:bldP spid="22" grpId="0"/>
      <p:bldP spid="2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474" name="组合 2"/>
          <p:cNvGrpSpPr/>
          <p:nvPr/>
        </p:nvGrpSpPr>
        <p:grpSpPr bwMode="auto">
          <a:xfrm>
            <a:off x="890588" y="1679575"/>
            <a:ext cx="10426700" cy="3897313"/>
            <a:chOff x="882025" y="1678585"/>
            <a:chExt cx="10427950" cy="3897086"/>
          </a:xfrm>
        </p:grpSpPr>
        <p:sp>
          <p:nvSpPr>
            <p:cNvPr id="17" name="矩形 16"/>
            <p:cNvSpPr/>
            <p:nvPr/>
          </p:nvSpPr>
          <p:spPr>
            <a:xfrm>
              <a:off x="882025" y="1678585"/>
              <a:ext cx="10427950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005865" y="1811927"/>
              <a:ext cx="10102473" cy="3630402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1" name="直角三角形 20"/>
          <p:cNvSpPr/>
          <p:nvPr/>
        </p:nvSpPr>
        <p:spPr>
          <a:xfrm rot="10800000" flipH="1" flipV="1">
            <a:off x="6251575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直角三角形 27"/>
          <p:cNvSpPr/>
          <p:nvPr/>
        </p:nvSpPr>
        <p:spPr>
          <a:xfrm rot="10800000" flipV="1">
            <a:off x="882650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1149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直角三角形 18"/>
          <p:cNvSpPr/>
          <p:nvPr/>
        </p:nvSpPr>
        <p:spPr>
          <a:xfrm flipV="1">
            <a:off x="4259263" y="827088"/>
            <a:ext cx="855662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246188" y="1397000"/>
            <a:ext cx="5006975" cy="660400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5484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732337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三、排便异常的护理</a:t>
            </a:r>
          </a:p>
        </p:txBody>
      </p:sp>
      <p:sp>
        <p:nvSpPr>
          <p:cNvPr id="105485" name="文本框 21"/>
          <p:cNvSpPr txBox="1">
            <a:spLocks noChangeArrowheads="1"/>
          </p:cNvSpPr>
          <p:nvPr/>
        </p:nvSpPr>
        <p:spPr bwMode="auto">
          <a:xfrm>
            <a:off x="1303338" y="1409700"/>
            <a:ext cx="46609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（一）便秘患者的护理</a:t>
            </a:r>
          </a:p>
        </p:txBody>
      </p:sp>
      <p:sp>
        <p:nvSpPr>
          <p:cNvPr id="99335" name="Rectangle 7"/>
          <p:cNvSpPr>
            <a:spLocks noChangeArrowheads="1"/>
          </p:cNvSpPr>
          <p:nvPr/>
        </p:nvSpPr>
        <p:spPr bwMode="auto">
          <a:xfrm>
            <a:off x="1379538" y="2127250"/>
            <a:ext cx="3490912" cy="3130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228600" indent="-228600">
              <a:lnSpc>
                <a:spcPct val="8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心理护理</a:t>
            </a:r>
          </a:p>
          <a:p>
            <a:pPr marL="228600" indent="-228600">
              <a:lnSpc>
                <a:spcPct val="8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提供排便环境</a:t>
            </a:r>
          </a:p>
          <a:p>
            <a:pPr marL="228600" indent="-228600">
              <a:lnSpc>
                <a:spcPct val="8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合适的体位和姿势</a:t>
            </a:r>
          </a:p>
          <a:p>
            <a:pPr marL="228600" indent="-228600">
              <a:lnSpc>
                <a:spcPct val="8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腹部按摩</a:t>
            </a:r>
          </a:p>
          <a:p>
            <a:pPr marL="228600" indent="-228600">
              <a:lnSpc>
                <a:spcPct val="8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遵医嘱给缓泻剂</a:t>
            </a:r>
          </a:p>
          <a:p>
            <a:pPr marL="228600" indent="-228600">
              <a:lnSpc>
                <a:spcPct val="8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灌肠</a:t>
            </a:r>
          </a:p>
          <a:p>
            <a:pPr marL="228600" indent="-228600">
              <a:lnSpc>
                <a:spcPct val="8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健康教育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zh-CN" altLang="en-US" sz="3200" b="1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991" name="Text Box 7"/>
          <p:cNvSpPr txBox="1">
            <a:spLocks noChangeArrowheads="1"/>
          </p:cNvSpPr>
          <p:nvPr/>
        </p:nvSpPr>
        <p:spPr bwMode="auto">
          <a:xfrm>
            <a:off x="4983163" y="2554288"/>
            <a:ext cx="5670550" cy="466725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800" b="1">
                <a:solidFill>
                  <a:schemeClr val="hlink"/>
                </a:solidFill>
              </a:rPr>
              <a:t>●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隐蔽，安静，放松。</a:t>
            </a: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4978400" y="3038475"/>
            <a:ext cx="5670550" cy="466725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800" b="1">
                <a:solidFill>
                  <a:schemeClr val="hlink"/>
                </a:solidFill>
              </a:rPr>
              <a:t>●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坐位排便。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4983163" y="3529013"/>
            <a:ext cx="5670550" cy="466725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800" b="1">
                <a:solidFill>
                  <a:schemeClr val="hlink"/>
                </a:solidFill>
                <a:latin typeface="宋体" panose="02010600030101010101" pitchFamily="2" charset="-122"/>
              </a:rPr>
              <a:t>●</a:t>
            </a:r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</a:rPr>
              <a:t>升结肠</a:t>
            </a:r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</a:rPr>
              <a:t>横结肠</a:t>
            </a:r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</a:rPr>
              <a:t>降结肠。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4964113" y="2489200"/>
            <a:ext cx="5788025" cy="2803525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7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●养成定时排尿习惯；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●合理饮食；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●休息和睡眠；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●适当活动；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●通便剂：开塞露；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●心脏病、高血压等患者：应保持大便通畅</a:t>
            </a:r>
            <a:r>
              <a:rPr lang="zh-CN" altLang="en-US" sz="240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。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4976813" y="4011613"/>
            <a:ext cx="5670550" cy="466725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800" b="1">
                <a:solidFill>
                  <a:schemeClr val="hlink"/>
                </a:solidFill>
                <a:latin typeface="宋体" panose="02010600030101010101" pitchFamily="2" charset="-122"/>
              </a:rPr>
              <a:t>●</a:t>
            </a:r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</a:rPr>
              <a:t>番泻叶、蓖麻油等。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99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993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419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419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419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993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3" dur="500"/>
                                        <p:tgtEl>
                                          <p:spTgt spid="993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9" dur="500"/>
                                        <p:tgtEl>
                                          <p:spTgt spid="993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8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9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5" dur="500"/>
                                        <p:tgtEl>
                                          <p:spTgt spid="993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0" dur="500"/>
                                        <p:tgtEl>
                                          <p:spTgt spid="993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4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5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39"/>
                            </p:stCondLst>
                            <p:childTnLst>
                              <p:par>
                                <p:cTn id="118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0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1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220"/>
                            </p:stCondLst>
                            <p:childTnLst>
                              <p:par>
                                <p:cTn id="124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6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7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539"/>
                            </p:stCondLst>
                            <p:childTnLst>
                              <p:par>
                                <p:cTn id="13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2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3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819"/>
                            </p:stCondLst>
                            <p:childTnLst>
                              <p:par>
                                <p:cTn id="136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8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9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2220"/>
                            </p:stCondLst>
                            <p:childTnLst>
                              <p:par>
                                <p:cTn id="142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4" dur="8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5" dur="8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8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1" grpId="0" build="allAtOnce" animBg="1"/>
      <p:bldP spid="41991" grpId="1" build="allAtOnce" animBg="1"/>
      <p:bldP spid="3" grpId="0" uiExpand="1" build="allAtOnce" animBg="1"/>
      <p:bldP spid="3" grpId="1" uiExpand="1" build="allAtOnce" animBg="1"/>
      <p:bldP spid="5" grpId="0" build="allAtOnce" animBg="1"/>
      <p:bldP spid="5" grpId="1" build="allAtOnce" animBg="1"/>
      <p:bldP spid="6" grpId="0" build="allAtOnce" animBg="1"/>
      <p:bldP spid="7" grpId="0" build="allAtOnce" animBg="1"/>
      <p:bldP spid="7" grpId="1" uiExpand="1" build="allAtOnce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570" name="组合 2"/>
          <p:cNvGrpSpPr/>
          <p:nvPr/>
        </p:nvGrpSpPr>
        <p:grpSpPr bwMode="auto">
          <a:xfrm>
            <a:off x="890588" y="1679575"/>
            <a:ext cx="10426700" cy="3897313"/>
            <a:chOff x="882025" y="1678585"/>
            <a:chExt cx="10427950" cy="3897086"/>
          </a:xfrm>
        </p:grpSpPr>
        <p:sp>
          <p:nvSpPr>
            <p:cNvPr id="17" name="矩形 16"/>
            <p:cNvSpPr/>
            <p:nvPr/>
          </p:nvSpPr>
          <p:spPr>
            <a:xfrm>
              <a:off x="882025" y="1678585"/>
              <a:ext cx="10427950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005865" y="1811927"/>
              <a:ext cx="10102473" cy="3630402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1" name="直角三角形 20"/>
          <p:cNvSpPr/>
          <p:nvPr/>
        </p:nvSpPr>
        <p:spPr>
          <a:xfrm rot="10800000" flipH="1" flipV="1">
            <a:off x="6529388" y="1397000"/>
            <a:ext cx="357187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直角三角形 27"/>
          <p:cNvSpPr/>
          <p:nvPr/>
        </p:nvSpPr>
        <p:spPr>
          <a:xfrm rot="10800000" flipV="1">
            <a:off x="882650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1149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直角三角形 18"/>
          <p:cNvSpPr/>
          <p:nvPr/>
        </p:nvSpPr>
        <p:spPr>
          <a:xfrm flipV="1">
            <a:off x="4259263" y="827088"/>
            <a:ext cx="855662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246188" y="1397000"/>
            <a:ext cx="5284787" cy="660400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9580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732337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三、排便异常的护理</a:t>
            </a:r>
          </a:p>
        </p:txBody>
      </p:sp>
      <p:sp>
        <p:nvSpPr>
          <p:cNvPr id="109581" name="文本框 21"/>
          <p:cNvSpPr txBox="1">
            <a:spLocks noChangeArrowheads="1"/>
          </p:cNvSpPr>
          <p:nvPr/>
        </p:nvSpPr>
        <p:spPr bwMode="auto">
          <a:xfrm>
            <a:off x="1303338" y="1409700"/>
            <a:ext cx="524351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（二）大便嵌塞患者的护理</a:t>
            </a:r>
          </a:p>
        </p:txBody>
      </p:sp>
      <p:sp>
        <p:nvSpPr>
          <p:cNvPr id="99335" name="Rectangle 7"/>
          <p:cNvSpPr>
            <a:spLocks noChangeArrowheads="1"/>
          </p:cNvSpPr>
          <p:nvPr/>
        </p:nvSpPr>
        <p:spPr bwMode="auto">
          <a:xfrm>
            <a:off x="1881188" y="2514600"/>
            <a:ext cx="2967037" cy="2427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228600" indent="-228600">
              <a:lnSpc>
                <a:spcPct val="8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早期简易通便</a:t>
            </a:r>
          </a:p>
          <a:p>
            <a:pPr marL="228600" indent="-228600">
              <a:lnSpc>
                <a:spcPct val="8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zh-CN" altLang="en-US" sz="2800" b="1">
              <a:solidFill>
                <a:schemeClr val="hlin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>
              <a:lnSpc>
                <a:spcPct val="8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晚期人工取便</a:t>
            </a:r>
          </a:p>
          <a:p>
            <a:pPr marL="228600" indent="-228600">
              <a:lnSpc>
                <a:spcPct val="8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zh-CN" altLang="en-US" sz="2800" b="1">
              <a:solidFill>
                <a:schemeClr val="hlin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>
              <a:lnSpc>
                <a:spcPct val="8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健康教育</a:t>
            </a:r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5494338" y="2487613"/>
            <a:ext cx="4822825" cy="83185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●必要时先行保留灌肠，</a:t>
            </a:r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2-3h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后再做清洁灌肠。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5494338" y="3430588"/>
            <a:ext cx="4840287" cy="466725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</a:t>
            </a:r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</a:rPr>
              <a:t>动作轻柔，避免损伤直肠黏膜。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5494338" y="4356100"/>
            <a:ext cx="5010150" cy="83185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</a:t>
            </a:r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</a:rPr>
              <a:t>建立合理膳食结构，维持正常排便习惯。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99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993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" dur="500"/>
                                        <p:tgtEl>
                                          <p:spTgt spid="993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4" grpId="0" uiExpand="1" build="allAtOnce" animBg="1"/>
      <p:bldP spid="7" grpId="0" build="allAtOnce" animBg="1"/>
      <p:bldP spid="8" grpId="0" build="allAtOnce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522" name="组合 2"/>
          <p:cNvGrpSpPr/>
          <p:nvPr/>
        </p:nvGrpSpPr>
        <p:grpSpPr bwMode="auto">
          <a:xfrm>
            <a:off x="890588" y="1679575"/>
            <a:ext cx="10426700" cy="3897313"/>
            <a:chOff x="882025" y="1678585"/>
            <a:chExt cx="10427950" cy="3897086"/>
          </a:xfrm>
        </p:grpSpPr>
        <p:sp>
          <p:nvSpPr>
            <p:cNvPr id="17" name="矩形 16"/>
            <p:cNvSpPr/>
            <p:nvPr/>
          </p:nvSpPr>
          <p:spPr>
            <a:xfrm>
              <a:off x="882025" y="1678585"/>
              <a:ext cx="10427950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005865" y="1811927"/>
              <a:ext cx="10102473" cy="3630402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1" name="直角三角形 20"/>
          <p:cNvSpPr/>
          <p:nvPr/>
        </p:nvSpPr>
        <p:spPr>
          <a:xfrm rot="10800000" flipH="1" flipV="1">
            <a:off x="6251575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65000"/>
              </a:lnSpc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" name="直角三角形 27"/>
          <p:cNvSpPr/>
          <p:nvPr/>
        </p:nvSpPr>
        <p:spPr>
          <a:xfrm rot="10800000" flipV="1">
            <a:off x="882650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1149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直角三角形 18"/>
          <p:cNvSpPr/>
          <p:nvPr/>
        </p:nvSpPr>
        <p:spPr>
          <a:xfrm flipV="1">
            <a:off x="4259263" y="827088"/>
            <a:ext cx="855662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246188" y="1397000"/>
            <a:ext cx="5006975" cy="660400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7532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732337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三、排便异常的护理</a:t>
            </a:r>
          </a:p>
        </p:txBody>
      </p:sp>
      <p:sp>
        <p:nvSpPr>
          <p:cNvPr id="107533" name="文本框 21"/>
          <p:cNvSpPr txBox="1">
            <a:spLocks noChangeArrowheads="1"/>
          </p:cNvSpPr>
          <p:nvPr/>
        </p:nvSpPr>
        <p:spPr bwMode="auto">
          <a:xfrm>
            <a:off x="1303338" y="1409700"/>
            <a:ext cx="46609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（三）腹泻患者的护理</a:t>
            </a:r>
          </a:p>
        </p:txBody>
      </p:sp>
      <p:sp>
        <p:nvSpPr>
          <p:cNvPr id="99335" name="Rectangle 7"/>
          <p:cNvSpPr>
            <a:spLocks noChangeArrowheads="1"/>
          </p:cNvSpPr>
          <p:nvPr/>
        </p:nvSpPr>
        <p:spPr bwMode="auto">
          <a:xfrm>
            <a:off x="1460500" y="2222500"/>
            <a:ext cx="3409950" cy="3130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228600" indent="-228600">
              <a:lnSpc>
                <a:spcPct val="65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心理护理</a:t>
            </a:r>
          </a:p>
          <a:p>
            <a:pPr marL="228600" indent="-228600">
              <a:lnSpc>
                <a:spcPct val="65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卧床休息</a:t>
            </a:r>
          </a:p>
          <a:p>
            <a:pPr marL="228600" indent="-228600">
              <a:lnSpc>
                <a:spcPct val="65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去除病因</a:t>
            </a:r>
          </a:p>
          <a:p>
            <a:pPr marL="228600" indent="-228600">
              <a:lnSpc>
                <a:spcPct val="65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饮食护理</a:t>
            </a:r>
          </a:p>
          <a:p>
            <a:pPr marL="228600" indent="-228600">
              <a:lnSpc>
                <a:spcPct val="65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防水电解质紊乱</a:t>
            </a:r>
          </a:p>
          <a:p>
            <a:pPr marL="228600" indent="-228600">
              <a:lnSpc>
                <a:spcPct val="65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皮肤护理</a:t>
            </a:r>
          </a:p>
          <a:p>
            <a:pPr marL="228600" indent="-228600">
              <a:lnSpc>
                <a:spcPct val="65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观察病情</a:t>
            </a:r>
          </a:p>
          <a:p>
            <a:pPr marL="228600" indent="-228600">
              <a:lnSpc>
                <a:spcPct val="65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健康教育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zh-CN" altLang="en-US" sz="3200" b="1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4978400" y="3025775"/>
            <a:ext cx="5670550" cy="376238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75000"/>
              </a:lnSpc>
              <a:spcBef>
                <a:spcPct val="50000"/>
              </a:spcBef>
            </a:pPr>
            <a:r>
              <a:rPr lang="zh-CN" altLang="en-US" sz="800" b="1">
                <a:solidFill>
                  <a:schemeClr val="hlink"/>
                </a:solidFill>
              </a:rPr>
              <a:t>●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抗生素治疗。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4983163" y="3852863"/>
            <a:ext cx="5670550" cy="376237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75000"/>
              </a:lnSpc>
              <a:spcBef>
                <a:spcPct val="50000"/>
              </a:spcBef>
            </a:pPr>
            <a:r>
              <a:rPr lang="zh-CN" altLang="en-US" sz="800" b="1">
                <a:solidFill>
                  <a:schemeClr val="hlink"/>
                </a:solidFill>
                <a:latin typeface="宋体" panose="02010600030101010101" pitchFamily="2" charset="-122"/>
              </a:rPr>
              <a:t>●</a:t>
            </a:r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</a:rPr>
              <a:t>止泻剂、口服补盐液。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4965700" y="5035550"/>
            <a:ext cx="5670550" cy="376238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75000"/>
              </a:lnSpc>
            </a:pPr>
            <a:r>
              <a:rPr lang="zh-CN" altLang="en-US" sz="800" b="1">
                <a:solidFill>
                  <a:schemeClr val="hlink"/>
                </a:solidFill>
              </a:rPr>
              <a:t>●</a:t>
            </a:r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</a:rPr>
              <a:t>养成良好饮食卫生习惯。</a:t>
            </a:r>
          </a:p>
        </p:txBody>
      </p:sp>
      <p:sp>
        <p:nvSpPr>
          <p:cNvPr id="41991" name="Text Box 7"/>
          <p:cNvSpPr txBox="1">
            <a:spLocks noChangeArrowheads="1"/>
          </p:cNvSpPr>
          <p:nvPr/>
        </p:nvSpPr>
        <p:spPr bwMode="auto">
          <a:xfrm>
            <a:off x="4965700" y="2473643"/>
            <a:ext cx="5670550" cy="376237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75000"/>
              </a:lnSpc>
              <a:spcBef>
                <a:spcPct val="50000"/>
              </a:spcBef>
            </a:pPr>
            <a:r>
              <a:rPr lang="zh-CN" altLang="en-US" sz="800" b="1">
                <a:solidFill>
                  <a:schemeClr val="hlink"/>
                </a:solidFill>
              </a:rPr>
              <a:t>●</a:t>
            </a:r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</a:rPr>
              <a:t>清淡少渣的半流质或流质食物。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4976813" y="4252913"/>
            <a:ext cx="5670550" cy="376237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75000"/>
              </a:lnSpc>
              <a:spcBef>
                <a:spcPct val="50000"/>
              </a:spcBef>
            </a:pPr>
            <a:r>
              <a:rPr lang="zh-CN" altLang="en-US" sz="800" b="1">
                <a:solidFill>
                  <a:schemeClr val="hlink"/>
                </a:solidFill>
                <a:latin typeface="宋体" panose="02010600030101010101" pitchFamily="2" charset="-122"/>
              </a:rPr>
              <a:t>●</a:t>
            </a:r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</a:rPr>
              <a:t>温水清洗，肛周涂油保护。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4976813" y="4645025"/>
            <a:ext cx="5670550" cy="376238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75000"/>
              </a:lnSpc>
              <a:spcBef>
                <a:spcPct val="50000"/>
              </a:spcBef>
            </a:pPr>
            <a:r>
              <a:rPr lang="zh-CN" altLang="en-US" sz="800" b="1">
                <a:solidFill>
                  <a:schemeClr val="hlink"/>
                </a:solidFill>
              </a:rPr>
              <a:t>●</a:t>
            </a:r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</a:rPr>
              <a:t>排便次数、量、性质。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99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993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993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" dur="500"/>
                                        <p:tgtEl>
                                          <p:spTgt spid="993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419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419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419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993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2" dur="500"/>
                                        <p:tgtEl>
                                          <p:spTgt spid="993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1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2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8" dur="500"/>
                                        <p:tgtEl>
                                          <p:spTgt spid="993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7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8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993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2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3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uiExpand="1" build="allAtOnce" animBg="1"/>
      <p:bldP spid="5" grpId="1" uiExpand="1" build="allAtOnce" animBg="1"/>
      <p:bldP spid="6" grpId="0" build="allAtOnce" animBg="1"/>
      <p:bldP spid="41991" grpId="0" build="allAtOnce" bldLvl="0" animBg="1"/>
      <p:bldP spid="7" grpId="1" uiExpand="1" build="allAtOnce" animBg="1"/>
      <p:bldP spid="8" grpId="1" build="allAtOnce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594" name="组合 2"/>
          <p:cNvGrpSpPr/>
          <p:nvPr/>
        </p:nvGrpSpPr>
        <p:grpSpPr bwMode="auto">
          <a:xfrm>
            <a:off x="890588" y="1679575"/>
            <a:ext cx="10426700" cy="3897313"/>
            <a:chOff x="882025" y="1678585"/>
            <a:chExt cx="10427950" cy="3897086"/>
          </a:xfrm>
        </p:grpSpPr>
        <p:sp>
          <p:nvSpPr>
            <p:cNvPr id="17" name="矩形 16"/>
            <p:cNvSpPr/>
            <p:nvPr/>
          </p:nvSpPr>
          <p:spPr>
            <a:xfrm>
              <a:off x="882025" y="1678585"/>
              <a:ext cx="10427950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005865" y="1811927"/>
              <a:ext cx="10102473" cy="3630402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1" name="直角三角形 20"/>
          <p:cNvSpPr/>
          <p:nvPr/>
        </p:nvSpPr>
        <p:spPr>
          <a:xfrm rot="10800000" flipH="1" flipV="1">
            <a:off x="6529388" y="1397000"/>
            <a:ext cx="357187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直角三角形 27"/>
          <p:cNvSpPr/>
          <p:nvPr/>
        </p:nvSpPr>
        <p:spPr>
          <a:xfrm rot="10800000" flipV="1">
            <a:off x="882650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1149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直角三角形 18"/>
          <p:cNvSpPr/>
          <p:nvPr/>
        </p:nvSpPr>
        <p:spPr>
          <a:xfrm flipV="1">
            <a:off x="4259263" y="827088"/>
            <a:ext cx="855662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246188" y="1397000"/>
            <a:ext cx="5284787" cy="660400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0604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732337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三、排便异常的护理</a:t>
            </a:r>
          </a:p>
        </p:txBody>
      </p:sp>
      <p:sp>
        <p:nvSpPr>
          <p:cNvPr id="110605" name="文本框 21"/>
          <p:cNvSpPr txBox="1">
            <a:spLocks noChangeArrowheads="1"/>
          </p:cNvSpPr>
          <p:nvPr/>
        </p:nvSpPr>
        <p:spPr bwMode="auto">
          <a:xfrm>
            <a:off x="1303338" y="1409700"/>
            <a:ext cx="524351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（四）大便失禁患者的护理</a:t>
            </a:r>
          </a:p>
        </p:txBody>
      </p:sp>
      <p:sp>
        <p:nvSpPr>
          <p:cNvPr id="99335" name="Rectangle 7"/>
          <p:cNvSpPr>
            <a:spLocks noChangeArrowheads="1"/>
          </p:cNvSpPr>
          <p:nvPr/>
        </p:nvSpPr>
        <p:spPr bwMode="auto">
          <a:xfrm>
            <a:off x="1784350" y="2143125"/>
            <a:ext cx="3836988" cy="2427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228600" indent="-2286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心理护理</a:t>
            </a:r>
          </a:p>
          <a:p>
            <a:pPr marL="228600" indent="-2286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皮肤护理</a:t>
            </a:r>
          </a:p>
          <a:p>
            <a:pPr marL="228600" indent="-2286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环境清洁</a:t>
            </a:r>
          </a:p>
          <a:p>
            <a:pPr marL="228600" indent="-2286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重建控制排便的能力</a:t>
            </a:r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5494338" y="2928938"/>
            <a:ext cx="4822825" cy="466725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</a:t>
            </a:r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</a:rPr>
              <a:t>温水清洗；涂油膏；按摩。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5494338" y="3511550"/>
            <a:ext cx="4840287" cy="466725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</a:t>
            </a:r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</a:rPr>
              <a:t>定时通风，室内空气清新。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5494338" y="4060825"/>
            <a:ext cx="5010150" cy="1306513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</a:t>
            </a:r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</a:rPr>
              <a:t>试行排便。</a:t>
            </a:r>
          </a:p>
          <a:p>
            <a:pPr>
              <a:lnSpc>
                <a:spcPct val="110000"/>
              </a:lnSpc>
            </a:pPr>
            <a:r>
              <a:rPr lang="zh-CN" altLang="en-US" sz="1000" b="1">
                <a:solidFill>
                  <a:schemeClr val="hlink"/>
                </a:solidFill>
              </a:rPr>
              <a:t>●</a:t>
            </a:r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</a:rPr>
              <a:t>保证摄入足够的液体。</a:t>
            </a:r>
          </a:p>
          <a:p>
            <a:pPr>
              <a:lnSpc>
                <a:spcPct val="110000"/>
              </a:lnSpc>
            </a:pPr>
            <a:r>
              <a:rPr lang="zh-CN" altLang="en-US" sz="1000" b="1">
                <a:solidFill>
                  <a:schemeClr val="hlink"/>
                </a:solidFill>
              </a:rPr>
              <a:t>●</a:t>
            </a:r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</a:rPr>
              <a:t>锻炼盆底肌。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99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993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993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3" dur="500"/>
                                        <p:tgtEl>
                                          <p:spTgt spid="993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8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9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8" dur="8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9" dur="8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8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4" grpId="0" build="allAtOnce" animBg="1"/>
      <p:bldP spid="7" grpId="0" uiExpand="1" build="allAtOnce" animBg="1"/>
      <p:bldP spid="8" grpId="0" build="allAtOnce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618" name="组合 2"/>
          <p:cNvGrpSpPr/>
          <p:nvPr/>
        </p:nvGrpSpPr>
        <p:grpSpPr bwMode="auto">
          <a:xfrm>
            <a:off x="917575" y="1724025"/>
            <a:ext cx="10426700" cy="3897313"/>
            <a:chOff x="882025" y="1678585"/>
            <a:chExt cx="10427950" cy="3897086"/>
          </a:xfrm>
        </p:grpSpPr>
        <p:sp>
          <p:nvSpPr>
            <p:cNvPr id="17" name="矩形 16"/>
            <p:cNvSpPr/>
            <p:nvPr/>
          </p:nvSpPr>
          <p:spPr>
            <a:xfrm>
              <a:off x="882025" y="1678585"/>
              <a:ext cx="10427950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005865" y="1811927"/>
              <a:ext cx="10102474" cy="3630402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1" name="直角三角形 20"/>
          <p:cNvSpPr/>
          <p:nvPr/>
        </p:nvSpPr>
        <p:spPr>
          <a:xfrm rot="10800000" flipH="1" flipV="1">
            <a:off x="6529388" y="1397000"/>
            <a:ext cx="357187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直角三角形 27"/>
          <p:cNvSpPr/>
          <p:nvPr/>
        </p:nvSpPr>
        <p:spPr>
          <a:xfrm rot="10800000" flipV="1">
            <a:off x="882650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1149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直角三角形 18"/>
          <p:cNvSpPr/>
          <p:nvPr/>
        </p:nvSpPr>
        <p:spPr>
          <a:xfrm flipV="1">
            <a:off x="4259263" y="827088"/>
            <a:ext cx="855662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246188" y="1397000"/>
            <a:ext cx="5284787" cy="660400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1628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732337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三、排便异常的护理</a:t>
            </a:r>
          </a:p>
        </p:txBody>
      </p:sp>
      <p:sp>
        <p:nvSpPr>
          <p:cNvPr id="111629" name="文本框 21"/>
          <p:cNvSpPr txBox="1">
            <a:spLocks noChangeArrowheads="1"/>
          </p:cNvSpPr>
          <p:nvPr/>
        </p:nvSpPr>
        <p:spPr bwMode="auto">
          <a:xfrm>
            <a:off x="1303338" y="1409700"/>
            <a:ext cx="524351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（五）肠胀气患者的护理</a:t>
            </a:r>
          </a:p>
        </p:txBody>
      </p:sp>
      <p:sp>
        <p:nvSpPr>
          <p:cNvPr id="99335" name="Rectangle 7"/>
          <p:cNvSpPr>
            <a:spLocks noChangeArrowheads="1"/>
          </p:cNvSpPr>
          <p:nvPr/>
        </p:nvSpPr>
        <p:spPr bwMode="auto">
          <a:xfrm>
            <a:off x="1881188" y="2514600"/>
            <a:ext cx="2967037" cy="2427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228600" indent="-228600">
              <a:lnSpc>
                <a:spcPct val="8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心理护理</a:t>
            </a:r>
          </a:p>
          <a:p>
            <a:pPr marL="228600" indent="-228600">
              <a:lnSpc>
                <a:spcPct val="8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zh-CN" altLang="en-US" sz="2800" b="1">
              <a:solidFill>
                <a:schemeClr val="hlin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>
              <a:lnSpc>
                <a:spcPct val="8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促进排气</a:t>
            </a:r>
          </a:p>
          <a:p>
            <a:pPr marL="228600" indent="-228600">
              <a:lnSpc>
                <a:spcPct val="8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zh-CN" altLang="en-US" sz="2800" b="1">
              <a:solidFill>
                <a:schemeClr val="hlin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>
              <a:lnSpc>
                <a:spcPct val="8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饮食护理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4922838" y="3354388"/>
            <a:ext cx="4840287" cy="904875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  <a:spcBef>
                <a:spcPct val="50000"/>
              </a:spcBef>
            </a:pPr>
            <a:r>
              <a:rPr lang="zh-CN" altLang="en-US" sz="1400" b="1">
                <a:solidFill>
                  <a:schemeClr val="hlink"/>
                </a:solidFill>
              </a:rPr>
              <a:t>●</a:t>
            </a:r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</a:rPr>
              <a:t>适当运动；热敷、按摩、针灸；药物治疗或肛管排气。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4922838" y="4356100"/>
            <a:ext cx="5010150" cy="941388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</a:t>
            </a:r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</a:rPr>
              <a:t>易消化的食物</a:t>
            </a:r>
          </a:p>
          <a:p>
            <a:pPr eaLnBrk="0" hangingPunct="0">
              <a:lnSpc>
                <a:spcPct val="90000"/>
              </a:lnSpc>
              <a:spcBef>
                <a:spcPct val="50000"/>
              </a:spcBef>
            </a:pPr>
            <a:r>
              <a:rPr lang="zh-CN" altLang="en-US" sz="1400" b="1">
                <a:solidFill>
                  <a:schemeClr val="hlink"/>
                </a:solidFill>
              </a:rPr>
              <a:t>●</a:t>
            </a:r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</a:rPr>
              <a:t>勿食易产气的食物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99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993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993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 animBg="1"/>
      <p:bldP spid="8" grpId="0" build="allAtOnce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42" name="组合 5"/>
          <p:cNvGrpSpPr/>
          <p:nvPr/>
        </p:nvGrpSpPr>
        <p:grpSpPr bwMode="auto">
          <a:xfrm>
            <a:off x="574675" y="1528763"/>
            <a:ext cx="11042650" cy="3897312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3" name="矩形 14"/>
            <p:cNvSpPr/>
            <p:nvPr/>
          </p:nvSpPr>
          <p:spPr>
            <a:xfrm>
              <a:off x="771555" y="1709432"/>
              <a:ext cx="10669609" cy="3630402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12647" name="组合 2"/>
          <p:cNvGrpSpPr/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12651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48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灌肠法</a:t>
            </a:r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608638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直角三角形 18"/>
          <p:cNvSpPr>
            <a:spLocks noChangeArrowheads="1"/>
          </p:cNvSpPr>
          <p:nvPr/>
        </p:nvSpPr>
        <p:spPr bwMode="auto">
          <a:xfrm flipV="1">
            <a:off x="4752975" y="827088"/>
            <a:ext cx="855663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12654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5054600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四、与排便相关的护理技术</a:t>
            </a:r>
          </a:p>
        </p:txBody>
      </p:sp>
      <p:sp>
        <p:nvSpPr>
          <p:cNvPr id="104455" name="AutoShape 7" descr="5%"/>
          <p:cNvSpPr>
            <a:spLocks noChangeArrowheads="1"/>
          </p:cNvSpPr>
          <p:nvPr/>
        </p:nvSpPr>
        <p:spPr bwMode="auto">
          <a:xfrm>
            <a:off x="1284288" y="2386013"/>
            <a:ext cx="1944687" cy="647700"/>
          </a:xfrm>
          <a:prstGeom prst="roundRect">
            <a:avLst>
              <a:gd name="adj" fmla="val 16667"/>
            </a:avLst>
          </a:prstGeom>
          <a:pattFill prst="pct90">
            <a:fgClr>
              <a:schemeClr val="bg2"/>
            </a:fgClr>
            <a:bgClr>
              <a:schemeClr val="hlink"/>
            </a:bgClr>
          </a:pattFill>
          <a:ln w="57150" cmpd="thinThick" algn="ctr">
            <a:solidFill>
              <a:schemeClr val="hlink"/>
            </a:solidFill>
            <a:round/>
          </a:ln>
        </p:spPr>
        <p:txBody>
          <a:bodyPr wrap="none" anchor="ctr"/>
          <a:lstStyle/>
          <a:p>
            <a:pPr marL="342900" indent="-342900" algn="ctr">
              <a:buClr>
                <a:srgbClr val="6600CC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  念</a:t>
            </a:r>
          </a:p>
        </p:txBody>
      </p:sp>
      <p:sp>
        <p:nvSpPr>
          <p:cNvPr id="104453" name="AutoShape 5" descr="5%"/>
          <p:cNvSpPr>
            <a:spLocks noChangeArrowheads="1"/>
          </p:cNvSpPr>
          <p:nvPr/>
        </p:nvSpPr>
        <p:spPr bwMode="auto">
          <a:xfrm>
            <a:off x="1330325" y="3822700"/>
            <a:ext cx="1836738" cy="647700"/>
          </a:xfrm>
          <a:prstGeom prst="roundRect">
            <a:avLst>
              <a:gd name="adj" fmla="val 16667"/>
            </a:avLst>
          </a:prstGeom>
          <a:pattFill prst="pct90">
            <a:fgClr>
              <a:schemeClr val="bg1"/>
            </a:fgClr>
            <a:bgClr>
              <a:schemeClr val="hlink"/>
            </a:bgClr>
          </a:pattFill>
          <a:ln w="57150" cmpd="thinThick" algn="ctr">
            <a:solidFill>
              <a:schemeClr val="hlink"/>
            </a:solidFill>
            <a:round/>
          </a:ln>
        </p:spPr>
        <p:txBody>
          <a:bodyPr wrap="none" anchor="ctr"/>
          <a:lstStyle/>
          <a:p>
            <a:pPr marL="342900" indent="-342900" algn="ctr">
              <a:buClr>
                <a:srgbClr val="6600CC"/>
              </a:buClr>
              <a:buFont typeface="Wingdings" panose="05000000000000000000" pitchFamily="2" charset="2"/>
              <a:buNone/>
            </a:pPr>
            <a:r>
              <a:rPr lang="zh-CN" sz="3200" b="1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  类</a:t>
            </a:r>
          </a:p>
        </p:txBody>
      </p:sp>
      <p:sp>
        <p:nvSpPr>
          <p:cNvPr id="104458" name="Text Box 10"/>
          <p:cNvSpPr txBox="1">
            <a:spLocks noChangeArrowheads="1"/>
          </p:cNvSpPr>
          <p:nvPr/>
        </p:nvSpPr>
        <p:spPr bwMode="auto">
          <a:xfrm>
            <a:off x="4133850" y="2255838"/>
            <a:ext cx="5832475" cy="1214755"/>
          </a:xfrm>
          <a:prstGeom prst="rect">
            <a:avLst/>
          </a:prstGeom>
          <a:noFill/>
          <a:ln w="38100">
            <a:solidFill>
              <a:schemeClr val="bg1"/>
            </a:solidFill>
            <a:prstDash val="sysDot"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lvl="0" eaLnBrk="1" hangingPunct="1">
              <a:buFont typeface="Wingdings" panose="05000000000000000000" pitchFamily="2" charset="2"/>
              <a:buNone/>
            </a:pPr>
            <a:r>
              <a:rPr lang="en-US" altLang="zh-CN" sz="24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将一定量的溶液经过肛门经直肠灌入结肠，清除肠道内粪便和积气或由肠道供给药物，达到协助诊断和治疗目的的技术。</a:t>
            </a:r>
          </a:p>
        </p:txBody>
      </p:sp>
      <p:sp>
        <p:nvSpPr>
          <p:cNvPr id="104456" name="Text Box 8"/>
          <p:cNvSpPr txBox="1">
            <a:spLocks noChangeArrowheads="1"/>
          </p:cNvSpPr>
          <p:nvPr/>
        </p:nvSpPr>
        <p:spPr bwMode="auto">
          <a:xfrm>
            <a:off x="4143375" y="3592513"/>
            <a:ext cx="5832475" cy="1580515"/>
          </a:xfrm>
          <a:prstGeom prst="rect">
            <a:avLst/>
          </a:prstGeom>
          <a:noFill/>
          <a:ln w="38100">
            <a:solidFill>
              <a:schemeClr val="bg1"/>
            </a:solidFill>
            <a:prstDash val="sysDot"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zh-CN" sz="2400" b="1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不保留灌肠：</a:t>
            </a:r>
            <a:r>
              <a:rPr lang="zh-CN" sz="2400" b="1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charset="0"/>
              </a:rPr>
              <a:t>大量不保留灌肠</a:t>
            </a:r>
          </a:p>
          <a:p>
            <a:r>
              <a:rPr lang="zh-CN" sz="2400" b="1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charset="0"/>
              </a:rPr>
              <a:t>                    小量不保留灌肠</a:t>
            </a:r>
          </a:p>
          <a:p>
            <a:r>
              <a:rPr lang="zh-CN" sz="2400" b="1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</a:t>
            </a:r>
            <a:r>
              <a:rPr lang="zh-CN" sz="2400" b="1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charset="0"/>
              </a:rPr>
              <a:t>清洁灌肠</a:t>
            </a:r>
          </a:p>
          <a:p>
            <a:r>
              <a:rPr lang="zh-CN" sz="2400" b="1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保留灌肠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04458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04458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04458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9"/>
                            </p:stCondLst>
                            <p:childTnLst>
                              <p:par>
                                <p:cTn id="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04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04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04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4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7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5" grpId="0" animBg="1"/>
      <p:bldP spid="104453" grpId="0" bldLvl="0" animBg="1"/>
      <p:bldP spid="104458" grpId="0" uiExpand="1" build="p" animBg="1"/>
      <p:bldP spid="104456" grpId="0" animBg="1"/>
      <p:bldP spid="104456" grpId="1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9B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42" name="组合 5"/>
          <p:cNvGrpSpPr/>
          <p:nvPr/>
        </p:nvGrpSpPr>
        <p:grpSpPr bwMode="auto">
          <a:xfrm>
            <a:off x="574675" y="1519238"/>
            <a:ext cx="11042650" cy="3897312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3" name="矩形 14"/>
            <p:cNvSpPr/>
            <p:nvPr/>
          </p:nvSpPr>
          <p:spPr>
            <a:xfrm>
              <a:off x="771555" y="1709432"/>
              <a:ext cx="10669609" cy="3630402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12647" name="组合 2"/>
          <p:cNvGrpSpPr/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12651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48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灌肠法</a:t>
            </a:r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608638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直角三角形 18"/>
          <p:cNvSpPr>
            <a:spLocks noChangeArrowheads="1"/>
          </p:cNvSpPr>
          <p:nvPr/>
        </p:nvSpPr>
        <p:spPr bwMode="auto">
          <a:xfrm flipV="1">
            <a:off x="4752975" y="827088"/>
            <a:ext cx="855663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12654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5054600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四、与排便相关的护理技术</a:t>
            </a:r>
          </a:p>
        </p:txBody>
      </p:sp>
      <p:sp>
        <p:nvSpPr>
          <p:cNvPr id="104453" name="AutoShape 5" descr="5%"/>
          <p:cNvSpPr>
            <a:spLocks noChangeArrowheads="1"/>
          </p:cNvSpPr>
          <p:nvPr/>
        </p:nvSpPr>
        <p:spPr bwMode="auto">
          <a:xfrm>
            <a:off x="1463675" y="3203575"/>
            <a:ext cx="1836738" cy="647700"/>
          </a:xfrm>
          <a:prstGeom prst="roundRect">
            <a:avLst>
              <a:gd name="adj" fmla="val 16667"/>
            </a:avLst>
          </a:prstGeom>
          <a:pattFill prst="pct90">
            <a:fgClr>
              <a:schemeClr val="bg1"/>
            </a:fgClr>
            <a:bgClr>
              <a:schemeClr val="hlink"/>
            </a:bgClr>
          </a:pattFill>
          <a:ln w="57150" cmpd="thinThick" algn="ctr">
            <a:solidFill>
              <a:schemeClr val="hlink"/>
            </a:solidFill>
            <a:round/>
          </a:ln>
        </p:spPr>
        <p:txBody>
          <a:bodyPr wrap="none" anchor="ctr"/>
          <a:lstStyle/>
          <a:p>
            <a:pPr marL="342900" indent="-342900" algn="ctr">
              <a:buClr>
                <a:srgbClr val="6600CC"/>
              </a:buClr>
              <a:buFont typeface="Wingdings" panose="05000000000000000000" pitchFamily="2" charset="2"/>
              <a:buNone/>
            </a:pPr>
            <a:r>
              <a:rPr lang="zh-CN" sz="3200" b="1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的</a:t>
            </a:r>
          </a:p>
        </p:txBody>
      </p:sp>
      <p:sp>
        <p:nvSpPr>
          <p:cNvPr id="104456" name="Text Box 8"/>
          <p:cNvSpPr txBox="1">
            <a:spLocks noChangeArrowheads="1"/>
          </p:cNvSpPr>
          <p:nvPr/>
        </p:nvSpPr>
        <p:spPr bwMode="auto">
          <a:xfrm>
            <a:off x="4143375" y="2859088"/>
            <a:ext cx="5832475" cy="1580515"/>
          </a:xfrm>
          <a:prstGeom prst="rect">
            <a:avLst/>
          </a:prstGeom>
          <a:noFill/>
          <a:ln w="38100">
            <a:solidFill>
              <a:schemeClr val="bg1"/>
            </a:solidFill>
            <a:prstDash val="sysDot"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lvl="0">
              <a:buChar char="•"/>
            </a:pP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解除便秘、肠胀气。</a:t>
            </a:r>
          </a:p>
          <a:p>
            <a:pPr lvl="0">
              <a:buChar char="•"/>
            </a:pP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清洁肠道。</a:t>
            </a:r>
          </a:p>
          <a:p>
            <a:pPr lvl="0">
              <a:buChar char="•"/>
            </a:pP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清除肠道内毒物，减轻中毒。</a:t>
            </a:r>
          </a:p>
          <a:p>
            <a:pPr lvl="0">
              <a:buChar char="•"/>
            </a:pP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为高热病人降温。</a:t>
            </a:r>
          </a:p>
        </p:txBody>
      </p:sp>
      <p:sp>
        <p:nvSpPr>
          <p:cNvPr id="104452" name="AutoShape 4"/>
          <p:cNvSpPr>
            <a:spLocks noChangeArrowheads="1"/>
          </p:cNvSpPr>
          <p:nvPr/>
        </p:nvSpPr>
        <p:spPr bwMode="auto">
          <a:xfrm>
            <a:off x="887095" y="2142490"/>
            <a:ext cx="3114675" cy="576580"/>
          </a:xfrm>
          <a:prstGeom prst="flowChartAlternateProcess">
            <a:avLst/>
          </a:prstGeom>
          <a:noFill/>
          <a:ln w="9525">
            <a:solidFill>
              <a:srgbClr val="92D050"/>
            </a:solidFill>
            <a:miter lim="800000"/>
          </a:ln>
        </p:spPr>
        <p:txBody>
          <a:bodyPr wrap="none" anchor="ctr"/>
          <a:lstStyle/>
          <a:p>
            <a:pPr lvl="0" algn="ctr" eaLnBrk="1" hangingPunct="1"/>
            <a:r>
              <a:rPr lang="zh-CN" altLang="en-US" sz="2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大量不保留灌肠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3" grpId="0" bldLvl="0" animBg="1"/>
      <p:bldP spid="104456" grpId="0" animBg="1"/>
      <p:bldP spid="104456" grpId="1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9B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42" name="组合 5"/>
          <p:cNvGrpSpPr/>
          <p:nvPr/>
        </p:nvGrpSpPr>
        <p:grpSpPr bwMode="auto">
          <a:xfrm>
            <a:off x="574675" y="1528763"/>
            <a:ext cx="11042650" cy="3897312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3" name="矩形 14"/>
            <p:cNvSpPr/>
            <p:nvPr/>
          </p:nvSpPr>
          <p:spPr>
            <a:xfrm>
              <a:off x="771555" y="1709432"/>
              <a:ext cx="10669609" cy="3630402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12647" name="组合 2"/>
          <p:cNvGrpSpPr/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12651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48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灌肠法</a:t>
            </a:r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608638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直角三角形 18"/>
          <p:cNvSpPr>
            <a:spLocks noChangeArrowheads="1"/>
          </p:cNvSpPr>
          <p:nvPr/>
        </p:nvSpPr>
        <p:spPr bwMode="auto">
          <a:xfrm flipV="1">
            <a:off x="4752975" y="827088"/>
            <a:ext cx="855663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12654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5054600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四、与排便相关的护理技术</a:t>
            </a:r>
          </a:p>
        </p:txBody>
      </p:sp>
      <p:sp>
        <p:nvSpPr>
          <p:cNvPr id="104452" name="AutoShape 4"/>
          <p:cNvSpPr>
            <a:spLocks noChangeArrowheads="1"/>
          </p:cNvSpPr>
          <p:nvPr/>
        </p:nvSpPr>
        <p:spPr bwMode="auto">
          <a:xfrm>
            <a:off x="887095" y="2142490"/>
            <a:ext cx="3114675" cy="576580"/>
          </a:xfrm>
          <a:prstGeom prst="flowChartAlternateProcess">
            <a:avLst/>
          </a:prstGeom>
          <a:noFill/>
          <a:ln w="9525">
            <a:solidFill>
              <a:srgbClr val="92D050"/>
            </a:solidFill>
            <a:miter lim="800000"/>
          </a:ln>
        </p:spPr>
        <p:txBody>
          <a:bodyPr wrap="none" anchor="ctr"/>
          <a:lstStyle/>
          <a:p>
            <a:pPr lvl="0" algn="ctr" eaLnBrk="1" hangingPunct="1"/>
            <a:r>
              <a:rPr lang="zh-CN" altLang="en-US" sz="2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大量不保留灌肠</a:t>
            </a: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3567113" y="2679700"/>
            <a:ext cx="1089025" cy="1123315"/>
          </a:xfrm>
          <a:prstGeom prst="rect">
            <a:avLst/>
          </a:prstGeom>
          <a:noFill/>
          <a:ln w="38100">
            <a:noFill/>
            <a:prstDash val="sysDot"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chemeClr val="hlin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Wingdings" panose="05000000000000000000" pitchFamily="2" charset="2"/>
              </a:rPr>
              <a:t>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评估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chemeClr val="hlink"/>
                </a:solidFill>
                <a:sym typeface="Wingdings" panose="05000000000000000000" pitchFamily="2" charset="2"/>
              </a:rPr>
              <a:t></a:t>
            </a:r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  <a:sym typeface="Wingdings" panose="05000000000000000000" pitchFamily="2" charset="2"/>
              </a:rPr>
              <a:t>计划</a:t>
            </a:r>
          </a:p>
          <a:p>
            <a:pPr>
              <a:buFont typeface="Wingdings" panose="05000000000000000000" pitchFamily="2" charset="2"/>
              <a:buNone/>
            </a:pPr>
            <a:endParaRPr lang="zh-CN" altLang="en-US" sz="2400" b="1">
              <a:solidFill>
                <a:schemeClr val="hlink"/>
              </a:solidFill>
              <a:ea typeface="微软雅黑" panose="020B0503020204020204" pitchFamily="34" charset="-122"/>
              <a:sym typeface="Wingdings" panose="05000000000000000000" pitchFamily="2" charset="2"/>
            </a:endParaRPr>
          </a:p>
        </p:txBody>
      </p:sp>
      <p:sp>
        <p:nvSpPr>
          <p:cNvPr id="7" name="AutoShape 5" descr="5%"/>
          <p:cNvSpPr>
            <a:spLocks noChangeArrowheads="1"/>
          </p:cNvSpPr>
          <p:nvPr/>
        </p:nvSpPr>
        <p:spPr bwMode="auto">
          <a:xfrm>
            <a:off x="1463675" y="3203575"/>
            <a:ext cx="1836738" cy="647700"/>
          </a:xfrm>
          <a:prstGeom prst="roundRect">
            <a:avLst>
              <a:gd name="adj" fmla="val 16667"/>
            </a:avLst>
          </a:prstGeom>
          <a:pattFill prst="pct90">
            <a:fgClr>
              <a:schemeClr val="bg1"/>
            </a:fgClr>
            <a:bgClr>
              <a:schemeClr val="hlink"/>
            </a:bgClr>
          </a:pattFill>
          <a:ln w="57150" cmpd="thinThick" algn="ctr">
            <a:solidFill>
              <a:schemeClr val="hlink"/>
            </a:solidFill>
            <a:round/>
          </a:ln>
        </p:spPr>
        <p:txBody>
          <a:bodyPr wrap="none" anchor="ctr"/>
          <a:lstStyle/>
          <a:p>
            <a:pPr marL="342900" indent="-342900" algn="ctr">
              <a:buClr>
                <a:srgbClr val="6600CC"/>
              </a:buClr>
              <a:buFont typeface="Wingdings" panose="05000000000000000000" pitchFamily="2" charset="2"/>
              <a:buNone/>
            </a:pPr>
            <a:r>
              <a:rPr lang="zh-CN" sz="3200" b="1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操作程序</a:t>
            </a:r>
          </a:p>
        </p:txBody>
      </p:sp>
      <p:sp>
        <p:nvSpPr>
          <p:cNvPr id="152582" name="Text Box 6"/>
          <p:cNvSpPr txBox="1">
            <a:spLocks noChangeArrowheads="1"/>
          </p:cNvSpPr>
          <p:nvPr/>
        </p:nvSpPr>
        <p:spPr bwMode="auto">
          <a:xfrm>
            <a:off x="8786495" y="2209165"/>
            <a:ext cx="2439035" cy="2853690"/>
          </a:xfrm>
          <a:prstGeom prst="rect">
            <a:avLst/>
          </a:prstGeom>
          <a:noFill/>
          <a:ln w="44450" cap="rnd">
            <a:solidFill>
              <a:schemeClr val="tx1"/>
            </a:solidFill>
            <a:prstDash val="sysDot"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lvl="0" eaLnBrk="1" hangingPunct="1">
              <a:buFont typeface="Wingdings" panose="05000000000000000000" pitchFamily="2" charset="2"/>
              <a:buNone/>
            </a:pPr>
            <a:r>
              <a:rPr lang="zh-CN" altLang="en-US" sz="1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溶液：</a:t>
            </a:r>
          </a:p>
          <a:p>
            <a:pPr lvl="0" eaLnBrk="1" hangingPunct="1">
              <a:buFont typeface="Wingdings" panose="05000000000000000000" pitchFamily="2" charset="2"/>
              <a:buNone/>
            </a:pPr>
            <a:r>
              <a:rPr lang="zh-CN" altLang="en-US" sz="1800" b="1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0.1~0.2%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肥皂液</a:t>
            </a:r>
          </a:p>
          <a:p>
            <a:pPr lvl="0" eaLnBrk="1" hangingPunct="1">
              <a:buFont typeface="Wingdings" panose="05000000000000000000" pitchFamily="2" charset="2"/>
              <a:buNone/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生理盐水</a:t>
            </a:r>
          </a:p>
          <a:p>
            <a:pPr lvl="0" eaLnBrk="1" hangingPunct="1">
              <a:buClr>
                <a:srgbClr val="0000FF"/>
              </a:buClr>
              <a:buFont typeface="Wingdings" panose="05000000000000000000" pitchFamily="2" charset="2"/>
              <a:buNone/>
            </a:pPr>
            <a:r>
              <a:rPr lang="zh-CN" altLang="en-US" sz="1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温度：</a:t>
            </a:r>
          </a:p>
          <a:p>
            <a:pPr lvl="0" eaLnBrk="1" hangingPunct="1">
              <a:buClr>
                <a:srgbClr val="0000FF"/>
              </a:buClr>
              <a:buFont typeface="Wingdings" panose="05000000000000000000" pitchFamily="2" charset="2"/>
              <a:buNone/>
            </a:pPr>
            <a:r>
              <a:rPr lang="zh-CN" altLang="en-US" sz="1800" b="1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39~41℃</a:t>
            </a:r>
          </a:p>
          <a:p>
            <a:pPr lvl="0" eaLnBrk="1" hangingPunct="1">
              <a:buFont typeface="Wingdings" panose="05000000000000000000" pitchFamily="2" charset="2"/>
              <a:buNone/>
            </a:pPr>
            <a:r>
              <a:rPr lang="en-US" altLang="zh-CN" sz="1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1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降温：</a:t>
            </a:r>
            <a:r>
              <a:rPr lang="en-US" altLang="zh-CN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28~32℃</a:t>
            </a:r>
          </a:p>
          <a:p>
            <a:pPr lvl="0" eaLnBrk="1" hangingPunct="1">
              <a:buFont typeface="Wingdings" panose="05000000000000000000" pitchFamily="2" charset="2"/>
              <a:buNone/>
            </a:pPr>
            <a:r>
              <a:rPr lang="en-US" altLang="zh-CN" sz="1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1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中暑：</a:t>
            </a:r>
            <a:r>
              <a:rPr lang="zh-CN" altLang="en-US" sz="1800" b="1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4℃</a:t>
            </a:r>
          </a:p>
          <a:p>
            <a:pPr lvl="0" eaLnBrk="1" hangingPunct="1">
              <a:buClr>
                <a:srgbClr val="0000FF"/>
              </a:buClr>
              <a:buFont typeface="Wingdings" panose="05000000000000000000" pitchFamily="2" charset="2"/>
              <a:buNone/>
            </a:pPr>
            <a:r>
              <a:rPr lang="zh-CN" altLang="en-US" sz="1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量：</a:t>
            </a:r>
          </a:p>
          <a:p>
            <a:pPr lvl="0" eaLnBrk="1" hangingPunct="1">
              <a:buClr>
                <a:srgbClr val="0000FF"/>
              </a:buClr>
              <a:buFont typeface="Wingdings" panose="05000000000000000000" pitchFamily="2" charset="2"/>
              <a:buNone/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成人：</a:t>
            </a:r>
            <a:r>
              <a:rPr lang="en-US" altLang="zh-CN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500~1000ml</a:t>
            </a:r>
          </a:p>
          <a:p>
            <a:pPr lvl="0" eaLnBrk="1" hangingPunct="1">
              <a:buClr>
                <a:srgbClr val="0000FF"/>
              </a:buClr>
              <a:buFont typeface="Wingdings" panose="05000000000000000000" pitchFamily="2" charset="2"/>
              <a:buNone/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小儿：</a:t>
            </a:r>
            <a:r>
              <a:rPr lang="en-US" altLang="zh-CN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200~500ml</a:t>
            </a:r>
          </a:p>
        </p:txBody>
      </p:sp>
      <p:pic>
        <p:nvPicPr>
          <p:cNvPr id="19463" name="Picture 13" descr="C:\Users\Administrator.USER-20170711UK\Desktop\高教第四版基护\第十六章：排泄护理二维码\灌肠\1 第362页：大量不保留灌肠用物.jpg1 第362页：大量不保留灌肠用物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884420" y="2292985"/>
            <a:ext cx="3526790" cy="2644775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9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59"/>
                            </p:stCondLst>
                            <p:childTnLst>
                              <p:par>
                                <p:cTn id="2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ldLvl="0" animBg="1"/>
      <p:bldP spid="152582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9B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42" name="组合 5"/>
          <p:cNvGrpSpPr/>
          <p:nvPr/>
        </p:nvGrpSpPr>
        <p:grpSpPr bwMode="auto">
          <a:xfrm>
            <a:off x="-3059430" y="1550988"/>
            <a:ext cx="11042650" cy="3897312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3" name="矩形 14"/>
            <p:cNvSpPr/>
            <p:nvPr/>
          </p:nvSpPr>
          <p:spPr>
            <a:xfrm>
              <a:off x="771555" y="1709432"/>
              <a:ext cx="10669609" cy="3630402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12647" name="组合 2"/>
          <p:cNvGrpSpPr/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12651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48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灌肠法</a:t>
            </a:r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608638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直角三角形 18"/>
          <p:cNvSpPr>
            <a:spLocks noChangeArrowheads="1"/>
          </p:cNvSpPr>
          <p:nvPr/>
        </p:nvSpPr>
        <p:spPr bwMode="auto">
          <a:xfrm flipV="1">
            <a:off x="4752975" y="827088"/>
            <a:ext cx="855663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12654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5054600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四、与排便相关的护理技术</a:t>
            </a:r>
          </a:p>
        </p:txBody>
      </p:sp>
      <p:sp>
        <p:nvSpPr>
          <p:cNvPr id="104452" name="AutoShape 4"/>
          <p:cNvSpPr>
            <a:spLocks noChangeArrowheads="1"/>
          </p:cNvSpPr>
          <p:nvPr/>
        </p:nvSpPr>
        <p:spPr bwMode="auto">
          <a:xfrm>
            <a:off x="887095" y="2142490"/>
            <a:ext cx="3114675" cy="576580"/>
          </a:xfrm>
          <a:prstGeom prst="flowChartAlternateProcess">
            <a:avLst/>
          </a:prstGeom>
          <a:noFill/>
          <a:ln w="9525">
            <a:solidFill>
              <a:srgbClr val="92D050"/>
            </a:solidFill>
            <a:miter lim="800000"/>
          </a:ln>
        </p:spPr>
        <p:txBody>
          <a:bodyPr wrap="none" anchor="ctr"/>
          <a:lstStyle/>
          <a:p>
            <a:pPr lvl="0" algn="ctr" eaLnBrk="1" hangingPunct="1"/>
            <a:r>
              <a:rPr lang="zh-CN" altLang="en-US" sz="2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大量不保留灌肠</a:t>
            </a: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3567113" y="2679700"/>
            <a:ext cx="1089025" cy="1187450"/>
          </a:xfrm>
          <a:prstGeom prst="rect">
            <a:avLst/>
          </a:prstGeom>
          <a:noFill/>
          <a:ln w="38100">
            <a:noFill/>
            <a:prstDash val="sysDot"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chemeClr val="hlin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Wingdings" panose="05000000000000000000" pitchFamily="2" charset="2"/>
              </a:rPr>
              <a:t>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评估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chemeClr val="hlink"/>
                </a:solidFill>
                <a:sym typeface="Wingdings" panose="05000000000000000000" pitchFamily="2" charset="2"/>
              </a:rPr>
              <a:t></a:t>
            </a:r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  <a:sym typeface="Wingdings" panose="05000000000000000000" pitchFamily="2" charset="2"/>
              </a:rPr>
              <a:t>计划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chemeClr val="hlink"/>
                </a:solidFill>
                <a:sym typeface="Wingdings" panose="05000000000000000000" pitchFamily="2" charset="2"/>
              </a:rPr>
              <a:t></a:t>
            </a:r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  <a:sym typeface="Wingdings" panose="05000000000000000000" pitchFamily="2" charset="2"/>
              </a:rPr>
              <a:t>实施</a:t>
            </a:r>
          </a:p>
        </p:txBody>
      </p:sp>
      <p:sp>
        <p:nvSpPr>
          <p:cNvPr id="7" name="AutoShape 5" descr="5%"/>
          <p:cNvSpPr>
            <a:spLocks noChangeArrowheads="1"/>
          </p:cNvSpPr>
          <p:nvPr/>
        </p:nvSpPr>
        <p:spPr bwMode="auto">
          <a:xfrm>
            <a:off x="1463675" y="3203575"/>
            <a:ext cx="1836738" cy="647700"/>
          </a:xfrm>
          <a:prstGeom prst="roundRect">
            <a:avLst>
              <a:gd name="adj" fmla="val 16667"/>
            </a:avLst>
          </a:prstGeom>
          <a:pattFill prst="pct90">
            <a:fgClr>
              <a:schemeClr val="bg1"/>
            </a:fgClr>
            <a:bgClr>
              <a:schemeClr val="hlink"/>
            </a:bgClr>
          </a:pattFill>
          <a:ln w="57150" cmpd="thinThick" algn="ctr">
            <a:solidFill>
              <a:schemeClr val="hlink"/>
            </a:solidFill>
            <a:round/>
          </a:ln>
        </p:spPr>
        <p:txBody>
          <a:bodyPr wrap="none" anchor="ctr"/>
          <a:lstStyle/>
          <a:p>
            <a:pPr marL="342900" indent="-342900" algn="ctr">
              <a:buClr>
                <a:srgbClr val="6600CC"/>
              </a:buClr>
              <a:buFont typeface="Wingdings" panose="05000000000000000000" pitchFamily="2" charset="2"/>
              <a:buNone/>
            </a:pPr>
            <a:r>
              <a:rPr lang="zh-CN" sz="3200" b="1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操作程序</a:t>
            </a:r>
          </a:p>
        </p:txBody>
      </p:sp>
      <p:sp>
        <p:nvSpPr>
          <p:cNvPr id="114701" name="Rectangle 13"/>
          <p:cNvSpPr>
            <a:spLocks noChangeArrowheads="1"/>
          </p:cNvSpPr>
          <p:nvPr/>
        </p:nvSpPr>
        <p:spPr bwMode="auto">
          <a:xfrm>
            <a:off x="4917440" y="1981200"/>
            <a:ext cx="2040890" cy="33381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lvl="0" indent="-342900"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●核对解释</a:t>
            </a:r>
          </a:p>
          <a:p>
            <a:pPr marL="342900" lvl="0" indent="-342900"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●安置体位</a:t>
            </a:r>
          </a:p>
          <a:p>
            <a:pPr marL="342900" lvl="0" indent="-342900"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●挂筒润管</a:t>
            </a:r>
          </a:p>
          <a:p>
            <a:pPr marL="342900" lvl="0" indent="-342900"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●排气插管</a:t>
            </a:r>
          </a:p>
          <a:p>
            <a:pPr marL="342900" lvl="0" indent="-342900"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●灌液观察</a:t>
            </a:r>
          </a:p>
          <a:p>
            <a:pPr marL="342900" lvl="0" indent="-342900"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●拔管嘱咐</a:t>
            </a:r>
          </a:p>
          <a:p>
            <a:pPr marL="342900" lvl="0" indent="-342900"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●协助排便</a:t>
            </a:r>
          </a:p>
          <a:p>
            <a:pPr marL="342900" lvl="0" indent="-342900"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●整理记录</a:t>
            </a:r>
          </a:p>
          <a:p>
            <a:pPr marL="342900" lvl="0" indent="-342900" eaLnBrk="1" hangingPunct="1"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endParaRPr lang="zh-CN" altLang="en-US" sz="2800" b="1" dirty="0">
              <a:effectLst>
                <a:outerShdw blurRad="38100" dist="38100" dir="2700000">
                  <a:srgbClr val="C0C0C0"/>
                </a:outerShdw>
              </a:effectLst>
              <a:latin typeface="Tahoma" panose="020B0604030504040204" pitchFamily="34" charset="0"/>
              <a:ea typeface="楷体_GB2312" pitchFamily="49" charset="-122"/>
            </a:endParaRPr>
          </a:p>
        </p:txBody>
      </p:sp>
      <p:pic>
        <p:nvPicPr>
          <p:cNvPr id="5" name="图片 4" descr="IMG_0673_副本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385310" y="1689100"/>
            <a:ext cx="3773170" cy="3086735"/>
          </a:xfrm>
          <a:prstGeom prst="rect">
            <a:avLst/>
          </a:prstGeom>
        </p:spPr>
      </p:pic>
      <p:pic>
        <p:nvPicPr>
          <p:cNvPr id="9" name="图片 8" descr="C:\Users\Administrator.USER-20170711UK\Desktop\高教第四版基护\第十六章：排泄护理二维码\灌肠\2 第362页：大量不保留灌肠体位.jpg2 第362页：大量不保留灌肠体位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917123" y="1781175"/>
            <a:ext cx="3676015" cy="2757170"/>
          </a:xfrm>
          <a:prstGeom prst="rect">
            <a:avLst/>
          </a:prstGeom>
        </p:spPr>
      </p:pic>
      <p:pic>
        <p:nvPicPr>
          <p:cNvPr id="10" name="图片 9" descr="C:\Users\Administrator.USER-20170711UK\Desktop\高教第四版基护\IMG_20190416_170558_mh1556719390506.jpgIMG_20190416_170558_mh155671939050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310823" y="1433830"/>
            <a:ext cx="2383790" cy="317881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 flipH="1">
            <a:off x="8566785" y="1781175"/>
            <a:ext cx="110363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90000"/>
              </a:lnSpc>
            </a:pPr>
            <a:r>
              <a:rPr lang="zh-CN" altLang="en-US" sz="2000" b="1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液</a:t>
            </a:r>
          </a:p>
          <a:p>
            <a:pPr lvl="0">
              <a:lnSpc>
                <a:spcPct val="90000"/>
              </a:lnSpc>
            </a:pPr>
            <a:r>
              <a:rPr lang="zh-CN" altLang="en-US" sz="2000" b="1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面</a:t>
            </a:r>
          </a:p>
          <a:p>
            <a:pPr lvl="0">
              <a:lnSpc>
                <a:spcPct val="90000"/>
              </a:lnSpc>
            </a:pPr>
            <a:r>
              <a:rPr lang="zh-CN" altLang="en-US" sz="2000" b="1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与</a:t>
            </a:r>
          </a:p>
          <a:p>
            <a:pPr lvl="0">
              <a:lnSpc>
                <a:spcPct val="90000"/>
              </a:lnSpc>
            </a:pPr>
            <a:r>
              <a:rPr lang="zh-CN" altLang="en-US" sz="2000" b="1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肛</a:t>
            </a:r>
          </a:p>
          <a:p>
            <a:pPr lvl="0">
              <a:lnSpc>
                <a:spcPct val="90000"/>
              </a:lnSpc>
            </a:pPr>
            <a:r>
              <a:rPr lang="zh-CN" altLang="en-US" sz="2000" b="1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门</a:t>
            </a:r>
          </a:p>
          <a:p>
            <a:pPr lvl="0">
              <a:lnSpc>
                <a:spcPct val="90000"/>
              </a:lnSpc>
            </a:pPr>
            <a:r>
              <a:rPr lang="zh-CN" altLang="en-US" sz="2000" b="1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距</a:t>
            </a:r>
          </a:p>
          <a:p>
            <a:pPr lvl="0">
              <a:lnSpc>
                <a:spcPct val="90000"/>
              </a:lnSpc>
            </a:pPr>
            <a:r>
              <a:rPr lang="zh-CN" altLang="en-US" sz="2000" b="1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离</a:t>
            </a:r>
          </a:p>
          <a:p>
            <a:pPr lvl="0">
              <a:lnSpc>
                <a:spcPct val="90000"/>
              </a:lnSpc>
            </a:pPr>
            <a:r>
              <a:rPr lang="zh-CN" altLang="en-US" sz="2000" b="1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</a:p>
          <a:p>
            <a:pPr lvl="0">
              <a:lnSpc>
                <a:spcPct val="90000"/>
              </a:lnSpc>
            </a:pPr>
            <a:r>
              <a:rPr lang="en-US" altLang="zh-CN" sz="20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40</a:t>
            </a:r>
          </a:p>
          <a:p>
            <a:pPr lvl="0">
              <a:lnSpc>
                <a:spcPct val="90000"/>
              </a:lnSpc>
            </a:pPr>
            <a:r>
              <a:rPr lang="en-US" altLang="zh-CN" sz="20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l</a:t>
            </a:r>
          </a:p>
          <a:p>
            <a:pPr lvl="0">
              <a:lnSpc>
                <a:spcPct val="90000"/>
              </a:lnSpc>
            </a:pPr>
            <a:r>
              <a:rPr lang="en-US" altLang="zh-CN" sz="20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60</a:t>
            </a:r>
          </a:p>
          <a:p>
            <a:pPr lvl="0">
              <a:lnSpc>
                <a:spcPct val="90000"/>
              </a:lnSpc>
            </a:pPr>
            <a:r>
              <a:rPr lang="en-US" altLang="zh-CN" sz="20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cm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 descr="C:\Users\Administrator.USER-20170711UK\Desktop\高教第四版基护\第十六章：排泄护理二维码\灌肠\3 第362页：润滑肛管前端.jpg3 第362页：润滑肛管前端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154103" y="1583055"/>
            <a:ext cx="2412365" cy="3216910"/>
          </a:xfrm>
          <a:prstGeom prst="rect">
            <a:avLst/>
          </a:prstGeom>
        </p:spPr>
      </p:pic>
      <p:pic>
        <p:nvPicPr>
          <p:cNvPr id="13" name="图片 12" descr="C:\Users\Administrator.USER-20170711UK\Desktop\高教第四版基护\第十六章：排泄护理二维码\灌肠\4 第362页：排气.jpg4 第362页：排气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6367463" y="1551305"/>
            <a:ext cx="2400935" cy="3201670"/>
          </a:xfrm>
          <a:prstGeom prst="rect">
            <a:avLst/>
          </a:prstGeom>
        </p:spPr>
      </p:pic>
      <p:pic>
        <p:nvPicPr>
          <p:cNvPr id="14" name="图片 13" descr="C:\Users\Administrator.USER-20170711UK\Desktop\高教第四版基护\第十六章：排泄护理二维码\灌肠\5 第362页：插入肛管.jpg5 第362页：插入肛管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6552565" y="1689100"/>
            <a:ext cx="2040890" cy="272161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7983220" y="4848225"/>
            <a:ext cx="1706880" cy="4178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安置左侧卧位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023225" y="4859655"/>
            <a:ext cx="1735455" cy="4178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插入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7~10</a:t>
            </a:r>
            <a:r>
              <a:rPr lang="en-US" altLang="zh-CN" sz="2000" b="1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cm</a:t>
            </a:r>
          </a:p>
        </p:txBody>
      </p:sp>
      <p:pic>
        <p:nvPicPr>
          <p:cNvPr id="22" name="图片 21" descr="C:\Users\Administrator.USER-20170711UK\Desktop\高教第四版基护\IMG_20190416_170804_mh1556719429255.jpgIMG_20190416_170804_mh1556719429255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6552248" y="1435100"/>
            <a:ext cx="2523490" cy="3364865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6949440" y="3989070"/>
            <a:ext cx="3304540" cy="4178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嘱患者尽可能保留</a:t>
            </a:r>
            <a:r>
              <a:rPr lang="zh-CN" altLang="en-US" sz="2000" b="1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</a:t>
            </a:r>
            <a:r>
              <a:rPr lang="en-US" altLang="zh-CN" sz="20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-10</a:t>
            </a:r>
            <a:r>
              <a:rPr lang="zh-CN" altLang="en-US" sz="2000" b="1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分钟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968490" y="4799965"/>
            <a:ext cx="1598295" cy="4178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eaLnBrk="1" hangingPunct="1">
              <a:buFont typeface="Wingdings" panose="05000000000000000000" pitchFamily="2" charset="2"/>
              <a:buNone/>
            </a:pPr>
            <a:r>
              <a:rPr lang="zh-CN" altLang="en-US" sz="2000" b="1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</a:t>
            </a: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E</a:t>
            </a:r>
            <a:r>
              <a:rPr lang="zh-CN" altLang="en-US" sz="2000" b="1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代表灌肠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60"/>
                            </p:stCondLst>
                            <p:childTnLst>
                              <p:par>
                                <p:cTn id="1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4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4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47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47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47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47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47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47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47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47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47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47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47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47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47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47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14701" grpId="0" uiExpand="1" build="p"/>
      <p:bldP spid="11" grpId="0"/>
      <p:bldP spid="11" grpId="1"/>
      <p:bldP spid="16" grpId="0"/>
      <p:bldP spid="16" grpId="1"/>
      <p:bldP spid="20" grpId="0"/>
      <p:bldP spid="20" grpId="1"/>
      <p:bldP spid="23" grpId="0"/>
      <p:bldP spid="2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9B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42" name="组合 5"/>
          <p:cNvGrpSpPr/>
          <p:nvPr/>
        </p:nvGrpSpPr>
        <p:grpSpPr bwMode="auto">
          <a:xfrm>
            <a:off x="574675" y="1528763"/>
            <a:ext cx="11042650" cy="3897312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3" name="矩形 14"/>
            <p:cNvSpPr/>
            <p:nvPr/>
          </p:nvSpPr>
          <p:spPr>
            <a:xfrm>
              <a:off x="771555" y="1709432"/>
              <a:ext cx="10669609" cy="3630402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12647" name="组合 2"/>
          <p:cNvGrpSpPr/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12651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48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灌肠法</a:t>
            </a:r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608638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直角三角形 18"/>
          <p:cNvSpPr>
            <a:spLocks noChangeArrowheads="1"/>
          </p:cNvSpPr>
          <p:nvPr/>
        </p:nvSpPr>
        <p:spPr bwMode="auto">
          <a:xfrm flipV="1">
            <a:off x="4752975" y="827088"/>
            <a:ext cx="855663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12654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5054600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四、与排便相关的护理技术</a:t>
            </a:r>
          </a:p>
        </p:txBody>
      </p:sp>
      <p:sp>
        <p:nvSpPr>
          <p:cNvPr id="104452" name="AutoShape 4"/>
          <p:cNvSpPr>
            <a:spLocks noChangeArrowheads="1"/>
          </p:cNvSpPr>
          <p:nvPr/>
        </p:nvSpPr>
        <p:spPr bwMode="auto">
          <a:xfrm>
            <a:off x="887095" y="2142490"/>
            <a:ext cx="3114675" cy="576580"/>
          </a:xfrm>
          <a:prstGeom prst="flowChartAlternateProcess">
            <a:avLst/>
          </a:prstGeom>
          <a:noFill/>
          <a:ln w="9525">
            <a:solidFill>
              <a:srgbClr val="92D050"/>
            </a:solidFill>
            <a:miter lim="800000"/>
          </a:ln>
        </p:spPr>
        <p:txBody>
          <a:bodyPr wrap="none" anchor="ctr"/>
          <a:lstStyle/>
          <a:p>
            <a:pPr lvl="0" algn="ctr" eaLnBrk="1" hangingPunct="1"/>
            <a:r>
              <a:rPr lang="zh-CN" altLang="en-US" sz="2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大量不保留灌肠</a:t>
            </a:r>
          </a:p>
        </p:txBody>
      </p:sp>
      <p:sp>
        <p:nvSpPr>
          <p:cNvPr id="7" name="AutoShape 5" descr="5%"/>
          <p:cNvSpPr>
            <a:spLocks noChangeArrowheads="1"/>
          </p:cNvSpPr>
          <p:nvPr/>
        </p:nvSpPr>
        <p:spPr bwMode="auto">
          <a:xfrm>
            <a:off x="1463675" y="3203575"/>
            <a:ext cx="1836738" cy="647700"/>
          </a:xfrm>
          <a:prstGeom prst="roundRect">
            <a:avLst>
              <a:gd name="adj" fmla="val 16667"/>
            </a:avLst>
          </a:prstGeom>
          <a:pattFill prst="pct90">
            <a:fgClr>
              <a:schemeClr val="bg1"/>
            </a:fgClr>
            <a:bgClr>
              <a:schemeClr val="hlink"/>
            </a:bgClr>
          </a:pattFill>
          <a:ln w="57150" cmpd="thinThick" algn="ctr">
            <a:solidFill>
              <a:schemeClr val="hlink"/>
            </a:solidFill>
            <a:round/>
          </a:ln>
        </p:spPr>
        <p:txBody>
          <a:bodyPr wrap="none" anchor="ctr"/>
          <a:lstStyle/>
          <a:p>
            <a:pPr marL="342900" indent="-342900" algn="ctr">
              <a:buClr>
                <a:srgbClr val="6600CC"/>
              </a:buClr>
              <a:buFont typeface="Wingdings" panose="05000000000000000000" pitchFamily="2" charset="2"/>
              <a:buNone/>
            </a:pPr>
            <a:r>
              <a:rPr lang="zh-CN" sz="3200" b="1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注意事项</a:t>
            </a:r>
          </a:p>
        </p:txBody>
      </p:sp>
      <p:sp>
        <p:nvSpPr>
          <p:cNvPr id="25609" name="Text Box 5"/>
          <p:cNvSpPr txBox="1">
            <a:spLocks noChangeArrowheads="1"/>
          </p:cNvSpPr>
          <p:nvPr/>
        </p:nvSpPr>
        <p:spPr bwMode="auto">
          <a:xfrm>
            <a:off x="4207510" y="4416425"/>
            <a:ext cx="3241675" cy="624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25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、禁忌证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11" name="Text Box 5"/>
          <p:cNvSpPr txBox="1"/>
          <p:nvPr/>
        </p:nvSpPr>
        <p:spPr>
          <a:xfrm>
            <a:off x="7223760" y="2153920"/>
            <a:ext cx="4177030" cy="315341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05000"/>
              </a:lnSpc>
              <a:spcBef>
                <a:spcPct val="50000"/>
              </a:spcBef>
              <a:buChar char="•"/>
            </a:pPr>
            <a:r>
              <a:rPr lang="zh-CN" altLang="en-US" sz="2400" b="1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溶液流入受阻 ，转动肛管或挤捏肛管 </a:t>
            </a:r>
          </a:p>
          <a:p>
            <a:pPr lvl="0" eaLnBrk="1" hangingPunct="1">
              <a:lnSpc>
                <a:spcPct val="105000"/>
              </a:lnSpc>
              <a:spcBef>
                <a:spcPct val="50000"/>
              </a:spcBef>
              <a:buChar char="•"/>
            </a:pPr>
            <a:r>
              <a:rPr lang="zh-CN" altLang="en-US" sz="2400" b="1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患者感觉腹胀或有便意，可降低灌肠筒高度以减慢流速 </a:t>
            </a:r>
          </a:p>
          <a:p>
            <a:pPr lvl="0" eaLnBrk="1" hangingPunct="1">
              <a:lnSpc>
                <a:spcPct val="105000"/>
              </a:lnSpc>
              <a:spcBef>
                <a:spcPct val="50000"/>
              </a:spcBef>
              <a:buChar char="•"/>
            </a:pPr>
            <a:r>
              <a:rPr lang="zh-CN" altLang="en-US" sz="2400" b="1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患者出现面色苍白、出冷汗、剧烈腹痛、心慌气急，应立即停止灌肠 </a:t>
            </a:r>
          </a:p>
        </p:txBody>
      </p:sp>
      <p:sp>
        <p:nvSpPr>
          <p:cNvPr id="8" name="Text Box 5"/>
          <p:cNvSpPr txBox="1"/>
          <p:nvPr/>
        </p:nvSpPr>
        <p:spPr>
          <a:xfrm>
            <a:off x="7338378" y="2466023"/>
            <a:ext cx="3598862" cy="258254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95000"/>
              </a:lnSpc>
              <a:spcBef>
                <a:spcPct val="50000"/>
              </a:spcBef>
              <a:buChar char="•"/>
            </a:pPr>
            <a:r>
              <a:rPr lang="zh-CN" altLang="en-US" sz="2400" b="1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肝性脑病禁用肥皂液灌肠。 </a:t>
            </a:r>
          </a:p>
          <a:p>
            <a:pPr lvl="0" eaLnBrk="1" hangingPunct="1">
              <a:lnSpc>
                <a:spcPct val="95000"/>
              </a:lnSpc>
              <a:spcBef>
                <a:spcPct val="50000"/>
              </a:spcBef>
              <a:buChar char="•"/>
            </a:pPr>
            <a:r>
              <a:rPr lang="zh-CN" altLang="en-US" sz="2400" b="1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充血性心力衰竭和水钠潴留禁用生理盐水灌肠 </a:t>
            </a:r>
          </a:p>
          <a:p>
            <a:pPr lvl="0" eaLnBrk="1" hangingPunct="1">
              <a:lnSpc>
                <a:spcPct val="95000"/>
              </a:lnSpc>
              <a:spcBef>
                <a:spcPct val="50000"/>
              </a:spcBef>
              <a:buChar char="•"/>
            </a:pPr>
            <a:r>
              <a:rPr lang="zh-CN" altLang="en-US" sz="2400" b="1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伤寒患者：溶液量</a:t>
            </a:r>
            <a:r>
              <a:rPr lang="en-US" altLang="zh-CN" sz="2400" b="1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&lt;500mL</a:t>
            </a:r>
            <a:r>
              <a:rPr lang="zh-CN" altLang="en-US" sz="2400" b="1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，压力</a:t>
            </a:r>
            <a:r>
              <a:rPr lang="en-US" altLang="zh-CN" sz="2400" b="1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&lt;30cm </a:t>
            </a:r>
          </a:p>
        </p:txBody>
      </p:sp>
      <p:sp>
        <p:nvSpPr>
          <p:cNvPr id="25" name="Text Box 5"/>
          <p:cNvSpPr txBox="1"/>
          <p:nvPr/>
        </p:nvSpPr>
        <p:spPr>
          <a:xfrm>
            <a:off x="7862888" y="3915410"/>
            <a:ext cx="3598862" cy="100584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25000"/>
              </a:lnSpc>
              <a:spcBef>
                <a:spcPct val="50000"/>
              </a:spcBef>
              <a:buChar char="•"/>
            </a:pPr>
            <a:r>
              <a:rPr lang="zh-CN" altLang="en-US" sz="2400" b="1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嘱保留</a:t>
            </a:r>
            <a:r>
              <a:rPr lang="en-US" altLang="zh-CN" sz="2400" b="1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30min</a:t>
            </a:r>
            <a:r>
              <a:rPr lang="zh-CN" altLang="en-US" sz="2400" b="1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后再排便，排便后</a:t>
            </a:r>
            <a:r>
              <a:rPr lang="en-US" altLang="zh-CN" sz="2400" b="1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30min</a:t>
            </a:r>
            <a:r>
              <a:rPr lang="zh-CN" altLang="en-US" sz="2400" b="1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测量体温</a:t>
            </a:r>
          </a:p>
        </p:txBody>
      </p:sp>
      <p:sp>
        <p:nvSpPr>
          <p:cNvPr id="26" name="Text Box 5"/>
          <p:cNvSpPr txBox="1"/>
          <p:nvPr/>
        </p:nvSpPr>
        <p:spPr>
          <a:xfrm>
            <a:off x="6152515" y="4430395"/>
            <a:ext cx="5231130" cy="86995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05000"/>
              </a:lnSpc>
              <a:spcBef>
                <a:spcPct val="50000"/>
              </a:spcBef>
              <a:buChar char="•"/>
            </a:pPr>
            <a:r>
              <a:rPr lang="zh-CN" altLang="en-US" sz="2400" b="1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消化道出血、妊娠、急腹症、严重心血管疾病</a:t>
            </a:r>
            <a:r>
              <a:rPr lang="zh-CN" altLang="en-US" sz="2400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4226560" y="2127250"/>
            <a:ext cx="3313113" cy="624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25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、保护患者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4226560" y="2695575"/>
            <a:ext cx="3816350" cy="624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25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、密切观察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4226560" y="3281363"/>
            <a:ext cx="3816350" cy="624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25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、溶液选择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4207510" y="3859213"/>
            <a:ext cx="3816350" cy="624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25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、降温灌肠后的处理</a:t>
            </a:r>
            <a:r>
              <a:rPr lang="zh-CN" altLang="en-US" sz="2800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5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5609" grpId="0"/>
      <p:bldP spid="25611" grpId="0" bldLvl="0" animBg="1"/>
      <p:bldP spid="25611" grpId="1" bldLvl="0" animBg="1"/>
      <p:bldP spid="8" grpId="0" bldLvl="0" animBg="1"/>
      <p:bldP spid="8" grpId="1" bldLvl="0" animBg="1"/>
      <p:bldP spid="25" grpId="0" bldLvl="0" animBg="1"/>
      <p:bldP spid="25" grpId="1" bldLvl="0" animBg="1"/>
      <p:bldP spid="26" grpId="0" bldLvl="0" animBg="1"/>
      <p:bldP spid="26" grpId="1" bldLvl="0" animBg="1"/>
      <p:bldP spid="27" grpId="0"/>
      <p:bldP spid="29" grpId="0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9B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2"/>
          <p:cNvGrpSpPr/>
          <p:nvPr/>
        </p:nvGrpSpPr>
        <p:grpSpPr bwMode="auto">
          <a:xfrm>
            <a:off x="882650" y="1677988"/>
            <a:ext cx="10426700" cy="3897312"/>
            <a:chOff x="882025" y="1678585"/>
            <a:chExt cx="10427950" cy="3897086"/>
          </a:xfrm>
        </p:grpSpPr>
        <p:sp>
          <p:nvSpPr>
            <p:cNvPr id="17" name="矩形 16"/>
            <p:cNvSpPr/>
            <p:nvPr/>
          </p:nvSpPr>
          <p:spPr>
            <a:xfrm>
              <a:off x="882025" y="1678585"/>
              <a:ext cx="10427950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005865" y="1811927"/>
              <a:ext cx="10102474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直角三角形 20"/>
          <p:cNvSpPr/>
          <p:nvPr/>
        </p:nvSpPr>
        <p:spPr>
          <a:xfrm rot="10800000" flipH="1" flipV="1">
            <a:off x="7064375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直角三角形 27"/>
          <p:cNvSpPr/>
          <p:nvPr/>
        </p:nvSpPr>
        <p:spPr>
          <a:xfrm rot="10800000" flipV="1">
            <a:off x="882650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899150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0" name="直角三角形 18"/>
          <p:cNvSpPr>
            <a:spLocks noChangeArrowheads="1"/>
          </p:cNvSpPr>
          <p:nvPr/>
        </p:nvSpPr>
        <p:spPr bwMode="auto">
          <a:xfrm flipV="1">
            <a:off x="5049838" y="827088"/>
            <a:ext cx="855662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46188" y="1397000"/>
            <a:ext cx="3741737" cy="660400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2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5499100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一、与排尿相关的解剖和生理</a:t>
            </a:r>
          </a:p>
        </p:txBody>
      </p:sp>
      <p:sp>
        <p:nvSpPr>
          <p:cNvPr id="22528" name="矩形 17"/>
          <p:cNvSpPr/>
          <p:nvPr/>
        </p:nvSpPr>
        <p:spPr>
          <a:xfrm>
            <a:off x="1246188" y="1397000"/>
            <a:ext cx="5827712" cy="660400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4" name="Line 143"/>
          <p:cNvSpPr>
            <a:spLocks noChangeShapeType="1"/>
          </p:cNvSpPr>
          <p:nvPr/>
        </p:nvSpPr>
        <p:spPr bwMode="auto">
          <a:xfrm>
            <a:off x="693738" y="6188075"/>
            <a:ext cx="9798050" cy="0"/>
          </a:xfrm>
          <a:prstGeom prst="line">
            <a:avLst/>
          </a:prstGeom>
          <a:noFill/>
          <a:ln w="12700" algn="ctr">
            <a:solidFill>
              <a:schemeClr val="hlink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5" name="文本框 21"/>
          <p:cNvSpPr txBox="1">
            <a:spLocks noChangeArrowheads="1"/>
          </p:cNvSpPr>
          <p:nvPr/>
        </p:nvSpPr>
        <p:spPr bwMode="auto">
          <a:xfrm>
            <a:off x="1303338" y="1409700"/>
            <a:ext cx="5697537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（一）泌尿系统的结构和功能</a:t>
            </a:r>
          </a:p>
        </p:txBody>
      </p:sp>
      <p:sp>
        <p:nvSpPr>
          <p:cNvPr id="99335" name="Rectangle 7"/>
          <p:cNvSpPr>
            <a:spLocks noChangeArrowheads="1"/>
          </p:cNvSpPr>
          <p:nvPr/>
        </p:nvSpPr>
        <p:spPr bwMode="auto">
          <a:xfrm>
            <a:off x="2363788" y="2403475"/>
            <a:ext cx="7345362" cy="21605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228600" indent="-228600">
              <a:lnSpc>
                <a:spcPct val="125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肾脏：生成尿液。</a:t>
            </a:r>
          </a:p>
          <a:p>
            <a:pPr marL="228600" indent="-228600">
              <a:lnSpc>
                <a:spcPct val="125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输尿管：将尿液从肾脏输送到膀胱。</a:t>
            </a:r>
          </a:p>
          <a:p>
            <a:pPr marL="228600" indent="-228600">
              <a:lnSpc>
                <a:spcPct val="125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膀胱：贮存和排泄尿液。</a:t>
            </a:r>
          </a:p>
          <a:p>
            <a:pPr marL="228600" indent="-228600">
              <a:lnSpc>
                <a:spcPct val="125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尿道</a:t>
            </a: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尿液排出体外的通道。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zh-CN" altLang="en-US" sz="3200" b="1">
              <a:solidFill>
                <a:srgbClr val="3366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9B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42" name="组合 5"/>
          <p:cNvGrpSpPr/>
          <p:nvPr/>
        </p:nvGrpSpPr>
        <p:grpSpPr bwMode="auto">
          <a:xfrm>
            <a:off x="574675" y="1519238"/>
            <a:ext cx="11042650" cy="3897312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3" name="矩形 14"/>
            <p:cNvSpPr/>
            <p:nvPr/>
          </p:nvSpPr>
          <p:spPr>
            <a:xfrm>
              <a:off x="771555" y="1709432"/>
              <a:ext cx="10669609" cy="3630402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12647" name="组合 2"/>
          <p:cNvGrpSpPr/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12651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48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灌肠法</a:t>
            </a:r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608638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直角三角形 18"/>
          <p:cNvSpPr>
            <a:spLocks noChangeArrowheads="1"/>
          </p:cNvSpPr>
          <p:nvPr/>
        </p:nvSpPr>
        <p:spPr bwMode="auto">
          <a:xfrm flipV="1">
            <a:off x="4752975" y="827088"/>
            <a:ext cx="855663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12654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5054600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四、与排便相关的护理技术</a:t>
            </a:r>
          </a:p>
        </p:txBody>
      </p:sp>
      <p:sp>
        <p:nvSpPr>
          <p:cNvPr id="104453" name="AutoShape 5" descr="5%"/>
          <p:cNvSpPr>
            <a:spLocks noChangeArrowheads="1"/>
          </p:cNvSpPr>
          <p:nvPr/>
        </p:nvSpPr>
        <p:spPr bwMode="auto">
          <a:xfrm>
            <a:off x="1463675" y="3203575"/>
            <a:ext cx="1836738" cy="647700"/>
          </a:xfrm>
          <a:prstGeom prst="roundRect">
            <a:avLst>
              <a:gd name="adj" fmla="val 16667"/>
            </a:avLst>
          </a:prstGeom>
          <a:pattFill prst="pct90">
            <a:fgClr>
              <a:schemeClr val="bg1"/>
            </a:fgClr>
            <a:bgClr>
              <a:schemeClr val="hlink"/>
            </a:bgClr>
          </a:pattFill>
          <a:ln w="57150" cmpd="thinThick" algn="ctr">
            <a:solidFill>
              <a:schemeClr val="hlink"/>
            </a:solidFill>
            <a:round/>
          </a:ln>
        </p:spPr>
        <p:txBody>
          <a:bodyPr wrap="none" anchor="ctr"/>
          <a:lstStyle/>
          <a:p>
            <a:pPr marL="342900" indent="-342900" algn="ctr">
              <a:buClr>
                <a:srgbClr val="6600CC"/>
              </a:buClr>
              <a:buFont typeface="Wingdings" panose="05000000000000000000" pitchFamily="2" charset="2"/>
              <a:buNone/>
            </a:pPr>
            <a:r>
              <a:rPr lang="zh-CN" sz="3200" b="1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的</a:t>
            </a:r>
          </a:p>
        </p:txBody>
      </p:sp>
      <p:sp>
        <p:nvSpPr>
          <p:cNvPr id="104456" name="Text Box 8"/>
          <p:cNvSpPr txBox="1">
            <a:spLocks noChangeArrowheads="1"/>
          </p:cNvSpPr>
          <p:nvPr/>
        </p:nvSpPr>
        <p:spPr bwMode="auto">
          <a:xfrm>
            <a:off x="4143375" y="2859088"/>
            <a:ext cx="5832475" cy="1626870"/>
          </a:xfrm>
          <a:prstGeom prst="rect">
            <a:avLst/>
          </a:prstGeom>
          <a:noFill/>
          <a:ln w="38100">
            <a:solidFill>
              <a:schemeClr val="bg1"/>
            </a:solidFill>
            <a:prstDash val="sysDot"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lvl="0" algn="just">
              <a:lnSpc>
                <a:spcPct val="140000"/>
              </a:lnSpc>
              <a:buChar char="•"/>
            </a:pPr>
            <a:r>
              <a:rPr lang="zh-CN" altLang="en-US" sz="2400" b="1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为年老体弱、小儿、保胎孕妇及腹部或盆腔手术后的患者软化粪便，解除便秘。</a:t>
            </a:r>
          </a:p>
          <a:p>
            <a:pPr lvl="0" algn="just">
              <a:lnSpc>
                <a:spcPct val="140000"/>
              </a:lnSpc>
              <a:buChar char="•"/>
            </a:pPr>
            <a:r>
              <a:rPr lang="zh-CN" altLang="en-US" sz="2400" b="1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排出肠道积气，减轻腹胀。</a:t>
            </a:r>
            <a:endParaRPr lang="zh-CN" altLang="en-US" sz="2400" b="1" dirty="0">
              <a:solidFill>
                <a:srgbClr val="0563C1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4452" name="AutoShape 4"/>
          <p:cNvSpPr>
            <a:spLocks noChangeArrowheads="1"/>
          </p:cNvSpPr>
          <p:nvPr/>
        </p:nvSpPr>
        <p:spPr bwMode="auto">
          <a:xfrm>
            <a:off x="887095" y="2142490"/>
            <a:ext cx="3114675" cy="576580"/>
          </a:xfrm>
          <a:prstGeom prst="flowChartAlternateProcess">
            <a:avLst/>
          </a:prstGeom>
          <a:noFill/>
          <a:ln w="9525">
            <a:solidFill>
              <a:srgbClr val="92D050"/>
            </a:solidFill>
            <a:miter lim="800000"/>
          </a:ln>
        </p:spPr>
        <p:txBody>
          <a:bodyPr wrap="none" anchor="ctr"/>
          <a:lstStyle/>
          <a:p>
            <a:pPr lvl="0" algn="ctr" eaLnBrk="1" hangingPunct="1"/>
            <a:r>
              <a:rPr lang="zh-CN" altLang="en-US" sz="2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小量不保留灌肠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3" grpId="0" bldLvl="0" animBg="1"/>
      <p:bldP spid="104456" grpId="0" animBg="1"/>
      <p:bldP spid="104456" grpId="1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9B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42" name="组合 5"/>
          <p:cNvGrpSpPr/>
          <p:nvPr/>
        </p:nvGrpSpPr>
        <p:grpSpPr bwMode="auto">
          <a:xfrm>
            <a:off x="574675" y="1528763"/>
            <a:ext cx="11042650" cy="3897312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3" name="矩形 14"/>
            <p:cNvSpPr/>
            <p:nvPr/>
          </p:nvSpPr>
          <p:spPr>
            <a:xfrm>
              <a:off x="771555" y="1709432"/>
              <a:ext cx="10669609" cy="3630402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12647" name="组合 2"/>
          <p:cNvGrpSpPr/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12651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48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灌肠法</a:t>
            </a:r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608638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直角三角形 18"/>
          <p:cNvSpPr>
            <a:spLocks noChangeArrowheads="1"/>
          </p:cNvSpPr>
          <p:nvPr/>
        </p:nvSpPr>
        <p:spPr bwMode="auto">
          <a:xfrm flipV="1">
            <a:off x="4752975" y="827088"/>
            <a:ext cx="855663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12654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5054600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四、与排便相关的护理技术</a:t>
            </a:r>
          </a:p>
        </p:txBody>
      </p:sp>
      <p:sp>
        <p:nvSpPr>
          <p:cNvPr id="104452" name="AutoShape 4"/>
          <p:cNvSpPr>
            <a:spLocks noChangeArrowheads="1"/>
          </p:cNvSpPr>
          <p:nvPr/>
        </p:nvSpPr>
        <p:spPr bwMode="auto">
          <a:xfrm>
            <a:off x="887095" y="2142490"/>
            <a:ext cx="3114675" cy="576580"/>
          </a:xfrm>
          <a:prstGeom prst="flowChartAlternateProcess">
            <a:avLst/>
          </a:prstGeom>
          <a:noFill/>
          <a:ln w="9525">
            <a:solidFill>
              <a:srgbClr val="92D050"/>
            </a:solidFill>
            <a:miter lim="800000"/>
          </a:ln>
        </p:spPr>
        <p:txBody>
          <a:bodyPr wrap="none" anchor="ctr"/>
          <a:lstStyle/>
          <a:p>
            <a:pPr lvl="0" algn="ctr" eaLnBrk="1" hangingPunct="1"/>
            <a:r>
              <a:rPr lang="zh-CN" altLang="en-US" sz="2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小量不保留灌肠</a:t>
            </a: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3567113" y="2679700"/>
            <a:ext cx="1089025" cy="1123315"/>
          </a:xfrm>
          <a:prstGeom prst="rect">
            <a:avLst/>
          </a:prstGeom>
          <a:noFill/>
          <a:ln w="38100">
            <a:noFill/>
            <a:prstDash val="sysDot"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chemeClr val="hlin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Wingdings" panose="05000000000000000000" pitchFamily="2" charset="2"/>
              </a:rPr>
              <a:t>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评估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chemeClr val="hlink"/>
                </a:solidFill>
                <a:sym typeface="Wingdings" panose="05000000000000000000" pitchFamily="2" charset="2"/>
              </a:rPr>
              <a:t></a:t>
            </a:r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  <a:sym typeface="Wingdings" panose="05000000000000000000" pitchFamily="2" charset="2"/>
              </a:rPr>
              <a:t>计划</a:t>
            </a:r>
          </a:p>
          <a:p>
            <a:pPr>
              <a:buFont typeface="Wingdings" panose="05000000000000000000" pitchFamily="2" charset="2"/>
              <a:buNone/>
            </a:pPr>
            <a:endParaRPr lang="zh-CN" altLang="en-US" sz="2400" b="1">
              <a:solidFill>
                <a:schemeClr val="hlink"/>
              </a:solidFill>
              <a:ea typeface="微软雅黑" panose="020B0503020204020204" pitchFamily="34" charset="-122"/>
              <a:sym typeface="Wingdings" panose="05000000000000000000" pitchFamily="2" charset="2"/>
            </a:endParaRPr>
          </a:p>
        </p:txBody>
      </p:sp>
      <p:sp>
        <p:nvSpPr>
          <p:cNvPr id="7" name="AutoShape 5" descr="5%"/>
          <p:cNvSpPr>
            <a:spLocks noChangeArrowheads="1"/>
          </p:cNvSpPr>
          <p:nvPr/>
        </p:nvSpPr>
        <p:spPr bwMode="auto">
          <a:xfrm>
            <a:off x="1463675" y="3203575"/>
            <a:ext cx="1836738" cy="647700"/>
          </a:xfrm>
          <a:prstGeom prst="roundRect">
            <a:avLst>
              <a:gd name="adj" fmla="val 16667"/>
            </a:avLst>
          </a:prstGeom>
          <a:pattFill prst="pct90">
            <a:fgClr>
              <a:schemeClr val="bg1"/>
            </a:fgClr>
            <a:bgClr>
              <a:schemeClr val="hlink"/>
            </a:bgClr>
          </a:pattFill>
          <a:ln w="57150" cmpd="thinThick" algn="ctr">
            <a:solidFill>
              <a:schemeClr val="hlink"/>
            </a:solidFill>
            <a:round/>
          </a:ln>
        </p:spPr>
        <p:txBody>
          <a:bodyPr wrap="none" anchor="ctr"/>
          <a:lstStyle/>
          <a:p>
            <a:pPr marL="342900" indent="-342900" algn="ctr">
              <a:buClr>
                <a:srgbClr val="6600CC"/>
              </a:buClr>
              <a:buFont typeface="Wingdings" panose="05000000000000000000" pitchFamily="2" charset="2"/>
              <a:buNone/>
            </a:pPr>
            <a:r>
              <a:rPr lang="zh-CN" sz="3200" b="1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操作程序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5773420" y="2138045"/>
            <a:ext cx="3880485" cy="3046095"/>
          </a:xfrm>
          <a:prstGeom prst="rect">
            <a:avLst/>
          </a:prstGeom>
          <a:noFill/>
          <a:ln w="44450" cap="rnd">
            <a:solidFill>
              <a:schemeClr val="tx1"/>
            </a:solidFill>
            <a:prstDash val="sysDot"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治疗盘内：</a:t>
            </a:r>
          </a:p>
          <a:p>
            <a:pPr lvl="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注洗器；</a:t>
            </a:r>
            <a:r>
              <a:rPr lang="zh-CN" altLang="en-US" sz="2000" b="1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肛管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；或一次性灌肠包；温开水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10mL 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溶液：</a:t>
            </a:r>
          </a:p>
          <a:p>
            <a:pPr lvl="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2000" b="1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“1.2.3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溶液”；甘油或液体石腊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50mL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加等量的温开水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lnSpc>
                <a:spcPct val="120000"/>
              </a:lnSpc>
              <a:buClr>
                <a:srgbClr val="0000FF"/>
              </a:buClr>
              <a:buFont typeface="Wingdings" panose="05000000000000000000" pitchFamily="2" charset="2"/>
              <a:buNone/>
            </a:pPr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温度：</a:t>
            </a:r>
          </a:p>
          <a:p>
            <a:pPr lvl="0" eaLnBrk="1" hangingPunct="1">
              <a:lnSpc>
                <a:spcPct val="120000"/>
              </a:lnSpc>
              <a:buClr>
                <a:srgbClr val="0000FF"/>
              </a:buClr>
              <a:buFont typeface="Wingdings" panose="05000000000000000000" pitchFamily="2" charset="2"/>
              <a:buNone/>
            </a:pPr>
            <a:r>
              <a:rPr lang="zh-CN" altLang="en-US" sz="2000" b="1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38℃</a:t>
            </a:r>
            <a:endParaRPr lang="en-US" altLang="zh-CN" sz="20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ldLvl="0" animBg="1"/>
      <p:bldP spid="5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9B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42" name="组合 5"/>
          <p:cNvGrpSpPr/>
          <p:nvPr/>
        </p:nvGrpSpPr>
        <p:grpSpPr bwMode="auto">
          <a:xfrm>
            <a:off x="574675" y="1528763"/>
            <a:ext cx="11042650" cy="3897312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3" name="矩形 14"/>
            <p:cNvSpPr/>
            <p:nvPr/>
          </p:nvSpPr>
          <p:spPr>
            <a:xfrm>
              <a:off x="771555" y="1709432"/>
              <a:ext cx="10669609" cy="3630402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12647" name="组合 2"/>
          <p:cNvGrpSpPr/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12651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48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灌肠法</a:t>
            </a:r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608638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直角三角形 18"/>
          <p:cNvSpPr>
            <a:spLocks noChangeArrowheads="1"/>
          </p:cNvSpPr>
          <p:nvPr/>
        </p:nvSpPr>
        <p:spPr bwMode="auto">
          <a:xfrm flipV="1">
            <a:off x="4752975" y="827088"/>
            <a:ext cx="855663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12654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5054600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四、与排便相关的护理技术</a:t>
            </a:r>
          </a:p>
        </p:txBody>
      </p:sp>
      <p:sp>
        <p:nvSpPr>
          <p:cNvPr id="104452" name="AutoShape 4"/>
          <p:cNvSpPr>
            <a:spLocks noChangeArrowheads="1"/>
          </p:cNvSpPr>
          <p:nvPr/>
        </p:nvSpPr>
        <p:spPr bwMode="auto">
          <a:xfrm>
            <a:off x="887095" y="2142490"/>
            <a:ext cx="3114675" cy="576580"/>
          </a:xfrm>
          <a:prstGeom prst="flowChartAlternateProcess">
            <a:avLst/>
          </a:prstGeom>
          <a:noFill/>
          <a:ln w="9525">
            <a:solidFill>
              <a:srgbClr val="92D050"/>
            </a:solidFill>
            <a:miter lim="800000"/>
          </a:ln>
        </p:spPr>
        <p:txBody>
          <a:bodyPr wrap="none" anchor="ctr"/>
          <a:lstStyle/>
          <a:p>
            <a:pPr lvl="0" algn="ctr" eaLnBrk="1" hangingPunct="1"/>
            <a:r>
              <a:rPr lang="zh-CN" altLang="en-US" sz="2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大量不保留灌肠</a:t>
            </a: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3567113" y="2679700"/>
            <a:ext cx="1089025" cy="1187450"/>
          </a:xfrm>
          <a:prstGeom prst="rect">
            <a:avLst/>
          </a:prstGeom>
          <a:noFill/>
          <a:ln w="38100">
            <a:noFill/>
            <a:prstDash val="sysDot"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chemeClr val="hlin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Wingdings" panose="05000000000000000000" pitchFamily="2" charset="2"/>
              </a:rPr>
              <a:t>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评估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chemeClr val="hlink"/>
                </a:solidFill>
                <a:sym typeface="Wingdings" panose="05000000000000000000" pitchFamily="2" charset="2"/>
              </a:rPr>
              <a:t></a:t>
            </a:r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  <a:sym typeface="Wingdings" panose="05000000000000000000" pitchFamily="2" charset="2"/>
              </a:rPr>
              <a:t>计划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chemeClr val="hlink"/>
                </a:solidFill>
                <a:sym typeface="Wingdings" panose="05000000000000000000" pitchFamily="2" charset="2"/>
              </a:rPr>
              <a:t></a:t>
            </a:r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  <a:sym typeface="Wingdings" panose="05000000000000000000" pitchFamily="2" charset="2"/>
              </a:rPr>
              <a:t>实施</a:t>
            </a:r>
          </a:p>
        </p:txBody>
      </p:sp>
      <p:sp>
        <p:nvSpPr>
          <p:cNvPr id="7" name="AutoShape 5" descr="5%"/>
          <p:cNvSpPr>
            <a:spLocks noChangeArrowheads="1"/>
          </p:cNvSpPr>
          <p:nvPr/>
        </p:nvSpPr>
        <p:spPr bwMode="auto">
          <a:xfrm>
            <a:off x="1463675" y="3203575"/>
            <a:ext cx="1836738" cy="647700"/>
          </a:xfrm>
          <a:prstGeom prst="roundRect">
            <a:avLst>
              <a:gd name="adj" fmla="val 16667"/>
            </a:avLst>
          </a:prstGeom>
          <a:pattFill prst="pct90">
            <a:fgClr>
              <a:schemeClr val="bg1"/>
            </a:fgClr>
            <a:bgClr>
              <a:schemeClr val="hlink"/>
            </a:bgClr>
          </a:pattFill>
          <a:ln w="57150" cmpd="thinThick" algn="ctr">
            <a:solidFill>
              <a:schemeClr val="hlink"/>
            </a:solidFill>
            <a:round/>
          </a:ln>
        </p:spPr>
        <p:txBody>
          <a:bodyPr wrap="none" anchor="ctr"/>
          <a:lstStyle/>
          <a:p>
            <a:pPr marL="342900" indent="-342900" algn="ctr">
              <a:buClr>
                <a:srgbClr val="6600CC"/>
              </a:buClr>
              <a:buFont typeface="Wingdings" panose="05000000000000000000" pitchFamily="2" charset="2"/>
              <a:buNone/>
            </a:pPr>
            <a:r>
              <a:rPr lang="zh-CN" sz="3200" b="1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操作程序</a:t>
            </a:r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4695190" y="2006600"/>
            <a:ext cx="2512060" cy="32613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lvl="0" indent="-342900"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●核对解释</a:t>
            </a:r>
          </a:p>
          <a:p>
            <a:pPr marL="342900" lvl="0" indent="-342900"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●安置体位</a:t>
            </a:r>
          </a:p>
          <a:p>
            <a:pPr marL="342900" lvl="0" indent="-342900"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●挂筒润管</a:t>
            </a:r>
          </a:p>
          <a:p>
            <a:pPr marL="342900" lvl="0" indent="-342900"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●排气插管</a:t>
            </a:r>
          </a:p>
          <a:p>
            <a:pPr marL="342900" lvl="0" indent="-342900"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●灌液</a:t>
            </a:r>
          </a:p>
          <a:p>
            <a:pPr marL="342900" lvl="0" indent="-342900"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●注入温开水</a:t>
            </a:r>
          </a:p>
          <a:p>
            <a:pPr marL="342900" lvl="0" indent="-342900"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●拔管嘱咐</a:t>
            </a:r>
          </a:p>
          <a:p>
            <a:pPr marL="342900" lvl="0" indent="-342900"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●协助排便</a:t>
            </a:r>
          </a:p>
          <a:p>
            <a:pPr marL="342900" lvl="0" indent="-342900"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●整理记录</a:t>
            </a:r>
          </a:p>
          <a:p>
            <a:pPr marL="342900" lvl="0" indent="-342900" eaLnBrk="1" hangingPunct="1"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endParaRPr lang="zh-CN" altLang="en-US" sz="2800" b="1" dirty="0">
              <a:effectLst>
                <a:outerShdw blurRad="38100" dist="38100" dir="2700000">
                  <a:srgbClr val="C0C0C0"/>
                </a:outerShdw>
              </a:effectLst>
              <a:latin typeface="Tahoma" panose="020B0604030504040204" pitchFamily="34" charset="0"/>
              <a:ea typeface="楷体_GB2312" pitchFamily="49" charset="-122"/>
            </a:endParaRPr>
          </a:p>
        </p:txBody>
      </p:sp>
      <p:sp>
        <p:nvSpPr>
          <p:cNvPr id="152582" name="Text Box 6"/>
          <p:cNvSpPr txBox="1">
            <a:spLocks noChangeArrowheads="1"/>
          </p:cNvSpPr>
          <p:nvPr/>
        </p:nvSpPr>
        <p:spPr bwMode="auto">
          <a:xfrm>
            <a:off x="7195185" y="4036060"/>
            <a:ext cx="3521075" cy="1207770"/>
          </a:xfrm>
          <a:prstGeom prst="rect">
            <a:avLst/>
          </a:prstGeom>
          <a:noFill/>
          <a:ln w="44450" cap="rnd">
            <a:solidFill>
              <a:srgbClr val="FFFFFF"/>
            </a:solidFill>
            <a:prstDash val="sysDot"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1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卧位：</a:t>
            </a:r>
            <a:r>
              <a:rPr lang="zh-CN" altLang="en-US" sz="1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左侧</a:t>
            </a:r>
          </a:p>
          <a:p>
            <a:pPr lvl="0"/>
            <a:r>
              <a:rPr lang="zh-CN" altLang="en-US" sz="1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液面与肛门距离：</a:t>
            </a:r>
            <a:r>
              <a:rPr lang="en-US" altLang="zh-CN" sz="1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&lt;30cm</a:t>
            </a:r>
          </a:p>
          <a:p>
            <a:pPr lvl="0"/>
            <a:r>
              <a:rPr lang="zh-CN" altLang="en-US" sz="1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插入深度：</a:t>
            </a:r>
            <a:r>
              <a:rPr lang="en-US" altLang="zh-CN" sz="1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7-10cm</a:t>
            </a:r>
          </a:p>
          <a:p>
            <a:pPr lvl="0"/>
            <a:r>
              <a:rPr lang="zh-CN" altLang="en-US" sz="1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保留时间：</a:t>
            </a:r>
            <a:r>
              <a:rPr lang="en-US" altLang="zh-CN" sz="1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10-20min</a:t>
            </a:r>
          </a:p>
        </p:txBody>
      </p:sp>
      <p:pic>
        <p:nvPicPr>
          <p:cNvPr id="67598" name="Picture 14" descr="未标题-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813550" y="2025650"/>
            <a:ext cx="4263390" cy="1962150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9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75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75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8" grpId="0" animBg="1"/>
      <p:bldP spid="152582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9B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42" name="组合 5"/>
          <p:cNvGrpSpPr/>
          <p:nvPr/>
        </p:nvGrpSpPr>
        <p:grpSpPr bwMode="auto">
          <a:xfrm>
            <a:off x="574675" y="1528763"/>
            <a:ext cx="11042650" cy="3897312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3" name="矩形 14"/>
            <p:cNvSpPr/>
            <p:nvPr/>
          </p:nvSpPr>
          <p:spPr>
            <a:xfrm>
              <a:off x="771555" y="1709432"/>
              <a:ext cx="10669609" cy="3630402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12647" name="组合 2"/>
          <p:cNvGrpSpPr/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12651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48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灌肠法</a:t>
            </a:r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608638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直角三角形 18"/>
          <p:cNvSpPr>
            <a:spLocks noChangeArrowheads="1"/>
          </p:cNvSpPr>
          <p:nvPr/>
        </p:nvSpPr>
        <p:spPr bwMode="auto">
          <a:xfrm flipV="1">
            <a:off x="4752975" y="827088"/>
            <a:ext cx="855663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12654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5054600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四、与排便相关的护理技术</a:t>
            </a:r>
          </a:p>
        </p:txBody>
      </p:sp>
      <p:sp>
        <p:nvSpPr>
          <p:cNvPr id="104452" name="AutoShape 4"/>
          <p:cNvSpPr>
            <a:spLocks noChangeArrowheads="1"/>
          </p:cNvSpPr>
          <p:nvPr/>
        </p:nvSpPr>
        <p:spPr bwMode="auto">
          <a:xfrm>
            <a:off x="887095" y="2142490"/>
            <a:ext cx="3114675" cy="576580"/>
          </a:xfrm>
          <a:prstGeom prst="flowChartAlternateProcess">
            <a:avLst/>
          </a:prstGeom>
          <a:noFill/>
          <a:ln w="9525">
            <a:solidFill>
              <a:srgbClr val="92D050"/>
            </a:solidFill>
            <a:miter lim="800000"/>
          </a:ln>
        </p:spPr>
        <p:txBody>
          <a:bodyPr wrap="none" anchor="ctr"/>
          <a:lstStyle/>
          <a:p>
            <a:pPr lvl="0" algn="ctr" eaLnBrk="1" hangingPunct="1"/>
            <a:r>
              <a:rPr lang="zh-CN" altLang="en-US" sz="2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小量不保留灌肠</a:t>
            </a:r>
          </a:p>
        </p:txBody>
      </p:sp>
      <p:sp>
        <p:nvSpPr>
          <p:cNvPr id="7" name="AutoShape 5" descr="5%"/>
          <p:cNvSpPr>
            <a:spLocks noChangeArrowheads="1"/>
          </p:cNvSpPr>
          <p:nvPr/>
        </p:nvSpPr>
        <p:spPr bwMode="auto">
          <a:xfrm>
            <a:off x="1463675" y="3203575"/>
            <a:ext cx="1836738" cy="647700"/>
          </a:xfrm>
          <a:prstGeom prst="roundRect">
            <a:avLst>
              <a:gd name="adj" fmla="val 16667"/>
            </a:avLst>
          </a:prstGeom>
          <a:pattFill prst="pct90">
            <a:fgClr>
              <a:schemeClr val="bg1"/>
            </a:fgClr>
            <a:bgClr>
              <a:schemeClr val="hlink"/>
            </a:bgClr>
          </a:pattFill>
          <a:ln w="57150" cmpd="thinThick" algn="ctr">
            <a:solidFill>
              <a:schemeClr val="hlink"/>
            </a:solidFill>
            <a:round/>
          </a:ln>
        </p:spPr>
        <p:txBody>
          <a:bodyPr wrap="none" anchor="ctr"/>
          <a:lstStyle/>
          <a:p>
            <a:pPr marL="342900" indent="-342900" algn="ctr">
              <a:buClr>
                <a:srgbClr val="6600CC"/>
              </a:buClr>
              <a:buFont typeface="Wingdings" panose="05000000000000000000" pitchFamily="2" charset="2"/>
              <a:buNone/>
            </a:pPr>
            <a:r>
              <a:rPr lang="zh-CN" sz="3200" b="1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注意事项</a:t>
            </a:r>
          </a:p>
        </p:txBody>
      </p:sp>
      <p:sp>
        <p:nvSpPr>
          <p:cNvPr id="25606" name="Text Box 5"/>
          <p:cNvSpPr txBox="1">
            <a:spLocks noChangeArrowheads="1"/>
          </p:cNvSpPr>
          <p:nvPr/>
        </p:nvSpPr>
        <p:spPr bwMode="auto">
          <a:xfrm>
            <a:off x="4264025" y="2560638"/>
            <a:ext cx="6408738" cy="624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25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、筒内液面距肛门的距离</a:t>
            </a:r>
            <a:r>
              <a:rPr lang="en-US" altLang="zh-CN" sz="2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&lt;30cm</a:t>
            </a:r>
            <a:r>
              <a:rPr lang="zh-CN" altLang="en-US" sz="2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800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25612" name="Text Box 5"/>
          <p:cNvSpPr txBox="1">
            <a:spLocks noChangeArrowheads="1"/>
          </p:cNvSpPr>
          <p:nvPr/>
        </p:nvSpPr>
        <p:spPr bwMode="auto">
          <a:xfrm>
            <a:off x="4264025" y="3328988"/>
            <a:ext cx="5545138" cy="624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25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、灌肠液注入速度不宜太快</a:t>
            </a:r>
            <a:r>
              <a:rPr lang="en-US" altLang="zh-CN" sz="2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2800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25613" name="Text Box 5"/>
          <p:cNvSpPr txBox="1">
            <a:spLocks noChangeArrowheads="1"/>
          </p:cNvSpPr>
          <p:nvPr/>
        </p:nvSpPr>
        <p:spPr bwMode="auto">
          <a:xfrm>
            <a:off x="4264025" y="4097338"/>
            <a:ext cx="6192838" cy="624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25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、反折肛管，防止空气进入肠道</a:t>
            </a:r>
            <a:r>
              <a:rPr lang="zh-CN" altLang="en-US" sz="2800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5606" grpId="0"/>
      <p:bldP spid="25612" grpId="0"/>
      <p:bldP spid="25613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9B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42" name="组合 5"/>
          <p:cNvGrpSpPr/>
          <p:nvPr/>
        </p:nvGrpSpPr>
        <p:grpSpPr bwMode="auto">
          <a:xfrm>
            <a:off x="574675" y="1528763"/>
            <a:ext cx="11042650" cy="3897312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3" name="矩形 14"/>
            <p:cNvSpPr/>
            <p:nvPr/>
          </p:nvSpPr>
          <p:spPr>
            <a:xfrm>
              <a:off x="771555" y="1709432"/>
              <a:ext cx="10669609" cy="3630402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12647" name="组合 2"/>
          <p:cNvGrpSpPr/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12651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48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灌肠法</a:t>
            </a:r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608638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直角三角形 18"/>
          <p:cNvSpPr>
            <a:spLocks noChangeArrowheads="1"/>
          </p:cNvSpPr>
          <p:nvPr/>
        </p:nvSpPr>
        <p:spPr bwMode="auto">
          <a:xfrm flipV="1">
            <a:off x="4752975" y="827088"/>
            <a:ext cx="855663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12654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5054600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四、与排便相关的护理技术</a:t>
            </a:r>
          </a:p>
        </p:txBody>
      </p:sp>
      <p:sp>
        <p:nvSpPr>
          <p:cNvPr id="104453" name="AutoShape 5" descr="5%"/>
          <p:cNvSpPr>
            <a:spLocks noChangeArrowheads="1"/>
          </p:cNvSpPr>
          <p:nvPr/>
        </p:nvSpPr>
        <p:spPr bwMode="auto">
          <a:xfrm>
            <a:off x="1463675" y="3203575"/>
            <a:ext cx="1836738" cy="647700"/>
          </a:xfrm>
          <a:prstGeom prst="roundRect">
            <a:avLst>
              <a:gd name="adj" fmla="val 16667"/>
            </a:avLst>
          </a:prstGeom>
          <a:pattFill prst="pct90">
            <a:fgClr>
              <a:schemeClr val="bg1"/>
            </a:fgClr>
            <a:bgClr>
              <a:schemeClr val="hlink"/>
            </a:bgClr>
          </a:pattFill>
          <a:ln w="57150" cmpd="thinThick" algn="ctr">
            <a:solidFill>
              <a:schemeClr val="hlink"/>
            </a:solidFill>
            <a:round/>
          </a:ln>
        </p:spPr>
        <p:txBody>
          <a:bodyPr wrap="none" anchor="ctr"/>
          <a:lstStyle/>
          <a:p>
            <a:pPr marL="342900" indent="-342900" algn="ctr">
              <a:buClr>
                <a:srgbClr val="6600CC"/>
              </a:buClr>
              <a:buFont typeface="Wingdings" panose="05000000000000000000" pitchFamily="2" charset="2"/>
              <a:buNone/>
            </a:pPr>
            <a:r>
              <a:rPr lang="zh-CN" sz="3200" b="1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的</a:t>
            </a:r>
          </a:p>
        </p:txBody>
      </p:sp>
      <p:sp>
        <p:nvSpPr>
          <p:cNvPr id="104456" name="Text Box 8"/>
          <p:cNvSpPr txBox="1">
            <a:spLocks noChangeArrowheads="1"/>
          </p:cNvSpPr>
          <p:nvPr/>
        </p:nvSpPr>
        <p:spPr bwMode="auto">
          <a:xfrm>
            <a:off x="4143375" y="2859088"/>
            <a:ext cx="5832475" cy="1261110"/>
          </a:xfrm>
          <a:prstGeom prst="rect">
            <a:avLst/>
          </a:prstGeom>
          <a:noFill/>
          <a:ln w="38100">
            <a:solidFill>
              <a:schemeClr val="bg1"/>
            </a:solidFill>
            <a:prstDash val="sysDot"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lvl="0" algn="just">
              <a:lnSpc>
                <a:spcPct val="160000"/>
              </a:lnSpc>
              <a:buChar char="•"/>
            </a:pPr>
            <a:r>
              <a:rPr lang="zh-CN" altLang="en-US" sz="2400" b="1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镇静、催眠</a:t>
            </a:r>
            <a:r>
              <a:rPr lang="zh-CN" altLang="en-US" sz="2400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400" b="1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</a:p>
          <a:p>
            <a:pPr lvl="0" algn="just">
              <a:lnSpc>
                <a:spcPct val="160000"/>
              </a:lnSpc>
              <a:buChar char="•"/>
            </a:pPr>
            <a:r>
              <a:rPr lang="zh-CN" altLang="en-US" sz="2400" b="1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治疗肠道内感染。</a:t>
            </a:r>
            <a:endParaRPr lang="zh-CN" altLang="en-US" sz="2400" b="1" dirty="0">
              <a:solidFill>
                <a:srgbClr val="0563C1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4452" name="AutoShape 4"/>
          <p:cNvSpPr>
            <a:spLocks noChangeArrowheads="1"/>
          </p:cNvSpPr>
          <p:nvPr/>
        </p:nvSpPr>
        <p:spPr bwMode="auto">
          <a:xfrm>
            <a:off x="887095" y="2142490"/>
            <a:ext cx="3114675" cy="576580"/>
          </a:xfrm>
          <a:prstGeom prst="flowChartAlternateProcess">
            <a:avLst/>
          </a:prstGeom>
          <a:noFill/>
          <a:ln w="9525">
            <a:solidFill>
              <a:srgbClr val="92D050"/>
            </a:solidFill>
            <a:miter lim="800000"/>
          </a:ln>
        </p:spPr>
        <p:txBody>
          <a:bodyPr wrap="none" anchor="ctr"/>
          <a:lstStyle/>
          <a:p>
            <a:pPr lvl="0" algn="ctr" eaLnBrk="1" hangingPunct="1"/>
            <a:r>
              <a:rPr lang="zh-CN" altLang="en-US" sz="2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保留灌肠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3" grpId="0" bldLvl="0" animBg="1"/>
      <p:bldP spid="104456" grpId="0" animBg="1"/>
      <p:bldP spid="104456" grpId="1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9B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42" name="组合 5"/>
          <p:cNvGrpSpPr/>
          <p:nvPr/>
        </p:nvGrpSpPr>
        <p:grpSpPr bwMode="auto">
          <a:xfrm>
            <a:off x="574675" y="1528763"/>
            <a:ext cx="11042650" cy="3897312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3" name="矩形 14"/>
            <p:cNvSpPr/>
            <p:nvPr/>
          </p:nvSpPr>
          <p:spPr>
            <a:xfrm>
              <a:off x="771555" y="1709432"/>
              <a:ext cx="10669609" cy="3630402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12647" name="组合 2"/>
          <p:cNvGrpSpPr/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12651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48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灌肠法</a:t>
            </a:r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608638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直角三角形 18"/>
          <p:cNvSpPr>
            <a:spLocks noChangeArrowheads="1"/>
          </p:cNvSpPr>
          <p:nvPr/>
        </p:nvSpPr>
        <p:spPr bwMode="auto">
          <a:xfrm flipV="1">
            <a:off x="4752975" y="827088"/>
            <a:ext cx="855663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12654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5054600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四、与排便相关的护理技术</a:t>
            </a:r>
          </a:p>
        </p:txBody>
      </p:sp>
      <p:sp>
        <p:nvSpPr>
          <p:cNvPr id="104452" name="AutoShape 4"/>
          <p:cNvSpPr>
            <a:spLocks noChangeArrowheads="1"/>
          </p:cNvSpPr>
          <p:nvPr/>
        </p:nvSpPr>
        <p:spPr bwMode="auto">
          <a:xfrm>
            <a:off x="887095" y="2142490"/>
            <a:ext cx="3114675" cy="576580"/>
          </a:xfrm>
          <a:prstGeom prst="flowChartAlternateProcess">
            <a:avLst/>
          </a:prstGeom>
          <a:noFill/>
          <a:ln w="9525">
            <a:solidFill>
              <a:srgbClr val="92D050"/>
            </a:solidFill>
            <a:miter lim="800000"/>
          </a:ln>
        </p:spPr>
        <p:txBody>
          <a:bodyPr wrap="none" anchor="ctr"/>
          <a:lstStyle/>
          <a:p>
            <a:pPr lvl="0" algn="ctr" eaLnBrk="1" hangingPunct="1"/>
            <a:r>
              <a:rPr lang="zh-CN" altLang="en-US" sz="2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保留灌肠</a:t>
            </a: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3567113" y="2679700"/>
            <a:ext cx="1089025" cy="1123315"/>
          </a:xfrm>
          <a:prstGeom prst="rect">
            <a:avLst/>
          </a:prstGeom>
          <a:noFill/>
          <a:ln w="38100">
            <a:noFill/>
            <a:prstDash val="sysDot"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chemeClr val="hlin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Wingdings" panose="05000000000000000000" pitchFamily="2" charset="2"/>
              </a:rPr>
              <a:t>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评估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chemeClr val="hlink"/>
                </a:solidFill>
                <a:sym typeface="Wingdings" panose="05000000000000000000" pitchFamily="2" charset="2"/>
              </a:rPr>
              <a:t></a:t>
            </a:r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  <a:sym typeface="Wingdings" panose="05000000000000000000" pitchFamily="2" charset="2"/>
              </a:rPr>
              <a:t>计划</a:t>
            </a:r>
          </a:p>
          <a:p>
            <a:pPr>
              <a:buFont typeface="Wingdings" panose="05000000000000000000" pitchFamily="2" charset="2"/>
              <a:buNone/>
            </a:pPr>
            <a:endParaRPr lang="zh-CN" altLang="en-US" sz="2400" b="1">
              <a:solidFill>
                <a:schemeClr val="hlink"/>
              </a:solidFill>
              <a:ea typeface="微软雅黑" panose="020B0503020204020204" pitchFamily="34" charset="-122"/>
              <a:sym typeface="Wingdings" panose="05000000000000000000" pitchFamily="2" charset="2"/>
            </a:endParaRPr>
          </a:p>
        </p:txBody>
      </p:sp>
      <p:sp>
        <p:nvSpPr>
          <p:cNvPr id="7" name="AutoShape 5" descr="5%"/>
          <p:cNvSpPr>
            <a:spLocks noChangeArrowheads="1"/>
          </p:cNvSpPr>
          <p:nvPr/>
        </p:nvSpPr>
        <p:spPr bwMode="auto">
          <a:xfrm>
            <a:off x="1463675" y="3203575"/>
            <a:ext cx="1836738" cy="647700"/>
          </a:xfrm>
          <a:prstGeom prst="roundRect">
            <a:avLst>
              <a:gd name="adj" fmla="val 16667"/>
            </a:avLst>
          </a:prstGeom>
          <a:pattFill prst="pct90">
            <a:fgClr>
              <a:schemeClr val="bg1"/>
            </a:fgClr>
            <a:bgClr>
              <a:schemeClr val="hlink"/>
            </a:bgClr>
          </a:pattFill>
          <a:ln w="57150" cmpd="thinThick" algn="ctr">
            <a:solidFill>
              <a:schemeClr val="hlink"/>
            </a:solidFill>
            <a:round/>
          </a:ln>
        </p:spPr>
        <p:txBody>
          <a:bodyPr wrap="none" anchor="ctr"/>
          <a:lstStyle/>
          <a:p>
            <a:pPr marL="342900" indent="-342900" algn="ctr">
              <a:buClr>
                <a:srgbClr val="6600CC"/>
              </a:buClr>
              <a:buFont typeface="Wingdings" panose="05000000000000000000" pitchFamily="2" charset="2"/>
              <a:buNone/>
            </a:pPr>
            <a:r>
              <a:rPr lang="zh-CN" sz="3200" b="1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操作程序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5145405" y="2268855"/>
            <a:ext cx="5668010" cy="2825750"/>
          </a:xfrm>
          <a:prstGeom prst="rect">
            <a:avLst/>
          </a:prstGeom>
          <a:noFill/>
          <a:ln w="44450" cap="rnd">
            <a:solidFill>
              <a:schemeClr val="tx1"/>
            </a:solidFill>
            <a:prstDash val="sysDot"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lvl="0" eaLnBrk="1" hangingPunct="1">
              <a:buFont typeface="Wingdings" panose="05000000000000000000" pitchFamily="2" charset="2"/>
              <a:buNone/>
            </a:pPr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治疗盘内：</a:t>
            </a:r>
          </a:p>
          <a:p>
            <a:pPr lvl="0" eaLnBrk="1" hangingPunct="1">
              <a:buFont typeface="Wingdings" panose="05000000000000000000" pitchFamily="2" charset="2"/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同小量不保留灌肠法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另备小垫枕。</a:t>
            </a:r>
          </a:p>
          <a:p>
            <a:pPr lvl="0" eaLnBrk="1" hangingPunct="1">
              <a:buFont typeface="Wingdings" panose="05000000000000000000" pitchFamily="2" charset="2"/>
              <a:buNone/>
            </a:pPr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溶液：</a:t>
            </a:r>
          </a:p>
          <a:p>
            <a:pPr lvl="0" eaLnBrk="1" hangingPunct="1">
              <a:buFont typeface="Wingdings" panose="05000000000000000000" pitchFamily="2" charset="2"/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镇静催眠：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％水合氯醛；肠道感染：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％小檗碱或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0.5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％～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％新霉素或其它抗生素。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buClr>
                <a:srgbClr val="0000FF"/>
              </a:buClr>
              <a:buFont typeface="Wingdings" panose="05000000000000000000" pitchFamily="2" charset="2"/>
              <a:buNone/>
            </a:pPr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温度：</a:t>
            </a:r>
          </a:p>
          <a:p>
            <a:pPr lvl="0" eaLnBrk="1" hangingPunct="1">
              <a:buClr>
                <a:srgbClr val="0000FF"/>
              </a:buClr>
              <a:buFont typeface="Wingdings" panose="05000000000000000000" pitchFamily="2" charset="2"/>
              <a:buNone/>
            </a:pPr>
            <a:r>
              <a:rPr lang="zh-CN" altLang="en-US" sz="2000" b="1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41℃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buClr>
                <a:srgbClr val="0000FF"/>
              </a:buClr>
              <a:buFont typeface="Wingdings" panose="05000000000000000000" pitchFamily="2" charset="2"/>
              <a:buNone/>
            </a:pPr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量：</a:t>
            </a:r>
          </a:p>
          <a:p>
            <a:pPr lvl="0" eaLnBrk="1" hangingPunct="1">
              <a:buClr>
                <a:srgbClr val="0000FF"/>
              </a:buClr>
              <a:buFont typeface="Wingdings" panose="05000000000000000000" pitchFamily="2" charset="2"/>
              <a:buNone/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&lt;200mL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ldLvl="0" animBg="1"/>
      <p:bldP spid="5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9B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42" name="组合 5"/>
          <p:cNvGrpSpPr/>
          <p:nvPr/>
        </p:nvGrpSpPr>
        <p:grpSpPr bwMode="auto">
          <a:xfrm>
            <a:off x="574675" y="1528763"/>
            <a:ext cx="11042650" cy="3897312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3" name="矩形 14"/>
            <p:cNvSpPr/>
            <p:nvPr/>
          </p:nvSpPr>
          <p:spPr>
            <a:xfrm>
              <a:off x="771555" y="1709432"/>
              <a:ext cx="10669609" cy="3630402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12647" name="组合 2"/>
          <p:cNvGrpSpPr/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12651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48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灌肠法</a:t>
            </a:r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608638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直角三角形 18"/>
          <p:cNvSpPr>
            <a:spLocks noChangeArrowheads="1"/>
          </p:cNvSpPr>
          <p:nvPr/>
        </p:nvSpPr>
        <p:spPr bwMode="auto">
          <a:xfrm flipV="1">
            <a:off x="4752975" y="827088"/>
            <a:ext cx="855663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12654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5054600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四、与排便相关的护理技术</a:t>
            </a:r>
          </a:p>
        </p:txBody>
      </p:sp>
      <p:sp>
        <p:nvSpPr>
          <p:cNvPr id="104452" name="AutoShape 4"/>
          <p:cNvSpPr>
            <a:spLocks noChangeArrowheads="1"/>
          </p:cNvSpPr>
          <p:nvPr/>
        </p:nvSpPr>
        <p:spPr bwMode="auto">
          <a:xfrm>
            <a:off x="887095" y="2142490"/>
            <a:ext cx="3114675" cy="576580"/>
          </a:xfrm>
          <a:prstGeom prst="flowChartAlternateProcess">
            <a:avLst/>
          </a:prstGeom>
          <a:noFill/>
          <a:ln w="9525">
            <a:solidFill>
              <a:srgbClr val="92D050"/>
            </a:solidFill>
            <a:miter lim="800000"/>
          </a:ln>
        </p:spPr>
        <p:txBody>
          <a:bodyPr wrap="none" anchor="ctr"/>
          <a:lstStyle/>
          <a:p>
            <a:pPr lvl="0" algn="ctr" eaLnBrk="1" hangingPunct="1"/>
            <a:r>
              <a:rPr lang="zh-CN" altLang="en-US" sz="2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大量不保留灌肠</a:t>
            </a: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3567113" y="2679700"/>
            <a:ext cx="1089025" cy="1187450"/>
          </a:xfrm>
          <a:prstGeom prst="rect">
            <a:avLst/>
          </a:prstGeom>
          <a:noFill/>
          <a:ln w="38100">
            <a:noFill/>
            <a:prstDash val="sysDot"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chemeClr val="hlin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Wingdings" panose="05000000000000000000" pitchFamily="2" charset="2"/>
              </a:rPr>
              <a:t>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评估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chemeClr val="hlink"/>
                </a:solidFill>
                <a:sym typeface="Wingdings" panose="05000000000000000000" pitchFamily="2" charset="2"/>
              </a:rPr>
              <a:t></a:t>
            </a:r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  <a:sym typeface="Wingdings" panose="05000000000000000000" pitchFamily="2" charset="2"/>
              </a:rPr>
              <a:t>计划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chemeClr val="hlink"/>
                </a:solidFill>
                <a:sym typeface="Wingdings" panose="05000000000000000000" pitchFamily="2" charset="2"/>
              </a:rPr>
              <a:t></a:t>
            </a:r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  <a:sym typeface="Wingdings" panose="05000000000000000000" pitchFamily="2" charset="2"/>
              </a:rPr>
              <a:t>实施</a:t>
            </a:r>
          </a:p>
        </p:txBody>
      </p:sp>
      <p:sp>
        <p:nvSpPr>
          <p:cNvPr id="7" name="AutoShape 5" descr="5%"/>
          <p:cNvSpPr>
            <a:spLocks noChangeArrowheads="1"/>
          </p:cNvSpPr>
          <p:nvPr/>
        </p:nvSpPr>
        <p:spPr bwMode="auto">
          <a:xfrm>
            <a:off x="1463675" y="3203575"/>
            <a:ext cx="1836738" cy="647700"/>
          </a:xfrm>
          <a:prstGeom prst="roundRect">
            <a:avLst>
              <a:gd name="adj" fmla="val 16667"/>
            </a:avLst>
          </a:prstGeom>
          <a:pattFill prst="pct90">
            <a:fgClr>
              <a:schemeClr val="bg1"/>
            </a:fgClr>
            <a:bgClr>
              <a:schemeClr val="hlink"/>
            </a:bgClr>
          </a:pattFill>
          <a:ln w="57150" cmpd="thinThick" algn="ctr">
            <a:solidFill>
              <a:schemeClr val="hlink"/>
            </a:solidFill>
            <a:round/>
          </a:ln>
        </p:spPr>
        <p:txBody>
          <a:bodyPr wrap="none" anchor="ctr"/>
          <a:lstStyle/>
          <a:p>
            <a:pPr marL="342900" indent="-342900" algn="ctr">
              <a:buClr>
                <a:srgbClr val="6600CC"/>
              </a:buClr>
              <a:buFont typeface="Wingdings" panose="05000000000000000000" pitchFamily="2" charset="2"/>
              <a:buNone/>
            </a:pPr>
            <a:r>
              <a:rPr lang="zh-CN" sz="3200" b="1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操作程序</a:t>
            </a:r>
          </a:p>
        </p:txBody>
      </p:sp>
      <p:sp>
        <p:nvSpPr>
          <p:cNvPr id="152582" name="Text Box 6"/>
          <p:cNvSpPr txBox="1">
            <a:spLocks noChangeArrowheads="1"/>
          </p:cNvSpPr>
          <p:nvPr/>
        </p:nvSpPr>
        <p:spPr bwMode="auto">
          <a:xfrm>
            <a:off x="6916420" y="2147570"/>
            <a:ext cx="4438015" cy="2941320"/>
          </a:xfrm>
          <a:prstGeom prst="rect">
            <a:avLst/>
          </a:prstGeom>
          <a:noFill/>
          <a:ln w="44450" cap="rnd">
            <a:solidFill>
              <a:srgbClr val="FFFFFF"/>
            </a:solidFill>
            <a:prstDash val="sysDot"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卧位：</a:t>
            </a:r>
          </a:p>
          <a:p>
            <a:pPr lvl="0">
              <a:lnSpc>
                <a:spcPct val="130000"/>
              </a:lnSpc>
            </a:pP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慢性细菌性痢疾：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左侧</a:t>
            </a:r>
          </a:p>
          <a:p>
            <a:pPr lvl="0">
              <a:lnSpc>
                <a:spcPct val="130000"/>
              </a:lnSpc>
            </a:pPr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阿米巴痢疾</a:t>
            </a:r>
            <a:r>
              <a:rPr lang="zh-CN" altLang="en-US" sz="2400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右侧</a:t>
            </a:r>
          </a:p>
          <a:p>
            <a:pPr lvl="0">
              <a:lnSpc>
                <a:spcPct val="130000"/>
              </a:lnSpc>
            </a:pP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液面与肛门距离：</a:t>
            </a:r>
            <a:r>
              <a:rPr lang="en-US" altLang="zh-CN" sz="2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&lt;30cm</a:t>
            </a:r>
          </a:p>
          <a:p>
            <a:pPr lvl="0">
              <a:lnSpc>
                <a:spcPct val="130000"/>
              </a:lnSpc>
            </a:pP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插入深度：</a:t>
            </a:r>
            <a:r>
              <a:rPr lang="en-US" altLang="zh-CN" sz="2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10-15cm</a:t>
            </a:r>
          </a:p>
          <a:p>
            <a:pPr lvl="0">
              <a:lnSpc>
                <a:spcPct val="130000"/>
              </a:lnSpc>
            </a:pP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保留时间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1h</a:t>
            </a:r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4789170" y="1996440"/>
            <a:ext cx="2021205" cy="3261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lvl="0" indent="-342900"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●核对解释</a:t>
            </a:r>
          </a:p>
          <a:p>
            <a:pPr marL="342900" lvl="0" indent="-342900"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●安置体位</a:t>
            </a:r>
          </a:p>
          <a:p>
            <a:pPr marL="342900" lvl="0" indent="-342900"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●挂筒润管</a:t>
            </a:r>
          </a:p>
          <a:p>
            <a:pPr marL="342900" lvl="0" indent="-342900"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●排气插管</a:t>
            </a:r>
          </a:p>
          <a:p>
            <a:pPr marL="342900" lvl="0" indent="-342900"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●灌液</a:t>
            </a:r>
          </a:p>
          <a:p>
            <a:pPr marL="342900" lvl="0" indent="-342900"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●注入温开水</a:t>
            </a:r>
          </a:p>
          <a:p>
            <a:pPr marL="342900" lvl="0" indent="-342900"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●拔管嘱咐</a:t>
            </a:r>
          </a:p>
          <a:p>
            <a:pPr marL="342900" lvl="0" indent="-342900"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●协助排便</a:t>
            </a:r>
          </a:p>
          <a:p>
            <a:pPr marL="342900" lvl="0" indent="-342900"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●整理记录</a:t>
            </a:r>
          </a:p>
          <a:p>
            <a:pPr marL="342900" lvl="0" indent="-342900" eaLnBrk="1" hangingPunct="1"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endParaRPr lang="zh-CN" altLang="en-US" sz="2400" b="1" dirty="0"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52582" grpId="0" bldLvl="0" animBg="1"/>
      <p:bldP spid="8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9B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42" name="组合 5"/>
          <p:cNvGrpSpPr/>
          <p:nvPr/>
        </p:nvGrpSpPr>
        <p:grpSpPr bwMode="auto">
          <a:xfrm>
            <a:off x="593725" y="1528763"/>
            <a:ext cx="11042650" cy="3897312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3" name="矩形 14"/>
            <p:cNvSpPr/>
            <p:nvPr/>
          </p:nvSpPr>
          <p:spPr>
            <a:xfrm>
              <a:off x="771555" y="1709432"/>
              <a:ext cx="10669609" cy="3630402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12647" name="组合 2"/>
          <p:cNvGrpSpPr/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12651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48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灌肠法</a:t>
            </a:r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608638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直角三角形 18"/>
          <p:cNvSpPr>
            <a:spLocks noChangeArrowheads="1"/>
          </p:cNvSpPr>
          <p:nvPr/>
        </p:nvSpPr>
        <p:spPr bwMode="auto">
          <a:xfrm flipV="1">
            <a:off x="4752975" y="827088"/>
            <a:ext cx="855663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12654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5054600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四、与排便相关的护理技术</a:t>
            </a:r>
          </a:p>
        </p:txBody>
      </p:sp>
      <p:sp>
        <p:nvSpPr>
          <p:cNvPr id="104452" name="AutoShape 4"/>
          <p:cNvSpPr>
            <a:spLocks noChangeArrowheads="1"/>
          </p:cNvSpPr>
          <p:nvPr/>
        </p:nvSpPr>
        <p:spPr bwMode="auto">
          <a:xfrm>
            <a:off x="887095" y="2142490"/>
            <a:ext cx="3114675" cy="576580"/>
          </a:xfrm>
          <a:prstGeom prst="flowChartAlternateProcess">
            <a:avLst/>
          </a:prstGeom>
          <a:noFill/>
          <a:ln w="9525">
            <a:solidFill>
              <a:srgbClr val="92D050"/>
            </a:solidFill>
            <a:miter lim="800000"/>
          </a:ln>
        </p:spPr>
        <p:txBody>
          <a:bodyPr wrap="none" anchor="ctr"/>
          <a:lstStyle/>
          <a:p>
            <a:pPr lvl="0" algn="ctr" eaLnBrk="1" hangingPunct="1"/>
            <a:r>
              <a:rPr lang="zh-CN" altLang="en-US" sz="2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保留灌肠</a:t>
            </a:r>
          </a:p>
        </p:txBody>
      </p:sp>
      <p:sp>
        <p:nvSpPr>
          <p:cNvPr id="7" name="AutoShape 5" descr="5%"/>
          <p:cNvSpPr>
            <a:spLocks noChangeArrowheads="1"/>
          </p:cNvSpPr>
          <p:nvPr/>
        </p:nvSpPr>
        <p:spPr bwMode="auto">
          <a:xfrm>
            <a:off x="1463675" y="3203575"/>
            <a:ext cx="1836738" cy="647700"/>
          </a:xfrm>
          <a:prstGeom prst="roundRect">
            <a:avLst>
              <a:gd name="adj" fmla="val 16667"/>
            </a:avLst>
          </a:prstGeom>
          <a:pattFill prst="pct90">
            <a:fgClr>
              <a:schemeClr val="bg1"/>
            </a:fgClr>
            <a:bgClr>
              <a:schemeClr val="hlink"/>
            </a:bgClr>
          </a:pattFill>
          <a:ln w="57150" cmpd="thinThick" algn="ctr">
            <a:solidFill>
              <a:schemeClr val="hlink"/>
            </a:solidFill>
            <a:round/>
          </a:ln>
        </p:spPr>
        <p:txBody>
          <a:bodyPr wrap="none" anchor="ctr"/>
          <a:lstStyle/>
          <a:p>
            <a:pPr marL="342900" indent="-342900" algn="ctr">
              <a:buClr>
                <a:srgbClr val="6600CC"/>
              </a:buClr>
              <a:buFont typeface="Wingdings" panose="05000000000000000000" pitchFamily="2" charset="2"/>
              <a:buNone/>
            </a:pPr>
            <a:r>
              <a:rPr lang="zh-CN" sz="3200" b="1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注意事项</a:t>
            </a:r>
          </a:p>
        </p:txBody>
      </p:sp>
      <p:sp>
        <p:nvSpPr>
          <p:cNvPr id="25606" name="Text Box 5"/>
          <p:cNvSpPr txBox="1">
            <a:spLocks noChangeArrowheads="1"/>
          </p:cNvSpPr>
          <p:nvPr/>
        </p:nvSpPr>
        <p:spPr bwMode="auto">
          <a:xfrm>
            <a:off x="4163695" y="2144078"/>
            <a:ext cx="6408738" cy="624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25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、正确评估，选择合适的卧位。</a:t>
            </a:r>
            <a:r>
              <a:rPr lang="zh-CN" altLang="en-US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25612" name="Text Box 5"/>
          <p:cNvSpPr txBox="1">
            <a:spLocks noChangeArrowheads="1"/>
          </p:cNvSpPr>
          <p:nvPr/>
        </p:nvSpPr>
        <p:spPr bwMode="auto">
          <a:xfrm>
            <a:off x="4163695" y="2769553"/>
            <a:ext cx="7200900" cy="1000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05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、灌肠时肛管要细，插管要深，液量要少，速度要慢 </a:t>
            </a:r>
          </a:p>
        </p:txBody>
      </p:sp>
      <p:sp>
        <p:nvSpPr>
          <p:cNvPr id="25613" name="Text Box 5"/>
          <p:cNvSpPr txBox="1">
            <a:spLocks noChangeArrowheads="1"/>
          </p:cNvSpPr>
          <p:nvPr/>
        </p:nvSpPr>
        <p:spPr bwMode="auto">
          <a:xfrm>
            <a:off x="4163695" y="3661728"/>
            <a:ext cx="7488238" cy="625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25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、肠道感染</a:t>
            </a:r>
            <a:r>
              <a:rPr lang="en-US" altLang="zh-CN" sz="2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晚上睡眠前灌肠为宜 。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163695" y="4290378"/>
            <a:ext cx="7488238" cy="9499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95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、肛门、直肠、结肠术后及排便失禁的患者均不宜作保留灌肠 </a:t>
            </a:r>
            <a:r>
              <a:rPr lang="en-US" altLang="zh-CN" sz="2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25606" grpId="0"/>
      <p:bldP spid="25612" grpId="0"/>
      <p:bldP spid="25613" grpId="0"/>
      <p:bldP spid="5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9B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42" name="组合 5"/>
          <p:cNvGrpSpPr/>
          <p:nvPr/>
        </p:nvGrpSpPr>
        <p:grpSpPr bwMode="auto">
          <a:xfrm>
            <a:off x="574675" y="1528763"/>
            <a:ext cx="11042650" cy="3897312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3" name="矩形 14"/>
            <p:cNvSpPr/>
            <p:nvPr/>
          </p:nvSpPr>
          <p:spPr>
            <a:xfrm>
              <a:off x="771555" y="1709432"/>
              <a:ext cx="10669609" cy="3630402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12647" name="组合 2"/>
          <p:cNvGrpSpPr/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12651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48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92D05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口服高渗溶液清洁肠道法</a:t>
            </a:r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608638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直角三角形 18"/>
          <p:cNvSpPr>
            <a:spLocks noChangeArrowheads="1"/>
          </p:cNvSpPr>
          <p:nvPr/>
        </p:nvSpPr>
        <p:spPr bwMode="auto">
          <a:xfrm flipV="1">
            <a:off x="4752975" y="827088"/>
            <a:ext cx="855663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12654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5054600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四、与排便相关的护理技术</a:t>
            </a:r>
          </a:p>
        </p:txBody>
      </p:sp>
      <p:sp>
        <p:nvSpPr>
          <p:cNvPr id="104455" name="AutoShape 7" descr="5%"/>
          <p:cNvSpPr>
            <a:spLocks noChangeArrowheads="1"/>
          </p:cNvSpPr>
          <p:nvPr/>
        </p:nvSpPr>
        <p:spPr bwMode="auto">
          <a:xfrm>
            <a:off x="1284288" y="2386013"/>
            <a:ext cx="1944687" cy="647700"/>
          </a:xfrm>
          <a:prstGeom prst="roundRect">
            <a:avLst>
              <a:gd name="adj" fmla="val 16667"/>
            </a:avLst>
          </a:prstGeom>
          <a:pattFill prst="pct90">
            <a:fgClr>
              <a:schemeClr val="bg2"/>
            </a:fgClr>
            <a:bgClr>
              <a:schemeClr val="hlink"/>
            </a:bgClr>
          </a:pattFill>
          <a:ln w="57150" cmpd="thinThick" algn="ctr">
            <a:solidFill>
              <a:schemeClr val="hlink"/>
            </a:solidFill>
            <a:round/>
          </a:ln>
        </p:spPr>
        <p:txBody>
          <a:bodyPr wrap="none" anchor="ctr"/>
          <a:lstStyle/>
          <a:p>
            <a:pPr marL="342900" indent="-342900" algn="ctr">
              <a:buClr>
                <a:srgbClr val="6600CC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  念</a:t>
            </a:r>
          </a:p>
        </p:txBody>
      </p:sp>
      <p:sp>
        <p:nvSpPr>
          <p:cNvPr id="104453" name="AutoShape 5" descr="5%"/>
          <p:cNvSpPr>
            <a:spLocks noChangeArrowheads="1"/>
          </p:cNvSpPr>
          <p:nvPr/>
        </p:nvSpPr>
        <p:spPr bwMode="auto">
          <a:xfrm>
            <a:off x="1330325" y="3822700"/>
            <a:ext cx="1836738" cy="647700"/>
          </a:xfrm>
          <a:prstGeom prst="roundRect">
            <a:avLst>
              <a:gd name="adj" fmla="val 16667"/>
            </a:avLst>
          </a:prstGeom>
          <a:pattFill prst="pct90">
            <a:fgClr>
              <a:schemeClr val="bg1"/>
            </a:fgClr>
            <a:bgClr>
              <a:schemeClr val="hlink"/>
            </a:bgClr>
          </a:pattFill>
          <a:ln w="57150" cmpd="thinThick" algn="ctr">
            <a:solidFill>
              <a:schemeClr val="hlink"/>
            </a:solidFill>
            <a:round/>
          </a:ln>
        </p:spPr>
        <p:txBody>
          <a:bodyPr wrap="none" anchor="ctr"/>
          <a:lstStyle/>
          <a:p>
            <a:pPr marL="342900" indent="-342900" algn="ctr">
              <a:buClr>
                <a:srgbClr val="6600CC"/>
              </a:buClr>
              <a:buFont typeface="Wingdings" panose="05000000000000000000" pitchFamily="2" charset="2"/>
              <a:buNone/>
            </a:pPr>
            <a:r>
              <a:rPr lang="zh-CN" sz="3200" b="1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的</a:t>
            </a:r>
          </a:p>
        </p:txBody>
      </p:sp>
      <p:sp>
        <p:nvSpPr>
          <p:cNvPr id="104458" name="Text Box 10"/>
          <p:cNvSpPr txBox="1">
            <a:spLocks noChangeArrowheads="1"/>
          </p:cNvSpPr>
          <p:nvPr/>
        </p:nvSpPr>
        <p:spPr bwMode="auto">
          <a:xfrm>
            <a:off x="4133850" y="2255838"/>
            <a:ext cx="5832475" cy="1580515"/>
          </a:xfrm>
          <a:prstGeom prst="rect">
            <a:avLst/>
          </a:prstGeom>
          <a:noFill/>
          <a:ln w="38100">
            <a:solidFill>
              <a:schemeClr val="bg1"/>
            </a:solidFill>
            <a:prstDash val="sysDot"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lvl="0" eaLnBrk="1" hangingPunct="1">
              <a:buFont typeface="Wingdings" panose="05000000000000000000" pitchFamily="2" charset="2"/>
              <a:buNone/>
            </a:pPr>
            <a:r>
              <a:rPr lang="en-US" altLang="zh-CN" sz="24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2400" b="1" dirty="0">
                <a:solidFill>
                  <a:srgbClr val="0563C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利用其在肠道内不吸收而形成高渗环境的特点，使肠腔内水分大量增加，从而软化粪便，刺激肠蠕动，加速排便，以达到清洁肠道的目的</a:t>
            </a:r>
          </a:p>
        </p:txBody>
      </p:sp>
      <p:sp>
        <p:nvSpPr>
          <p:cNvPr id="104456" name="Text Box 8"/>
          <p:cNvSpPr txBox="1">
            <a:spLocks noChangeArrowheads="1"/>
          </p:cNvSpPr>
          <p:nvPr/>
        </p:nvSpPr>
        <p:spPr bwMode="auto">
          <a:xfrm>
            <a:off x="4143375" y="4002088"/>
            <a:ext cx="5832475" cy="483235"/>
          </a:xfrm>
          <a:prstGeom prst="rect">
            <a:avLst/>
          </a:prstGeom>
          <a:noFill/>
          <a:ln w="38100">
            <a:solidFill>
              <a:schemeClr val="bg1"/>
            </a:solidFill>
            <a:prstDash val="sysDot"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直肠、结肠检查和手术前肠道准备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04458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04458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04458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9"/>
                            </p:stCondLst>
                            <p:childTnLst>
                              <p:par>
                                <p:cTn id="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04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04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04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4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7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5" grpId="0" bldLvl="0" animBg="1"/>
      <p:bldP spid="104453" grpId="0" bldLvl="0" animBg="1"/>
      <p:bldP spid="104458" grpId="0" uiExpand="1" build="p" animBg="1"/>
      <p:bldP spid="104456" grpId="0" animBg="1"/>
      <p:bldP spid="104456" grpId="1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9B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42" name="组合 5"/>
          <p:cNvGrpSpPr/>
          <p:nvPr/>
        </p:nvGrpSpPr>
        <p:grpSpPr bwMode="auto">
          <a:xfrm>
            <a:off x="574675" y="1528763"/>
            <a:ext cx="11042650" cy="3897312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3" name="矩形 14"/>
            <p:cNvSpPr/>
            <p:nvPr/>
          </p:nvSpPr>
          <p:spPr>
            <a:xfrm>
              <a:off x="771555" y="1709432"/>
              <a:ext cx="10669609" cy="3630402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12647" name="组合 2"/>
          <p:cNvGrpSpPr/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12651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48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92D05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口服高渗溶液清洁肠道法</a:t>
            </a:r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608638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直角三角形 18"/>
          <p:cNvSpPr>
            <a:spLocks noChangeArrowheads="1"/>
          </p:cNvSpPr>
          <p:nvPr/>
        </p:nvSpPr>
        <p:spPr bwMode="auto">
          <a:xfrm flipV="1">
            <a:off x="4752975" y="827088"/>
            <a:ext cx="855663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12654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5054600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四、与排便相关的护理技术</a:t>
            </a:r>
          </a:p>
        </p:txBody>
      </p:sp>
      <p:sp>
        <p:nvSpPr>
          <p:cNvPr id="104455" name="AutoShape 7" descr="5%"/>
          <p:cNvSpPr>
            <a:spLocks noChangeArrowheads="1"/>
          </p:cNvSpPr>
          <p:nvPr/>
        </p:nvSpPr>
        <p:spPr bwMode="auto">
          <a:xfrm>
            <a:off x="1284288" y="2386013"/>
            <a:ext cx="1944687" cy="647700"/>
          </a:xfrm>
          <a:prstGeom prst="roundRect">
            <a:avLst>
              <a:gd name="adj" fmla="val 16667"/>
            </a:avLst>
          </a:prstGeom>
          <a:pattFill prst="pct90">
            <a:fgClr>
              <a:schemeClr val="bg2"/>
            </a:fgClr>
            <a:bgClr>
              <a:schemeClr val="hlink"/>
            </a:bgClr>
          </a:pattFill>
          <a:ln w="57150" cmpd="thinThick" algn="ctr">
            <a:solidFill>
              <a:schemeClr val="hlink"/>
            </a:solidFill>
            <a:round/>
          </a:ln>
        </p:spPr>
        <p:txBody>
          <a:bodyPr wrap="none" anchor="ctr"/>
          <a:lstStyle/>
          <a:p>
            <a:pPr marL="342900" indent="-342900" algn="ctr">
              <a:buClr>
                <a:srgbClr val="6600CC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  法</a:t>
            </a:r>
          </a:p>
        </p:txBody>
      </p:sp>
      <p:sp>
        <p:nvSpPr>
          <p:cNvPr id="104453" name="AutoShape 5" descr="5%"/>
          <p:cNvSpPr>
            <a:spLocks noChangeArrowheads="1"/>
          </p:cNvSpPr>
          <p:nvPr/>
        </p:nvSpPr>
        <p:spPr bwMode="auto">
          <a:xfrm>
            <a:off x="1330325" y="3822700"/>
            <a:ext cx="1836738" cy="647700"/>
          </a:xfrm>
          <a:prstGeom prst="roundRect">
            <a:avLst>
              <a:gd name="adj" fmla="val 16667"/>
            </a:avLst>
          </a:prstGeom>
          <a:pattFill prst="pct90">
            <a:fgClr>
              <a:schemeClr val="bg1"/>
            </a:fgClr>
            <a:bgClr>
              <a:schemeClr val="hlink"/>
            </a:bgClr>
          </a:pattFill>
          <a:ln w="57150" cmpd="thinThick" algn="ctr">
            <a:solidFill>
              <a:schemeClr val="hlink"/>
            </a:solidFill>
            <a:round/>
          </a:ln>
        </p:spPr>
        <p:txBody>
          <a:bodyPr wrap="none" anchor="ctr"/>
          <a:lstStyle/>
          <a:p>
            <a:pPr marL="342900" indent="-342900" algn="ctr">
              <a:buClr>
                <a:srgbClr val="6600CC"/>
              </a:buClr>
              <a:buFont typeface="Wingdings" panose="05000000000000000000" pitchFamily="2" charset="2"/>
              <a:buNone/>
            </a:pPr>
            <a:r>
              <a:rPr lang="zh-CN" sz="3200" b="1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注意事项</a:t>
            </a:r>
          </a:p>
        </p:txBody>
      </p:sp>
      <p:sp>
        <p:nvSpPr>
          <p:cNvPr id="104458" name="Text Box 10"/>
          <p:cNvSpPr txBox="1">
            <a:spLocks noChangeArrowheads="1"/>
          </p:cNvSpPr>
          <p:nvPr/>
        </p:nvSpPr>
        <p:spPr bwMode="auto">
          <a:xfrm>
            <a:off x="4133850" y="2255838"/>
            <a:ext cx="5832475" cy="1214755"/>
          </a:xfrm>
          <a:prstGeom prst="rect">
            <a:avLst/>
          </a:prstGeom>
          <a:noFill/>
          <a:ln w="38100">
            <a:solidFill>
              <a:schemeClr val="bg1"/>
            </a:solidFill>
            <a:prstDash val="sysDot"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lvl="0" indent="-342900" eaLnBrk="1" hangingPunct="1"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＊</a:t>
            </a: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甘露醇法　</a:t>
            </a:r>
          </a:p>
          <a:p>
            <a:pPr marL="342900" lvl="0" indent="-342900" eaLnBrk="1" hangingPunct="1">
              <a:buFont typeface="Wingdings" panose="05000000000000000000" pitchFamily="2" charset="2"/>
              <a:buNone/>
            </a:pPr>
            <a:endParaRPr lang="zh-CN" altLang="en-US" sz="2400" b="1" dirty="0">
              <a:solidFill>
                <a:srgbClr val="0563C1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42900" lvl="0" indent="-342900" eaLnBrk="1" hangingPunct="1"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＊</a:t>
            </a: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硫酸镁法</a:t>
            </a:r>
          </a:p>
        </p:txBody>
      </p:sp>
      <p:sp>
        <p:nvSpPr>
          <p:cNvPr id="104456" name="Text Box 8"/>
          <p:cNvSpPr txBox="1">
            <a:spLocks noChangeArrowheads="1"/>
          </p:cNvSpPr>
          <p:nvPr/>
        </p:nvSpPr>
        <p:spPr bwMode="auto">
          <a:xfrm>
            <a:off x="4143375" y="3678238"/>
            <a:ext cx="5832475" cy="969010"/>
          </a:xfrm>
          <a:prstGeom prst="rect">
            <a:avLst/>
          </a:prstGeom>
          <a:noFill/>
          <a:ln w="38100">
            <a:solidFill>
              <a:schemeClr val="bg1"/>
            </a:solidFill>
            <a:prstDash val="sysDot"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lvl="0">
              <a:lnSpc>
                <a:spcPct val="120000"/>
              </a:lnSpc>
              <a:buChar char="•"/>
            </a:pP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服药速度不宜过快 </a:t>
            </a:r>
          </a:p>
          <a:p>
            <a:pPr lvl="0">
              <a:lnSpc>
                <a:spcPct val="120000"/>
              </a:lnSpc>
              <a:buChar char="•"/>
            </a:pP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注意观察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04458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04458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04458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9"/>
                            </p:stCondLst>
                            <p:childTnLst>
                              <p:par>
                                <p:cTn id="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04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04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04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04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04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04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4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7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5" grpId="0" bldLvl="0" animBg="1"/>
      <p:bldP spid="104453" grpId="0" bldLvl="0" animBg="1"/>
      <p:bldP spid="104458" grpId="0" uiExpand="1" build="p" animBg="1"/>
      <p:bldP spid="104456" grpId="0" animBg="1"/>
      <p:bldP spid="104456" grpId="1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组合 2"/>
          <p:cNvGrpSpPr/>
          <p:nvPr/>
        </p:nvGrpSpPr>
        <p:grpSpPr bwMode="auto">
          <a:xfrm>
            <a:off x="882650" y="1677988"/>
            <a:ext cx="10426700" cy="3897312"/>
            <a:chOff x="882025" y="1678585"/>
            <a:chExt cx="10427950" cy="3897086"/>
          </a:xfrm>
        </p:grpSpPr>
        <p:sp>
          <p:nvSpPr>
            <p:cNvPr id="17" name="矩形 16"/>
            <p:cNvSpPr/>
            <p:nvPr/>
          </p:nvSpPr>
          <p:spPr>
            <a:xfrm>
              <a:off x="882025" y="1678585"/>
              <a:ext cx="10427950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005865" y="1811927"/>
              <a:ext cx="10102474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直角三角形 20"/>
          <p:cNvSpPr/>
          <p:nvPr/>
        </p:nvSpPr>
        <p:spPr>
          <a:xfrm rot="10800000" flipH="1" flipV="1">
            <a:off x="7064375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直角三角形 27"/>
          <p:cNvSpPr/>
          <p:nvPr/>
        </p:nvSpPr>
        <p:spPr>
          <a:xfrm rot="10800000" flipV="1">
            <a:off x="882650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899150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4" name="直角三角形 18"/>
          <p:cNvSpPr>
            <a:spLocks noChangeArrowheads="1"/>
          </p:cNvSpPr>
          <p:nvPr/>
        </p:nvSpPr>
        <p:spPr bwMode="auto">
          <a:xfrm flipV="1">
            <a:off x="5049838" y="827088"/>
            <a:ext cx="855662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46188" y="1397000"/>
            <a:ext cx="3741737" cy="660400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6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5499100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一、与排尿相关的解剖和生理</a:t>
            </a:r>
          </a:p>
        </p:txBody>
      </p:sp>
      <p:sp>
        <p:nvSpPr>
          <p:cNvPr id="22528" name="矩形 17"/>
          <p:cNvSpPr/>
          <p:nvPr/>
        </p:nvSpPr>
        <p:spPr>
          <a:xfrm>
            <a:off x="1246188" y="1397000"/>
            <a:ext cx="5827712" cy="660400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8" name="Line 143"/>
          <p:cNvSpPr>
            <a:spLocks noChangeShapeType="1"/>
          </p:cNvSpPr>
          <p:nvPr/>
        </p:nvSpPr>
        <p:spPr bwMode="auto">
          <a:xfrm>
            <a:off x="693738" y="6188075"/>
            <a:ext cx="9798050" cy="0"/>
          </a:xfrm>
          <a:prstGeom prst="line">
            <a:avLst/>
          </a:prstGeom>
          <a:noFill/>
          <a:ln w="12700" algn="ctr">
            <a:solidFill>
              <a:schemeClr val="hlink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9" name="文本框 21"/>
          <p:cNvSpPr txBox="1">
            <a:spLocks noChangeArrowheads="1"/>
          </p:cNvSpPr>
          <p:nvPr/>
        </p:nvSpPr>
        <p:spPr bwMode="auto">
          <a:xfrm>
            <a:off x="1303338" y="1409700"/>
            <a:ext cx="5697537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（一）泌尿系统的结构和功能</a:t>
            </a:r>
          </a:p>
        </p:txBody>
      </p:sp>
      <p:sp>
        <p:nvSpPr>
          <p:cNvPr id="115724" name="Text Box 12"/>
          <p:cNvSpPr txBox="1">
            <a:spLocks noChangeArrowheads="1"/>
          </p:cNvSpPr>
          <p:nvPr/>
        </p:nvSpPr>
        <p:spPr bwMode="auto">
          <a:xfrm>
            <a:off x="1990725" y="2243138"/>
            <a:ext cx="446088" cy="2841625"/>
          </a:xfrm>
          <a:prstGeom prst="rect">
            <a:avLst/>
          </a:prstGeom>
          <a:solidFill>
            <a:srgbClr val="000080">
              <a:alpha val="0"/>
            </a:srgbClr>
          </a:solidFill>
          <a:ln w="6350" algn="ctr">
            <a:solidFill>
              <a:srgbClr val="00FFFF"/>
            </a:solidFill>
            <a:miter lim="800000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女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泌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尿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剖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</a:p>
        </p:txBody>
      </p:sp>
      <p:pic>
        <p:nvPicPr>
          <p:cNvPr id="12304" name="Picture 16" descr="img17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63913" y="2263775"/>
            <a:ext cx="4821237" cy="297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8801" name="Text Box 17"/>
          <p:cNvSpPr txBox="1">
            <a:spLocks noChangeArrowheads="1"/>
          </p:cNvSpPr>
          <p:nvPr/>
        </p:nvSpPr>
        <p:spPr bwMode="auto">
          <a:xfrm>
            <a:off x="8432800" y="3059113"/>
            <a:ext cx="2413000" cy="825500"/>
          </a:xfrm>
          <a:prstGeom prst="rect">
            <a:avLst/>
          </a:prstGeom>
          <a:solidFill>
            <a:schemeClr val="tx1">
              <a:alpha val="0"/>
            </a:schemeClr>
          </a:solidFill>
          <a:ln w="3175" cap="sq">
            <a:solidFill>
              <a:schemeClr val="accent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女性尿道短、粗、直，</a:t>
            </a:r>
            <a:r>
              <a:rPr lang="en-US" altLang="zh-CN" sz="2400" b="1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4-5cm.</a:t>
            </a:r>
            <a:endParaRPr lang="en-US" altLang="zh-CN" sz="2000" b="1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5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5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5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8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8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118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24" grpId="0" animBg="1"/>
      <p:bldP spid="118801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9B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42" name="组合 5"/>
          <p:cNvGrpSpPr/>
          <p:nvPr/>
        </p:nvGrpSpPr>
        <p:grpSpPr bwMode="auto">
          <a:xfrm>
            <a:off x="574675" y="1528763"/>
            <a:ext cx="11042650" cy="3897312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3" name="矩形 14"/>
            <p:cNvSpPr/>
            <p:nvPr/>
          </p:nvSpPr>
          <p:spPr>
            <a:xfrm>
              <a:off x="771555" y="1709432"/>
              <a:ext cx="10669609" cy="3630402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12647" name="组合 2"/>
          <p:cNvGrpSpPr/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12651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48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92D05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简易通便法</a:t>
            </a:r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608638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直角三角形 18"/>
          <p:cNvSpPr>
            <a:spLocks noChangeArrowheads="1"/>
          </p:cNvSpPr>
          <p:nvPr/>
        </p:nvSpPr>
        <p:spPr bwMode="auto">
          <a:xfrm flipV="1">
            <a:off x="4752975" y="827088"/>
            <a:ext cx="855663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12654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5054600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四、与排便相关的护理技术</a:t>
            </a:r>
          </a:p>
        </p:txBody>
      </p:sp>
      <p:sp>
        <p:nvSpPr>
          <p:cNvPr id="104455" name="AutoShape 7" descr="5%"/>
          <p:cNvSpPr>
            <a:spLocks noChangeArrowheads="1"/>
          </p:cNvSpPr>
          <p:nvPr/>
        </p:nvSpPr>
        <p:spPr bwMode="auto">
          <a:xfrm>
            <a:off x="1284288" y="2386013"/>
            <a:ext cx="1944687" cy="647700"/>
          </a:xfrm>
          <a:prstGeom prst="roundRect">
            <a:avLst>
              <a:gd name="adj" fmla="val 16667"/>
            </a:avLst>
          </a:prstGeom>
          <a:pattFill prst="pct90">
            <a:fgClr>
              <a:schemeClr val="bg2"/>
            </a:fgClr>
            <a:bgClr>
              <a:schemeClr val="hlink"/>
            </a:bgClr>
          </a:pattFill>
          <a:ln w="57150" cmpd="thinThick" algn="ctr">
            <a:solidFill>
              <a:schemeClr val="hlink"/>
            </a:solidFill>
            <a:round/>
          </a:ln>
        </p:spPr>
        <p:txBody>
          <a:bodyPr wrap="none" anchor="ctr"/>
          <a:lstStyle/>
          <a:p>
            <a:pPr marL="342900" indent="-342900" algn="ctr">
              <a:buClr>
                <a:srgbClr val="6600CC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  念</a:t>
            </a:r>
          </a:p>
        </p:txBody>
      </p:sp>
      <p:sp>
        <p:nvSpPr>
          <p:cNvPr id="104453" name="AutoShape 5" descr="5%"/>
          <p:cNvSpPr>
            <a:spLocks noChangeArrowheads="1"/>
          </p:cNvSpPr>
          <p:nvPr/>
        </p:nvSpPr>
        <p:spPr bwMode="auto">
          <a:xfrm>
            <a:off x="1330325" y="3822700"/>
            <a:ext cx="1836738" cy="647700"/>
          </a:xfrm>
          <a:prstGeom prst="roundRect">
            <a:avLst>
              <a:gd name="adj" fmla="val 16667"/>
            </a:avLst>
          </a:prstGeom>
          <a:pattFill prst="pct90">
            <a:fgClr>
              <a:schemeClr val="bg1"/>
            </a:fgClr>
            <a:bgClr>
              <a:schemeClr val="hlink"/>
            </a:bgClr>
          </a:pattFill>
          <a:ln w="57150" cmpd="thinThick" algn="ctr">
            <a:solidFill>
              <a:schemeClr val="hlink"/>
            </a:solidFill>
            <a:round/>
          </a:ln>
        </p:spPr>
        <p:txBody>
          <a:bodyPr wrap="none" anchor="ctr"/>
          <a:lstStyle/>
          <a:p>
            <a:pPr marL="342900" indent="-342900" algn="ctr">
              <a:buClr>
                <a:srgbClr val="6600CC"/>
              </a:buClr>
              <a:buFont typeface="Wingdings" panose="05000000000000000000" pitchFamily="2" charset="2"/>
              <a:buNone/>
            </a:pPr>
            <a:r>
              <a:rPr lang="zh-CN" sz="3200" b="1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的</a:t>
            </a:r>
          </a:p>
        </p:txBody>
      </p:sp>
      <p:sp>
        <p:nvSpPr>
          <p:cNvPr id="104458" name="Text Box 10"/>
          <p:cNvSpPr txBox="1">
            <a:spLocks noChangeArrowheads="1"/>
          </p:cNvSpPr>
          <p:nvPr/>
        </p:nvSpPr>
        <p:spPr bwMode="auto">
          <a:xfrm>
            <a:off x="4133850" y="2312988"/>
            <a:ext cx="5832475" cy="848995"/>
          </a:xfrm>
          <a:prstGeom prst="rect">
            <a:avLst/>
          </a:prstGeom>
          <a:noFill/>
          <a:ln w="38100">
            <a:solidFill>
              <a:schemeClr val="bg1"/>
            </a:solidFill>
            <a:prstDash val="sysDot"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lvl="0" eaLnBrk="1" hangingPunct="1">
              <a:buFont typeface="Wingdings" panose="05000000000000000000" pitchFamily="2" charset="2"/>
              <a:buNone/>
            </a:pPr>
            <a:r>
              <a:rPr lang="en-US" altLang="zh-CN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是一种采用通便剂协助患者排便的简单、经济的方法。</a:t>
            </a:r>
          </a:p>
        </p:txBody>
      </p:sp>
      <p:sp>
        <p:nvSpPr>
          <p:cNvPr id="104456" name="Text Box 8"/>
          <p:cNvSpPr txBox="1">
            <a:spLocks noChangeArrowheads="1"/>
          </p:cNvSpPr>
          <p:nvPr/>
        </p:nvSpPr>
        <p:spPr bwMode="auto">
          <a:xfrm>
            <a:off x="4143375" y="4002088"/>
            <a:ext cx="5832475" cy="848995"/>
          </a:xfrm>
          <a:prstGeom prst="rect">
            <a:avLst/>
          </a:prstGeom>
          <a:noFill/>
          <a:ln w="38100">
            <a:solidFill>
              <a:schemeClr val="bg1"/>
            </a:solidFill>
            <a:prstDash val="sysDot"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帮助老年、体弱和长期卧床的患者解除便秘。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04458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04458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04458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9"/>
                            </p:stCondLst>
                            <p:childTnLst>
                              <p:par>
                                <p:cTn id="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04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04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04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4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7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5" grpId="0" bldLvl="0" animBg="1"/>
      <p:bldP spid="104453" grpId="0" bldLvl="0" animBg="1"/>
      <p:bldP spid="104458" grpId="0" uiExpand="1" build="p" animBg="1"/>
      <p:bldP spid="104456" grpId="0" animBg="1"/>
      <p:bldP spid="104456" grpId="1" bldLvl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9B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42" name="组合 5"/>
          <p:cNvGrpSpPr/>
          <p:nvPr/>
        </p:nvGrpSpPr>
        <p:grpSpPr bwMode="auto">
          <a:xfrm>
            <a:off x="574675" y="1528763"/>
            <a:ext cx="11042650" cy="3897312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3" name="矩形 14"/>
            <p:cNvSpPr/>
            <p:nvPr/>
          </p:nvSpPr>
          <p:spPr>
            <a:xfrm>
              <a:off x="771555" y="1709432"/>
              <a:ext cx="10669609" cy="3630402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12647" name="组合 2"/>
          <p:cNvGrpSpPr/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12651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48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简易通便法</a:t>
            </a:r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608638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直角三角形 18"/>
          <p:cNvSpPr>
            <a:spLocks noChangeArrowheads="1"/>
          </p:cNvSpPr>
          <p:nvPr/>
        </p:nvSpPr>
        <p:spPr bwMode="auto">
          <a:xfrm flipV="1">
            <a:off x="4752975" y="827088"/>
            <a:ext cx="855663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12654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5054600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四、与排便相关的护理技术</a:t>
            </a: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3567113" y="2327275"/>
            <a:ext cx="1089025" cy="1214755"/>
          </a:xfrm>
          <a:prstGeom prst="rect">
            <a:avLst/>
          </a:prstGeom>
          <a:noFill/>
          <a:ln w="38100">
            <a:noFill/>
            <a:prstDash val="sysDot"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chemeClr val="hlin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Wingdings" panose="05000000000000000000" pitchFamily="2" charset="2"/>
              </a:rPr>
              <a:t>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评估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chemeClr val="hlink"/>
                </a:solidFill>
                <a:sym typeface="Wingdings" panose="05000000000000000000" pitchFamily="2" charset="2"/>
              </a:rPr>
              <a:t></a:t>
            </a:r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  <a:sym typeface="Wingdings" panose="05000000000000000000" pitchFamily="2" charset="2"/>
              </a:rPr>
              <a:t>计划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chemeClr val="hlink"/>
                </a:solidFill>
                <a:sym typeface="Wingdings" panose="05000000000000000000" pitchFamily="2" charset="2"/>
              </a:rPr>
              <a:t>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实施</a:t>
            </a:r>
            <a:endParaRPr 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AutoShape 5" descr="5%"/>
          <p:cNvSpPr>
            <a:spLocks noChangeArrowheads="1"/>
          </p:cNvSpPr>
          <p:nvPr/>
        </p:nvSpPr>
        <p:spPr bwMode="auto">
          <a:xfrm>
            <a:off x="1463675" y="2565400"/>
            <a:ext cx="1836738" cy="647700"/>
          </a:xfrm>
          <a:prstGeom prst="roundRect">
            <a:avLst>
              <a:gd name="adj" fmla="val 16667"/>
            </a:avLst>
          </a:prstGeom>
          <a:pattFill prst="pct90">
            <a:fgClr>
              <a:schemeClr val="bg1"/>
            </a:fgClr>
            <a:bgClr>
              <a:schemeClr val="hlink"/>
            </a:bgClr>
          </a:pattFill>
          <a:ln w="57150" cmpd="thinThick" algn="ctr">
            <a:solidFill>
              <a:schemeClr val="hlink"/>
            </a:solidFill>
            <a:round/>
          </a:ln>
        </p:spPr>
        <p:txBody>
          <a:bodyPr wrap="none" anchor="ctr"/>
          <a:lstStyle/>
          <a:p>
            <a:pPr marL="342900" indent="-342900" algn="ctr">
              <a:buClr>
                <a:srgbClr val="6600CC"/>
              </a:buClr>
              <a:buFont typeface="Wingdings" panose="05000000000000000000" pitchFamily="2" charset="2"/>
              <a:buNone/>
            </a:pPr>
            <a:r>
              <a:rPr lang="zh-CN" sz="3200" b="1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操作程序</a:t>
            </a:r>
          </a:p>
        </p:txBody>
      </p:sp>
      <p:sp>
        <p:nvSpPr>
          <p:cNvPr id="152582" name="Text Box 6"/>
          <p:cNvSpPr txBox="1">
            <a:spLocks noChangeArrowheads="1"/>
          </p:cNvSpPr>
          <p:nvPr/>
        </p:nvSpPr>
        <p:spPr bwMode="auto">
          <a:xfrm>
            <a:off x="5425440" y="2409190"/>
            <a:ext cx="4087495" cy="1676400"/>
          </a:xfrm>
          <a:prstGeom prst="rect">
            <a:avLst/>
          </a:prstGeom>
          <a:noFill/>
          <a:ln w="44450" cap="rnd">
            <a:solidFill>
              <a:schemeClr val="tx1"/>
            </a:solidFill>
            <a:prstDash val="sysDot"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用物准备：</a:t>
            </a:r>
          </a:p>
          <a:p>
            <a:pPr lvl="0">
              <a:lnSpc>
                <a:spcPct val="130000"/>
              </a:lnSpc>
            </a:pPr>
            <a:r>
              <a:rPr lang="zh-CN" altLang="en-US" sz="2000" b="1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卫生纸、手套、开塞露（成人用量为</a:t>
            </a:r>
            <a:r>
              <a:rPr lang="en-US" altLang="zh-CN" sz="2000" b="1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20mL</a:t>
            </a:r>
            <a:r>
              <a:rPr lang="zh-CN" altLang="en-US" sz="2000" b="1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，小儿用量为</a:t>
            </a:r>
            <a:r>
              <a:rPr lang="en-US" altLang="zh-CN" sz="2000" b="1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10mL</a:t>
            </a:r>
            <a:r>
              <a:rPr lang="zh-CN" altLang="en-US" sz="2000" b="1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）或甘油栓，手消毒液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7197725" y="4422775"/>
            <a:ext cx="3887788" cy="722630"/>
          </a:xfrm>
          <a:prstGeom prst="rect">
            <a:avLst/>
          </a:prstGeom>
          <a:noFill/>
          <a:ln w="44450" cap="rnd">
            <a:solidFill>
              <a:srgbClr val="FFFFFF"/>
            </a:solidFill>
            <a:prstDash val="sysDot"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lvl="0"/>
            <a:r>
              <a:rPr lang="zh-CN" altLang="en-US" sz="20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卧位：</a:t>
            </a:r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左侧</a:t>
            </a:r>
          </a:p>
          <a:p>
            <a:pPr lvl="0"/>
            <a:r>
              <a:rPr lang="zh-CN" altLang="en-US" sz="20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保留时间：</a:t>
            </a:r>
            <a:r>
              <a:rPr lang="en-US" altLang="zh-CN" sz="20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5-10min</a:t>
            </a:r>
          </a:p>
        </p:txBody>
      </p:sp>
      <p:sp>
        <p:nvSpPr>
          <p:cNvPr id="114701" name="Rectangle 13"/>
          <p:cNvSpPr>
            <a:spLocks noChangeArrowheads="1"/>
          </p:cNvSpPr>
          <p:nvPr/>
        </p:nvSpPr>
        <p:spPr bwMode="auto">
          <a:xfrm>
            <a:off x="4745355" y="2287270"/>
            <a:ext cx="2120265" cy="22447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lvl="0" indent="-342900" eaLnBrk="1" hangingPunct="1"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●核对解释</a:t>
            </a:r>
          </a:p>
          <a:p>
            <a:pPr marL="342900" lvl="0" indent="-342900" eaLnBrk="1" hangingPunct="1"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●安置体位</a:t>
            </a:r>
          </a:p>
          <a:p>
            <a:pPr marL="342900" lvl="0" indent="-342900" eaLnBrk="1" hangingPunct="1"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●使用通便剂</a:t>
            </a:r>
          </a:p>
          <a:p>
            <a:pPr marL="342900" lvl="0" indent="-342900" eaLnBrk="1" hangingPunct="1"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●整理记录</a:t>
            </a:r>
          </a:p>
          <a:p>
            <a:pPr marL="342900" lvl="0" indent="-342900" eaLnBrk="1" hangingPunct="1"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endParaRPr lang="zh-CN" altLang="en-US" sz="2400" b="1" dirty="0">
              <a:solidFill>
                <a:srgbClr val="0563C1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2713" name="Picture 9" descr="15-4简易通便"/>
          <p:cNvPicPr>
            <a:picLocks noChangeAspect="1"/>
          </p:cNvPicPr>
          <p:nvPr/>
        </p:nvPicPr>
        <p:blipFill>
          <a:blip r:embed="rId2"/>
          <a:srcRect b="17265"/>
          <a:stretch>
            <a:fillRect/>
          </a:stretch>
        </p:blipFill>
        <p:spPr>
          <a:xfrm>
            <a:off x="7346950" y="2089150"/>
            <a:ext cx="3235960" cy="222948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4453" name="AutoShape 5" descr="5%"/>
          <p:cNvSpPr>
            <a:spLocks noChangeArrowheads="1"/>
          </p:cNvSpPr>
          <p:nvPr/>
        </p:nvSpPr>
        <p:spPr bwMode="auto">
          <a:xfrm>
            <a:off x="1473200" y="4194175"/>
            <a:ext cx="1836738" cy="647700"/>
          </a:xfrm>
          <a:prstGeom prst="roundRect">
            <a:avLst>
              <a:gd name="adj" fmla="val 16667"/>
            </a:avLst>
          </a:prstGeom>
          <a:pattFill prst="pct90">
            <a:fgClr>
              <a:schemeClr val="bg1"/>
            </a:fgClr>
            <a:bgClr>
              <a:schemeClr val="hlink"/>
            </a:bgClr>
          </a:pattFill>
          <a:ln w="57150" cmpd="thinThick" algn="ctr">
            <a:solidFill>
              <a:schemeClr val="hlink"/>
            </a:solidFill>
            <a:round/>
          </a:ln>
        </p:spPr>
        <p:txBody>
          <a:bodyPr wrap="none" anchor="ctr"/>
          <a:lstStyle/>
          <a:p>
            <a:pPr marL="342900" indent="-342900" algn="ctr">
              <a:buClr>
                <a:srgbClr val="6600CC"/>
              </a:buClr>
              <a:buFont typeface="Wingdings" panose="05000000000000000000" pitchFamily="2" charset="2"/>
              <a:buNone/>
            </a:pPr>
            <a:r>
              <a:rPr lang="zh-CN" sz="3200" b="1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注意事项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3729038" y="4132263"/>
            <a:ext cx="5832475" cy="829945"/>
          </a:xfrm>
          <a:prstGeom prst="rect">
            <a:avLst/>
          </a:prstGeom>
          <a:noFill/>
          <a:ln w="22225" cap="sq">
            <a:solidFill>
              <a:srgbClr val="FFFFFF"/>
            </a:solidFill>
            <a:prstDash val="sysDash"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lvl="0" indent="0">
              <a:buNone/>
            </a:pPr>
            <a:endParaRPr lang="zh-CN" altLang="en-US" sz="2400" b="1" dirty="0">
              <a:solidFill>
                <a:srgbClr val="0563C1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buChar char="•"/>
            </a:pPr>
            <a:r>
              <a:rPr lang="zh-CN" altLang="en-US" sz="2400" b="1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插入通便剂动作应轻柔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9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4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72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04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8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8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8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8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9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ldLvl="0" animBg="1"/>
      <p:bldP spid="152582" grpId="0" bldLvl="0" animBg="1"/>
      <p:bldP spid="152582" grpId="1" bldLvl="0" animBg="1"/>
      <p:bldP spid="5" grpId="0" bldLvl="0" animBg="1"/>
      <p:bldP spid="5" grpId="1" animBg="1"/>
      <p:bldP spid="114701" grpId="0" bldLvl="0" animBg="1"/>
      <p:bldP spid="104453" grpId="0" bldLvl="0" animBg="1"/>
      <p:bldP spid="8" grpId="0" uiExpand="1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9B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42" name="组合 5"/>
          <p:cNvGrpSpPr/>
          <p:nvPr/>
        </p:nvGrpSpPr>
        <p:grpSpPr bwMode="auto">
          <a:xfrm>
            <a:off x="574675" y="1528763"/>
            <a:ext cx="11042650" cy="3897312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3" name="矩形 14"/>
            <p:cNvSpPr/>
            <p:nvPr/>
          </p:nvSpPr>
          <p:spPr>
            <a:xfrm>
              <a:off x="771555" y="1709432"/>
              <a:ext cx="10669609" cy="3630402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12647" name="组合 2"/>
          <p:cNvGrpSpPr/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12651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48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92D05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肛管排气法</a:t>
            </a:r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608638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直角三角形 18"/>
          <p:cNvSpPr>
            <a:spLocks noChangeArrowheads="1"/>
          </p:cNvSpPr>
          <p:nvPr/>
        </p:nvSpPr>
        <p:spPr bwMode="auto">
          <a:xfrm flipV="1">
            <a:off x="4752975" y="827088"/>
            <a:ext cx="855663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12654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5054600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四、与排便相关的护理技术</a:t>
            </a:r>
          </a:p>
        </p:txBody>
      </p:sp>
      <p:sp>
        <p:nvSpPr>
          <p:cNvPr id="104455" name="AutoShape 7" descr="5%"/>
          <p:cNvSpPr>
            <a:spLocks noChangeArrowheads="1"/>
          </p:cNvSpPr>
          <p:nvPr/>
        </p:nvSpPr>
        <p:spPr bwMode="auto">
          <a:xfrm>
            <a:off x="1284288" y="2386013"/>
            <a:ext cx="1944687" cy="647700"/>
          </a:xfrm>
          <a:prstGeom prst="roundRect">
            <a:avLst>
              <a:gd name="adj" fmla="val 16667"/>
            </a:avLst>
          </a:prstGeom>
          <a:pattFill prst="pct90">
            <a:fgClr>
              <a:schemeClr val="bg2"/>
            </a:fgClr>
            <a:bgClr>
              <a:schemeClr val="hlink"/>
            </a:bgClr>
          </a:pattFill>
          <a:ln w="57150" cmpd="thinThick" algn="ctr">
            <a:solidFill>
              <a:schemeClr val="hlink"/>
            </a:solidFill>
            <a:round/>
          </a:ln>
        </p:spPr>
        <p:txBody>
          <a:bodyPr wrap="none" anchor="ctr"/>
          <a:lstStyle/>
          <a:p>
            <a:pPr marL="342900" indent="-342900" algn="ctr">
              <a:buClr>
                <a:srgbClr val="6600CC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  念</a:t>
            </a:r>
          </a:p>
        </p:txBody>
      </p:sp>
      <p:sp>
        <p:nvSpPr>
          <p:cNvPr id="104453" name="AutoShape 5" descr="5%"/>
          <p:cNvSpPr>
            <a:spLocks noChangeArrowheads="1"/>
          </p:cNvSpPr>
          <p:nvPr/>
        </p:nvSpPr>
        <p:spPr bwMode="auto">
          <a:xfrm>
            <a:off x="1330325" y="3822700"/>
            <a:ext cx="1836738" cy="647700"/>
          </a:xfrm>
          <a:prstGeom prst="roundRect">
            <a:avLst>
              <a:gd name="adj" fmla="val 16667"/>
            </a:avLst>
          </a:prstGeom>
          <a:pattFill prst="pct90">
            <a:fgClr>
              <a:schemeClr val="bg1"/>
            </a:fgClr>
            <a:bgClr>
              <a:schemeClr val="hlink"/>
            </a:bgClr>
          </a:pattFill>
          <a:ln w="57150" cmpd="thinThick" algn="ctr">
            <a:solidFill>
              <a:schemeClr val="hlink"/>
            </a:solidFill>
            <a:round/>
          </a:ln>
        </p:spPr>
        <p:txBody>
          <a:bodyPr wrap="none" anchor="ctr"/>
          <a:lstStyle/>
          <a:p>
            <a:pPr marL="342900" indent="-342900" algn="ctr">
              <a:buClr>
                <a:srgbClr val="6600CC"/>
              </a:buClr>
              <a:buFont typeface="Wingdings" panose="05000000000000000000" pitchFamily="2" charset="2"/>
              <a:buNone/>
            </a:pPr>
            <a:r>
              <a:rPr lang="zh-CN" sz="3200" b="1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的</a:t>
            </a:r>
          </a:p>
        </p:txBody>
      </p:sp>
      <p:sp>
        <p:nvSpPr>
          <p:cNvPr id="104458" name="Text Box 10"/>
          <p:cNvSpPr txBox="1">
            <a:spLocks noChangeArrowheads="1"/>
          </p:cNvSpPr>
          <p:nvPr/>
        </p:nvSpPr>
        <p:spPr bwMode="auto">
          <a:xfrm>
            <a:off x="4133850" y="2312988"/>
            <a:ext cx="5832475" cy="848995"/>
          </a:xfrm>
          <a:prstGeom prst="rect">
            <a:avLst/>
          </a:prstGeom>
          <a:noFill/>
          <a:ln w="38100">
            <a:solidFill>
              <a:schemeClr val="bg1"/>
            </a:solidFill>
            <a:prstDash val="sysDot"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lvl="0" eaLnBrk="1" hangingPunct="1">
              <a:buFont typeface="Wingdings" panose="05000000000000000000" pitchFamily="2" charset="2"/>
              <a:buNone/>
            </a:pPr>
            <a:r>
              <a:rPr lang="en-US" altLang="zh-CN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是将肛管自肛门插入直肠，以排除肠内积气的方法。</a:t>
            </a:r>
          </a:p>
        </p:txBody>
      </p:sp>
      <p:sp>
        <p:nvSpPr>
          <p:cNvPr id="104456" name="Text Box 8"/>
          <p:cNvSpPr txBox="1">
            <a:spLocks noChangeArrowheads="1"/>
          </p:cNvSpPr>
          <p:nvPr/>
        </p:nvSpPr>
        <p:spPr bwMode="auto">
          <a:xfrm>
            <a:off x="4143375" y="4002088"/>
            <a:ext cx="5832475" cy="483235"/>
          </a:xfrm>
          <a:prstGeom prst="rect">
            <a:avLst/>
          </a:prstGeom>
          <a:noFill/>
          <a:ln w="38100">
            <a:solidFill>
              <a:schemeClr val="bg1"/>
            </a:solidFill>
            <a:prstDash val="sysDot"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lvl="0">
              <a:buChar char="•"/>
            </a:pP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帮助患者排出肠腔积气，以减轻腹胀。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04458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04458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04458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9"/>
                            </p:stCondLst>
                            <p:childTnLst>
                              <p:par>
                                <p:cTn id="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04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04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04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4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7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5" grpId="0" bldLvl="0" animBg="1"/>
      <p:bldP spid="104453" grpId="0" bldLvl="0" animBg="1"/>
      <p:bldP spid="104458" grpId="0" uiExpand="1" build="p" animBg="1"/>
      <p:bldP spid="104456" grpId="0" animBg="1"/>
      <p:bldP spid="104456" grpId="1" bldLvl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9B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42" name="组合 5"/>
          <p:cNvGrpSpPr/>
          <p:nvPr/>
        </p:nvGrpSpPr>
        <p:grpSpPr bwMode="auto">
          <a:xfrm>
            <a:off x="574675" y="1528763"/>
            <a:ext cx="11042650" cy="3897312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3" name="矩形 14"/>
            <p:cNvSpPr/>
            <p:nvPr/>
          </p:nvSpPr>
          <p:spPr>
            <a:xfrm>
              <a:off x="771555" y="1709432"/>
              <a:ext cx="10669609" cy="3630402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12647" name="组合 2"/>
          <p:cNvGrpSpPr/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12651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肛管排气法</a:t>
            </a:r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608638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直角三角形 18"/>
          <p:cNvSpPr>
            <a:spLocks noChangeArrowheads="1"/>
          </p:cNvSpPr>
          <p:nvPr/>
        </p:nvSpPr>
        <p:spPr bwMode="auto">
          <a:xfrm flipV="1">
            <a:off x="4752975" y="827088"/>
            <a:ext cx="855663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12654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5054600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四、与排便相关的护理技术</a:t>
            </a: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3567113" y="2327275"/>
            <a:ext cx="1089025" cy="1214755"/>
          </a:xfrm>
          <a:prstGeom prst="rect">
            <a:avLst/>
          </a:prstGeom>
          <a:noFill/>
          <a:ln w="38100">
            <a:noFill/>
            <a:prstDash val="sysDot"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chemeClr val="hlin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Wingdings" panose="05000000000000000000" pitchFamily="2" charset="2"/>
              </a:rPr>
              <a:t>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评估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chemeClr val="hlink"/>
                </a:solidFill>
                <a:sym typeface="Wingdings" panose="05000000000000000000" pitchFamily="2" charset="2"/>
              </a:rPr>
              <a:t></a:t>
            </a:r>
            <a:r>
              <a:rPr lang="zh-CN" altLang="en-US" sz="2400" b="1">
                <a:solidFill>
                  <a:schemeClr val="hlink"/>
                </a:solidFill>
                <a:ea typeface="微软雅黑" panose="020B0503020204020204" pitchFamily="34" charset="-122"/>
                <a:sym typeface="Wingdings" panose="05000000000000000000" pitchFamily="2" charset="2"/>
              </a:rPr>
              <a:t>计划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chemeClr val="hlink"/>
                </a:solidFill>
                <a:sym typeface="Wingdings" panose="05000000000000000000" pitchFamily="2" charset="2"/>
              </a:rPr>
              <a:t>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实施</a:t>
            </a:r>
            <a:endParaRPr 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AutoShape 5" descr="5%"/>
          <p:cNvSpPr>
            <a:spLocks noChangeArrowheads="1"/>
          </p:cNvSpPr>
          <p:nvPr/>
        </p:nvSpPr>
        <p:spPr bwMode="auto">
          <a:xfrm>
            <a:off x="1463675" y="2565400"/>
            <a:ext cx="1836738" cy="647700"/>
          </a:xfrm>
          <a:prstGeom prst="roundRect">
            <a:avLst>
              <a:gd name="adj" fmla="val 16667"/>
            </a:avLst>
          </a:prstGeom>
          <a:pattFill prst="pct90">
            <a:fgClr>
              <a:schemeClr val="bg1"/>
            </a:fgClr>
            <a:bgClr>
              <a:schemeClr val="hlink"/>
            </a:bgClr>
          </a:pattFill>
          <a:ln w="57150" cmpd="thinThick" algn="ctr">
            <a:solidFill>
              <a:schemeClr val="hlink"/>
            </a:solidFill>
            <a:round/>
          </a:ln>
        </p:spPr>
        <p:txBody>
          <a:bodyPr wrap="none" anchor="ctr"/>
          <a:lstStyle/>
          <a:p>
            <a:pPr marL="342900" indent="-342900" algn="ctr">
              <a:buClr>
                <a:srgbClr val="6600CC"/>
              </a:buClr>
              <a:buFont typeface="Wingdings" panose="05000000000000000000" pitchFamily="2" charset="2"/>
              <a:buNone/>
            </a:pPr>
            <a:r>
              <a:rPr lang="zh-CN" sz="3200" b="1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操作程序</a:t>
            </a:r>
          </a:p>
        </p:txBody>
      </p:sp>
      <p:sp>
        <p:nvSpPr>
          <p:cNvPr id="104453" name="AutoShape 5" descr="5%"/>
          <p:cNvSpPr>
            <a:spLocks noChangeArrowheads="1"/>
          </p:cNvSpPr>
          <p:nvPr/>
        </p:nvSpPr>
        <p:spPr bwMode="auto">
          <a:xfrm>
            <a:off x="1473200" y="4194175"/>
            <a:ext cx="1836738" cy="647700"/>
          </a:xfrm>
          <a:prstGeom prst="roundRect">
            <a:avLst>
              <a:gd name="adj" fmla="val 16667"/>
            </a:avLst>
          </a:prstGeom>
          <a:pattFill prst="pct90">
            <a:fgClr>
              <a:schemeClr val="bg1"/>
            </a:fgClr>
            <a:bgClr>
              <a:schemeClr val="hlink"/>
            </a:bgClr>
          </a:pattFill>
          <a:ln w="57150" cmpd="thinThick" algn="ctr">
            <a:solidFill>
              <a:schemeClr val="hlink"/>
            </a:solidFill>
            <a:round/>
          </a:ln>
        </p:spPr>
        <p:txBody>
          <a:bodyPr wrap="none" anchor="ctr"/>
          <a:lstStyle/>
          <a:p>
            <a:pPr marL="342900" indent="-342900" algn="ctr">
              <a:buClr>
                <a:srgbClr val="6600CC"/>
              </a:buClr>
              <a:buFont typeface="Wingdings" panose="05000000000000000000" pitchFamily="2" charset="2"/>
              <a:buNone/>
            </a:pPr>
            <a:r>
              <a:rPr lang="zh-CN" sz="3200" b="1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注意事项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3729038" y="4132263"/>
            <a:ext cx="5832475" cy="848995"/>
          </a:xfrm>
          <a:prstGeom prst="rect">
            <a:avLst/>
          </a:prstGeom>
          <a:noFill/>
          <a:ln w="22225" cap="sq">
            <a:solidFill>
              <a:srgbClr val="FFFFFF"/>
            </a:solidFill>
            <a:prstDash val="sysDash"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lvl="0">
              <a:buChar char="•"/>
            </a:pP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排气不畅</a:t>
            </a:r>
            <a:r>
              <a:rPr lang="en-US" altLang="zh-CN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帮助患者更换卧位，按摩腹部 </a:t>
            </a:r>
          </a:p>
          <a:p>
            <a:pPr lvl="0">
              <a:buChar char="•"/>
            </a:pP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肛管保留时间一般不超过</a:t>
            </a:r>
            <a:r>
              <a:rPr lang="en-US" altLang="zh-CN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20min</a:t>
            </a:r>
            <a:r>
              <a:rPr lang="en-US" altLang="zh-CN" sz="2400" b="1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5251768" y="2173923"/>
            <a:ext cx="3527425" cy="1332230"/>
          </a:xfrm>
          <a:prstGeom prst="rect">
            <a:avLst/>
          </a:prstGeom>
          <a:noFill/>
          <a:ln w="44450" cap="rnd">
            <a:solidFill>
              <a:schemeClr val="tx1"/>
            </a:solidFill>
            <a:prstDash val="sysDot"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lvl="0"/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用物准备：</a:t>
            </a:r>
          </a:p>
          <a:p>
            <a:pPr lvl="0"/>
            <a:r>
              <a:rPr lang="zh-CN" altLang="en-US" sz="2000" b="1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肛管（</a:t>
            </a:r>
            <a:r>
              <a:rPr lang="en-US" altLang="zh-CN" sz="2000" b="1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r>
              <a:rPr lang="zh-CN" altLang="en-US" sz="2000" b="1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号）、玻璃接管、橡胶管、玻璃瓶（内盛水</a:t>
            </a:r>
            <a:r>
              <a:rPr lang="en-US" altLang="zh-CN" sz="2000" b="1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3/4</a:t>
            </a:r>
            <a:r>
              <a:rPr lang="zh-CN" altLang="en-US" sz="2000" b="1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满）、瓶口系带、润滑剂等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。</a:t>
            </a:r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4630420" y="2118678"/>
            <a:ext cx="3024188" cy="3816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lvl="0" indent="-342900" eaLnBrk="1" hangingPunct="1"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●核对解释</a:t>
            </a:r>
          </a:p>
          <a:p>
            <a:pPr marL="342900" lvl="0" indent="-342900" eaLnBrk="1" hangingPunct="1"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●安置体位</a:t>
            </a:r>
          </a:p>
          <a:p>
            <a:pPr marL="342900" lvl="0" indent="-342900" eaLnBrk="1" hangingPunct="1"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●系瓶、连管</a:t>
            </a:r>
            <a:r>
              <a:rPr lang="zh-CN" altLang="en-US" sz="2400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marL="342900" lvl="0" indent="-342900" eaLnBrk="1" hangingPunct="1"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●插管、固定</a:t>
            </a:r>
            <a:r>
              <a:rPr lang="zh-CN" altLang="en-US" sz="2400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marL="342900" lvl="0" indent="-342900" eaLnBrk="1" hangingPunct="1"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●观察</a:t>
            </a:r>
            <a:r>
              <a:rPr lang="zh-CN" altLang="en-US" sz="2400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marL="342900" lvl="0" indent="-342900" eaLnBrk="1" hangingPunct="1"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●拔管</a:t>
            </a:r>
            <a:r>
              <a:rPr lang="zh-CN" altLang="en-US" sz="2400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 b="1" dirty="0">
              <a:solidFill>
                <a:srgbClr val="0563C1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lvl="0" indent="-342900" eaLnBrk="1" hangingPunct="1"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●整理记录</a:t>
            </a:r>
          </a:p>
          <a:p>
            <a:pPr marL="342900" lvl="0" indent="-342900" eaLnBrk="1" hangingPunct="1"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endParaRPr lang="zh-CN" altLang="en-US" sz="2400" b="1" dirty="0">
              <a:solidFill>
                <a:srgbClr val="0563C1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775" name="Picture 9" descr="图9-17 肛管排气术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359015" y="2058035"/>
            <a:ext cx="3277235" cy="205486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7443470" y="4193540"/>
            <a:ext cx="3155315" cy="1027430"/>
          </a:xfrm>
          <a:prstGeom prst="rect">
            <a:avLst/>
          </a:prstGeom>
          <a:noFill/>
          <a:ln w="44450" cap="rnd">
            <a:solidFill>
              <a:srgbClr val="FFFFFF"/>
            </a:solidFill>
            <a:prstDash val="sysDot"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卧位：</a:t>
            </a:r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左侧</a:t>
            </a:r>
          </a:p>
          <a:p>
            <a:pPr lvl="0"/>
            <a:r>
              <a:rPr lang="zh-CN" altLang="en-US" sz="20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插入长度：</a:t>
            </a:r>
            <a:r>
              <a:rPr lang="en-US" altLang="zh-CN" sz="2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15-18cm</a:t>
            </a:r>
          </a:p>
          <a:p>
            <a:pPr lvl="0"/>
            <a:r>
              <a:rPr lang="zh-CN" altLang="en-US" sz="20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保留时间：</a:t>
            </a:r>
            <a:r>
              <a:rPr lang="en-US" altLang="zh-CN" sz="2000" b="1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&lt; 20min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9"/>
                            </p:stCondLst>
                            <p:childTnLst>
                              <p:par>
                                <p:cTn id="2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9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04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4" dur="8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5" dur="8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8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9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0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6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7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ldLvl="0" animBg="1"/>
      <p:bldP spid="104453" grpId="0" bldLvl="0" animBg="1"/>
      <p:bldP spid="8" grpId="0" uiExpand="1" build="p" animBg="1"/>
      <p:bldP spid="9" grpId="0" bldLvl="0" animBg="1"/>
      <p:bldP spid="9" grpId="1" bldLvl="0" animBg="1"/>
      <p:bldP spid="10" grpId="0" animBg="1"/>
      <p:bldP spid="10" grpId="1" animBg="1"/>
      <p:bldP spid="11" grpId="0" bldLvl="0" animBg="1"/>
      <p:bldP spid="11" grpId="1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9B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257175"/>
            <a:ext cx="51149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5235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732337" cy="596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排便护理</a:t>
            </a:r>
          </a:p>
        </p:txBody>
      </p:sp>
      <p:sp>
        <p:nvSpPr>
          <p:cNvPr id="14" name="直角三角形 13"/>
          <p:cNvSpPr/>
          <p:nvPr/>
        </p:nvSpPr>
        <p:spPr>
          <a:xfrm flipV="1">
            <a:off x="4259263" y="827088"/>
            <a:ext cx="855662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95237" name="图片 14"/>
          <p:cNvPicPr>
            <a:picLocks noChangeAspect="1"/>
          </p:cNvPicPr>
          <p:nvPr/>
        </p:nvPicPr>
        <p:blipFill>
          <a:blip r:embed="rId2"/>
          <a:srcRect t="5482" b="6068"/>
          <a:stretch>
            <a:fillRect/>
          </a:stretch>
        </p:blipFill>
        <p:spPr bwMode="auto">
          <a:xfrm>
            <a:off x="4148138" y="1692275"/>
            <a:ext cx="3895725" cy="389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/>
        </p:nvSpPr>
        <p:spPr>
          <a:xfrm>
            <a:off x="8043863" y="1692275"/>
            <a:ext cx="3386137" cy="389731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2000" y="1692275"/>
            <a:ext cx="3386138" cy="389731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04813" y="1692275"/>
            <a:ext cx="3743325" cy="661988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043863" y="4927600"/>
            <a:ext cx="3741737" cy="661988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直角三角形 19"/>
          <p:cNvSpPr/>
          <p:nvPr/>
        </p:nvSpPr>
        <p:spPr>
          <a:xfrm>
            <a:off x="11430000" y="4646613"/>
            <a:ext cx="355600" cy="280987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直角三角形 20"/>
          <p:cNvSpPr/>
          <p:nvPr/>
        </p:nvSpPr>
        <p:spPr>
          <a:xfrm rot="10800000">
            <a:off x="404813" y="2354263"/>
            <a:ext cx="357187" cy="280987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5244" name="文本框 21"/>
          <p:cNvSpPr txBox="1">
            <a:spLocks noChangeArrowheads="1"/>
          </p:cNvSpPr>
          <p:nvPr/>
        </p:nvSpPr>
        <p:spPr bwMode="auto">
          <a:xfrm>
            <a:off x="1512888" y="1730375"/>
            <a:ext cx="1847850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课前思考</a:t>
            </a:r>
          </a:p>
        </p:txBody>
      </p:sp>
      <p:sp>
        <p:nvSpPr>
          <p:cNvPr id="95245" name="文本框 22"/>
          <p:cNvSpPr txBox="1">
            <a:spLocks noChangeArrowheads="1"/>
          </p:cNvSpPr>
          <p:nvPr/>
        </p:nvSpPr>
        <p:spPr bwMode="auto">
          <a:xfrm>
            <a:off x="9099550" y="4967288"/>
            <a:ext cx="16319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想一想</a:t>
            </a:r>
          </a:p>
        </p:txBody>
      </p:sp>
      <p:sp>
        <p:nvSpPr>
          <p:cNvPr id="24" name="直角三角形 23"/>
          <p:cNvSpPr/>
          <p:nvPr/>
        </p:nvSpPr>
        <p:spPr>
          <a:xfrm rot="16200000">
            <a:off x="7377113" y="4922837"/>
            <a:ext cx="661988" cy="671513"/>
          </a:xfrm>
          <a:prstGeom prst="rtTriangle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直角三角形 24"/>
          <p:cNvSpPr/>
          <p:nvPr/>
        </p:nvSpPr>
        <p:spPr>
          <a:xfrm rot="5400000">
            <a:off x="4152900" y="1687513"/>
            <a:ext cx="661988" cy="671512"/>
          </a:xfrm>
          <a:prstGeom prst="rtTriangle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9280" name="文本框 25"/>
          <p:cNvSpPr txBox="1">
            <a:spLocks noChangeArrowheads="1"/>
          </p:cNvSpPr>
          <p:nvPr/>
        </p:nvSpPr>
        <p:spPr bwMode="auto">
          <a:xfrm>
            <a:off x="1035050" y="2535238"/>
            <a:ext cx="2838450" cy="2282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400" b="1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患者，男，</a:t>
            </a:r>
            <a:r>
              <a:rPr lang="en-US" altLang="zh-CN" sz="2400" b="1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53</a:t>
            </a:r>
            <a:r>
              <a:rPr lang="zh-CN" altLang="en-US" sz="2400" b="1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岁。因进行性吞咽困难</a:t>
            </a:r>
            <a:r>
              <a:rPr lang="en-US" altLang="zh-CN" sz="2400" b="1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个月入院，入院后诊断为“食管癌”。术前医嘱：灌肠。</a:t>
            </a:r>
          </a:p>
        </p:txBody>
      </p:sp>
      <p:sp>
        <p:nvSpPr>
          <p:cNvPr id="139281" name="文本框 26"/>
          <p:cNvSpPr txBox="1">
            <a:spLocks noChangeArrowheads="1"/>
          </p:cNvSpPr>
          <p:nvPr/>
        </p:nvSpPr>
        <p:spPr bwMode="auto">
          <a:xfrm>
            <a:off x="8434388" y="2482850"/>
            <a:ext cx="2838450" cy="2987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>
                <a:solidFill>
                  <a:schemeClr val="hlink"/>
                </a:solidFill>
                <a:ea typeface="微软雅黑" panose="020B0503020204020204" pitchFamily="34" charset="-122"/>
              </a:rPr>
              <a:t>◆</a:t>
            </a:r>
            <a:r>
              <a:rPr lang="zh-CN" altLang="en-US" sz="2000" b="1">
                <a:solidFill>
                  <a:schemeClr val="hlink"/>
                </a:solidFill>
                <a:ea typeface="微软雅黑" panose="020B0503020204020204" pitchFamily="34" charset="-122"/>
              </a:rPr>
              <a:t>护士为该患者采取的灌肠类型是什么？目的是什么？</a:t>
            </a:r>
          </a:p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en-US" altLang="zh-CN" sz="2000">
                <a:solidFill>
                  <a:schemeClr val="hlink"/>
                </a:solidFill>
                <a:ea typeface="微软雅黑" panose="020B0503020204020204" pitchFamily="34" charset="-122"/>
              </a:rPr>
              <a:t>◆</a:t>
            </a:r>
            <a:r>
              <a:rPr lang="zh-CN" altLang="en-US" sz="2000" b="1">
                <a:solidFill>
                  <a:schemeClr val="hlink"/>
                </a:solidFill>
                <a:ea typeface="微软雅黑" panose="020B0503020204020204" pitchFamily="34" charset="-122"/>
              </a:rPr>
              <a:t>对该患者实施灌肠时应注意什么？</a:t>
            </a:r>
            <a:endParaRPr lang="en-US" altLang="zh-CN" sz="2000" b="1">
              <a:solidFill>
                <a:schemeClr val="hlink"/>
              </a:solidFill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  <a:spcBef>
                <a:spcPct val="50000"/>
              </a:spcBef>
            </a:pPr>
            <a:endParaRPr lang="en-US" altLang="zh-CN" sz="2000" b="1">
              <a:solidFill>
                <a:schemeClr val="hlink"/>
              </a:solidFill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  <a:spcBef>
                <a:spcPct val="50000"/>
              </a:spcBef>
            </a:pPr>
            <a:endParaRPr lang="zh-CN" altLang="en-US" sz="2000">
              <a:solidFill>
                <a:schemeClr val="hlink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9B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658" name="组合 2"/>
          <p:cNvGrpSpPr/>
          <p:nvPr/>
        </p:nvGrpSpPr>
        <p:grpSpPr bwMode="auto">
          <a:xfrm>
            <a:off x="882650" y="1677988"/>
            <a:ext cx="10426700" cy="3897312"/>
            <a:chOff x="882025" y="1678585"/>
            <a:chExt cx="10427950" cy="3897086"/>
          </a:xfrm>
        </p:grpSpPr>
        <p:sp>
          <p:nvSpPr>
            <p:cNvPr id="17" name="矩形 16"/>
            <p:cNvSpPr/>
            <p:nvPr/>
          </p:nvSpPr>
          <p:spPr>
            <a:xfrm>
              <a:off x="882025" y="1678585"/>
              <a:ext cx="10427950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005865" y="1811927"/>
              <a:ext cx="10102474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1" name="直角三角形 20"/>
          <p:cNvSpPr/>
          <p:nvPr/>
        </p:nvSpPr>
        <p:spPr>
          <a:xfrm rot="10800000" flipH="1" flipV="1">
            <a:off x="5341938" y="1398588"/>
            <a:ext cx="357187" cy="280987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直角三角形 27"/>
          <p:cNvSpPr/>
          <p:nvPr/>
        </p:nvSpPr>
        <p:spPr>
          <a:xfrm rot="10800000" flipV="1">
            <a:off x="882650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4533900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0664" name="文本框 15"/>
          <p:cNvSpPr txBox="1">
            <a:spLocks noChangeArrowheads="1"/>
          </p:cNvSpPr>
          <p:nvPr/>
        </p:nvSpPr>
        <p:spPr bwMode="auto">
          <a:xfrm>
            <a:off x="192088" y="257175"/>
            <a:ext cx="4205287" cy="596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排便护理</a:t>
            </a:r>
          </a:p>
        </p:txBody>
      </p:sp>
      <p:sp>
        <p:nvSpPr>
          <p:cNvPr id="19" name="直角三角形 18"/>
          <p:cNvSpPr>
            <a:spLocks noChangeArrowheads="1"/>
          </p:cNvSpPr>
          <p:nvPr/>
        </p:nvSpPr>
        <p:spPr bwMode="auto">
          <a:xfrm flipV="1">
            <a:off x="3697288" y="828675"/>
            <a:ext cx="855662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46188" y="1397000"/>
            <a:ext cx="4095750" cy="660400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0667" name="文本框 21"/>
          <p:cNvSpPr txBox="1">
            <a:spLocks noChangeArrowheads="1"/>
          </p:cNvSpPr>
          <p:nvPr/>
        </p:nvSpPr>
        <p:spPr bwMode="auto">
          <a:xfrm>
            <a:off x="1525588" y="1409700"/>
            <a:ext cx="3589337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课堂小结</a:t>
            </a:r>
          </a:p>
        </p:txBody>
      </p:sp>
      <p:sp>
        <p:nvSpPr>
          <p:cNvPr id="70668" name="Text Box 5"/>
          <p:cNvSpPr txBox="1">
            <a:spLocks noChangeArrowheads="1"/>
          </p:cNvSpPr>
          <p:nvPr/>
        </p:nvSpPr>
        <p:spPr bwMode="auto">
          <a:xfrm>
            <a:off x="1557338" y="2249488"/>
            <a:ext cx="9147175" cy="3291840"/>
          </a:xfrm>
          <a:prstGeom prst="rect">
            <a:avLst/>
          </a:prstGeom>
          <a:noFill/>
          <a:ln w="635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2000" b="1" dirty="0">
                <a:solidFill>
                  <a:srgbClr val="046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●柏油样便</a:t>
            </a:r>
            <a:r>
              <a:rPr lang="en-US" altLang="zh-CN" sz="2000" b="1" dirty="0">
                <a:solidFill>
                  <a:srgbClr val="046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2000" b="1" dirty="0">
                <a:solidFill>
                  <a:srgbClr val="046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上消化道出血；暗红色便</a:t>
            </a:r>
            <a:r>
              <a:rPr lang="en-US" altLang="zh-CN" sz="2000" b="1" dirty="0">
                <a:solidFill>
                  <a:srgbClr val="046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2000" b="1" dirty="0">
                <a:solidFill>
                  <a:srgbClr val="046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下消化道出血；陶土色便</a:t>
            </a:r>
            <a:r>
              <a:rPr lang="en-US" altLang="zh-CN" sz="2000" b="1" dirty="0">
                <a:solidFill>
                  <a:srgbClr val="046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2000" b="1" dirty="0">
                <a:solidFill>
                  <a:srgbClr val="046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胆道完全阻塞；果酱样便</a:t>
            </a:r>
            <a:r>
              <a:rPr lang="en-US" altLang="zh-CN" sz="2000" b="1" dirty="0">
                <a:solidFill>
                  <a:srgbClr val="046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2000" b="1" dirty="0">
                <a:solidFill>
                  <a:srgbClr val="046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阿米巴痢疾、肠套叠；粪便表面有鲜血或排便后有鲜血滴出</a:t>
            </a:r>
            <a:r>
              <a:rPr lang="en-US" altLang="zh-CN" sz="2000" b="1" dirty="0">
                <a:solidFill>
                  <a:srgbClr val="046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2000" b="1" dirty="0">
                <a:solidFill>
                  <a:srgbClr val="046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肛裂或痔疮；白色“米泔水”样便</a:t>
            </a:r>
            <a:r>
              <a:rPr lang="en-US" altLang="zh-CN" sz="2000" b="1" dirty="0">
                <a:solidFill>
                  <a:srgbClr val="046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2000" b="1" dirty="0">
                <a:solidFill>
                  <a:srgbClr val="046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霍乱、副霍乱患者。</a:t>
            </a:r>
          </a:p>
          <a:p>
            <a:pPr lvl="0" eaLnBrk="1" hangingPunct="1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2000" b="1" dirty="0">
                <a:solidFill>
                  <a:srgbClr val="046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●便秘、腹泻、大便嵌塞、大便失禁和肠胀气患者的护理措施。</a:t>
            </a:r>
          </a:p>
          <a:p>
            <a:pPr lvl="0" eaLnBrk="1" hangingPunct="1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2000" b="1" dirty="0">
                <a:solidFill>
                  <a:srgbClr val="046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●不保留灌肠、保留灌肠和肛管排气的异同点：目的、用物、体位、压力、插入长度、保留时间。</a:t>
            </a:r>
          </a:p>
          <a:p>
            <a:pPr lvl="0" eaLnBrk="1" hangingPunct="1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2000" b="1" dirty="0">
                <a:solidFill>
                  <a:srgbClr val="046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●不保留灌肠、保留灌肠和肛管排气的注意事项。</a:t>
            </a:r>
          </a:p>
          <a:p>
            <a:pPr eaLnBrk="0" hangingPunct="0">
              <a:lnSpc>
                <a:spcPct val="140000"/>
              </a:lnSpc>
            </a:pPr>
            <a:endParaRPr lang="zh-CN" altLang="en-US" sz="2000" b="1">
              <a:solidFill>
                <a:schemeClr val="hlin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9B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754" name="组合 5"/>
          <p:cNvGrpSpPr/>
          <p:nvPr/>
        </p:nvGrpSpPr>
        <p:grpSpPr bwMode="auto">
          <a:xfrm>
            <a:off x="574675" y="152082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257175"/>
            <a:ext cx="4591050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4756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283075" cy="596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排便护理</a:t>
            </a:r>
          </a:p>
        </p:txBody>
      </p:sp>
      <p:sp>
        <p:nvSpPr>
          <p:cNvPr id="14" name="直角三角形 13"/>
          <p:cNvSpPr>
            <a:spLocks noChangeArrowheads="1"/>
          </p:cNvSpPr>
          <p:nvPr/>
        </p:nvSpPr>
        <p:spPr bwMode="auto">
          <a:xfrm flipV="1">
            <a:off x="3749675" y="817563"/>
            <a:ext cx="857250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4760" name="组合 2"/>
          <p:cNvGrpSpPr/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74761" name="文本框 21"/>
          <p:cNvSpPr txBox="1">
            <a:spLocks noChangeArrowheads="1"/>
          </p:cNvSpPr>
          <p:nvPr/>
        </p:nvSpPr>
        <p:spPr bwMode="auto">
          <a:xfrm>
            <a:off x="3776663" y="1306513"/>
            <a:ext cx="456406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课堂评价</a:t>
            </a:r>
          </a:p>
        </p:txBody>
      </p:sp>
      <p:sp>
        <p:nvSpPr>
          <p:cNvPr id="74762" name="Text Box 10"/>
          <p:cNvSpPr txBox="1">
            <a:spLocks noChangeArrowheads="1"/>
          </p:cNvSpPr>
          <p:nvPr/>
        </p:nvSpPr>
        <p:spPr bwMode="auto">
          <a:xfrm>
            <a:off x="1443038" y="1993900"/>
            <a:ext cx="9472612" cy="3311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A3/A4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型题</a:t>
            </a:r>
          </a:p>
          <a:p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题共用题干）</a:t>
            </a:r>
          </a:p>
          <a:p>
            <a:r>
              <a:rPr lang="en-US" altLang="zh-CN" sz="2400" b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    </a:t>
            </a: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患者男性，</a:t>
            </a:r>
            <a:r>
              <a:rPr lang="en-US" altLang="zh-CN" sz="2400" b="1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32</a:t>
            </a: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岁。长期失眠，医嘱：</a:t>
            </a:r>
            <a:r>
              <a:rPr lang="en-US" altLang="zh-CN" sz="2400" b="1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10%</a:t>
            </a: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水合氯醛</a:t>
            </a:r>
            <a:r>
              <a:rPr lang="en-US" altLang="zh-CN" sz="2400" b="1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20ml</a:t>
            </a: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保留灌肠。</a:t>
            </a:r>
          </a:p>
          <a:p>
            <a:pPr lvl="0" eaLnBrk="1" hangingPunct="1"/>
            <a:r>
              <a:rPr lang="en-US" altLang="zh-CN" sz="2400" b="1">
                <a:solidFill>
                  <a:srgbClr val="046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</a:t>
            </a:r>
            <a:r>
              <a:rPr lang="zh-CN" altLang="en-US" sz="2400" b="1" dirty="0">
                <a:solidFill>
                  <a:srgbClr val="046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为患者进行保留灌肠应在何时进行</a:t>
            </a:r>
            <a:r>
              <a:rPr lang="zh-CN" altLang="en-US" sz="2400" b="1" dirty="0">
                <a:solidFill>
                  <a:srgbClr val="046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   ）</a:t>
            </a:r>
          </a:p>
          <a:p>
            <a:pPr lvl="0"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44547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2400" b="1">
                <a:solidFill>
                  <a:srgbClr val="44546A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A.</a:t>
            </a:r>
            <a:r>
              <a:rPr lang="zh-CN" altLang="en-US" sz="2400" b="1" dirty="0">
                <a:solidFill>
                  <a:srgbClr val="44546A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早晨起床前                      </a:t>
            </a:r>
            <a:r>
              <a:rPr lang="en-US" altLang="zh-CN" sz="2400" b="1">
                <a:solidFill>
                  <a:srgbClr val="44546A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B.</a:t>
            </a:r>
            <a:r>
              <a:rPr lang="zh-CN" altLang="en-US" sz="2400" b="1" dirty="0">
                <a:solidFill>
                  <a:srgbClr val="44546A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清晨</a:t>
            </a:r>
          </a:p>
          <a:p>
            <a:pPr lvl="0"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44546A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C.</a:t>
            </a:r>
            <a:r>
              <a:rPr lang="zh-CN" altLang="en-US" sz="2400" b="1" dirty="0">
                <a:solidFill>
                  <a:srgbClr val="44546A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晚餐                                 </a:t>
            </a:r>
            <a:r>
              <a:rPr lang="en-US" altLang="zh-CN" sz="2400" b="1">
                <a:solidFill>
                  <a:srgbClr val="44546A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D.</a:t>
            </a:r>
            <a:r>
              <a:rPr lang="zh-CN" altLang="en-US" sz="2400" b="1" dirty="0">
                <a:solidFill>
                  <a:srgbClr val="44546A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晚间睡前</a:t>
            </a:r>
          </a:p>
          <a:p>
            <a:pPr lvl="0" eaLnBrk="1" hangingPunct="1">
              <a:lnSpc>
                <a:spcPts val="2400"/>
              </a:lnSpc>
              <a:spcBef>
                <a:spcPct val="50000"/>
              </a:spcBef>
            </a:pPr>
            <a:endParaRPr lang="zh-CN" altLang="en-US" sz="2400" b="1" dirty="0">
              <a:solidFill>
                <a:srgbClr val="7F7B6A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9708" name="Text Box 5"/>
          <p:cNvSpPr txBox="1">
            <a:spLocks noChangeArrowheads="1"/>
          </p:cNvSpPr>
          <p:nvPr/>
        </p:nvSpPr>
        <p:spPr bwMode="auto">
          <a:xfrm>
            <a:off x="6643688" y="3332163"/>
            <a:ext cx="431800" cy="7010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lnSpc>
                <a:spcPct val="125000"/>
              </a:lnSpc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D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8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9B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754" name="组合 5"/>
          <p:cNvGrpSpPr/>
          <p:nvPr/>
        </p:nvGrpSpPr>
        <p:grpSpPr bwMode="auto">
          <a:xfrm>
            <a:off x="574675" y="152082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1443038" y="2147888"/>
            <a:ext cx="8167687" cy="206819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lvl="0" eaLnBrk="1" hangingPunct="1"/>
            <a:r>
              <a:rPr lang="en-US" altLang="zh-CN" sz="2400" b="1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</a:t>
            </a:r>
            <a:r>
              <a:rPr lang="zh-CN" altLang="en-US" sz="2400" b="1" dirty="0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为发挥保留灌肠效果，操作时首先应（   ）</a:t>
            </a:r>
            <a:r>
              <a:rPr lang="en-US" altLang="zh-CN" sz="2400" b="1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?</a:t>
            </a:r>
          </a:p>
          <a:p>
            <a:pPr lvl="0" eaLnBrk="1" hangingPunct="1"/>
            <a:r>
              <a:rPr lang="en-US" altLang="zh-CN" sz="2400" b="1">
                <a:solidFill>
                  <a:srgbClr val="E8CA1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en-US" altLang="zh-CN" sz="2400" b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A.</a:t>
            </a: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嘱患者排便                        </a:t>
            </a:r>
            <a:r>
              <a:rPr lang="en-US" altLang="zh-CN" sz="2400" b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B.</a:t>
            </a: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液量不超过</a:t>
            </a:r>
            <a:r>
              <a:rPr lang="en-US" altLang="zh-CN" sz="2400" b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200ml</a:t>
            </a:r>
            <a:endParaRPr lang="en-US" altLang="zh-CN" sz="2400" b="1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/>
            <a:r>
              <a:rPr lang="en-US" altLang="zh-CN" sz="2400" b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C.</a:t>
            </a: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压力应低                           </a:t>
            </a:r>
            <a:r>
              <a:rPr lang="en-US" altLang="zh-CN" sz="2400" b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D.</a:t>
            </a: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保留</a:t>
            </a:r>
            <a:r>
              <a:rPr lang="en-US" altLang="zh-CN" sz="2400" b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1h</a:t>
            </a: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以上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4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  <a:spcBef>
                <a:spcPct val="50000"/>
              </a:spcBef>
            </a:pPr>
            <a:endParaRPr lang="zh-CN" altLang="en-US" sz="24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257175"/>
            <a:ext cx="4591050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4756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283075" cy="596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排便护理</a:t>
            </a:r>
          </a:p>
        </p:txBody>
      </p:sp>
      <p:sp>
        <p:nvSpPr>
          <p:cNvPr id="14" name="直角三角形 13"/>
          <p:cNvSpPr>
            <a:spLocks noChangeArrowheads="1"/>
          </p:cNvSpPr>
          <p:nvPr/>
        </p:nvSpPr>
        <p:spPr bwMode="auto">
          <a:xfrm flipV="1">
            <a:off x="3749675" y="817563"/>
            <a:ext cx="857250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4760" name="组合 2"/>
          <p:cNvGrpSpPr/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74761" name="文本框 21"/>
          <p:cNvSpPr txBox="1">
            <a:spLocks noChangeArrowheads="1"/>
          </p:cNvSpPr>
          <p:nvPr/>
        </p:nvSpPr>
        <p:spPr bwMode="auto">
          <a:xfrm>
            <a:off x="3776663" y="1306513"/>
            <a:ext cx="456406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课堂评价</a:t>
            </a:r>
          </a:p>
        </p:txBody>
      </p:sp>
      <p:sp>
        <p:nvSpPr>
          <p:cNvPr id="29708" name="Text Box 5"/>
          <p:cNvSpPr txBox="1">
            <a:spLocks noChangeArrowheads="1"/>
          </p:cNvSpPr>
          <p:nvPr/>
        </p:nvSpPr>
        <p:spPr bwMode="auto">
          <a:xfrm>
            <a:off x="6938963" y="1998663"/>
            <a:ext cx="431800" cy="7010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lnSpc>
                <a:spcPct val="125000"/>
              </a:lnSpc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A</a:t>
            </a:r>
            <a:endParaRPr lang="en-US"/>
          </a:p>
        </p:txBody>
      </p:sp>
      <p:sp>
        <p:nvSpPr>
          <p:cNvPr id="29706" name="Text Box 10"/>
          <p:cNvSpPr txBox="1">
            <a:spLocks noChangeArrowheads="1"/>
          </p:cNvSpPr>
          <p:nvPr/>
        </p:nvSpPr>
        <p:spPr bwMode="auto">
          <a:xfrm>
            <a:off x="1445260" y="3289935"/>
            <a:ext cx="5327015" cy="19462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zh-CN" sz="2400" b="1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保留灌肠后，溶液应保留（   ）？</a:t>
            </a:r>
          </a:p>
          <a:p>
            <a:pPr lvl="0" eaLnBrk="1" hangingPunct="1"/>
            <a:r>
              <a:rPr lang="en-US" altLang="zh-CN" sz="2400" b="1">
                <a:solidFill>
                  <a:srgbClr val="E8CA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400" b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A.5-10min</a:t>
            </a:r>
          </a:p>
          <a:p>
            <a:pPr lvl="0" eaLnBrk="1" hangingPunct="1"/>
            <a:r>
              <a:rPr lang="en-US" altLang="zh-CN" sz="2400" b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B.20min</a:t>
            </a: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左右</a:t>
            </a:r>
          </a:p>
          <a:p>
            <a:pPr lvl="0" eaLnBrk="1" hangingPunct="1"/>
            <a:r>
              <a:rPr lang="en-US" altLang="zh-CN" sz="2400" b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C.30min</a:t>
            </a: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左右   </a:t>
            </a:r>
          </a:p>
          <a:p>
            <a:pPr lvl="0" eaLnBrk="1" hangingPunct="1"/>
            <a:r>
              <a:rPr lang="en-US" altLang="zh-CN" sz="2400" b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D.1h</a:t>
            </a: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以上</a:t>
            </a: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5383213" y="3138488"/>
            <a:ext cx="431800" cy="7010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lnSpc>
                <a:spcPct val="125000"/>
              </a:lnSpc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D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8" grpId="0"/>
      <p:bldP spid="3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9B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82" name="组合 5"/>
          <p:cNvGrpSpPr/>
          <p:nvPr/>
        </p:nvGrpSpPr>
        <p:grpSpPr bwMode="auto">
          <a:xfrm>
            <a:off x="574675" y="152082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257175"/>
            <a:ext cx="4591050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1684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283075" cy="596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排便护理</a:t>
            </a:r>
          </a:p>
        </p:txBody>
      </p:sp>
      <p:sp>
        <p:nvSpPr>
          <p:cNvPr id="14" name="直角三角形 13"/>
          <p:cNvSpPr>
            <a:spLocks noChangeArrowheads="1"/>
          </p:cNvSpPr>
          <p:nvPr/>
        </p:nvSpPr>
        <p:spPr bwMode="auto">
          <a:xfrm flipV="1">
            <a:off x="3749675" y="817563"/>
            <a:ext cx="857250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1688" name="组合 2"/>
          <p:cNvGrpSpPr/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71689" name="文本框 21"/>
          <p:cNvSpPr txBox="1">
            <a:spLocks noChangeArrowheads="1"/>
          </p:cNvSpPr>
          <p:nvPr/>
        </p:nvSpPr>
        <p:spPr bwMode="auto">
          <a:xfrm>
            <a:off x="3776663" y="1306513"/>
            <a:ext cx="456406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课堂评价</a:t>
            </a:r>
          </a:p>
        </p:txBody>
      </p:sp>
      <p:sp>
        <p:nvSpPr>
          <p:cNvPr id="71697" name="Text Box 10"/>
          <p:cNvSpPr txBox="1">
            <a:spLocks noChangeArrowheads="1"/>
          </p:cNvSpPr>
          <p:nvPr/>
        </p:nvSpPr>
        <p:spPr bwMode="auto">
          <a:xfrm>
            <a:off x="1443038" y="1993900"/>
            <a:ext cx="9472612" cy="20193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题共用题干）</a:t>
            </a:r>
            <a:endParaRPr lang="en-US" altLang="zh-CN" sz="2400" b="1">
              <a:solidFill>
                <a:schemeClr val="hlin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b="1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患者男性，</a:t>
            </a:r>
            <a:r>
              <a:rPr lang="en-US" altLang="zh-CN" sz="2400" b="1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70</a:t>
            </a: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岁。肝昏迷前期，表现为意识错乱，睡眠障碍，行为失常，</a:t>
            </a:r>
            <a:r>
              <a:rPr lang="en-US" altLang="zh-CN" sz="2400" b="1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24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天未排便。</a:t>
            </a:r>
          </a:p>
          <a:p>
            <a:pPr lvl="0" eaLnBrk="1" hangingPunct="1"/>
            <a:r>
              <a:rPr lang="en-US" altLang="zh-CN" sz="2400" b="1">
                <a:solidFill>
                  <a:srgbClr val="0563C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4.</a:t>
            </a:r>
            <a:r>
              <a:rPr lang="zh-CN" altLang="en-US" sz="2400" b="1" dirty="0">
                <a:solidFill>
                  <a:srgbClr val="0563C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因严重便秘，需行大量不保留灌肠，应禁用的灌肠溶液是（   ）</a:t>
            </a:r>
          </a:p>
          <a:p>
            <a:pPr lvl="0" eaLnBrk="1" hangingPunct="1">
              <a:lnSpc>
                <a:spcPct val="120000"/>
              </a:lnSpc>
            </a:pPr>
            <a:r>
              <a:rPr lang="en-US" altLang="zh-CN" sz="2400" b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en-US" altLang="zh-CN" sz="2400" b="1">
                <a:solidFill>
                  <a:srgbClr val="44546A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A.</a:t>
            </a:r>
            <a:r>
              <a:rPr lang="zh-CN" altLang="en-US" sz="2400" b="1" dirty="0">
                <a:solidFill>
                  <a:srgbClr val="44546A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生理盐水      </a:t>
            </a:r>
            <a:r>
              <a:rPr lang="en-US" altLang="zh-CN" sz="2400" b="1">
                <a:solidFill>
                  <a:srgbClr val="44546A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B.</a:t>
            </a:r>
            <a:r>
              <a:rPr lang="zh-CN" altLang="en-US" sz="2400" b="1" dirty="0">
                <a:solidFill>
                  <a:srgbClr val="44546A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en-US" altLang="zh-CN" sz="2400" b="1">
                <a:solidFill>
                  <a:srgbClr val="44546A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1,2,3</a:t>
            </a:r>
            <a:r>
              <a:rPr lang="zh-CN" altLang="en-US" sz="2400" b="1" dirty="0">
                <a:solidFill>
                  <a:srgbClr val="44546A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溶液”     </a:t>
            </a:r>
            <a:r>
              <a:rPr lang="en-US" altLang="zh-CN" sz="2400" b="1">
                <a:solidFill>
                  <a:srgbClr val="44546A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C.</a:t>
            </a:r>
            <a:r>
              <a:rPr lang="zh-CN" altLang="en-US" sz="2400" b="1" dirty="0">
                <a:solidFill>
                  <a:srgbClr val="44546A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肥皂液         </a:t>
            </a:r>
            <a:r>
              <a:rPr lang="en-US" altLang="zh-CN" sz="2400" b="1">
                <a:solidFill>
                  <a:srgbClr val="44546A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D.</a:t>
            </a:r>
            <a:r>
              <a:rPr lang="zh-CN" altLang="en-US" sz="2400" b="1" dirty="0">
                <a:solidFill>
                  <a:srgbClr val="44546A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油剂</a:t>
            </a:r>
          </a:p>
        </p:txBody>
      </p:sp>
      <p:sp>
        <p:nvSpPr>
          <p:cNvPr id="28683" name="Text Box 5"/>
          <p:cNvSpPr txBox="1">
            <a:spLocks noChangeArrowheads="1"/>
          </p:cNvSpPr>
          <p:nvPr/>
        </p:nvSpPr>
        <p:spPr bwMode="auto">
          <a:xfrm>
            <a:off x="9669463" y="2965450"/>
            <a:ext cx="4318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lnSpc>
                <a:spcPct val="125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C</a:t>
            </a:r>
          </a:p>
        </p:txBody>
      </p:sp>
      <p:sp>
        <p:nvSpPr>
          <p:cNvPr id="29706" name="Text Box 10"/>
          <p:cNvSpPr txBox="1">
            <a:spLocks noChangeArrowheads="1"/>
          </p:cNvSpPr>
          <p:nvPr/>
        </p:nvSpPr>
        <p:spPr bwMode="auto">
          <a:xfrm>
            <a:off x="1423988" y="3938588"/>
            <a:ext cx="9640887" cy="128714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患者怕痛而拒绝插导尿管，护士采取下列措施错误的是（   ）？</a:t>
            </a:r>
          </a:p>
          <a:p>
            <a:pPr>
              <a:lnSpc>
                <a:spcPct val="110000"/>
              </a:lnSpc>
            </a:pPr>
            <a:r>
              <a:rPr lang="en-US" altLang="zh-CN" sz="2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耐性解释                         </a:t>
            </a:r>
            <a:r>
              <a:rPr lang="en-US" altLang="zh-CN" sz="2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插管时屏风遮挡</a:t>
            </a:r>
          </a:p>
          <a:p>
            <a:pPr>
              <a:lnSpc>
                <a:spcPct val="110000"/>
              </a:lnSpc>
            </a:pPr>
            <a:r>
              <a:rPr lang="en-US" altLang="zh-CN" sz="2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插管动作轻柔</a:t>
            </a:r>
            <a:r>
              <a:rPr lang="en-US" altLang="zh-CN" sz="2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D.</a:t>
            </a:r>
            <a:r>
              <a:rPr lang="zh-CN" altLang="en-US" sz="2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报告医生改用其他方法</a:t>
            </a:r>
            <a:endParaRPr lang="zh-CN" altLang="en-US" sz="2400" b="1">
              <a:solidFill>
                <a:srgbClr val="E8CA1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08" name="Text Box 5"/>
          <p:cNvSpPr txBox="1">
            <a:spLocks noChangeArrowheads="1"/>
          </p:cNvSpPr>
          <p:nvPr/>
        </p:nvSpPr>
        <p:spPr bwMode="auto">
          <a:xfrm>
            <a:off x="9363075" y="3803650"/>
            <a:ext cx="4318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lnSpc>
                <a:spcPct val="125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3" grpId="0"/>
      <p:bldP spid="29708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9B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586" name="组合 2"/>
          <p:cNvGrpSpPr/>
          <p:nvPr/>
        </p:nvGrpSpPr>
        <p:grpSpPr bwMode="auto">
          <a:xfrm>
            <a:off x="882650" y="1677988"/>
            <a:ext cx="10426700" cy="3897312"/>
            <a:chOff x="882025" y="1678585"/>
            <a:chExt cx="10427950" cy="3897086"/>
          </a:xfrm>
        </p:grpSpPr>
        <p:sp>
          <p:nvSpPr>
            <p:cNvPr id="17" name="矩形 16"/>
            <p:cNvSpPr/>
            <p:nvPr/>
          </p:nvSpPr>
          <p:spPr>
            <a:xfrm>
              <a:off x="882025" y="1678585"/>
              <a:ext cx="10427950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005865" y="1811927"/>
              <a:ext cx="10102474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1" name="直角三角形 20"/>
          <p:cNvSpPr/>
          <p:nvPr/>
        </p:nvSpPr>
        <p:spPr>
          <a:xfrm rot="10800000" flipH="1" flipV="1">
            <a:off x="5341938" y="1398588"/>
            <a:ext cx="357187" cy="280987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直角三角形 27"/>
          <p:cNvSpPr/>
          <p:nvPr/>
        </p:nvSpPr>
        <p:spPr>
          <a:xfrm rot="10800000" flipV="1">
            <a:off x="882650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4533900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7592" name="文本框 15"/>
          <p:cNvSpPr txBox="1">
            <a:spLocks noChangeArrowheads="1"/>
          </p:cNvSpPr>
          <p:nvPr/>
        </p:nvSpPr>
        <p:spPr bwMode="auto">
          <a:xfrm>
            <a:off x="192088" y="257175"/>
            <a:ext cx="4205287" cy="596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排泄护理</a:t>
            </a:r>
          </a:p>
        </p:txBody>
      </p:sp>
      <p:sp>
        <p:nvSpPr>
          <p:cNvPr id="19" name="直角三角形 18"/>
          <p:cNvSpPr>
            <a:spLocks noChangeArrowheads="1"/>
          </p:cNvSpPr>
          <p:nvPr/>
        </p:nvSpPr>
        <p:spPr bwMode="auto">
          <a:xfrm flipV="1">
            <a:off x="3697288" y="828675"/>
            <a:ext cx="855662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46188" y="1397000"/>
            <a:ext cx="4095750" cy="660400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7595" name="文本框 21"/>
          <p:cNvSpPr txBox="1">
            <a:spLocks noChangeArrowheads="1"/>
          </p:cNvSpPr>
          <p:nvPr/>
        </p:nvSpPr>
        <p:spPr bwMode="auto">
          <a:xfrm>
            <a:off x="1525588" y="1409700"/>
            <a:ext cx="3589337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角色扮演活动</a:t>
            </a:r>
          </a:p>
        </p:txBody>
      </p:sp>
      <p:sp>
        <p:nvSpPr>
          <p:cNvPr id="67596" name="Rectangle 3"/>
          <p:cNvSpPr>
            <a:spLocks noChangeArrowheads="1"/>
          </p:cNvSpPr>
          <p:nvPr/>
        </p:nvSpPr>
        <p:spPr bwMode="auto">
          <a:xfrm>
            <a:off x="1238250" y="2214563"/>
            <a:ext cx="9555163" cy="3371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228600" indent="-228600"/>
            <a:r>
              <a:rPr lang="zh-CN" altLang="en-US" sz="2800" b="1">
                <a:solidFill>
                  <a:srgbClr val="0563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zh-CN" altLang="zh-CN" sz="2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住院患者李某，男，</a:t>
            </a:r>
            <a:r>
              <a:rPr lang="en-US" altLang="zh-CN" sz="2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50</a:t>
            </a:r>
            <a:r>
              <a:rPr lang="zh-CN" altLang="en-US" sz="2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岁，腹痛、腹胀，</a:t>
            </a:r>
            <a:r>
              <a:rPr lang="en-US" altLang="zh-CN" sz="2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3d</a:t>
            </a:r>
            <a:r>
              <a:rPr lang="zh-CN" altLang="en-US" sz="2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未解大便，责任护士小胡遵医嘱用</a:t>
            </a:r>
            <a:r>
              <a:rPr lang="en-US" altLang="zh-CN" sz="2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0.1℅</a:t>
            </a:r>
            <a:r>
              <a:rPr lang="zh-CN" altLang="en-US" sz="2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肥皂液</a:t>
            </a:r>
            <a:r>
              <a:rPr lang="en-US" altLang="zh-CN" sz="2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800mL</a:t>
            </a:r>
            <a:r>
              <a:rPr lang="zh-CN" altLang="en-US" sz="2800" b="1" dirty="0">
                <a:solidFill>
                  <a:srgbClr val="0563C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为患者进行大量不保留灌肠。</a:t>
            </a:r>
          </a:p>
          <a:p>
            <a:pPr marL="228600" indent="-228600"/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</a:p>
          <a:p>
            <a:pPr marL="228600" indent="-228600"/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学生分组进行角色扮演，每</a:t>
            </a: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人一组，分别轮流扮演护士和患者操作。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2"/>
          <p:cNvGrpSpPr/>
          <p:nvPr/>
        </p:nvGrpSpPr>
        <p:grpSpPr bwMode="auto">
          <a:xfrm>
            <a:off x="882650" y="1677988"/>
            <a:ext cx="10426700" cy="3897312"/>
            <a:chOff x="882025" y="1678585"/>
            <a:chExt cx="10427950" cy="3897086"/>
          </a:xfrm>
        </p:grpSpPr>
        <p:sp>
          <p:nvSpPr>
            <p:cNvPr id="17" name="矩形 16"/>
            <p:cNvSpPr/>
            <p:nvPr/>
          </p:nvSpPr>
          <p:spPr>
            <a:xfrm>
              <a:off x="882025" y="1678585"/>
              <a:ext cx="10427950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005865" y="1811927"/>
              <a:ext cx="10102474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直角三角形 20"/>
          <p:cNvSpPr/>
          <p:nvPr/>
        </p:nvSpPr>
        <p:spPr>
          <a:xfrm rot="10800000" flipH="1" flipV="1">
            <a:off x="7064375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直角三角形 27"/>
          <p:cNvSpPr/>
          <p:nvPr/>
        </p:nvSpPr>
        <p:spPr>
          <a:xfrm rot="10800000" flipV="1">
            <a:off x="882650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899150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8" name="直角三角形 18"/>
          <p:cNvSpPr>
            <a:spLocks noChangeArrowheads="1"/>
          </p:cNvSpPr>
          <p:nvPr/>
        </p:nvSpPr>
        <p:spPr bwMode="auto">
          <a:xfrm flipV="1">
            <a:off x="5049838" y="827088"/>
            <a:ext cx="855662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46188" y="1397000"/>
            <a:ext cx="3741737" cy="660400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10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5499100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一、与排尿相关的解剖和生理</a:t>
            </a:r>
          </a:p>
        </p:txBody>
      </p:sp>
      <p:sp>
        <p:nvSpPr>
          <p:cNvPr id="22528" name="矩形 17"/>
          <p:cNvSpPr/>
          <p:nvPr/>
        </p:nvSpPr>
        <p:spPr>
          <a:xfrm>
            <a:off x="1246188" y="1397000"/>
            <a:ext cx="5827712" cy="660400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12" name="Line 143"/>
          <p:cNvSpPr>
            <a:spLocks noChangeShapeType="1"/>
          </p:cNvSpPr>
          <p:nvPr/>
        </p:nvSpPr>
        <p:spPr bwMode="auto">
          <a:xfrm>
            <a:off x="693738" y="6188075"/>
            <a:ext cx="9798050" cy="0"/>
          </a:xfrm>
          <a:prstGeom prst="line">
            <a:avLst/>
          </a:prstGeom>
          <a:noFill/>
          <a:ln w="12700" algn="ctr">
            <a:solidFill>
              <a:schemeClr val="hlink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3" name="文本框 21"/>
          <p:cNvSpPr txBox="1">
            <a:spLocks noChangeArrowheads="1"/>
          </p:cNvSpPr>
          <p:nvPr/>
        </p:nvSpPr>
        <p:spPr bwMode="auto">
          <a:xfrm>
            <a:off x="1303338" y="1409700"/>
            <a:ext cx="5697537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（一）泌尿系统的结构和功能</a:t>
            </a:r>
          </a:p>
        </p:txBody>
      </p:sp>
      <p:sp>
        <p:nvSpPr>
          <p:cNvPr id="115724" name="Text Box 12"/>
          <p:cNvSpPr txBox="1">
            <a:spLocks noChangeArrowheads="1"/>
          </p:cNvSpPr>
          <p:nvPr/>
        </p:nvSpPr>
        <p:spPr bwMode="auto">
          <a:xfrm>
            <a:off x="1990725" y="2243138"/>
            <a:ext cx="446088" cy="2841625"/>
          </a:xfrm>
          <a:prstGeom prst="rect">
            <a:avLst/>
          </a:prstGeom>
          <a:solidFill>
            <a:srgbClr val="000080">
              <a:alpha val="0"/>
            </a:srgbClr>
          </a:solidFill>
          <a:ln w="6350" algn="ctr">
            <a:solidFill>
              <a:srgbClr val="00FFFF"/>
            </a:solidFill>
            <a:miter lim="800000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男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泌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尿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剖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</a:p>
        </p:txBody>
      </p:sp>
      <p:pic>
        <p:nvPicPr>
          <p:cNvPr id="25615" name="Picture 21" descr="022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56150" y="2208213"/>
            <a:ext cx="4157663" cy="306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8790" name="Text Box 6"/>
          <p:cNvSpPr txBox="1">
            <a:spLocks noChangeArrowheads="1"/>
          </p:cNvSpPr>
          <p:nvPr/>
        </p:nvSpPr>
        <p:spPr bwMode="auto">
          <a:xfrm>
            <a:off x="2974975" y="2614613"/>
            <a:ext cx="1584325" cy="1374775"/>
          </a:xfrm>
          <a:prstGeom prst="rect">
            <a:avLst/>
          </a:prstGeom>
          <a:solidFill>
            <a:schemeClr val="tx1">
              <a:alpha val="0"/>
            </a:schemeClr>
          </a:solidFill>
          <a:ln w="3175" cap="sq">
            <a:solidFill>
              <a:schemeClr val="accent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rgbClr val="0033CC"/>
                </a:solidFill>
                <a:ea typeface="微软雅黑" panose="020B0503020204020204" pitchFamily="34" charset="-122"/>
              </a:rPr>
              <a:t>三个狭窄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chemeClr val="accent1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●</a:t>
            </a:r>
            <a:r>
              <a:rPr lang="zh-CN" altLang="en-US" sz="2000" b="1">
                <a:solidFill>
                  <a:srgbClr val="0033CC"/>
                </a:solidFill>
                <a:ea typeface="微软雅黑" panose="020B0503020204020204" pitchFamily="34" charset="-122"/>
              </a:rPr>
              <a:t>尿道内口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chemeClr val="accent1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●</a:t>
            </a:r>
            <a:r>
              <a:rPr lang="zh-CN" altLang="en-US" sz="2000" b="1">
                <a:solidFill>
                  <a:srgbClr val="0033CC"/>
                </a:solidFill>
                <a:ea typeface="微软雅黑" panose="020B0503020204020204" pitchFamily="34" charset="-122"/>
              </a:rPr>
              <a:t>尿道外口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chemeClr val="accent1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●</a:t>
            </a:r>
            <a:r>
              <a:rPr lang="zh-CN" altLang="en-US" sz="2000" b="1">
                <a:solidFill>
                  <a:srgbClr val="0033CC"/>
                </a:solidFill>
                <a:ea typeface="微软雅黑" panose="020B0503020204020204" pitchFamily="34" charset="-122"/>
              </a:rPr>
              <a:t>膜部</a:t>
            </a:r>
          </a:p>
        </p:txBody>
      </p:sp>
      <p:sp>
        <p:nvSpPr>
          <p:cNvPr id="114746" name="AutoShape 58"/>
          <p:cNvSpPr>
            <a:spLocks noChangeArrowheads="1"/>
          </p:cNvSpPr>
          <p:nvPr/>
        </p:nvSpPr>
        <p:spPr bwMode="auto">
          <a:xfrm rot="10797850" flipH="1">
            <a:off x="6700838" y="3948113"/>
            <a:ext cx="647700" cy="144462"/>
          </a:xfrm>
          <a:prstGeom prst="leftArrow">
            <a:avLst>
              <a:gd name="adj1" fmla="val 50000"/>
              <a:gd name="adj2" fmla="val 112088"/>
            </a:avLst>
          </a:prstGeom>
          <a:solidFill>
            <a:schemeClr val="tx1"/>
          </a:solidFill>
          <a:ln w="9525">
            <a:solidFill>
              <a:schemeClr val="bg2"/>
            </a:solidFill>
            <a:miter lim="800000"/>
          </a:ln>
        </p:spPr>
        <p:txBody>
          <a:bodyPr rot="10800000" wrap="none" anchor="ctr"/>
          <a:lstStyle/>
          <a:p>
            <a:pPr>
              <a:buFont typeface="Wingdings" panose="05000000000000000000" pitchFamily="2" charset="2"/>
              <a:buNone/>
            </a:pPr>
            <a:endParaRPr lang="zh-CN" altLang="en-US" sz="2400" b="1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AutoShape 58"/>
          <p:cNvSpPr>
            <a:spLocks noChangeArrowheads="1"/>
          </p:cNvSpPr>
          <p:nvPr/>
        </p:nvSpPr>
        <p:spPr bwMode="auto">
          <a:xfrm flipH="1">
            <a:off x="5981700" y="4146550"/>
            <a:ext cx="647700" cy="144463"/>
          </a:xfrm>
          <a:prstGeom prst="leftArrow">
            <a:avLst>
              <a:gd name="adj1" fmla="val 50000"/>
              <a:gd name="adj2" fmla="val 112088"/>
            </a:avLst>
          </a:prstGeom>
          <a:solidFill>
            <a:schemeClr val="tx1"/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>
              <a:buFont typeface="Wingdings" panose="05000000000000000000" pitchFamily="2" charset="2"/>
              <a:buNone/>
            </a:pPr>
            <a:endParaRPr lang="zh-CN" altLang="en-US" sz="2400" b="1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AutoShape 58"/>
          <p:cNvSpPr>
            <a:spLocks noChangeArrowheads="1"/>
          </p:cNvSpPr>
          <p:nvPr/>
        </p:nvSpPr>
        <p:spPr bwMode="auto">
          <a:xfrm rot="10800000" flipH="1">
            <a:off x="5831205" y="4722178"/>
            <a:ext cx="647700" cy="144462"/>
          </a:xfrm>
          <a:prstGeom prst="leftArrow">
            <a:avLst>
              <a:gd name="adj1" fmla="val 50000"/>
              <a:gd name="adj2" fmla="val 112088"/>
            </a:avLst>
          </a:prstGeom>
          <a:solidFill>
            <a:schemeClr val="tx1"/>
          </a:solidFill>
          <a:ln w="9525">
            <a:solidFill>
              <a:schemeClr val="bg2"/>
            </a:solidFill>
            <a:miter lim="800000"/>
          </a:ln>
        </p:spPr>
        <p:txBody>
          <a:bodyPr rot="10800000" wrap="none" anchor="ctr"/>
          <a:lstStyle/>
          <a:p>
            <a:pPr>
              <a:buFont typeface="Wingdings" panose="05000000000000000000" pitchFamily="2" charset="2"/>
              <a:buNone/>
            </a:pPr>
            <a:endParaRPr lang="zh-CN" altLang="en-US" sz="2400" b="1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8801" name="Text Box 17"/>
          <p:cNvSpPr txBox="1">
            <a:spLocks noChangeArrowheads="1"/>
          </p:cNvSpPr>
          <p:nvPr/>
        </p:nvSpPr>
        <p:spPr bwMode="auto">
          <a:xfrm>
            <a:off x="9151938" y="2736850"/>
            <a:ext cx="1582737" cy="1069975"/>
          </a:xfrm>
          <a:prstGeom prst="rect">
            <a:avLst/>
          </a:prstGeom>
          <a:solidFill>
            <a:schemeClr val="tx1">
              <a:alpha val="0"/>
            </a:schemeClr>
          </a:solidFill>
          <a:ln w="3175" cap="sq">
            <a:solidFill>
              <a:schemeClr val="accent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rgbClr val="0033CC"/>
                </a:solidFill>
                <a:ea typeface="微软雅黑" panose="020B0503020204020204" pitchFamily="34" charset="-122"/>
              </a:rPr>
              <a:t>两个弯曲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chemeClr val="accent1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●</a:t>
            </a:r>
            <a:r>
              <a:rPr lang="zh-CN" altLang="en-US" sz="2000" b="1">
                <a:solidFill>
                  <a:srgbClr val="0033CC"/>
                </a:solidFill>
                <a:ea typeface="微软雅黑" panose="020B0503020204020204" pitchFamily="34" charset="-122"/>
              </a:rPr>
              <a:t>耻骨前弯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chemeClr val="accent1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●</a:t>
            </a:r>
            <a:r>
              <a:rPr lang="zh-CN" altLang="en-US" sz="2000" b="1">
                <a:solidFill>
                  <a:srgbClr val="0033CC"/>
                </a:solidFill>
                <a:ea typeface="微软雅黑" panose="020B0503020204020204" pitchFamily="34" charset="-122"/>
              </a:rPr>
              <a:t>耻骨下弯</a:t>
            </a:r>
          </a:p>
        </p:txBody>
      </p:sp>
      <p:sp>
        <p:nvSpPr>
          <p:cNvPr id="7" name="AutoShape 58"/>
          <p:cNvSpPr>
            <a:spLocks noChangeArrowheads="1"/>
          </p:cNvSpPr>
          <p:nvPr/>
        </p:nvSpPr>
        <p:spPr bwMode="auto">
          <a:xfrm flipH="1">
            <a:off x="5011738" y="4210050"/>
            <a:ext cx="647700" cy="144463"/>
          </a:xfrm>
          <a:prstGeom prst="leftArrow">
            <a:avLst>
              <a:gd name="adj1" fmla="val 50000"/>
              <a:gd name="adj2" fmla="val 112088"/>
            </a:avLst>
          </a:prstGeom>
          <a:solidFill>
            <a:schemeClr val="tx1"/>
          </a:solidFill>
          <a:ln w="9525">
            <a:solidFill>
              <a:schemeClr val="bg2"/>
            </a:solidFill>
            <a:miter lim="800000"/>
          </a:ln>
        </p:spPr>
        <p:txBody>
          <a:bodyPr wrap="none" anchor="ctr"/>
          <a:lstStyle/>
          <a:p>
            <a:pPr>
              <a:buFont typeface="Wingdings" panose="05000000000000000000" pitchFamily="2" charset="2"/>
              <a:buNone/>
            </a:pPr>
            <a:endParaRPr lang="zh-CN" altLang="en-US" sz="2400" b="1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AutoShape 58"/>
          <p:cNvSpPr>
            <a:spLocks noChangeArrowheads="1"/>
          </p:cNvSpPr>
          <p:nvPr/>
        </p:nvSpPr>
        <p:spPr bwMode="auto">
          <a:xfrm rot="10800000" flipH="1">
            <a:off x="6677025" y="4357688"/>
            <a:ext cx="647700" cy="144462"/>
          </a:xfrm>
          <a:prstGeom prst="leftArrow">
            <a:avLst>
              <a:gd name="adj1" fmla="val 50000"/>
              <a:gd name="adj2" fmla="val 112088"/>
            </a:avLst>
          </a:prstGeom>
          <a:solidFill>
            <a:schemeClr val="tx1"/>
          </a:solidFill>
          <a:ln w="9525">
            <a:solidFill>
              <a:schemeClr val="bg2"/>
            </a:solidFill>
            <a:miter lim="800000"/>
          </a:ln>
        </p:spPr>
        <p:txBody>
          <a:bodyPr rot="10800000" wrap="none" anchor="ctr"/>
          <a:lstStyle/>
          <a:p>
            <a:pPr>
              <a:buFont typeface="Wingdings" panose="05000000000000000000" pitchFamily="2" charset="2"/>
              <a:buNone/>
            </a:pPr>
            <a:endParaRPr lang="zh-CN" altLang="en-US" sz="2400" b="1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5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5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5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18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114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14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114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1147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4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8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8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118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24" grpId="0" animBg="1"/>
      <p:bldP spid="118790" grpId="0" animBg="1"/>
      <p:bldP spid="114746" grpId="0" animBg="1"/>
      <p:bldP spid="114746" grpId="1" animBg="1"/>
      <p:bldP spid="6" grpId="0" animBg="1"/>
      <p:bldP spid="6" grpId="1" animBg="1"/>
      <p:bldP spid="3" grpId="0" bldLvl="0" animBg="1"/>
      <p:bldP spid="3" grpId="1" bldLvl="0" animBg="1"/>
      <p:bldP spid="118801" grpId="0" animBg="1"/>
      <p:bldP spid="7" grpId="0" animBg="1"/>
      <p:bldP spid="5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99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257175"/>
            <a:ext cx="51149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8851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732337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排泄护理</a:t>
            </a:r>
          </a:p>
        </p:txBody>
      </p:sp>
      <p:sp>
        <p:nvSpPr>
          <p:cNvPr id="14" name="直角三角形 13"/>
          <p:cNvSpPr/>
          <p:nvPr/>
        </p:nvSpPr>
        <p:spPr>
          <a:xfrm flipV="1">
            <a:off x="4259263" y="827088"/>
            <a:ext cx="855662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等腰三角形 24">
            <a:hlinkClick r:id="rId2" action="ppaction://hlinksldjump"/>
          </p:cNvPr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979863" y="2552700"/>
            <a:ext cx="4232275" cy="14462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88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等腰三角形 17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组合 2"/>
          <p:cNvGrpSpPr/>
          <p:nvPr/>
        </p:nvGrpSpPr>
        <p:grpSpPr bwMode="auto">
          <a:xfrm>
            <a:off x="882650" y="1677988"/>
            <a:ext cx="10426700" cy="3897312"/>
            <a:chOff x="882025" y="1678585"/>
            <a:chExt cx="10427950" cy="3897086"/>
          </a:xfrm>
        </p:grpSpPr>
        <p:sp>
          <p:nvSpPr>
            <p:cNvPr id="17" name="矩形 16"/>
            <p:cNvSpPr/>
            <p:nvPr/>
          </p:nvSpPr>
          <p:spPr>
            <a:xfrm>
              <a:off x="882025" y="1678585"/>
              <a:ext cx="10427950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005865" y="1811927"/>
              <a:ext cx="10102474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直角三角形 20"/>
          <p:cNvSpPr/>
          <p:nvPr/>
        </p:nvSpPr>
        <p:spPr>
          <a:xfrm rot="10800000" flipH="1" flipV="1">
            <a:off x="7064375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直角三角形 27"/>
          <p:cNvSpPr/>
          <p:nvPr/>
        </p:nvSpPr>
        <p:spPr>
          <a:xfrm rot="10800000" flipV="1">
            <a:off x="882650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899150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32" name="直角三角形 18"/>
          <p:cNvSpPr>
            <a:spLocks noChangeArrowheads="1"/>
          </p:cNvSpPr>
          <p:nvPr/>
        </p:nvSpPr>
        <p:spPr bwMode="auto">
          <a:xfrm flipV="1">
            <a:off x="5049838" y="827088"/>
            <a:ext cx="855662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46188" y="1397000"/>
            <a:ext cx="3741737" cy="660400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34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5499100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一、与排尿相关的解剖和生理</a:t>
            </a:r>
          </a:p>
        </p:txBody>
      </p:sp>
      <p:sp>
        <p:nvSpPr>
          <p:cNvPr id="22528" name="矩形 17"/>
          <p:cNvSpPr/>
          <p:nvPr/>
        </p:nvSpPr>
        <p:spPr>
          <a:xfrm>
            <a:off x="1246188" y="1397000"/>
            <a:ext cx="5827712" cy="660400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36" name="Line 143"/>
          <p:cNvSpPr>
            <a:spLocks noChangeShapeType="1"/>
          </p:cNvSpPr>
          <p:nvPr/>
        </p:nvSpPr>
        <p:spPr bwMode="auto">
          <a:xfrm>
            <a:off x="693738" y="6188075"/>
            <a:ext cx="9798050" cy="0"/>
          </a:xfrm>
          <a:prstGeom prst="line">
            <a:avLst/>
          </a:prstGeom>
          <a:noFill/>
          <a:ln w="12700" algn="ctr">
            <a:solidFill>
              <a:schemeClr val="hlink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37" name="文本框 21"/>
          <p:cNvSpPr txBox="1">
            <a:spLocks noChangeArrowheads="1"/>
          </p:cNvSpPr>
          <p:nvPr/>
        </p:nvSpPr>
        <p:spPr bwMode="auto">
          <a:xfrm>
            <a:off x="1303338" y="1409700"/>
            <a:ext cx="5697537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（二）排尿的生理</a:t>
            </a:r>
          </a:p>
        </p:txBody>
      </p:sp>
      <p:sp>
        <p:nvSpPr>
          <p:cNvPr id="99335" name="Rectangle 7"/>
          <p:cNvSpPr>
            <a:spLocks noChangeArrowheads="1"/>
          </p:cNvSpPr>
          <p:nvPr/>
        </p:nvSpPr>
        <p:spPr bwMode="auto">
          <a:xfrm>
            <a:off x="2152650" y="2301875"/>
            <a:ext cx="8313738" cy="21605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228600" indent="-228600"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排尿活动是一种受大脑皮质控制的反射活动。</a:t>
            </a:r>
          </a:p>
          <a:p>
            <a:pPr marL="228600" indent="-228600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当膀胱内尿量达到</a:t>
            </a:r>
            <a:r>
              <a:rPr lang="en-US" altLang="zh-CN" sz="28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400</a:t>
            </a:r>
            <a:r>
              <a:rPr lang="zh-CN" altLang="en-US" sz="28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sz="28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500mL</a:t>
            </a:r>
            <a:r>
              <a:rPr lang="zh-CN" altLang="en-US" sz="28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时，膀胱内压急速上升，刺激膀胱壁的牵张感受器，冲动经盆神经传入脊髓骶段的排尿反射初级中枢（</a:t>
            </a:r>
            <a:r>
              <a:rPr lang="en-US" altLang="zh-CN" sz="28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S2</a:t>
            </a:r>
            <a:r>
              <a:rPr lang="zh-CN" altLang="en-US" sz="28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sz="28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S4</a:t>
            </a:r>
            <a:r>
              <a:rPr lang="zh-CN" altLang="en-US" sz="28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）；同时冲动上行到达脑干和大皮质的排尿反射高级中枢而产生尿意。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zh-CN" altLang="en-US" sz="2800" b="1" dirty="0">
              <a:solidFill>
                <a:schemeClr val="hlin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zh-CN" altLang="en-US" sz="3200" b="1" dirty="0">
              <a:solidFill>
                <a:srgbClr val="3366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2"/>
          <p:cNvGrpSpPr/>
          <p:nvPr/>
        </p:nvGrpSpPr>
        <p:grpSpPr bwMode="auto">
          <a:xfrm>
            <a:off x="890588" y="1660525"/>
            <a:ext cx="10426700" cy="3897313"/>
            <a:chOff x="882025" y="1678585"/>
            <a:chExt cx="10427950" cy="3897086"/>
          </a:xfrm>
        </p:grpSpPr>
        <p:sp>
          <p:nvSpPr>
            <p:cNvPr id="17" name="矩形 16"/>
            <p:cNvSpPr/>
            <p:nvPr/>
          </p:nvSpPr>
          <p:spPr>
            <a:xfrm>
              <a:off x="882025" y="1678585"/>
              <a:ext cx="10427950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005865" y="1811927"/>
              <a:ext cx="10102473" cy="3630402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1" name="直角三角形 20"/>
          <p:cNvSpPr/>
          <p:nvPr/>
        </p:nvSpPr>
        <p:spPr>
          <a:xfrm rot="10800000" flipH="1" flipV="1">
            <a:off x="4987925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直角三角形 27"/>
          <p:cNvSpPr/>
          <p:nvPr/>
        </p:nvSpPr>
        <p:spPr>
          <a:xfrm rot="10800000" flipV="1">
            <a:off x="882650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1149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直角三角形 18"/>
          <p:cNvSpPr/>
          <p:nvPr/>
        </p:nvSpPr>
        <p:spPr>
          <a:xfrm flipV="1">
            <a:off x="4259263" y="827088"/>
            <a:ext cx="855662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246188" y="1397000"/>
            <a:ext cx="3741737" cy="660400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658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732337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二、排尿活动的评估</a:t>
            </a:r>
          </a:p>
        </p:txBody>
      </p:sp>
      <p:sp>
        <p:nvSpPr>
          <p:cNvPr id="27659" name="文本框 21"/>
          <p:cNvSpPr txBox="1">
            <a:spLocks noChangeArrowheads="1"/>
          </p:cNvSpPr>
          <p:nvPr/>
        </p:nvSpPr>
        <p:spPr bwMode="auto">
          <a:xfrm>
            <a:off x="1303338" y="1409700"/>
            <a:ext cx="3544887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（一）尿液的评估</a:t>
            </a: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4410075" y="2239963"/>
            <a:ext cx="5689600" cy="294640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</a:ln>
        </p:spPr>
        <p:txBody>
          <a:bodyPr>
            <a:spAutoFit/>
          </a:bodyPr>
          <a:lstStyle/>
          <a:p>
            <a:pPr>
              <a:lnSpc>
                <a:spcPts val="2800"/>
              </a:lnSpc>
              <a:buFontTx/>
              <a:buChar char="•"/>
            </a:pPr>
            <a:r>
              <a:rPr lang="zh-CN" altLang="en-US" sz="24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次数和量：成人白天</a:t>
            </a:r>
            <a:r>
              <a:rPr lang="en-US" altLang="zh-CN" sz="24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3-5</a:t>
            </a:r>
            <a:r>
              <a:rPr lang="zh-CN" altLang="en-US" sz="24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次，夜间</a:t>
            </a:r>
            <a:r>
              <a:rPr lang="en-US" altLang="zh-CN" sz="24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0-1</a:t>
            </a:r>
            <a:r>
              <a:rPr lang="zh-CN" altLang="en-US" sz="24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次；每次</a:t>
            </a:r>
            <a:r>
              <a:rPr lang="en-US" altLang="zh-CN" sz="24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200-400ml</a:t>
            </a:r>
            <a:r>
              <a:rPr lang="zh-CN" altLang="en-US" sz="24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，总尿量</a:t>
            </a:r>
            <a:r>
              <a:rPr lang="en-US" altLang="zh-CN" sz="24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1000-2000ml.</a:t>
            </a:r>
          </a:p>
          <a:p>
            <a:pPr>
              <a:lnSpc>
                <a:spcPts val="2800"/>
              </a:lnSpc>
              <a:buFontTx/>
              <a:buChar char="•"/>
            </a:pPr>
            <a:r>
              <a:rPr lang="zh-CN" altLang="en-US" sz="24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颜色：淡黄色。</a:t>
            </a:r>
          </a:p>
          <a:p>
            <a:pPr>
              <a:lnSpc>
                <a:spcPts val="2800"/>
              </a:lnSpc>
              <a:buFontTx/>
              <a:buChar char="•"/>
            </a:pPr>
            <a:r>
              <a:rPr lang="zh-CN" altLang="en-US" sz="24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透明度：澄清、透明。</a:t>
            </a:r>
          </a:p>
          <a:p>
            <a:pPr>
              <a:lnSpc>
                <a:spcPts val="2800"/>
              </a:lnSpc>
              <a:buFontTx/>
              <a:buChar char="•"/>
            </a:pPr>
            <a:r>
              <a:rPr lang="zh-CN" altLang="en-US" sz="24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气味：挥发性酸，静置后又氨臭味。</a:t>
            </a:r>
          </a:p>
          <a:p>
            <a:pPr>
              <a:lnSpc>
                <a:spcPts val="2800"/>
              </a:lnSpc>
              <a:buFontTx/>
              <a:buChar char="•"/>
            </a:pPr>
            <a:r>
              <a:rPr lang="zh-CN" altLang="en-US" sz="24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相对密度和酸碱度：</a:t>
            </a:r>
            <a:r>
              <a:rPr lang="en-US" altLang="zh-CN" sz="24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1.015-1.025</a:t>
            </a:r>
            <a:r>
              <a:rPr lang="zh-CN" altLang="en-US" sz="24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4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pH:5-7,</a:t>
            </a:r>
            <a:r>
              <a:rPr lang="zh-CN" altLang="en-US" sz="24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呈弱酸性。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465263" y="2085975"/>
            <a:ext cx="2181225" cy="922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342900" indent="-342900" algn="ctr">
              <a:lnSpc>
                <a:spcPct val="130000"/>
              </a:lnSpc>
            </a:pPr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1</a:t>
            </a:r>
            <a:r>
              <a:rPr lang="zh-CN" altLang="en-US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、正常尿液</a:t>
            </a:r>
          </a:p>
          <a:p>
            <a:pPr marL="342900" indent="-342900"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 animBg="1"/>
      <p:bldP spid="11270" grpId="1" animBg="1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9b1a9c43-2bf9-4662-b7c1-463bd1b30402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463</TotalTime>
  <Words>5024</Words>
  <Application>Microsoft Office PowerPoint</Application>
  <PresentationFormat>宽屏</PresentationFormat>
  <Paragraphs>808</Paragraphs>
  <Slides>70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70</vt:i4>
      </vt:variant>
    </vt:vector>
  </HeadingPairs>
  <TitlesOfParts>
    <vt:vector size="82" baseType="lpstr">
      <vt:lpstr>Batang</vt:lpstr>
      <vt:lpstr>楷体_GB2312</vt:lpstr>
      <vt:lpstr>宋体</vt:lpstr>
      <vt:lpstr>微软雅黑</vt:lpstr>
      <vt:lpstr>Arial</vt:lpstr>
      <vt:lpstr>Calibri</vt:lpstr>
      <vt:lpstr>Calibri Light</vt:lpstr>
      <vt:lpstr>Tahoma</vt:lpstr>
      <vt:lpstr>Times New Roman</vt:lpstr>
      <vt:lpstr>Verdana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nj</dc:creator>
  <cp:lastModifiedBy>崔 博</cp:lastModifiedBy>
  <cp:revision>113</cp:revision>
  <dcterms:created xsi:type="dcterms:W3CDTF">2015-02-25T02:36:00Z</dcterms:created>
  <dcterms:modified xsi:type="dcterms:W3CDTF">2019-12-31T05:05:06Z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