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9" r:id="rId2"/>
    <p:sldId id="265" r:id="rId3"/>
    <p:sldId id="269" r:id="rId4"/>
    <p:sldId id="272" r:id="rId5"/>
    <p:sldId id="276" r:id="rId6"/>
    <p:sldId id="277" r:id="rId7"/>
    <p:sldId id="278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8" r:id="rId16"/>
    <p:sldId id="289" r:id="rId17"/>
    <p:sldId id="290" r:id="rId18"/>
    <p:sldId id="291" r:id="rId19"/>
    <p:sldId id="293" r:id="rId20"/>
    <p:sldId id="294" r:id="rId21"/>
    <p:sldId id="295" r:id="rId22"/>
    <p:sldId id="299" r:id="rId23"/>
    <p:sldId id="300" r:id="rId24"/>
    <p:sldId id="301" r:id="rId25"/>
    <p:sldId id="297" r:id="rId26"/>
    <p:sldId id="302" r:id="rId27"/>
    <p:sldId id="303" r:id="rId28"/>
    <p:sldId id="305" r:id="rId29"/>
    <p:sldId id="307" r:id="rId30"/>
    <p:sldId id="308" r:id="rId31"/>
    <p:sldId id="309" r:id="rId32"/>
    <p:sldId id="310" r:id="rId33"/>
    <p:sldId id="311" r:id="rId34"/>
    <p:sldId id="313" r:id="rId35"/>
    <p:sldId id="315" r:id="rId36"/>
    <p:sldId id="316" r:id="rId37"/>
    <p:sldId id="317" r:id="rId38"/>
    <p:sldId id="318" r:id="rId39"/>
    <p:sldId id="319" r:id="rId40"/>
    <p:sldId id="321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271" r:id="rId5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1">
          <p15:clr>
            <a:srgbClr val="A4A3A4"/>
          </p15:clr>
        </p15:guide>
        <p15:guide id="2" pos="38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5B9BD5"/>
    <a:srgbClr val="3786CD"/>
    <a:srgbClr val="5799D5"/>
    <a:srgbClr val="A6366E"/>
    <a:srgbClr val="C8568F"/>
    <a:srgbClr val="C14382"/>
    <a:srgbClr val="D274A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089" autoAdjust="0"/>
  </p:normalViewPr>
  <p:slideViewPr>
    <p:cSldViewPr snapToGrid="0">
      <p:cViewPr varScale="1">
        <p:scale>
          <a:sx n="76" d="100"/>
          <a:sy n="76" d="100"/>
        </p:scale>
        <p:origin x="284" y="52"/>
      </p:cViewPr>
      <p:guideLst>
        <p:guide orient="horz" pos="2151"/>
        <p:guide pos="38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560CF0C-4BB4-4B34-AB57-EFAE728FB84F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A4D4C66-3748-41F4-9BB4-9DEE171D7B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06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8D8A72-FB3C-4421-8D3D-025A682362E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7827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F458D9F5-F0A8-46B3-B711-80E8F32ABA78}" type="slidenum">
              <a:rPr lang="zh-CN" altLang="en-US" sz="1200">
                <a:latin typeface="Calibri" pitchFamily="34" charset="0"/>
              </a:rPr>
              <a:pPr algn="r"/>
              <a:t>8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972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B462F-EE2D-474F-AAA8-B31D1D3D1F21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A65D8-17FB-4052-A111-C165716686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AEE90-C05A-4895-B839-64BB9BF06D45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52717-FE3C-4C0C-A647-1A65CAA2EC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34264-3543-4394-BAC3-F1B7F16F3E45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7B58D-0E66-450F-A8BF-0756A56090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E3D9A-C339-4131-9A1E-B0BA81FBDB67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123B4-77DB-4C7B-8705-1B2D4AC34D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BAFB0-47BE-4378-B503-3BF82832EB01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AE81B-78EF-46D5-86E5-94FF1D5153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3CFAF-CA32-46FF-8ABD-FBDDEE6FD29A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0EBF1-2771-4D2D-A18F-23CC95A0AB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1F1BE-F939-480C-A1DC-E7A4E016F4B9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39FEB-63A7-4EE1-AE60-AC5FB4942A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F830A-1AA3-454E-B323-AF8EBD3377B6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4E8A-12D3-40E4-8BAB-D3180B112C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A2A02-DE11-43B9-B1D4-550F291B6346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D427F-4376-448B-836B-35CCB639F5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286AC-7B4B-4AF5-A032-4BBF4B25C0EA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1EBA1-EACE-4AEA-B291-72F4F07EDF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805B0-F160-41D6-ADD0-74F70786A791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B43CF-B47E-4D19-8EF8-523963498D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EFBE9A-47E2-4587-A3E8-FE2946FE0A2F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6E2F7B7-E4F3-41BC-AC7D-288DB8E085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.pcpop.com/upimg2/2004/9/8/598167164.jpg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38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1980029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第十七单元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标本采集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883025" y="179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883025" y="433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29175" y="174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标本采集的原则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829175" y="428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各种标本采集方法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5" grpId="0"/>
      <p:bldP spid="5" grpId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各种标本采集方法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311525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9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血、尿、粪便标本采集法 </a:t>
            </a:r>
          </a:p>
        </p:txBody>
      </p:sp>
      <p:sp>
        <p:nvSpPr>
          <p:cNvPr id="30730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痰标本采集法</a:t>
            </a:r>
            <a:r>
              <a:rPr lang="zh-CN" altLang="en-US">
                <a:ea typeface="微软雅黑" pitchFamily="34" charset="-122"/>
                <a:cs typeface="Tahoma" pitchFamily="34" charset="0"/>
              </a:rPr>
              <a:t> </a:t>
            </a:r>
          </a:p>
        </p:txBody>
      </p:sp>
      <p:sp>
        <p:nvSpPr>
          <p:cNvPr id="30731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咽拭子标本采集法 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092950" y="823913"/>
            <a:ext cx="4471988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三、粪便标本采集法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8321675" y="2257425"/>
            <a:ext cx="410051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四、痰标本采集法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712075" y="4538663"/>
            <a:ext cx="4479925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五、咽拭子标本采集法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36625" y="4541838"/>
            <a:ext cx="36004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二、尿标本采集法</a:t>
            </a:r>
          </a:p>
        </p:txBody>
      </p:sp>
      <p:sp>
        <p:nvSpPr>
          <p:cNvPr id="62" name="任意多边形 61"/>
          <p:cNvSpPr/>
          <p:nvPr/>
        </p:nvSpPr>
        <p:spPr>
          <a:xfrm rot="45249">
            <a:off x="5356225" y="1066800"/>
            <a:ext cx="1338263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rgbClr val="F8CBAD"/>
          </a:solidFill>
          <a:ln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 rot="4365249">
            <a:off x="6552407" y="1959769"/>
            <a:ext cx="1338262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rgbClr val="FFE699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 rot="8685249">
            <a:off x="6072188" y="3373438"/>
            <a:ext cx="1338262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rgbClr val="9DC3E6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rot="13005249">
            <a:off x="4579938" y="3354388"/>
            <a:ext cx="1338262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rgbClr val="C5E0B4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 rot="17325249">
            <a:off x="4136232" y="1928019"/>
            <a:ext cx="1338262" cy="2266950"/>
          </a:xfrm>
          <a:custGeom>
            <a:avLst/>
            <a:gdLst>
              <a:gd name="connsiteX0" fmla="*/ 773070 w 1546139"/>
              <a:gd name="connsiteY0" fmla="*/ 0 h 2618270"/>
              <a:gd name="connsiteX1" fmla="*/ 886820 w 1546139"/>
              <a:gd name="connsiteY1" fmla="*/ 69105 h 2618270"/>
              <a:gd name="connsiteX2" fmla="*/ 1546139 w 1546139"/>
              <a:gd name="connsiteY2" fmla="*/ 1309135 h 2618270"/>
              <a:gd name="connsiteX3" fmla="*/ 886820 w 1546139"/>
              <a:gd name="connsiteY3" fmla="*/ 2549165 h 2618270"/>
              <a:gd name="connsiteX4" fmla="*/ 773070 w 1546139"/>
              <a:gd name="connsiteY4" fmla="*/ 2618270 h 2618270"/>
              <a:gd name="connsiteX5" fmla="*/ 659319 w 1546139"/>
              <a:gd name="connsiteY5" fmla="*/ 2549165 h 2618270"/>
              <a:gd name="connsiteX6" fmla="*/ 0 w 1546139"/>
              <a:gd name="connsiteY6" fmla="*/ 1309135 h 2618270"/>
              <a:gd name="connsiteX7" fmla="*/ 659319 w 1546139"/>
              <a:gd name="connsiteY7" fmla="*/ 69105 h 2618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6139" h="2618270">
                <a:moveTo>
                  <a:pt x="773070" y="0"/>
                </a:moveTo>
                <a:lnTo>
                  <a:pt x="886820" y="69105"/>
                </a:lnTo>
                <a:cubicBezTo>
                  <a:pt x="1284606" y="337844"/>
                  <a:pt x="1546139" y="792948"/>
                  <a:pt x="1546139" y="1309135"/>
                </a:cubicBezTo>
                <a:cubicBezTo>
                  <a:pt x="1546139" y="1825323"/>
                  <a:pt x="1284606" y="2280426"/>
                  <a:pt x="886820" y="2549165"/>
                </a:cubicBezTo>
                <a:lnTo>
                  <a:pt x="773070" y="2618270"/>
                </a:lnTo>
                <a:lnTo>
                  <a:pt x="659319" y="2549165"/>
                </a:lnTo>
                <a:cubicBezTo>
                  <a:pt x="261534" y="2280426"/>
                  <a:pt x="0" y="1825323"/>
                  <a:pt x="0" y="1309135"/>
                </a:cubicBezTo>
                <a:cubicBezTo>
                  <a:pt x="0" y="792948"/>
                  <a:pt x="261534" y="337844"/>
                  <a:pt x="659319" y="6910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5778500" y="3186113"/>
            <a:ext cx="477838" cy="477837"/>
          </a:xfrm>
          <a:prstGeom prst="ellipse">
            <a:avLst/>
          </a:prstGeom>
          <a:solidFill>
            <a:schemeClr val="bg1">
              <a:lumMod val="75000"/>
            </a:schemeClr>
          </a:solidFill>
          <a:ln w="19050" cmpd="sng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922338" y="2166938"/>
            <a:ext cx="3571875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  <p:sp>
        <p:nvSpPr>
          <p:cNvPr id="31760" name="文本框 12"/>
          <p:cNvSpPr txBox="1">
            <a:spLocks noChangeArrowheads="1"/>
          </p:cNvSpPr>
          <p:nvPr/>
        </p:nvSpPr>
        <p:spPr bwMode="auto">
          <a:xfrm>
            <a:off x="0" y="271463"/>
            <a:ext cx="649128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各种标本采集方法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2" grpId="0"/>
      <p:bldP spid="23" grpId="0"/>
      <p:bldP spid="71" grpId="0" animBg="1"/>
      <p:bldP spid="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158" name="文本框 25"/>
          <p:cNvSpPr txBox="1">
            <a:spLocks noChangeArrowheads="1"/>
          </p:cNvSpPr>
          <p:nvPr/>
        </p:nvSpPr>
        <p:spPr bwMode="auto">
          <a:xfrm>
            <a:off x="1031875" y="2239963"/>
            <a:ext cx="9729788" cy="2228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．静脉血标本</a:t>
            </a:r>
          </a:p>
          <a:p>
            <a:pPr>
              <a:lnSpc>
                <a:spcPct val="250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．动脉血标本 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9166" name="AutoShape 14"/>
          <p:cNvSpPr>
            <a:spLocks noChangeArrowheads="1"/>
          </p:cNvSpPr>
          <p:nvPr/>
        </p:nvSpPr>
        <p:spPr bwMode="auto">
          <a:xfrm>
            <a:off x="3849688" y="2133600"/>
            <a:ext cx="7051675" cy="2951163"/>
          </a:xfrm>
          <a:prstGeom prst="wedgeRoundRectCallout">
            <a:avLst>
              <a:gd name="adj1" fmla="val -54681"/>
              <a:gd name="adj2" fmla="val -1777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全血标本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：测定血液中某些物质的含量，如血糖、尿素氮、</a:t>
            </a:r>
            <a:r>
              <a:rPr lang="zh-TW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尿酸、肌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酐</a:t>
            </a:r>
            <a:r>
              <a:rPr lang="zh-TW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、肌酸、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血氨等</a:t>
            </a:r>
          </a:p>
          <a:p>
            <a:pPr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血清标本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：测定电解质、血清酶、脂类、肝功能等</a:t>
            </a:r>
          </a:p>
          <a:p>
            <a:pPr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血培养标本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TW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用于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查找血液中的病原菌</a:t>
            </a:r>
          </a:p>
        </p:txBody>
      </p:sp>
      <p:sp>
        <p:nvSpPr>
          <p:cNvPr id="49167" name="AutoShape 15"/>
          <p:cNvSpPr>
            <a:spLocks noChangeArrowheads="1"/>
          </p:cNvSpPr>
          <p:nvPr/>
        </p:nvSpPr>
        <p:spPr bwMode="auto">
          <a:xfrm>
            <a:off x="4102100" y="3656013"/>
            <a:ext cx="3643313" cy="1322387"/>
          </a:xfrm>
          <a:prstGeom prst="wedgeRoundRectCallout">
            <a:avLst>
              <a:gd name="adj1" fmla="val -62333"/>
              <a:gd name="adj2" fmla="val 434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用于血液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气体分析</a:t>
            </a:r>
            <a:r>
              <a:rPr lang="zh-CN" altLang="en-US" sz="2400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（常用于评估人体内氧和二  氧化碳浓度及酸碱平衡） </a:t>
            </a:r>
            <a:endParaRPr lang="zh-CN" altLang="en-US" sz="2400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0" name="文本框 15"/>
          <p:cNvSpPr txBox="1">
            <a:spLocks noChangeArrowheads="1"/>
          </p:cNvSpPr>
          <p:nvPr/>
        </p:nvSpPr>
        <p:spPr bwMode="auto">
          <a:xfrm>
            <a:off x="2549525" y="1460500"/>
            <a:ext cx="136842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 的</a:t>
            </a:r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771208" y="235268"/>
            <a:ext cx="35718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6" grpId="0" bldLvl="0" animBg="1"/>
      <p:bldP spid="49166" grpId="1" bldLvl="0" animBg="1"/>
      <p:bldP spid="4916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5850" name="Rectangle 16"/>
          <p:cNvSpPr>
            <a:spLocks noChangeArrowheads="1"/>
          </p:cNvSpPr>
          <p:nvPr/>
        </p:nvSpPr>
        <p:spPr bwMode="auto">
          <a:xfrm>
            <a:off x="1168400" y="2318386"/>
            <a:ext cx="9777413" cy="2377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50000"/>
              </a:lnSpc>
            </a:pPr>
            <a:endParaRPr lang="zh-CN" altLang="en-US" sz="2800" b="1">
              <a:solidFill>
                <a:srgbClr val="0066FF"/>
              </a:solidFill>
              <a:ea typeface="微软雅黑" pitchFamily="34" charset="-122"/>
              <a:sym typeface="+mn-ea"/>
            </a:endParaRPr>
          </a:p>
          <a:p>
            <a:pPr indent="269875"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）患者病情、治疗情况、检验目的、需空腹取血者了解是否空腹。</a:t>
            </a:r>
          </a:p>
          <a:p>
            <a:pPr indent="269875"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）患者对抽取血标本的心理反应与合作程度。</a:t>
            </a:r>
          </a:p>
          <a:p>
            <a:pPr indent="269875"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）穿刺局部皮肤、血管状况和肢体活动度。</a:t>
            </a:r>
          </a:p>
        </p:txBody>
      </p:sp>
      <p:sp>
        <p:nvSpPr>
          <p:cNvPr id="35847" name="文本框 15"/>
          <p:cNvSpPr txBox="1">
            <a:spLocks noChangeArrowheads="1"/>
          </p:cNvSpPr>
          <p:nvPr/>
        </p:nvSpPr>
        <p:spPr bwMode="auto">
          <a:xfrm>
            <a:off x="2085340" y="1428750"/>
            <a:ext cx="206438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771208" y="235268"/>
            <a:ext cx="35718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53820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6874" name="Rectangle 15"/>
          <p:cNvSpPr>
            <a:spLocks noChangeArrowheads="1"/>
          </p:cNvSpPr>
          <p:nvPr/>
        </p:nvSpPr>
        <p:spPr bwMode="auto">
          <a:xfrm>
            <a:off x="970598" y="2564448"/>
            <a:ext cx="10172700" cy="2804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用物准备：</a:t>
            </a:r>
          </a:p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静脉血标本</a:t>
            </a:r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：基础注射盘、备一次性无菌注射器（规格视血量而定）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                    皮肤消毒剂、无菌棉签、止血带、小垫枕及治巾、标本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                    容器（干燥试管、抗凝管或培养瓶）或双向采血针及真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                    空采血管等，按需备酒精灯、火柴。</a:t>
            </a:r>
            <a:endParaRPr lang="en-US" altLang="zh-CN" sz="2400" b="1">
              <a:solidFill>
                <a:srgbClr val="0066FF"/>
              </a:solidFill>
              <a:latin typeface="微软雅黑" charset="0"/>
              <a:ea typeface="微软雅黑" charset="0"/>
            </a:endParaRPr>
          </a:p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动脉血标本</a:t>
            </a:r>
            <a:r>
              <a:rPr lang="zh-CN" altLang="en-US" sz="2400" b="1">
                <a:solidFill>
                  <a:srgbClr val="0066FF"/>
                </a:solidFill>
                <a:latin typeface="微软雅黑" charset="0"/>
                <a:ea typeface="微软雅黑" charset="0"/>
              </a:rPr>
              <a:t>：另备无菌手套、无菌纱布、无菌软木塞或橡胶塞、肝素</a:t>
            </a:r>
          </a:p>
          <a:p>
            <a:pPr indent="304800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环境准备：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病室安静、整洁、光线充足。</a:t>
            </a:r>
          </a:p>
        </p:txBody>
      </p:sp>
      <p:sp>
        <p:nvSpPr>
          <p:cNvPr id="40967" name="文本框 15"/>
          <p:cNvSpPr txBox="1">
            <a:spLocks noChangeArrowheads="1"/>
          </p:cNvSpPr>
          <p:nvPr/>
        </p:nvSpPr>
        <p:spPr bwMode="auto">
          <a:xfrm>
            <a:off x="2292350" y="1428750"/>
            <a:ext cx="23837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771208" y="235268"/>
            <a:ext cx="35718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53820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计划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1319213" y="2029619"/>
            <a:ext cx="9777412" cy="4248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      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静脉血标本采集法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——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注射器采集</a:t>
            </a: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TW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）准备         </a:t>
            </a: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TW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）核对解释            </a:t>
            </a:r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269875">
              <a:lnSpc>
                <a:spcPct val="110000"/>
              </a:lnSpc>
            </a:pP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）采集方法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①选择静脉        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②穿刺抽血         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③拔针按压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④注标本入容器</a:t>
            </a:r>
          </a:p>
          <a:p>
            <a:pPr indent="269875">
              <a:lnSpc>
                <a:spcPct val="110000"/>
              </a:lnSpc>
            </a:pPr>
            <a:endParaRPr lang="zh-TW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269875"/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43023" name="AutoShape 15"/>
          <p:cNvSpPr>
            <a:spLocks noChangeArrowheads="1"/>
          </p:cNvSpPr>
          <p:nvPr/>
        </p:nvSpPr>
        <p:spPr bwMode="auto">
          <a:xfrm>
            <a:off x="4073525" y="3906838"/>
            <a:ext cx="6725104" cy="1371600"/>
          </a:xfrm>
          <a:prstGeom prst="wedgeRoundRectCallout">
            <a:avLst>
              <a:gd name="adj1" fmla="val -58583"/>
              <a:gd name="adj2" fmla="val 4294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itchFamily="34" charset="-122"/>
              </a:rPr>
              <a:t>若同时采集不同种类的血标本，将血液依次注入</a:t>
            </a:r>
            <a:r>
              <a:rPr lang="zh-CN" altLang="en-US" sz="2400" dirty="0">
                <a:solidFill>
                  <a:srgbClr val="FF0000"/>
                </a:solidFill>
                <a:ea typeface="微软雅黑" pitchFamily="34" charset="-122"/>
              </a:rPr>
              <a:t>培养瓶→抗凝管→干燥</a:t>
            </a:r>
            <a:r>
              <a:rPr lang="zh-CN" altLang="en-US" sz="2400" dirty="0" smtClean="0">
                <a:solidFill>
                  <a:srgbClr val="FF0000"/>
                </a:solidFill>
                <a:ea typeface="微软雅黑" pitchFamily="34" charset="-122"/>
              </a:rPr>
              <a:t>试管</a:t>
            </a:r>
            <a:r>
              <a:rPr lang="zh-CN" altLang="en-US" sz="2400" dirty="0" smtClean="0">
                <a:solidFill>
                  <a:srgbClr val="FFFF00"/>
                </a:solidFill>
                <a:ea typeface="微软雅黑" pitchFamily="34" charset="-122"/>
              </a:rPr>
              <a:t>（培养瓶→ 干燥试管→ 凝血试管→ 抗凝管→促凝剂管 ）</a:t>
            </a:r>
            <a:endParaRPr lang="zh-CN" altLang="en-US" sz="2400" dirty="0">
              <a:solidFill>
                <a:srgbClr val="FFFF00"/>
              </a:solidFill>
              <a:ea typeface="微软雅黑" pitchFamily="34" charset="-122"/>
            </a:endParaRPr>
          </a:p>
        </p:txBody>
      </p:sp>
      <p:sp>
        <p:nvSpPr>
          <p:cNvPr id="43024" name="AutoShape 16"/>
          <p:cNvSpPr>
            <a:spLocks noChangeArrowheads="1"/>
          </p:cNvSpPr>
          <p:nvPr/>
        </p:nvSpPr>
        <p:spPr bwMode="auto">
          <a:xfrm>
            <a:off x="4310063" y="3430816"/>
            <a:ext cx="6415087" cy="1676400"/>
          </a:xfrm>
          <a:prstGeom prst="wedgeRoundRectCallout">
            <a:avLst>
              <a:gd name="adj1" fmla="val -60889"/>
              <a:gd name="adj2" fmla="val 5170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TW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全血标本 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2400">
                <a:solidFill>
                  <a:schemeClr val="bg1"/>
                </a:solidFill>
                <a:ea typeface="微软雅黑" pitchFamily="34" charset="-122"/>
              </a:rPr>
              <a:t>取下针头，将血液顺管壁缓慢注入盛</a:t>
            </a:r>
            <a:r>
              <a:rPr lang="zh-CN" altLang="zh-CN" sz="2400">
                <a:solidFill>
                  <a:srgbClr val="FF0000"/>
                </a:solidFill>
                <a:ea typeface="微软雅黑" pitchFamily="34" charset="-122"/>
              </a:rPr>
              <a:t>有抗凝剂</a:t>
            </a:r>
            <a:r>
              <a:rPr lang="zh-CN" altLang="zh-CN" sz="2400">
                <a:solidFill>
                  <a:schemeClr val="bg1"/>
                </a:solidFill>
                <a:ea typeface="微软雅黑" pitchFamily="34" charset="-122"/>
              </a:rPr>
              <a:t>的试管内，立即轻轻混匀，使血液和抗凝剂充分混合，防止血液凝固</a:t>
            </a:r>
            <a:endParaRPr lang="zh-TW" altLang="zh-CN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TW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</a:p>
          <a:p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27" name="AutoShape 19"/>
          <p:cNvSpPr>
            <a:spLocks noChangeArrowheads="1"/>
          </p:cNvSpPr>
          <p:nvPr/>
        </p:nvSpPr>
        <p:spPr bwMode="auto">
          <a:xfrm>
            <a:off x="4457700" y="3359379"/>
            <a:ext cx="6415088" cy="1676400"/>
          </a:xfrm>
          <a:prstGeom prst="wedgeRoundRectCallout">
            <a:avLst>
              <a:gd name="adj1" fmla="val -60889"/>
              <a:gd name="adj2" fmla="val 5170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血清标本：</a:t>
            </a:r>
            <a:r>
              <a:rPr lang="zh-CN" altLang="en-US" sz="2800" dirty="0">
                <a:solidFill>
                  <a:schemeClr val="bg1"/>
                </a:solidFill>
                <a:ea typeface="微软雅黑" pitchFamily="34" charset="-122"/>
              </a:rPr>
              <a:t>取下针头，将血液顺管壁缓慢注入</a:t>
            </a:r>
            <a:r>
              <a:rPr lang="zh-CN" altLang="en-US" sz="2800" dirty="0">
                <a:solidFill>
                  <a:srgbClr val="FF0000"/>
                </a:solidFill>
                <a:ea typeface="微软雅黑" pitchFamily="34" charset="-122"/>
              </a:rPr>
              <a:t>干燥试管</a:t>
            </a:r>
            <a:r>
              <a:rPr lang="zh-CN" altLang="en-US" sz="2800" dirty="0">
                <a:solidFill>
                  <a:schemeClr val="bg1"/>
                </a:solidFill>
                <a:ea typeface="微软雅黑" pitchFamily="34" charset="-122"/>
              </a:rPr>
              <a:t>内，勿将泡沫注入，避免振荡，防止红细胞破裂溶血</a:t>
            </a:r>
            <a:endParaRPr lang="zh-TW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26" name="AutoShape 18"/>
          <p:cNvSpPr>
            <a:spLocks noChangeArrowheads="1"/>
          </p:cNvSpPr>
          <p:nvPr/>
        </p:nvSpPr>
        <p:spPr bwMode="auto">
          <a:xfrm>
            <a:off x="4249738" y="3109460"/>
            <a:ext cx="6415087" cy="2174875"/>
          </a:xfrm>
          <a:prstGeom prst="wedgeRoundRectCallout">
            <a:avLst>
              <a:gd name="adj1" fmla="val -58935"/>
              <a:gd name="adj2" fmla="val 4175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血培养标本</a:t>
            </a:r>
          </a:p>
          <a:p>
            <a:pPr>
              <a:buFont typeface="Wingdings" pitchFamily="2" charset="2"/>
              <a:buChar char="u"/>
            </a:pPr>
            <a:r>
              <a:rPr lang="zh-CN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严格执行无菌技术操作，防止血标本污染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Char char="u"/>
            </a:pPr>
            <a:r>
              <a:rPr lang="zh-CN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血培养取血量成人每次采集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20ml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，婴儿和儿童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5ml</a:t>
            </a:r>
          </a:p>
          <a:p>
            <a:r>
              <a:rPr lang="en-US" altLang="zh-CN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endParaRPr lang="zh-TW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28" name="AutoShape 20"/>
          <p:cNvSpPr>
            <a:spLocks noChangeArrowheads="1"/>
          </p:cNvSpPr>
          <p:nvPr/>
        </p:nvSpPr>
        <p:spPr bwMode="auto">
          <a:xfrm>
            <a:off x="4006850" y="2746373"/>
            <a:ext cx="6899275" cy="2619375"/>
          </a:xfrm>
          <a:prstGeom prst="wedgeRoundRectCallout">
            <a:avLst>
              <a:gd name="adj1" fmla="val -55685"/>
              <a:gd name="adj2" fmla="val 4363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血培养标本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 dirty="0">
                <a:solidFill>
                  <a:schemeClr val="bg1"/>
                </a:solidFill>
                <a:ea typeface="微软雅黑" pitchFamily="34" charset="-122"/>
              </a:rPr>
              <a:t>注入密封瓶：</a:t>
            </a:r>
            <a:r>
              <a:rPr lang="zh-CN" altLang="en-US" sz="2000" dirty="0">
                <a:solidFill>
                  <a:schemeClr val="bg1"/>
                </a:solidFill>
                <a:ea typeface="微软雅黑" pitchFamily="34" charset="-122"/>
              </a:rPr>
              <a:t>除去铝盖中心部分，常规消毒瓶塞，更换无菌针头后将血液注入培养瓶内，轻轻摇匀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 dirty="0">
                <a:solidFill>
                  <a:schemeClr val="bg1"/>
                </a:solidFill>
                <a:ea typeface="微软雅黑" pitchFamily="34" charset="-122"/>
              </a:rPr>
              <a:t>注入三角烧瓶：</a:t>
            </a:r>
            <a:r>
              <a:rPr lang="zh-CN" altLang="en-US" sz="2000" dirty="0">
                <a:solidFill>
                  <a:schemeClr val="bg1"/>
                </a:solidFill>
                <a:ea typeface="微软雅黑" pitchFamily="34" charset="-122"/>
              </a:rPr>
              <a:t>松开瓶口纱布，取出塞子，迅速在酒精灯火焰上消毒瓶口，取下针头，将血液注入瓶内，轻轻摇匀，再将瓶塞、瓶口经火焰消毒后塞好，扎紧封瓶纱布</a:t>
            </a:r>
          </a:p>
          <a:p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29" name="Rectangle 21"/>
          <p:cNvSpPr>
            <a:spLocks noChangeArrowheads="1"/>
          </p:cNvSpPr>
          <p:nvPr/>
        </p:nvSpPr>
        <p:spPr bwMode="auto">
          <a:xfrm>
            <a:off x="1592263" y="3914775"/>
            <a:ext cx="6096000" cy="1373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）整理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与嘱咐</a:t>
            </a:r>
            <a:endParaRPr lang="zh-TW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观察记录</a:t>
            </a:r>
            <a:endParaRPr lang="zh-TW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TW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送检标本</a:t>
            </a:r>
            <a:endParaRPr lang="zh-TW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67" name="文本框 15"/>
          <p:cNvSpPr txBox="1">
            <a:spLocks noChangeArrowheads="1"/>
          </p:cNvSpPr>
          <p:nvPr/>
        </p:nvSpPr>
        <p:spPr bwMode="auto">
          <a:xfrm>
            <a:off x="2292350" y="1428750"/>
            <a:ext cx="23837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771208" y="235268"/>
            <a:ext cx="35718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53820" y="2077720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实施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43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3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43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3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43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43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3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3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3" grpId="0" animBg="1"/>
      <p:bldP spid="43023" grpId="1" animBg="1"/>
      <p:bldP spid="43024" grpId="0" animBg="1"/>
      <p:bldP spid="43024" grpId="1" animBg="1"/>
      <p:bldP spid="43027" grpId="0" animBg="1"/>
      <p:bldP spid="43027" grpId="1" animBg="1"/>
      <p:bldP spid="43026" grpId="0" animBg="1"/>
      <p:bldP spid="43026" grpId="1" animBg="1"/>
      <p:bldP spid="43028" grpId="0" animBg="1"/>
      <p:bldP spid="43028" grpId="1" animBg="1"/>
      <p:bldP spid="430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1304925" y="2060575"/>
            <a:ext cx="9777413" cy="3790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      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静脉血标本采集法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——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真空采血器采血</a:t>
            </a: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TW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）准备         </a:t>
            </a: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TW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）核对解释            </a:t>
            </a:r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1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）采集方法</a:t>
            </a:r>
            <a:endParaRPr lang="zh-TW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4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）整理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与嘱咐</a:t>
            </a:r>
            <a:endParaRPr lang="zh-TW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5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观察记录</a:t>
            </a:r>
            <a:endParaRPr lang="zh-TW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6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送检标本</a:t>
            </a:r>
            <a:endParaRPr lang="zh-TW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/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445000" y="3142298"/>
            <a:ext cx="1928813" cy="123190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①选择静脉        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②穿刺抽血         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③拔针按压</a:t>
            </a:r>
          </a:p>
        </p:txBody>
      </p:sp>
      <p:sp>
        <p:nvSpPr>
          <p:cNvPr id="44048" name="AutoShape 16"/>
          <p:cNvSpPr>
            <a:spLocks noChangeArrowheads="1"/>
          </p:cNvSpPr>
          <p:nvPr/>
        </p:nvSpPr>
        <p:spPr bwMode="auto">
          <a:xfrm>
            <a:off x="6911975" y="2561590"/>
            <a:ext cx="4088130" cy="2758440"/>
          </a:xfrm>
          <a:prstGeom prst="wedgeRoundRectCallout">
            <a:avLst>
              <a:gd name="adj1" fmla="val -68670"/>
              <a:gd name="adj2" fmla="val -665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见回血后，嘱患者</a:t>
            </a:r>
            <a:r>
              <a:rPr lang="zh-TW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松拳</a:t>
            </a:r>
            <a:r>
              <a:rPr lang="zh-CN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，按顺序依次插入真空采血管，</a:t>
            </a:r>
            <a:r>
              <a:rPr lang="zh-TW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顺序：血培养</a:t>
            </a:r>
            <a:r>
              <a:rPr lang="zh-CN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→</a:t>
            </a:r>
            <a:r>
              <a:rPr lang="zh-TW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抗凝管</a:t>
            </a:r>
            <a:r>
              <a:rPr lang="zh-CN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→</a:t>
            </a:r>
            <a:r>
              <a:rPr lang="zh-TW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干燥试管</a:t>
            </a:r>
            <a:r>
              <a:rPr lang="zh-CN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TW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采样尽量在</a:t>
            </a:r>
            <a:r>
              <a:rPr lang="en-US" altLang="zh-TW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min</a:t>
            </a:r>
            <a:r>
              <a:rPr lang="zh-TW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内完成</a:t>
            </a:r>
            <a:endParaRPr lang="zh-TW" altLang="zh-CN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当血液流入采血管时，即可</a:t>
            </a:r>
            <a:r>
              <a:rPr lang="zh-TW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松开止血带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67" name="文本框 15"/>
          <p:cNvSpPr txBox="1">
            <a:spLocks noChangeArrowheads="1"/>
          </p:cNvSpPr>
          <p:nvPr/>
        </p:nvSpPr>
        <p:spPr bwMode="auto">
          <a:xfrm>
            <a:off x="2292350" y="1428750"/>
            <a:ext cx="23837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771208" y="235268"/>
            <a:ext cx="35718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53820" y="2077720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实施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0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0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0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0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4048" grpId="0" bldLvl="0" animBg="1"/>
      <p:bldP spid="44048" grpId="1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1304925" y="2082642"/>
            <a:ext cx="9777413" cy="37484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      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动脉血标本采集法</a:t>
            </a:r>
          </a:p>
          <a:p>
            <a:pPr indent="269875"/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TW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）准备         </a:t>
            </a: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TW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）核对解释            </a:t>
            </a:r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1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）采集方法</a:t>
            </a:r>
            <a:endParaRPr lang="zh-TW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4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）整理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与嘱咐</a:t>
            </a:r>
            <a:endParaRPr lang="zh-TW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5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观察记录</a:t>
            </a:r>
            <a:endParaRPr lang="zh-TW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10000"/>
              </a:lnSpc>
            </a:pP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6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）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送检标本</a:t>
            </a:r>
            <a:endParaRPr lang="zh-TW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/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365308" y="2789238"/>
            <a:ext cx="2066925" cy="1962150"/>
          </a:xfrm>
          <a:prstGeom prst="rect">
            <a:avLst/>
          </a:prstGeom>
          <a:noFill/>
          <a:ln w="44450" cap="rnd">
            <a:solidFill>
              <a:schemeClr val="bg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①穿刺点定位          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②局部消毒            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③固定动脉            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④穿刺抽血          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⑤拔针按压 </a:t>
            </a:r>
          </a:p>
        </p:txBody>
      </p:sp>
      <p:sp>
        <p:nvSpPr>
          <p:cNvPr id="45071" name="AutoShape 15"/>
          <p:cNvSpPr>
            <a:spLocks noChangeArrowheads="1"/>
          </p:cNvSpPr>
          <p:nvPr/>
        </p:nvSpPr>
        <p:spPr bwMode="auto">
          <a:xfrm>
            <a:off x="6718300" y="1897063"/>
            <a:ext cx="4295775" cy="3408362"/>
          </a:xfrm>
          <a:prstGeom prst="wedgeRoundRectCallout">
            <a:avLst>
              <a:gd name="adj1" fmla="val -60125"/>
              <a:gd name="adj2" fmla="val 901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抽血毕迅速拔针，同时局部用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无菌纱布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加压止血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10min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如作血气分析，针头拔出后即将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针头斜面刺入无菌橡胶塞或专用凝胶针帽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，以隔绝空气。并轻轻搓动注射器使血液与肝素混匀，核对</a:t>
            </a:r>
          </a:p>
        </p:txBody>
      </p:sp>
      <p:sp>
        <p:nvSpPr>
          <p:cNvPr id="40967" name="文本框 15"/>
          <p:cNvSpPr txBox="1">
            <a:spLocks noChangeArrowheads="1"/>
          </p:cNvSpPr>
          <p:nvPr/>
        </p:nvSpPr>
        <p:spPr bwMode="auto">
          <a:xfrm>
            <a:off x="2292350" y="1428750"/>
            <a:ext cx="23837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771208" y="235268"/>
            <a:ext cx="35718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53820" y="210629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实施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0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0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0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0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5071" grpId="0" animBg="1"/>
      <p:bldP spid="4507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0970" name="Rectangle 13"/>
          <p:cNvSpPr>
            <a:spLocks noChangeArrowheads="1"/>
          </p:cNvSpPr>
          <p:nvPr/>
        </p:nvSpPr>
        <p:spPr bwMode="auto">
          <a:xfrm>
            <a:off x="1098550" y="1954689"/>
            <a:ext cx="9777413" cy="3502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40000"/>
              </a:lnSpc>
            </a:pPr>
            <a:endParaRPr lang="zh-CN" altLang="en-US" sz="2800" b="1">
              <a:solidFill>
                <a:srgbClr val="0066FF"/>
              </a:solidFill>
              <a:ea typeface="微软雅黑" pitchFamily="34" charset="-122"/>
              <a:sym typeface="+mn-ea"/>
            </a:endParaRPr>
          </a:p>
          <a:p>
            <a:pPr indent="269875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）严格执行无菌技术操作，无污染。</a:t>
            </a:r>
          </a:p>
          <a:p>
            <a:pPr indent="269875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）标本采集方法正确，并及时送检。</a:t>
            </a:r>
          </a:p>
          <a:p>
            <a:pPr indent="269875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）患者局部皮肤无淤血及皮下血肿。</a:t>
            </a:r>
          </a:p>
          <a:p>
            <a:pPr indent="269875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4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）护患沟通有效，患者能主动配合操作。</a:t>
            </a:r>
            <a:endParaRPr lang="zh-TW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/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40967" name="文本框 15"/>
          <p:cNvSpPr txBox="1">
            <a:spLocks noChangeArrowheads="1"/>
          </p:cNvSpPr>
          <p:nvPr/>
        </p:nvSpPr>
        <p:spPr bwMode="auto">
          <a:xfrm>
            <a:off x="2292350" y="1428750"/>
            <a:ext cx="23837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771208" y="235268"/>
            <a:ext cx="35718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53820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评价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1994" name="Rectangle 13"/>
          <p:cNvSpPr>
            <a:spLocks noChangeArrowheads="1"/>
          </p:cNvSpPr>
          <p:nvPr/>
        </p:nvSpPr>
        <p:spPr bwMode="auto">
          <a:xfrm>
            <a:off x="1098550" y="2015173"/>
            <a:ext cx="9777413" cy="33832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ea typeface="微软雅黑" pitchFamily="34" charset="-122"/>
              </a:rPr>
              <a:t>1.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作生化检验，清晨空腹采血。</a:t>
            </a:r>
          </a:p>
          <a:p>
            <a:pPr indent="269875"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ea typeface="微软雅黑" pitchFamily="34" charset="-122"/>
              </a:rPr>
              <a:t>2.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取血后应回抽注射器活塞。</a:t>
            </a:r>
          </a:p>
          <a:p>
            <a:pPr indent="269875"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ea typeface="微软雅黑" pitchFamily="34" charset="-122"/>
              </a:rPr>
              <a:t>3.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严禁在输血、输液的针头处抽取血标本或同侧肢体抽取血标本，应在对侧肢体采集血标本 </a:t>
            </a:r>
          </a:p>
          <a:p>
            <a:pPr indent="269875"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ea typeface="微软雅黑" pitchFamily="34" charset="-122"/>
              </a:rPr>
              <a:t>4.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有出血倾向的病人，谨慎使用采集动脉血，穿刺后应延长按压时间至少</a:t>
            </a:r>
            <a:r>
              <a:rPr lang="en-US" altLang="zh-CN" sz="2400" b="1">
                <a:solidFill>
                  <a:srgbClr val="0066FF"/>
                </a:solidFill>
                <a:ea typeface="微软雅黑" pitchFamily="34" charset="-122"/>
              </a:rPr>
              <a:t>10min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。</a:t>
            </a:r>
          </a:p>
        </p:txBody>
      </p:sp>
      <p:sp>
        <p:nvSpPr>
          <p:cNvPr id="41991" name="文本框 15"/>
          <p:cNvSpPr txBox="1">
            <a:spLocks noChangeArrowheads="1"/>
          </p:cNvSpPr>
          <p:nvPr/>
        </p:nvSpPr>
        <p:spPr bwMode="auto">
          <a:xfrm>
            <a:off x="2329815" y="1460500"/>
            <a:ext cx="201676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771208" y="235268"/>
            <a:ext cx="35718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2" name="文本框 12"/>
          <p:cNvSpPr txBox="1">
            <a:spLocks noChangeArrowheads="1"/>
          </p:cNvSpPr>
          <p:nvPr/>
        </p:nvSpPr>
        <p:spPr bwMode="auto">
          <a:xfrm>
            <a:off x="1050925" y="312738"/>
            <a:ext cx="4732338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5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标本采集的原则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09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3018" name="Rectangle 13"/>
          <p:cNvSpPr>
            <a:spLocks noChangeArrowheads="1"/>
          </p:cNvSpPr>
          <p:nvPr/>
        </p:nvSpPr>
        <p:spPr bwMode="auto">
          <a:xfrm>
            <a:off x="1155700" y="2095342"/>
            <a:ext cx="9777413" cy="33070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10000"/>
              </a:lnSpc>
            </a:pPr>
            <a:r>
              <a:rPr lang="en-US" altLang="zh-CN" sz="2400" b="1">
                <a:solidFill>
                  <a:srgbClr val="0066FF"/>
                </a:solidFill>
                <a:ea typeface="微软雅黑" pitchFamily="34" charset="-122"/>
              </a:rPr>
              <a:t>5.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采集血培养标本注意要点</a:t>
            </a:r>
          </a:p>
          <a:p>
            <a:pPr indent="269875">
              <a:lnSpc>
                <a:spcPct val="11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严格执行无菌操作，防止污染；</a:t>
            </a:r>
          </a:p>
          <a:p>
            <a:pPr indent="269875">
              <a:lnSpc>
                <a:spcPct val="11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培养液的种类及量应符合要求，血培养瓶应在室温下避光保存，瓶塞保持干燥。</a:t>
            </a:r>
          </a:p>
          <a:p>
            <a:pPr indent="269875">
              <a:lnSpc>
                <a:spcPct val="110000"/>
              </a:lnSpc>
              <a:buFont typeface="Wingdings" pitchFamily="2" charset="2"/>
              <a:buChar char="u"/>
            </a:pPr>
            <a:r>
              <a:rPr lang="en-US" altLang="zh-CN" sz="24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次血培养标本采集时间至少间隔</a:t>
            </a:r>
            <a:r>
              <a:rPr lang="en-US" altLang="zh-CN" sz="2400" b="1">
                <a:solidFill>
                  <a:srgbClr val="0066FF"/>
                </a:solidFill>
                <a:ea typeface="微软雅黑" pitchFamily="34" charset="-122"/>
              </a:rPr>
              <a:t>1h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。</a:t>
            </a:r>
          </a:p>
          <a:p>
            <a:pPr indent="269875">
              <a:lnSpc>
                <a:spcPct val="11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已使用过抗生素治疗的患者，应在</a:t>
            </a:r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下次使用抗生素前采集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血培养标本；</a:t>
            </a:r>
          </a:p>
          <a:p>
            <a:pPr indent="269875">
              <a:lnSpc>
                <a:spcPct val="11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间歇性寒战患者应在</a:t>
            </a:r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寒战或体温高峰前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取血，当预测寒战或高热时间有困难时，应在寒战或发热时尽快采集血培养标本。</a:t>
            </a:r>
          </a:p>
        </p:txBody>
      </p:sp>
      <p:sp>
        <p:nvSpPr>
          <p:cNvPr id="43015" name="文本框 15"/>
          <p:cNvSpPr txBox="1">
            <a:spLocks noChangeArrowheads="1"/>
          </p:cNvSpPr>
          <p:nvPr/>
        </p:nvSpPr>
        <p:spPr bwMode="auto">
          <a:xfrm>
            <a:off x="2215515" y="1431925"/>
            <a:ext cx="180276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72" name="文本框 71"/>
          <p:cNvSpPr txBox="1">
            <a:spLocks noChangeArrowheads="1"/>
          </p:cNvSpPr>
          <p:nvPr/>
        </p:nvSpPr>
        <p:spPr bwMode="auto">
          <a:xfrm>
            <a:off x="771208" y="235268"/>
            <a:ext cx="35718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一、血标本采集法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7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1198563" y="2293938"/>
            <a:ext cx="9777412" cy="2525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90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．常规标本</a:t>
            </a:r>
          </a:p>
          <a:p>
            <a:pPr indent="269875">
              <a:lnSpc>
                <a:spcPct val="190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12h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或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24h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尿标本</a:t>
            </a:r>
          </a:p>
          <a:p>
            <a:pPr indent="269875">
              <a:lnSpc>
                <a:spcPct val="190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．尿培养标本</a:t>
            </a:r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4140200" y="2170748"/>
            <a:ext cx="6967538" cy="1177925"/>
          </a:xfrm>
          <a:prstGeom prst="wedgeRoundRectCallout">
            <a:avLst>
              <a:gd name="adj1" fmla="val -57269"/>
              <a:gd name="adj2" fmla="val 619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用于检查尿液的颜色、透明度、有无细胞和管型，</a:t>
            </a:r>
            <a:r>
              <a:rPr lang="zh-CN" altLang="en-US" sz="2400" b="1" dirty="0" smtClean="0">
                <a:solidFill>
                  <a:schemeClr val="bg1"/>
                </a:solidFill>
                <a:ea typeface="微软雅黑" pitchFamily="34" charset="-122"/>
              </a:rPr>
              <a:t>测定尿比重，作</a:t>
            </a: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尿蛋白及尿糖</a:t>
            </a:r>
            <a:r>
              <a:rPr lang="zh-CN" altLang="en-US" sz="2400" b="1" dirty="0">
                <a:solidFill>
                  <a:srgbClr val="FF0000"/>
                </a:solidFill>
                <a:ea typeface="微软雅黑" pitchFamily="34" charset="-122"/>
              </a:rPr>
              <a:t>定性</a:t>
            </a: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等。</a:t>
            </a:r>
          </a:p>
        </p:txBody>
      </p:sp>
      <p:sp>
        <p:nvSpPr>
          <p:cNvPr id="50191" name="AutoShape 15"/>
          <p:cNvSpPr>
            <a:spLocks noChangeArrowheads="1"/>
          </p:cNvSpPr>
          <p:nvPr/>
        </p:nvSpPr>
        <p:spPr bwMode="auto">
          <a:xfrm>
            <a:off x="5345430" y="3068638"/>
            <a:ext cx="5734050" cy="2217737"/>
          </a:xfrm>
          <a:prstGeom prst="wedgeRoundRectCallout">
            <a:avLst>
              <a:gd name="adj1" fmla="val -58833"/>
              <a:gd name="adj2" fmla="val -2014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用于各种</a:t>
            </a:r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定量检查</a:t>
            </a: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，如尿爱迪计数（</a:t>
            </a:r>
            <a:r>
              <a:rPr lang="en-US" altLang="zh-CN" sz="2400" b="1">
                <a:solidFill>
                  <a:schemeClr val="bg1"/>
                </a:solidFill>
                <a:ea typeface="微软雅黑" pitchFamily="34" charset="-122"/>
              </a:rPr>
              <a:t>12h</a:t>
            </a: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尿细胞计数）、钾、钠、氯、肌酐、</a:t>
            </a:r>
            <a:r>
              <a:rPr lang="zh-TW" altLang="en-US" sz="2400" b="1">
                <a:solidFill>
                  <a:schemeClr val="bg1"/>
                </a:solidFill>
                <a:ea typeface="微软雅黑" pitchFamily="34" charset="-122"/>
              </a:rPr>
              <a:t>肌酸</a:t>
            </a: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、</a:t>
            </a:r>
            <a:r>
              <a:rPr lang="en-US" altLang="zh-CN" sz="2400" b="1">
                <a:solidFill>
                  <a:schemeClr val="bg1"/>
                </a:solidFill>
                <a:ea typeface="微软雅黑" pitchFamily="34" charset="-122"/>
              </a:rPr>
              <a:t>17-</a:t>
            </a: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羟类固醇、</a:t>
            </a:r>
            <a:r>
              <a:rPr lang="en-US" altLang="zh-CN" sz="2400" b="1">
                <a:solidFill>
                  <a:schemeClr val="bg1"/>
                </a:solidFill>
                <a:ea typeface="微软雅黑" pitchFamily="34" charset="-122"/>
              </a:rPr>
              <a:t>17-</a:t>
            </a: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酮类固醇、</a:t>
            </a:r>
            <a:r>
              <a:rPr lang="zh-TW" altLang="en-US" sz="2400" b="1">
                <a:solidFill>
                  <a:schemeClr val="bg1"/>
                </a:solidFill>
                <a:ea typeface="微软雅黑" pitchFamily="34" charset="-122"/>
              </a:rPr>
              <a:t>尿糖</a:t>
            </a: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、尿蛋白</a:t>
            </a:r>
            <a:r>
              <a:rPr lang="zh-TW" altLang="en-US" sz="2400" b="1">
                <a:solidFill>
                  <a:schemeClr val="bg1"/>
                </a:solidFill>
                <a:ea typeface="微软雅黑" pitchFamily="34" charset="-122"/>
              </a:rPr>
              <a:t>定量</a:t>
            </a: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；以及</a:t>
            </a:r>
            <a:r>
              <a:rPr lang="zh-TW" altLang="en-US" sz="2400" b="1">
                <a:solidFill>
                  <a:schemeClr val="bg1"/>
                </a:solidFill>
                <a:ea typeface="微软雅黑" pitchFamily="34" charset="-122"/>
              </a:rPr>
              <a:t>尿浓缩查结核杆菌等</a:t>
            </a:r>
            <a:r>
              <a:rPr lang="zh-TW" altLang="en-US" sz="2400">
                <a:solidFill>
                  <a:schemeClr val="bg1"/>
                </a:solidFill>
                <a:ea typeface="微软雅黑" pitchFamily="34" charset="-122"/>
              </a:rPr>
              <a:t>。</a:t>
            </a:r>
            <a:endParaRPr lang="zh-CN" altLang="en-US" sz="24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50192" name="AutoShape 16"/>
          <p:cNvSpPr>
            <a:spLocks noChangeArrowheads="1"/>
          </p:cNvSpPr>
          <p:nvPr/>
        </p:nvSpPr>
        <p:spPr bwMode="auto">
          <a:xfrm>
            <a:off x="4629468" y="3925253"/>
            <a:ext cx="6135687" cy="984250"/>
          </a:xfrm>
          <a:prstGeom prst="wedgeRoundRectCallout">
            <a:avLst>
              <a:gd name="adj1" fmla="val -58255"/>
              <a:gd name="adj2" fmla="val 1725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采集未被污染的尿液查找尿液中的病原菌 </a:t>
            </a:r>
          </a:p>
        </p:txBody>
      </p:sp>
      <p:sp>
        <p:nvSpPr>
          <p:cNvPr id="45063" name="文本框 15"/>
          <p:cNvSpPr txBox="1">
            <a:spLocks noChangeArrowheads="1"/>
          </p:cNvSpPr>
          <p:nvPr/>
        </p:nvSpPr>
        <p:spPr bwMode="auto">
          <a:xfrm>
            <a:off x="2458085" y="1397000"/>
            <a:ext cx="133921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目的</a:t>
            </a:r>
          </a:p>
        </p:txBody>
      </p:sp>
      <p:sp>
        <p:nvSpPr>
          <p:cNvPr id="44034" name="文本框 12"/>
          <p:cNvSpPr txBox="1">
            <a:spLocks noChangeArrowheads="1"/>
          </p:cNvSpPr>
          <p:nvPr/>
        </p:nvSpPr>
        <p:spPr bwMode="auto">
          <a:xfrm>
            <a:off x="613093" y="235585"/>
            <a:ext cx="47323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 、尿标本采集法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0" grpId="0" bldLvl="0" animBg="1"/>
      <p:bldP spid="50190" grpId="1" bldLvl="0" animBg="1"/>
      <p:bldP spid="50191" grpId="0" bldLvl="0" animBg="1"/>
      <p:bldP spid="50191" grpId="1" bldLvl="0" animBg="1"/>
      <p:bldP spid="5019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5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7114" name="Rectangle 13"/>
          <p:cNvSpPr>
            <a:spLocks noChangeArrowheads="1"/>
          </p:cNvSpPr>
          <p:nvPr/>
        </p:nvSpPr>
        <p:spPr bwMode="auto">
          <a:xfrm>
            <a:off x="1152525" y="1940243"/>
            <a:ext cx="9777413" cy="32918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50000"/>
              </a:lnSpc>
            </a:pPr>
            <a:endParaRPr lang="zh-CN" altLang="en-US" sz="2800" b="1">
              <a:solidFill>
                <a:srgbClr val="0066FF"/>
              </a:solidFill>
              <a:ea typeface="微软雅黑" pitchFamily="34" charset="-122"/>
              <a:sym typeface="+mn-ea"/>
            </a:endParaRPr>
          </a:p>
          <a:p>
            <a:pPr indent="269875">
              <a:lnSpc>
                <a:spcPct val="15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）患者病情、治疗情况、检验目的、排尿情况及女性患者是否在月经期。</a:t>
            </a:r>
          </a:p>
          <a:p>
            <a:pPr indent="269875">
              <a:lnSpc>
                <a:spcPct val="15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）患者对采集尿标本的心理反应与合作程度。</a:t>
            </a:r>
          </a:p>
          <a:p>
            <a:pPr indent="269875">
              <a:lnSpc>
                <a:spcPct val="15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）尿标本采集的种类与要求。</a:t>
            </a:r>
          </a:p>
        </p:txBody>
      </p:sp>
      <p:sp>
        <p:nvSpPr>
          <p:cNvPr id="51207" name="文本框 15"/>
          <p:cNvSpPr txBox="1">
            <a:spLocks noChangeArrowheads="1"/>
          </p:cNvSpPr>
          <p:nvPr/>
        </p:nvSpPr>
        <p:spPr bwMode="auto">
          <a:xfrm>
            <a:off x="2146935" y="1428750"/>
            <a:ext cx="17741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44034" name="文本框 12"/>
          <p:cNvSpPr txBox="1">
            <a:spLocks noChangeArrowheads="1"/>
          </p:cNvSpPr>
          <p:nvPr/>
        </p:nvSpPr>
        <p:spPr bwMode="auto">
          <a:xfrm>
            <a:off x="613093" y="235585"/>
            <a:ext cx="47323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 、尿标本采集法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53820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8138" name="Rectangle 13"/>
          <p:cNvSpPr>
            <a:spLocks noChangeArrowheads="1"/>
          </p:cNvSpPr>
          <p:nvPr/>
        </p:nvSpPr>
        <p:spPr bwMode="auto">
          <a:xfrm>
            <a:off x="1002348" y="2235836"/>
            <a:ext cx="10186987" cy="30784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/>
            <a:endParaRPr lang="zh-CN" altLang="en-US" sz="2800" b="1">
              <a:solidFill>
                <a:srgbClr val="0066FF"/>
              </a:solidFill>
              <a:ea typeface="微软雅黑" pitchFamily="34" charset="-122"/>
              <a:sym typeface="+mn-ea"/>
            </a:endParaRP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用物准备：</a:t>
            </a:r>
          </a:p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①常规标本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：一次性尿常规标本容器或容量在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100ml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以上的清洁容器。</a:t>
            </a:r>
          </a:p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②</a:t>
            </a:r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12h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24h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尿标本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：容量在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3000~5000ml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的带盖大口清洁容器、防腐剂</a:t>
            </a:r>
          </a:p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③尿培养标本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：消毒外阴用物、无菌试管、试管夹、酒精灯、火柴。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环境准备：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病室安静、整洁、光线充足，患者体位舒适，隔帘</a:t>
            </a:r>
            <a:r>
              <a:rPr lang="zh-TW" altLang="en-US" sz="2400" b="1">
                <a:solidFill>
                  <a:srgbClr val="0066FF"/>
                </a:solidFill>
                <a:ea typeface="微软雅黑" pitchFamily="34" charset="-122"/>
              </a:rPr>
              <a:t>遮挡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，保护患者隐私。</a:t>
            </a:r>
          </a:p>
        </p:txBody>
      </p:sp>
      <p:sp>
        <p:nvSpPr>
          <p:cNvPr id="51207" name="文本框 15"/>
          <p:cNvSpPr txBox="1">
            <a:spLocks noChangeArrowheads="1"/>
          </p:cNvSpPr>
          <p:nvPr/>
        </p:nvSpPr>
        <p:spPr bwMode="auto">
          <a:xfrm>
            <a:off x="2146935" y="1428750"/>
            <a:ext cx="17741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44034" name="文本框 12"/>
          <p:cNvSpPr txBox="1">
            <a:spLocks noChangeArrowheads="1"/>
          </p:cNvSpPr>
          <p:nvPr/>
        </p:nvSpPr>
        <p:spPr bwMode="auto">
          <a:xfrm>
            <a:off x="613093" y="235585"/>
            <a:ext cx="47323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 、尿标本采集法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53820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计划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3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49162" name="Rectangle 14"/>
          <p:cNvSpPr>
            <a:spLocks noChangeArrowheads="1"/>
          </p:cNvSpPr>
          <p:nvPr/>
        </p:nvSpPr>
        <p:spPr bwMode="auto">
          <a:xfrm>
            <a:off x="4503738" y="2044065"/>
            <a:ext cx="3535680" cy="48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常用防腐剂的作用和用法</a:t>
            </a:r>
          </a:p>
        </p:txBody>
      </p:sp>
      <p:graphicFrame>
        <p:nvGraphicFramePr>
          <p:cNvPr id="56453" name="Group 133"/>
          <p:cNvGraphicFramePr>
            <a:graphicFrameLocks noGrp="1"/>
          </p:cNvGraphicFramePr>
          <p:nvPr/>
        </p:nvGraphicFramePr>
        <p:xfrm>
          <a:off x="1151255" y="2555240"/>
          <a:ext cx="9890125" cy="2841625"/>
        </p:xfrm>
        <a:graphic>
          <a:graphicData uri="http://schemas.openxmlformats.org/drawingml/2006/table">
            <a:tbl>
              <a:tblPr/>
              <a:tblGrid>
                <a:gridCol w="1128395"/>
                <a:gridCol w="2149475"/>
                <a:gridCol w="3013075"/>
                <a:gridCol w="3599180"/>
              </a:tblGrid>
              <a:tr h="4152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名 称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  用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用  法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        临床应用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78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甲 醛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固定尿中有机成分、防腐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24h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尿液中加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40%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甲醛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～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2ml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       爱迪计数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浓盐酸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防止尿中激素被氧化、防腐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24h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尿液中加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～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10ml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      17-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酮类固醇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      17-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羟类固醇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86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甲 苯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保持尿液的化学成分不变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100ml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加入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0.5%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～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1%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甲苯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2ml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尿蛋白定量、尿糖定量、钠、钾、氯、肌酐、肌酸的定量检查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07" name="文本框 15"/>
          <p:cNvSpPr txBox="1">
            <a:spLocks noChangeArrowheads="1"/>
          </p:cNvSpPr>
          <p:nvPr/>
        </p:nvSpPr>
        <p:spPr bwMode="auto">
          <a:xfrm>
            <a:off x="2146935" y="1428750"/>
            <a:ext cx="17741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44034" name="文本框 12"/>
          <p:cNvSpPr txBox="1">
            <a:spLocks noChangeArrowheads="1"/>
          </p:cNvSpPr>
          <p:nvPr/>
        </p:nvSpPr>
        <p:spPr bwMode="auto">
          <a:xfrm>
            <a:off x="613093" y="235585"/>
            <a:ext cx="47323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 、尿标本采集法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53820" y="20872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计划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7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1531620" y="2442210"/>
            <a:ext cx="9777413" cy="30435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）准备                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）核对解释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）采集方法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▲常规标本  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12h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24h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尿标本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▲培养标本  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①导尿术留取法</a:t>
            </a:r>
          </a:p>
          <a:p>
            <a:pPr indent="269875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②中段尿留取法</a:t>
            </a:r>
          </a:p>
        </p:txBody>
      </p:sp>
      <p:sp>
        <p:nvSpPr>
          <p:cNvPr id="52238" name="AutoShape 14"/>
          <p:cNvSpPr>
            <a:spLocks noChangeArrowheads="1"/>
          </p:cNvSpPr>
          <p:nvPr/>
        </p:nvSpPr>
        <p:spPr bwMode="auto">
          <a:xfrm>
            <a:off x="4943475" y="3081338"/>
            <a:ext cx="6081713" cy="2160587"/>
          </a:xfrm>
          <a:prstGeom prst="wedgeRoundRectCallout">
            <a:avLst>
              <a:gd name="adj1" fmla="val -57440"/>
              <a:gd name="adj2" fmla="val -2509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嘱患者留取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清晨第一次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尿液的中段尿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30ml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50ml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于标本瓶中，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如为一次性尿常规标本容器盛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1/2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2/3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满，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测尿密度则须留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100ml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239" name="AutoShape 15"/>
          <p:cNvSpPr>
            <a:spLocks noChangeArrowheads="1"/>
          </p:cNvSpPr>
          <p:nvPr/>
        </p:nvSpPr>
        <p:spPr bwMode="auto">
          <a:xfrm>
            <a:off x="5025390" y="2057400"/>
            <a:ext cx="5918200" cy="2895600"/>
          </a:xfrm>
          <a:prstGeom prst="wedgeRoundRectCallout">
            <a:avLst>
              <a:gd name="adj1" fmla="val -56574"/>
              <a:gd name="adj2" fmla="val 18421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容器外注明起止时间，做好交接班</a:t>
            </a:r>
          </a:p>
          <a:p>
            <a:pPr>
              <a:buFont typeface="Wingdings" pitchFamily="2" charset="2"/>
              <a:buChar char="u"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12h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尿标本：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晚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患者排空膀胱后至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次晨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的全部尿液</a:t>
            </a:r>
          </a:p>
          <a:p>
            <a:pPr>
              <a:buFont typeface="Wingdings" pitchFamily="2" charset="2"/>
              <a:buChar char="u"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24h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尿标本：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晨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患者排空膀胱后，留至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次晨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的全部尿液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根据不同的检验目的加入防腐剂</a:t>
            </a:r>
          </a:p>
        </p:txBody>
      </p:sp>
      <p:pic>
        <p:nvPicPr>
          <p:cNvPr id="52242" name="Picture 3" descr="尿杯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5508" y="2673668"/>
            <a:ext cx="31750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3" name="Picture 4" descr="尿杯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8113" y="2495550"/>
            <a:ext cx="3025775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4" name="Picture 3" descr="detai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8700" y="2673985"/>
            <a:ext cx="319659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BIAO BEN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19110" y="2644775"/>
            <a:ext cx="2906395" cy="2432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1" name="Picture 11" descr="按此在新窗口浏览图片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36800"/>
          <a:stretch>
            <a:fillRect/>
          </a:stretch>
        </p:blipFill>
        <p:spPr bwMode="auto">
          <a:xfrm>
            <a:off x="6290628" y="2161858"/>
            <a:ext cx="2535237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47" name="Rectangle 23"/>
          <p:cNvSpPr>
            <a:spLocks noChangeArrowheads="1"/>
          </p:cNvSpPr>
          <p:nvPr/>
        </p:nvSpPr>
        <p:spPr bwMode="auto">
          <a:xfrm>
            <a:off x="1804035" y="3452654"/>
            <a:ext cx="3034665" cy="1280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）整理与嘱咐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）观察记录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）送检标本 </a:t>
            </a:r>
          </a:p>
        </p:txBody>
      </p:sp>
      <p:sp>
        <p:nvSpPr>
          <p:cNvPr id="51207" name="文本框 15"/>
          <p:cNvSpPr txBox="1">
            <a:spLocks noChangeArrowheads="1"/>
          </p:cNvSpPr>
          <p:nvPr/>
        </p:nvSpPr>
        <p:spPr bwMode="auto">
          <a:xfrm>
            <a:off x="2146935" y="1428750"/>
            <a:ext cx="17741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44034" name="文本框 12"/>
          <p:cNvSpPr txBox="1">
            <a:spLocks noChangeArrowheads="1"/>
          </p:cNvSpPr>
          <p:nvPr/>
        </p:nvSpPr>
        <p:spPr bwMode="auto">
          <a:xfrm>
            <a:off x="613093" y="235585"/>
            <a:ext cx="47323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 、尿标本采集法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53820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实施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2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2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52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2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52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2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52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2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52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52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52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52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8" grpId="0" bldLvl="0" animBg="1"/>
      <p:bldP spid="52238" grpId="1" bldLvl="0" animBg="1"/>
      <p:bldP spid="52239" grpId="0" bldLvl="0" animBg="1"/>
      <p:bldP spid="52239" grpId="1" bldLvl="0" animBg="1"/>
      <p:bldP spid="5224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1210" name="Rectangle 13"/>
          <p:cNvSpPr>
            <a:spLocks noChangeArrowheads="1"/>
          </p:cNvSpPr>
          <p:nvPr/>
        </p:nvSpPr>
        <p:spPr bwMode="auto">
          <a:xfrm>
            <a:off x="1098550" y="2805113"/>
            <a:ext cx="9777413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）护患沟通有效，患者能主动配合操作。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/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）标本采集方法正确，并及时送检。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51207" name="文本框 15"/>
          <p:cNvSpPr txBox="1">
            <a:spLocks noChangeArrowheads="1"/>
          </p:cNvSpPr>
          <p:nvPr/>
        </p:nvSpPr>
        <p:spPr bwMode="auto">
          <a:xfrm>
            <a:off x="2146935" y="1428750"/>
            <a:ext cx="17741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44034" name="文本框 12"/>
          <p:cNvSpPr txBox="1">
            <a:spLocks noChangeArrowheads="1"/>
          </p:cNvSpPr>
          <p:nvPr/>
        </p:nvSpPr>
        <p:spPr bwMode="auto">
          <a:xfrm>
            <a:off x="613093" y="235585"/>
            <a:ext cx="47323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 、尿标本采集法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53820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评价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5" name="组合 2"/>
          <p:cNvGrpSpPr/>
          <p:nvPr/>
        </p:nvGrpSpPr>
        <p:grpSpPr bwMode="auto">
          <a:xfrm>
            <a:off x="882650" y="1677988"/>
            <a:ext cx="10426700" cy="4272870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2234" name="Rectangle 13"/>
          <p:cNvSpPr>
            <a:spLocks noChangeArrowheads="1"/>
          </p:cNvSpPr>
          <p:nvPr/>
        </p:nvSpPr>
        <p:spPr bwMode="auto">
          <a:xfrm>
            <a:off x="1098550" y="1720860"/>
            <a:ext cx="9777413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en-US" altLang="zh-CN" sz="2800" b="1" dirty="0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．女患者在月经期不宜留取尿标本；如会阴分泌物过多，应先清洗或冲洗会阴，再留取标本。</a:t>
            </a:r>
          </a:p>
          <a:p>
            <a:pPr indent="269875"/>
            <a:r>
              <a:rPr lang="en-US" altLang="zh-CN" sz="2800" b="1" dirty="0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．昏迷或尿潴留患者可通过导尿法采集尿标本。</a:t>
            </a:r>
          </a:p>
          <a:p>
            <a:pPr indent="269875"/>
            <a:r>
              <a:rPr lang="en-US" altLang="zh-CN" sz="2800" b="1" dirty="0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．留置导尿的患者留取尿常规标本，可打开集尿袋下方引流口的橡胶塞进行留尿，不能留取尿袋中的尿液标本送检。</a:t>
            </a:r>
          </a:p>
          <a:p>
            <a:pPr indent="269875"/>
            <a:r>
              <a:rPr lang="en-US" altLang="zh-CN" sz="2800" b="1" dirty="0">
                <a:solidFill>
                  <a:srgbClr val="0066FF"/>
                </a:solidFill>
                <a:ea typeface="微软雅黑" pitchFamily="34" charset="-122"/>
              </a:rPr>
              <a:t>4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．避免经血、白带、精液、粪便或其他异物混入标本。</a:t>
            </a:r>
          </a:p>
          <a:p>
            <a:pPr indent="269875"/>
            <a:r>
              <a:rPr lang="en-US" altLang="zh-CN" sz="2800" b="1" dirty="0">
                <a:solidFill>
                  <a:srgbClr val="0066FF"/>
                </a:solidFill>
                <a:ea typeface="微软雅黑" pitchFamily="34" charset="-122"/>
              </a:rPr>
              <a:t>5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．留取尿标本前不宜过多饮水</a:t>
            </a:r>
            <a:r>
              <a:rPr lang="zh-CN" altLang="en-US" sz="2800" b="1" dirty="0" smtClean="0">
                <a:solidFill>
                  <a:srgbClr val="0066FF"/>
                </a:solidFill>
                <a:ea typeface="微软雅黑" pitchFamily="34" charset="-122"/>
              </a:rPr>
              <a:t>。</a:t>
            </a:r>
            <a:endParaRPr lang="en-US" altLang="zh-CN" sz="2800" b="1" dirty="0" smtClean="0">
              <a:solidFill>
                <a:srgbClr val="0066FF"/>
              </a:solidFill>
              <a:ea typeface="微软雅黑" pitchFamily="34" charset="-122"/>
            </a:endParaRPr>
          </a:p>
          <a:p>
            <a:pPr indent="269875"/>
            <a:r>
              <a:rPr lang="en-US" altLang="zh-CN" sz="2800" b="1" dirty="0" smtClean="0">
                <a:solidFill>
                  <a:srgbClr val="FFFF00"/>
                </a:solidFill>
                <a:ea typeface="微软雅黑" pitchFamily="34" charset="-122"/>
              </a:rPr>
              <a:t>6</a:t>
            </a:r>
            <a:r>
              <a:rPr lang="zh-CN" altLang="en-US" sz="2800" b="1" dirty="0" smtClean="0">
                <a:solidFill>
                  <a:srgbClr val="FFFF00"/>
                </a:solidFill>
                <a:ea typeface="微软雅黑" pitchFamily="34" charset="-122"/>
              </a:rPr>
              <a:t>．尿液收集要新鲜，标本需马上送检，放置时间不宜超过</a:t>
            </a:r>
            <a:r>
              <a:rPr lang="en-US" altLang="zh-CN" sz="2800" b="1" dirty="0" smtClean="0">
                <a:solidFill>
                  <a:srgbClr val="FFFF00"/>
                </a:solidFill>
                <a:ea typeface="微软雅黑" pitchFamily="34" charset="-122"/>
              </a:rPr>
              <a:t>2h</a:t>
            </a:r>
            <a:r>
              <a:rPr lang="zh-CN" altLang="en-US" sz="2800" b="1" dirty="0" smtClean="0">
                <a:solidFill>
                  <a:srgbClr val="FFFF00"/>
                </a:solidFill>
                <a:ea typeface="微软雅黑" pitchFamily="34" charset="-122"/>
              </a:rPr>
              <a:t>，否则细菌大增，出现假阳性。</a:t>
            </a:r>
            <a:endParaRPr lang="zh-CN" altLang="en-US" sz="2800" b="1" dirty="0">
              <a:solidFill>
                <a:srgbClr val="FFFF00"/>
              </a:solidFill>
              <a:ea typeface="微软雅黑" pitchFamily="34" charset="-122"/>
            </a:endParaRPr>
          </a:p>
        </p:txBody>
      </p:sp>
      <p:sp>
        <p:nvSpPr>
          <p:cNvPr id="52231" name="文本框 15"/>
          <p:cNvSpPr txBox="1">
            <a:spLocks noChangeArrowheads="1"/>
          </p:cNvSpPr>
          <p:nvPr/>
        </p:nvSpPr>
        <p:spPr bwMode="auto">
          <a:xfrm>
            <a:off x="2330450" y="1397000"/>
            <a:ext cx="183261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44034" name="文本框 12"/>
          <p:cNvSpPr txBox="1">
            <a:spLocks noChangeArrowheads="1"/>
          </p:cNvSpPr>
          <p:nvPr/>
        </p:nvSpPr>
        <p:spPr bwMode="auto">
          <a:xfrm>
            <a:off x="613093" y="235585"/>
            <a:ext cx="47323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 、尿标本采集法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3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0429" name="Rectangle 13"/>
          <p:cNvSpPr>
            <a:spLocks noChangeArrowheads="1"/>
          </p:cNvSpPr>
          <p:nvPr/>
        </p:nvSpPr>
        <p:spPr bwMode="auto">
          <a:xfrm>
            <a:off x="1350963" y="1441450"/>
            <a:ext cx="9777412" cy="3978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90000"/>
              </a:lnSpc>
            </a:pPr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55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．常规标本　</a:t>
            </a:r>
          </a:p>
          <a:p>
            <a:pPr indent="269875">
              <a:lnSpc>
                <a:spcPct val="155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．隐血标本  </a:t>
            </a:r>
          </a:p>
          <a:p>
            <a:pPr indent="269875">
              <a:lnSpc>
                <a:spcPct val="155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．寄生虫及虫卵标本  </a:t>
            </a:r>
          </a:p>
          <a:p>
            <a:pPr indent="269875">
              <a:lnSpc>
                <a:spcPct val="155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4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．培养标本  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60430" name="AutoShape 14"/>
          <p:cNvSpPr>
            <a:spLocks noChangeArrowheads="1"/>
          </p:cNvSpPr>
          <p:nvPr/>
        </p:nvSpPr>
        <p:spPr bwMode="auto">
          <a:xfrm>
            <a:off x="4276725" y="2382520"/>
            <a:ext cx="6416040" cy="609600"/>
          </a:xfrm>
          <a:prstGeom prst="wedgeRoundRectCallout">
            <a:avLst>
              <a:gd name="adj1" fmla="val -57065"/>
              <a:gd name="adj2" fmla="val 625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检查粪便的颜色、性状、混合物、寄生虫卵等</a:t>
            </a:r>
          </a:p>
          <a:p>
            <a:endParaRPr lang="zh-CN" altLang="en-US" sz="24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60431" name="AutoShape 15"/>
          <p:cNvSpPr>
            <a:spLocks noChangeArrowheads="1"/>
          </p:cNvSpPr>
          <p:nvPr/>
        </p:nvSpPr>
        <p:spPr bwMode="auto">
          <a:xfrm>
            <a:off x="4276725" y="2851785"/>
            <a:ext cx="5857875" cy="726440"/>
          </a:xfrm>
          <a:prstGeom prst="wedgeRoundRectCallout">
            <a:avLst>
              <a:gd name="adj1" fmla="val -58644"/>
              <a:gd name="adj2" fmla="val 2116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检查粪便内肉眼不能观察到的微量血液</a:t>
            </a:r>
          </a:p>
          <a:p>
            <a:endParaRPr lang="zh-CN" altLang="en-US" sz="2400" b="1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60432" name="AutoShape 16"/>
          <p:cNvSpPr>
            <a:spLocks noChangeArrowheads="1"/>
          </p:cNvSpPr>
          <p:nvPr/>
        </p:nvSpPr>
        <p:spPr bwMode="auto">
          <a:xfrm>
            <a:off x="5686425" y="3415665"/>
            <a:ext cx="5325110" cy="789305"/>
          </a:xfrm>
          <a:prstGeom prst="wedgeRoundRectCallout">
            <a:avLst>
              <a:gd name="adj1" fmla="val -59259"/>
              <a:gd name="adj2" fmla="val 3390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检查粪便中寄生虫成虫、幼虫和虫卵</a:t>
            </a:r>
          </a:p>
        </p:txBody>
      </p:sp>
      <p:sp>
        <p:nvSpPr>
          <p:cNvPr id="60433" name="AutoShape 17"/>
          <p:cNvSpPr>
            <a:spLocks noChangeArrowheads="1"/>
          </p:cNvSpPr>
          <p:nvPr/>
        </p:nvSpPr>
        <p:spPr bwMode="auto">
          <a:xfrm>
            <a:off x="4096385" y="4352290"/>
            <a:ext cx="3113405" cy="789305"/>
          </a:xfrm>
          <a:prstGeom prst="wedgeRoundRectCallout">
            <a:avLst>
              <a:gd name="adj1" fmla="val -59329"/>
              <a:gd name="adj2" fmla="val 754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检查粪便中的致病菌</a:t>
            </a:r>
          </a:p>
        </p:txBody>
      </p:sp>
      <p:sp>
        <p:nvSpPr>
          <p:cNvPr id="54279" name="文本框 15"/>
          <p:cNvSpPr txBox="1">
            <a:spLocks noChangeArrowheads="1"/>
          </p:cNvSpPr>
          <p:nvPr/>
        </p:nvSpPr>
        <p:spPr bwMode="auto">
          <a:xfrm>
            <a:off x="2631440" y="1441450"/>
            <a:ext cx="97218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目的</a:t>
            </a:r>
          </a:p>
        </p:txBody>
      </p:sp>
      <p:sp>
        <p:nvSpPr>
          <p:cNvPr id="53250" name="文本框 12"/>
          <p:cNvSpPr txBox="1">
            <a:spLocks noChangeArrowheads="1"/>
          </p:cNvSpPr>
          <p:nvPr/>
        </p:nvSpPr>
        <p:spPr bwMode="auto">
          <a:xfrm>
            <a:off x="63531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 、粪便标本采集法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0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0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0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0" grpId="0" bldLvl="0" animBg="1"/>
      <p:bldP spid="60430" grpId="1" bldLvl="0" animBg="1"/>
      <p:bldP spid="60431" grpId="0" bldLvl="0" animBg="1"/>
      <p:bldP spid="60431" grpId="1" bldLvl="0" animBg="1"/>
      <p:bldP spid="60432" grpId="0" bldLvl="0" animBg="1"/>
      <p:bldP spid="60432" grpId="1" bldLvl="0" animBg="1"/>
      <p:bldP spid="60433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6330" name="Rectangle 13"/>
          <p:cNvSpPr>
            <a:spLocks noChangeArrowheads="1"/>
          </p:cNvSpPr>
          <p:nvPr/>
        </p:nvSpPr>
        <p:spPr bwMode="auto">
          <a:xfrm>
            <a:off x="1168400" y="2495868"/>
            <a:ext cx="9777413" cy="2486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）患者病情、治疗、排便情况及自理能力。</a:t>
            </a:r>
          </a:p>
          <a:p>
            <a:pPr indent="269875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）患者对采集粪便标本的心理反应与合作程度，了解女性患者是否在月经期。</a:t>
            </a:r>
          </a:p>
          <a:p>
            <a:pPr indent="269875"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）粪便标本采集的种类与目的。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53820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评估</a:t>
            </a:r>
          </a:p>
        </p:txBody>
      </p:sp>
      <p:sp>
        <p:nvSpPr>
          <p:cNvPr id="59399" name="文本框 15"/>
          <p:cNvSpPr txBox="1">
            <a:spLocks noChangeArrowheads="1"/>
          </p:cNvSpPr>
          <p:nvPr/>
        </p:nvSpPr>
        <p:spPr bwMode="auto">
          <a:xfrm>
            <a:off x="2191385" y="1428750"/>
            <a:ext cx="185166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53250" name="文本框 12"/>
          <p:cNvSpPr txBox="1">
            <a:spLocks noChangeArrowheads="1"/>
          </p:cNvSpPr>
          <p:nvPr/>
        </p:nvSpPr>
        <p:spPr bwMode="auto">
          <a:xfrm>
            <a:off x="63531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 、粪便标本采集法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标本采集的原则</a:t>
            </a:r>
            <a:endParaRPr lang="en-US" altLang="zh-CN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76350" y="205422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一、按医嘱采集标本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7977188" y="205422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二、做好采集前准备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四、培养标本的采集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50913" y="40290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三、确保标本质量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20" grpId="0" animBg="1"/>
      <p:bldP spid="3" grpId="0"/>
      <p:bldP spid="21" grpId="0"/>
      <p:bldP spid="22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5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7354" name="Rectangle 13"/>
          <p:cNvSpPr>
            <a:spLocks noChangeArrowheads="1"/>
          </p:cNvSpPr>
          <p:nvPr/>
        </p:nvSpPr>
        <p:spPr bwMode="auto">
          <a:xfrm>
            <a:off x="1639570" y="2398395"/>
            <a:ext cx="9312910" cy="30435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用物准备：</a:t>
            </a:r>
            <a:endParaRPr lang="zh-CN" altLang="en-US" sz="240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①常规标本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：检便盒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内附棉签或检便匙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，清洁便盆。</a:t>
            </a:r>
          </a:p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②隐血标本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检便盒</a:t>
            </a:r>
            <a:r>
              <a:rPr lang="en-US" altLang="zh-TW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内附棉签或检便匙</a:t>
            </a:r>
            <a:r>
              <a:rPr lang="en-US" altLang="zh-TW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清洁便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盆</a:t>
            </a:r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③寄生虫及虫卵标本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检便盒</a:t>
            </a:r>
            <a:r>
              <a:rPr lang="en-US" altLang="zh-TW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内附棉签或检便匙</a:t>
            </a:r>
            <a:r>
              <a:rPr lang="en-US" altLang="zh-TW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透明胶带及载</a:t>
            </a:r>
          </a:p>
          <a:p>
            <a:pPr indent="304800"/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                            玻片 </a:t>
            </a:r>
            <a:r>
              <a:rPr lang="en-US" altLang="zh-TW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查找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蛲虫</a:t>
            </a:r>
            <a:r>
              <a:rPr lang="en-US" altLang="zh-TW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TW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清洁便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盆。</a:t>
            </a:r>
          </a:p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④培养标本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：无菌一次性使用肛拭子等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环境准备：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病室安静、整洁、光线充足，患者体位舒适，隔帘</a:t>
            </a:r>
            <a:r>
              <a:rPr lang="zh-TW" altLang="en-US" sz="2400" b="1">
                <a:solidFill>
                  <a:srgbClr val="0066FF"/>
                </a:solidFill>
                <a:ea typeface="微软雅黑" pitchFamily="34" charset="-122"/>
              </a:rPr>
              <a:t>遮挡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，保护患者隐私。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计划</a:t>
            </a:r>
          </a:p>
        </p:txBody>
      </p:sp>
      <p:sp>
        <p:nvSpPr>
          <p:cNvPr id="59399" name="文本框 15"/>
          <p:cNvSpPr txBox="1">
            <a:spLocks noChangeArrowheads="1"/>
          </p:cNvSpPr>
          <p:nvPr/>
        </p:nvSpPr>
        <p:spPr bwMode="auto">
          <a:xfrm>
            <a:off x="2191385" y="1428750"/>
            <a:ext cx="185166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53250" name="文本框 12"/>
          <p:cNvSpPr txBox="1">
            <a:spLocks noChangeArrowheads="1"/>
          </p:cNvSpPr>
          <p:nvPr/>
        </p:nvSpPr>
        <p:spPr bwMode="auto">
          <a:xfrm>
            <a:off x="63531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 、粪便标本采集法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69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1054100" y="2523173"/>
            <a:ext cx="10186988" cy="30435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）准备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）核对解释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）采集方法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▲常规标本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▲隐血标本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▲寄生虫及虫卵标本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▲培养标本</a:t>
            </a:r>
          </a:p>
          <a:p>
            <a:pPr indent="304800" algn="ctr"/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503" name="AutoShape 15"/>
          <p:cNvSpPr>
            <a:spLocks noChangeArrowheads="1"/>
          </p:cNvSpPr>
          <p:nvPr/>
        </p:nvSpPr>
        <p:spPr bwMode="auto">
          <a:xfrm>
            <a:off x="4516438" y="3198813"/>
            <a:ext cx="5764212" cy="2065337"/>
          </a:xfrm>
          <a:prstGeom prst="wedgeRoundRectCallout">
            <a:avLst>
              <a:gd name="adj1" fmla="val -62639"/>
              <a:gd name="adj2" fmla="val -2509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嘱患者排便于清洁便盆中，用棉签或检便匙挑取粪便中央部分或黏液、脓血等异常部分，量约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5g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（相当于蚕豆大小）放入蜡纸盒内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水样便盛于容器中</a:t>
            </a:r>
          </a:p>
        </p:txBody>
      </p:sp>
      <p:sp>
        <p:nvSpPr>
          <p:cNvPr id="63504" name="AutoShape 16"/>
          <p:cNvSpPr>
            <a:spLocks noChangeArrowheads="1"/>
          </p:cNvSpPr>
          <p:nvPr/>
        </p:nvSpPr>
        <p:spPr bwMode="auto">
          <a:xfrm>
            <a:off x="4141788" y="2523173"/>
            <a:ext cx="6359525" cy="1470025"/>
          </a:xfrm>
          <a:prstGeom prst="wedgeRoundRectCallout">
            <a:avLst>
              <a:gd name="adj1" fmla="val -55042"/>
              <a:gd name="adj2" fmla="val 5129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嘱患者检查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前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3d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禁食肉类、动物血、肝、绿色蔬菜、含铁丰富的食物和药物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4d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按常规标本采集粪便标本</a:t>
            </a:r>
          </a:p>
        </p:txBody>
      </p:sp>
      <p:sp>
        <p:nvSpPr>
          <p:cNvPr id="63505" name="AutoShape 17"/>
          <p:cNvSpPr>
            <a:spLocks noChangeArrowheads="1"/>
          </p:cNvSpPr>
          <p:nvPr/>
        </p:nvSpPr>
        <p:spPr bwMode="auto">
          <a:xfrm>
            <a:off x="4668838" y="2689225"/>
            <a:ext cx="6372225" cy="2520950"/>
          </a:xfrm>
          <a:prstGeom prst="wedgeRoundRectCallout">
            <a:avLst>
              <a:gd name="adj1" fmla="val -54560"/>
              <a:gd name="adj2" fmla="val 1939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检查寄生虫卵：嘱患者排便于清洁便盆中，采集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不同部位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带脓血、黏液的粪便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10g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送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找寄生虫体或虫卵计数：患者服驱虫药后或作血吸虫孵化检查则应留取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全部粪便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采集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24h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便</a:t>
            </a:r>
          </a:p>
          <a:p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506" name="AutoShape 18"/>
          <p:cNvSpPr>
            <a:spLocks noChangeArrowheads="1"/>
          </p:cNvSpPr>
          <p:nvPr/>
        </p:nvSpPr>
        <p:spPr bwMode="auto">
          <a:xfrm>
            <a:off x="4708525" y="2162175"/>
            <a:ext cx="5792788" cy="2895600"/>
          </a:xfrm>
          <a:prstGeom prst="wedgeRoundRectCallout">
            <a:avLst>
              <a:gd name="adj1" fmla="val -53755"/>
              <a:gd name="adj2" fmla="val 2850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检查阿米巴原虫：采集粪便标本前，先将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便盆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用热水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加温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，患者排便后连同便盆立即送检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检查蛲虫：于夜晚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点左右或清晨排便前，将透明胶带贴在肛门四周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取下粘有虫卵的透明胶带，粘贴在载玻片上或将透明胶带对合</a:t>
            </a:r>
          </a:p>
        </p:txBody>
      </p:sp>
      <p:sp>
        <p:nvSpPr>
          <p:cNvPr id="63507" name="AutoShape 19"/>
          <p:cNvSpPr>
            <a:spLocks noChangeArrowheads="1"/>
          </p:cNvSpPr>
          <p:nvPr/>
        </p:nvSpPr>
        <p:spPr bwMode="auto">
          <a:xfrm>
            <a:off x="4724400" y="2062163"/>
            <a:ext cx="6165850" cy="3313112"/>
          </a:xfrm>
          <a:prstGeom prst="wedgeRoundRectCallout">
            <a:avLst>
              <a:gd name="adj1" fmla="val -58343"/>
              <a:gd name="adj2" fmla="val 3744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嘱患者排便于消毒便盆中，用无菌长棉签取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带脓血黏液部分的粪便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放入无菌培养管中送检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若患者无便意，将肛拭子前端用无菌甘油或生理盐水湿润，插入肛门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5cm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（幼儿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3cm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）处，顺一个方向轻轻在直肠内旋转，沾取直肠内黏液后取出，置于容器内</a:t>
            </a:r>
          </a:p>
        </p:txBody>
      </p:sp>
      <p:sp>
        <p:nvSpPr>
          <p:cNvPr id="63508" name="Rectangle 20"/>
          <p:cNvSpPr>
            <a:spLocks noChangeArrowheads="1"/>
          </p:cNvSpPr>
          <p:nvPr/>
        </p:nvSpPr>
        <p:spPr bwMode="auto">
          <a:xfrm>
            <a:off x="1377950" y="3612992"/>
            <a:ext cx="2504440" cy="1214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）整理与嘱咐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）观察记录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）送检标本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实施</a:t>
            </a:r>
          </a:p>
        </p:txBody>
      </p:sp>
      <p:sp>
        <p:nvSpPr>
          <p:cNvPr id="59399" name="文本框 15"/>
          <p:cNvSpPr txBox="1">
            <a:spLocks noChangeArrowheads="1"/>
          </p:cNvSpPr>
          <p:nvPr/>
        </p:nvSpPr>
        <p:spPr bwMode="auto">
          <a:xfrm>
            <a:off x="2191385" y="1428750"/>
            <a:ext cx="185166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5" name="文本框 12"/>
          <p:cNvSpPr txBox="1">
            <a:spLocks noChangeArrowheads="1"/>
          </p:cNvSpPr>
          <p:nvPr/>
        </p:nvSpPr>
        <p:spPr bwMode="auto">
          <a:xfrm>
            <a:off x="63531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 、粪便标本采集法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5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5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5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5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3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35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35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5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35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3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3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5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35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63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35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635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35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635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635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635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635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35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3" grpId="0" animBg="1"/>
      <p:bldP spid="63503" grpId="1" animBg="1"/>
      <p:bldP spid="63504" grpId="0" bldLvl="0" animBg="1"/>
      <p:bldP spid="63504" grpId="1" bldLvl="0" animBg="1"/>
      <p:bldP spid="63505" grpId="0" animBg="1"/>
      <p:bldP spid="63505" grpId="1" animBg="1"/>
      <p:bldP spid="63506" grpId="0" animBg="1"/>
      <p:bldP spid="63506" grpId="1" animBg="1"/>
      <p:bldP spid="63507" grpId="0" animBg="1"/>
      <p:bldP spid="63507" grpId="1" animBg="1"/>
      <p:bldP spid="6350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3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59402" name="Rectangle 13"/>
          <p:cNvSpPr>
            <a:spLocks noChangeArrowheads="1"/>
          </p:cNvSpPr>
          <p:nvPr/>
        </p:nvSpPr>
        <p:spPr bwMode="auto">
          <a:xfrm>
            <a:off x="1168083" y="2838768"/>
            <a:ext cx="9777412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）护患沟通有效，患者能主动配合操作。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269875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）标本采集方法正确，并及时送检。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实施</a:t>
            </a:r>
          </a:p>
        </p:txBody>
      </p:sp>
      <p:sp>
        <p:nvSpPr>
          <p:cNvPr id="59399" name="文本框 15"/>
          <p:cNvSpPr txBox="1">
            <a:spLocks noChangeArrowheads="1"/>
          </p:cNvSpPr>
          <p:nvPr/>
        </p:nvSpPr>
        <p:spPr bwMode="auto">
          <a:xfrm>
            <a:off x="2191385" y="1428750"/>
            <a:ext cx="185166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53250" name="文本框 12"/>
          <p:cNvSpPr txBox="1">
            <a:spLocks noChangeArrowheads="1"/>
          </p:cNvSpPr>
          <p:nvPr/>
        </p:nvSpPr>
        <p:spPr bwMode="auto">
          <a:xfrm>
            <a:off x="63531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 、粪便标本采集法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7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0426" name="Rectangle 13"/>
          <p:cNvSpPr>
            <a:spLocks noChangeArrowheads="1"/>
          </p:cNvSpPr>
          <p:nvPr/>
        </p:nvSpPr>
        <p:spPr bwMode="auto">
          <a:xfrm>
            <a:off x="1250950" y="2700338"/>
            <a:ext cx="9777413" cy="1373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灌肠后的粪便、粪便过稀及混有油滴等不宜作为检查标本。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269875"/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便标本应新鲜，不可混入尿液及其他杂物。</a:t>
            </a:r>
          </a:p>
        </p:txBody>
      </p:sp>
      <p:sp>
        <p:nvSpPr>
          <p:cNvPr id="60423" name="文本框 15"/>
          <p:cNvSpPr txBox="1">
            <a:spLocks noChangeArrowheads="1"/>
          </p:cNvSpPr>
          <p:nvPr/>
        </p:nvSpPr>
        <p:spPr bwMode="auto">
          <a:xfrm>
            <a:off x="2195830" y="1428750"/>
            <a:ext cx="184277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53250" name="文本框 12"/>
          <p:cNvSpPr txBox="1">
            <a:spLocks noChangeArrowheads="1"/>
          </p:cNvSpPr>
          <p:nvPr/>
        </p:nvSpPr>
        <p:spPr bwMode="auto">
          <a:xfrm>
            <a:off x="63531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 、粪便标本采集法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5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0429" name="Rectangle 13"/>
          <p:cNvSpPr>
            <a:spLocks noChangeArrowheads="1"/>
          </p:cNvSpPr>
          <p:nvPr/>
        </p:nvSpPr>
        <p:spPr bwMode="auto">
          <a:xfrm>
            <a:off x="1101725" y="1632744"/>
            <a:ext cx="9777413" cy="421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90000"/>
              </a:lnSpc>
            </a:pPr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55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．常规标本：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检查痰的一般性状，做涂片经特殊染色检查痰内癌</a:t>
            </a:r>
          </a:p>
          <a:p>
            <a:pPr indent="269875">
              <a:lnSpc>
                <a:spcPct val="155000"/>
              </a:lnSpc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                           细胞、细菌、虫卵等，以协助诊断某些呼吸系统疾病。</a:t>
            </a:r>
          </a:p>
          <a:p>
            <a:pPr indent="269875"/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 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24h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痰标本：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检查痰液中的致病菌。</a:t>
            </a:r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55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．痰培养标本　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检查</a:t>
            </a:r>
            <a:r>
              <a:rPr lang="en-US" altLang="zh-CN" sz="2400" b="1">
                <a:solidFill>
                  <a:srgbClr val="0066FF"/>
                </a:solidFill>
                <a:ea typeface="微软雅黑" pitchFamily="34" charset="-122"/>
              </a:rPr>
              <a:t>24h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痰液的量、性状，协助诊断。</a:t>
            </a:r>
          </a:p>
          <a:p>
            <a:pPr indent="269875">
              <a:lnSpc>
                <a:spcPct val="155000"/>
              </a:lnSpc>
            </a:pPr>
            <a:endParaRPr lang="zh-CN" altLang="en-US" sz="24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/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62471" name="文本框 15"/>
          <p:cNvSpPr txBox="1">
            <a:spLocks noChangeArrowheads="1"/>
          </p:cNvSpPr>
          <p:nvPr/>
        </p:nvSpPr>
        <p:spPr bwMode="auto">
          <a:xfrm>
            <a:off x="2597150" y="1397000"/>
            <a:ext cx="10401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目的</a:t>
            </a:r>
          </a:p>
        </p:txBody>
      </p:sp>
      <p:sp>
        <p:nvSpPr>
          <p:cNvPr id="61442" name="文本框 12"/>
          <p:cNvSpPr txBox="1">
            <a:spLocks noChangeArrowheads="1"/>
          </p:cNvSpPr>
          <p:nvPr/>
        </p:nvSpPr>
        <p:spPr bwMode="auto">
          <a:xfrm>
            <a:off x="589915" y="257175"/>
            <a:ext cx="376110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 、痰标本采集法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4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3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4522" name="Rectangle 13"/>
          <p:cNvSpPr>
            <a:spLocks noChangeArrowheads="1"/>
          </p:cNvSpPr>
          <p:nvPr/>
        </p:nvSpPr>
        <p:spPr bwMode="auto">
          <a:xfrm>
            <a:off x="1152525" y="2581275"/>
            <a:ext cx="9777413" cy="2016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5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）患者病情、治疗、痰液及排痰情况。</a:t>
            </a:r>
          </a:p>
          <a:p>
            <a:pPr indent="269875">
              <a:lnSpc>
                <a:spcPct val="15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）患者对采集痰液标本的心理反应与合作程度。</a:t>
            </a:r>
          </a:p>
          <a:p>
            <a:pPr indent="269875">
              <a:lnSpc>
                <a:spcPct val="15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观察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患者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口腔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黏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膜和咽部情况。</a:t>
            </a:r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评估</a:t>
            </a:r>
          </a:p>
        </p:txBody>
      </p:sp>
      <p:sp>
        <p:nvSpPr>
          <p:cNvPr id="67591" name="文本框 15"/>
          <p:cNvSpPr txBox="1">
            <a:spLocks noChangeArrowheads="1"/>
          </p:cNvSpPr>
          <p:nvPr/>
        </p:nvSpPr>
        <p:spPr bwMode="auto">
          <a:xfrm>
            <a:off x="2103120" y="1428750"/>
            <a:ext cx="226695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61442" name="文本框 12"/>
          <p:cNvSpPr txBox="1">
            <a:spLocks noChangeArrowheads="1"/>
          </p:cNvSpPr>
          <p:nvPr/>
        </p:nvSpPr>
        <p:spPr bwMode="auto">
          <a:xfrm>
            <a:off x="589915" y="257175"/>
            <a:ext cx="376110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 、痰标本采集法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7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5546" name="Rectangle 13"/>
          <p:cNvSpPr>
            <a:spLocks noChangeArrowheads="1"/>
          </p:cNvSpPr>
          <p:nvPr/>
        </p:nvSpPr>
        <p:spPr bwMode="auto">
          <a:xfrm>
            <a:off x="1002348" y="2673985"/>
            <a:ext cx="10186987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2400" b="1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用物准备：</a:t>
            </a:r>
          </a:p>
          <a:p>
            <a:pPr indent="304800"/>
            <a:r>
              <a:rPr lang="zh-CN" altLang="en-US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① 常规标本：痰盒、冷开水。</a:t>
            </a:r>
          </a:p>
          <a:p>
            <a:pPr indent="304800"/>
            <a:r>
              <a:rPr lang="zh-CN" altLang="en-US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② </a:t>
            </a:r>
            <a:r>
              <a:rPr lang="en-US" altLang="zh-CN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24h</a:t>
            </a:r>
            <a:r>
              <a:rPr lang="zh-CN" altLang="en-US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标本：痰杯或清洁广口集痰器，容量为</a:t>
            </a:r>
            <a:r>
              <a:rPr lang="en-US" altLang="zh-CN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500mL</a:t>
            </a:r>
            <a:r>
              <a:rPr lang="zh-CN" altLang="en-US" sz="2400" dirty="0" smtClean="0">
                <a:solidFill>
                  <a:srgbClr val="0066FF"/>
                </a:solidFill>
                <a:latin typeface="微软雅黑" charset="0"/>
                <a:ea typeface="微软雅黑" charset="0"/>
              </a:rPr>
              <a:t>，防腐剂（如苯酚）。</a:t>
            </a:r>
            <a:endParaRPr lang="zh-CN" altLang="en-US" sz="2400" dirty="0">
              <a:solidFill>
                <a:srgbClr val="0066FF"/>
              </a:solidFill>
              <a:latin typeface="微软雅黑" charset="0"/>
              <a:ea typeface="微软雅黑" charset="0"/>
            </a:endParaRPr>
          </a:p>
          <a:p>
            <a:pPr indent="304800"/>
            <a:r>
              <a:rPr lang="zh-CN" altLang="en-US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③ 培养标本：朵贝尔溶液、冷开水等漱口溶液，无菌集痰器。</a:t>
            </a:r>
          </a:p>
          <a:p>
            <a:pPr indent="304800"/>
            <a:r>
              <a:rPr lang="zh-CN" altLang="en-US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④ 必要时备电动吸引器、吸痰管、特殊集痰器、手消毒液、手套等</a:t>
            </a:r>
          </a:p>
          <a:p>
            <a:pPr indent="304800"/>
            <a:r>
              <a:rPr lang="zh-CN" altLang="en-US" sz="2400" b="1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环境准备：</a:t>
            </a:r>
            <a:r>
              <a:rPr lang="zh-TW" altLang="en-US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病室安静、整洁、通风</a:t>
            </a:r>
            <a:r>
              <a:rPr lang="zh-CN" altLang="en-US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，光线充足</a:t>
            </a:r>
            <a:r>
              <a:rPr lang="zh-TW" altLang="en-US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2400" dirty="0">
                <a:solidFill>
                  <a:srgbClr val="0066FF"/>
                </a:solidFill>
                <a:latin typeface="微软雅黑" charset="0"/>
                <a:ea typeface="微软雅黑" charset="0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计划</a:t>
            </a:r>
          </a:p>
        </p:txBody>
      </p:sp>
      <p:sp>
        <p:nvSpPr>
          <p:cNvPr id="67591" name="文本框 15"/>
          <p:cNvSpPr txBox="1">
            <a:spLocks noChangeArrowheads="1"/>
          </p:cNvSpPr>
          <p:nvPr/>
        </p:nvSpPr>
        <p:spPr bwMode="auto">
          <a:xfrm>
            <a:off x="2103120" y="1428750"/>
            <a:ext cx="226695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61442" name="文本框 12"/>
          <p:cNvSpPr txBox="1">
            <a:spLocks noChangeArrowheads="1"/>
          </p:cNvSpPr>
          <p:nvPr/>
        </p:nvSpPr>
        <p:spPr bwMode="auto">
          <a:xfrm>
            <a:off x="589915" y="257175"/>
            <a:ext cx="376110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 、痰标本采集法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6570" name="Rectangle 13"/>
          <p:cNvSpPr>
            <a:spLocks noChangeArrowheads="1"/>
          </p:cNvSpPr>
          <p:nvPr/>
        </p:nvSpPr>
        <p:spPr bwMode="auto">
          <a:xfrm>
            <a:off x="1150938" y="2333784"/>
            <a:ext cx="10186987" cy="25603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 algn="ctr"/>
            <a:endParaRPr lang="zh-CN" altLang="en-US" b="1"/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）准备  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）核对解释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）采集方法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24h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标本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▲常规标本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▲培养标本</a:t>
            </a:r>
          </a:p>
        </p:txBody>
      </p:sp>
      <p:sp>
        <p:nvSpPr>
          <p:cNvPr id="66574" name="AutoShape 14"/>
          <p:cNvSpPr>
            <a:spLocks noChangeArrowheads="1"/>
          </p:cNvSpPr>
          <p:nvPr/>
        </p:nvSpPr>
        <p:spPr bwMode="auto">
          <a:xfrm>
            <a:off x="4316730" y="2065338"/>
            <a:ext cx="6276975" cy="3200400"/>
          </a:xfrm>
          <a:prstGeom prst="wedgeRoundRectCallout">
            <a:avLst>
              <a:gd name="adj1" fmla="val -57005"/>
              <a:gd name="adj2" fmla="val 1195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①漱口</a:t>
            </a: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晨起漱口    </a:t>
            </a:r>
          </a:p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②留取标本：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深呼吸数次后，用力咳出气管深处第一口痰液，盛于痰盒内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难于自然咳嗽、不合作或人工辅助呼吸患者的痰液采集：使用集痰器 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如查找癌细胞，应立即送检或用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95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％乙醇或</a:t>
            </a:r>
            <a:r>
              <a:rPr lang="en-US" altLang="zh-CN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％甲醛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固定</a:t>
            </a:r>
          </a:p>
        </p:txBody>
      </p:sp>
      <p:sp>
        <p:nvSpPr>
          <p:cNvPr id="66575" name="AutoShape 15"/>
          <p:cNvSpPr>
            <a:spLocks noChangeArrowheads="1"/>
          </p:cNvSpPr>
          <p:nvPr/>
        </p:nvSpPr>
        <p:spPr bwMode="auto">
          <a:xfrm>
            <a:off x="4102100" y="3175953"/>
            <a:ext cx="6442075" cy="1717675"/>
          </a:xfrm>
          <a:prstGeom prst="wedgeRoundRectCallout">
            <a:avLst>
              <a:gd name="adj1" fmla="val -55125"/>
              <a:gd name="adj2" fmla="val 2171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ea typeface="微软雅黑" pitchFamily="34" charset="-122"/>
              </a:rPr>
              <a:t>注明留痰起止时间，容器内加少量清水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ea typeface="微软雅黑" pitchFamily="34" charset="-122"/>
              </a:rPr>
              <a:t>嘱患者起床后进食前漱口后第一口痰开始留取，至次日晨进食前漱口后最后一口痰结束，全部痰液留入集痰器内送检</a:t>
            </a:r>
          </a:p>
        </p:txBody>
      </p:sp>
      <p:sp>
        <p:nvSpPr>
          <p:cNvPr id="66576" name="AutoShape 16"/>
          <p:cNvSpPr>
            <a:spLocks noChangeArrowheads="1"/>
          </p:cNvSpPr>
          <p:nvPr/>
        </p:nvSpPr>
        <p:spPr bwMode="auto">
          <a:xfrm>
            <a:off x="4116388" y="2355850"/>
            <a:ext cx="6677025" cy="2909888"/>
          </a:xfrm>
          <a:prstGeom prst="wedgeRoundRectCallout">
            <a:avLst>
              <a:gd name="adj1" fmla="val -57468"/>
              <a:gd name="adj2" fmla="val 3287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①漱口：嘱患者晨起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先用朵贝尔溶液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漱口，去除口腔中的细菌，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再用冷开水漱口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</a:p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②留取标本：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数次深呼吸后，用力咳出气管深处的痰液，盛于无菌集痰器内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若患者不能咳痰或配合：可用</a:t>
            </a:r>
            <a:r>
              <a:rPr lang="zh-CN" altLang="en-US" sz="2400">
                <a:solidFill>
                  <a:schemeClr val="bg1"/>
                </a:solidFill>
                <a:ea typeface="微软雅黑" pitchFamily="34" charset="-122"/>
              </a:rPr>
              <a:t>集痰器</a:t>
            </a:r>
          </a:p>
        </p:txBody>
      </p:sp>
      <p:sp>
        <p:nvSpPr>
          <p:cNvPr id="63508" name="Rectangle 20"/>
          <p:cNvSpPr>
            <a:spLocks noChangeArrowheads="1"/>
          </p:cNvSpPr>
          <p:nvPr/>
        </p:nvSpPr>
        <p:spPr bwMode="auto">
          <a:xfrm>
            <a:off x="1448753" y="3746659"/>
            <a:ext cx="2504440" cy="1214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）整理与嘱咐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）观察记录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）送检标本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实施</a:t>
            </a:r>
          </a:p>
        </p:txBody>
      </p:sp>
      <p:sp>
        <p:nvSpPr>
          <p:cNvPr id="67591" name="文本框 15"/>
          <p:cNvSpPr txBox="1">
            <a:spLocks noChangeArrowheads="1"/>
          </p:cNvSpPr>
          <p:nvPr/>
        </p:nvSpPr>
        <p:spPr bwMode="auto">
          <a:xfrm>
            <a:off x="2103120" y="1428750"/>
            <a:ext cx="226695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61442" name="文本框 12"/>
          <p:cNvSpPr txBox="1">
            <a:spLocks noChangeArrowheads="1"/>
          </p:cNvSpPr>
          <p:nvPr/>
        </p:nvSpPr>
        <p:spPr bwMode="auto">
          <a:xfrm>
            <a:off x="589915" y="257175"/>
            <a:ext cx="376110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 、痰标本采集法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6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6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65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65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6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66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6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6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665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665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4" grpId="0" bldLvl="0" animBg="1"/>
      <p:bldP spid="66574" grpId="1" bldLvl="0" animBg="1"/>
      <p:bldP spid="66575" grpId="0" bldLvl="0" animBg="1"/>
      <p:bldP spid="66575" grpId="1" bldLvl="0" animBg="1"/>
      <p:bldP spid="66576" grpId="0" animBg="1"/>
      <p:bldP spid="66576" grpId="1" animBg="1"/>
      <p:bldP spid="6350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5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7594" name="Rectangle 13"/>
          <p:cNvSpPr>
            <a:spLocks noChangeArrowheads="1"/>
          </p:cNvSpPr>
          <p:nvPr/>
        </p:nvSpPr>
        <p:spPr bwMode="auto">
          <a:xfrm>
            <a:off x="1063308" y="3082608"/>
            <a:ext cx="9777412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）护患沟通有效，患者能主动配合操作。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269875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）标本采集方法正确，并及时送检。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评价</a:t>
            </a:r>
          </a:p>
        </p:txBody>
      </p:sp>
      <p:sp>
        <p:nvSpPr>
          <p:cNvPr id="67591" name="文本框 15"/>
          <p:cNvSpPr txBox="1">
            <a:spLocks noChangeArrowheads="1"/>
          </p:cNvSpPr>
          <p:nvPr/>
        </p:nvSpPr>
        <p:spPr bwMode="auto">
          <a:xfrm>
            <a:off x="2103120" y="1428750"/>
            <a:ext cx="226695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61442" name="文本框 12"/>
          <p:cNvSpPr txBox="1">
            <a:spLocks noChangeArrowheads="1"/>
          </p:cNvSpPr>
          <p:nvPr/>
        </p:nvSpPr>
        <p:spPr bwMode="auto">
          <a:xfrm>
            <a:off x="589915" y="257175"/>
            <a:ext cx="376110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 、痰标本采集法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09" name="组合 2"/>
          <p:cNvGrpSpPr/>
          <p:nvPr/>
        </p:nvGrpSpPr>
        <p:grpSpPr bwMode="auto">
          <a:xfrm>
            <a:off x="882650" y="1677987"/>
            <a:ext cx="10426700" cy="4156755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8618" name="Rectangle 13"/>
          <p:cNvSpPr>
            <a:spLocks noChangeArrowheads="1"/>
          </p:cNvSpPr>
          <p:nvPr/>
        </p:nvSpPr>
        <p:spPr bwMode="auto">
          <a:xfrm>
            <a:off x="1265238" y="1982798"/>
            <a:ext cx="9777412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．如留痰标本查找癌细胞，应立即送检，或用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甲醛溶液或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95%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乙醇溶液固定后送检。</a:t>
            </a:r>
          </a:p>
          <a:p>
            <a:pPr indent="269875"/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TW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采集痰标本时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，嘱患者不可将漱口水、唾液、鼻涕等混入标本中。</a:t>
            </a:r>
          </a:p>
          <a:p>
            <a:pPr indent="269875"/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TW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留取</a:t>
            </a:r>
            <a:r>
              <a:rPr lang="en-US" altLang="zh-TW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24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zh-TW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痰液时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TW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要注明起止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时间，应注意减去所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加入防腐剂的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量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800" b="1" dirty="0" smtClean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269875"/>
            <a:r>
              <a:rPr lang="en-US" altLang="zh-CN" sz="28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8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痰标本留取后</a:t>
            </a:r>
            <a:r>
              <a:rPr lang="en-US" altLang="zh-CN" sz="28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2h</a:t>
            </a:r>
            <a:r>
              <a:rPr lang="zh-CN" altLang="en-US" sz="28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内送检，否则需</a:t>
            </a:r>
            <a:r>
              <a:rPr lang="en-US" altLang="zh-CN" sz="28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8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摄氏度冷藏，但放置时间不可超过</a:t>
            </a:r>
            <a:r>
              <a:rPr lang="en-US" altLang="zh-CN" sz="28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24h</a:t>
            </a:r>
            <a:r>
              <a:rPr lang="zh-CN" altLang="en-US" sz="28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8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269875" algn="ctr"/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68615" name="文本框 15"/>
          <p:cNvSpPr txBox="1">
            <a:spLocks noChangeArrowheads="1"/>
          </p:cNvSpPr>
          <p:nvPr/>
        </p:nvSpPr>
        <p:spPr bwMode="auto">
          <a:xfrm>
            <a:off x="2152650" y="1460500"/>
            <a:ext cx="192913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61442" name="文本框 12"/>
          <p:cNvSpPr txBox="1">
            <a:spLocks noChangeArrowheads="1"/>
          </p:cNvSpPr>
          <p:nvPr/>
        </p:nvSpPr>
        <p:spPr bwMode="auto">
          <a:xfrm>
            <a:off x="589915" y="257175"/>
            <a:ext cx="376110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 、痰标本采集法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1" name="文本框 25"/>
          <p:cNvSpPr txBox="1">
            <a:spLocks noChangeArrowheads="1"/>
          </p:cNvSpPr>
          <p:nvPr/>
        </p:nvSpPr>
        <p:spPr bwMode="auto">
          <a:xfrm>
            <a:off x="1336675" y="2365375"/>
            <a:ext cx="9509125" cy="2439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由医生填写检验申请单，要求目的明确，字迹清楚，并签全名。</a:t>
            </a:r>
          </a:p>
          <a:p>
            <a:pPr>
              <a:lnSpc>
                <a:spcPct val="125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护士对申请单如有疑问，应及时找相关医生核实，无误后方可执行。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一、按医嘱采集标本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7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60429" name="Rectangle 13"/>
          <p:cNvSpPr>
            <a:spLocks noChangeArrowheads="1"/>
          </p:cNvSpPr>
          <p:nvPr/>
        </p:nvSpPr>
        <p:spPr bwMode="auto">
          <a:xfrm>
            <a:off x="1268413" y="1775143"/>
            <a:ext cx="8502650" cy="2650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90000"/>
              </a:lnSpc>
            </a:pPr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55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     从咽部和扁桃体部采集分泌物作细菌培养或病毒分离，协助临床诊断与治疗。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70663" name="文本框 15"/>
          <p:cNvSpPr txBox="1">
            <a:spLocks noChangeArrowheads="1"/>
          </p:cNvSpPr>
          <p:nvPr/>
        </p:nvSpPr>
        <p:spPr bwMode="auto">
          <a:xfrm>
            <a:off x="2505075" y="1428750"/>
            <a:ext cx="122364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目的</a:t>
            </a:r>
          </a:p>
        </p:txBody>
      </p:sp>
      <p:sp>
        <p:nvSpPr>
          <p:cNvPr id="69634" name="文本框 12"/>
          <p:cNvSpPr txBox="1">
            <a:spLocks noChangeArrowheads="1"/>
          </p:cNvSpPr>
          <p:nvPr/>
        </p:nvSpPr>
        <p:spPr bwMode="auto">
          <a:xfrm>
            <a:off x="38258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五、咽拭子标本采集法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5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72714" name="Rectangle 13"/>
          <p:cNvSpPr>
            <a:spLocks noChangeArrowheads="1"/>
          </p:cNvSpPr>
          <p:nvPr/>
        </p:nvSpPr>
        <p:spPr bwMode="auto">
          <a:xfrm>
            <a:off x="1416050" y="2432050"/>
            <a:ext cx="9777413" cy="2314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3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）患者病情、治疗情况。</a:t>
            </a:r>
          </a:p>
          <a:p>
            <a:pPr indent="269875">
              <a:lnSpc>
                <a:spcPct val="13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）患者对采集咽拭子标本的心理反应与合作程度。</a:t>
            </a:r>
          </a:p>
          <a:p>
            <a:pPr indent="269875">
              <a:lnSpc>
                <a:spcPct val="13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观察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患者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口腔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黏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膜有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无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异常和咽部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感染</a:t>
            </a:r>
            <a:r>
              <a:rPr lang="zh-TW" altLang="en-US" sz="2800" b="1">
                <a:solidFill>
                  <a:srgbClr val="0066FF"/>
                </a:solidFill>
                <a:ea typeface="微软雅黑" pitchFamily="34" charset="-122"/>
              </a:rPr>
              <a:t>情况。</a:t>
            </a:r>
            <a:endParaRPr lang="zh-CN" altLang="en-US" sz="2800" b="1">
              <a:solidFill>
                <a:srgbClr val="0066FF"/>
              </a:solidFill>
              <a:ea typeface="微软雅黑" pitchFamily="34" charset="-122"/>
            </a:endParaRPr>
          </a:p>
          <a:p>
            <a:pPr indent="269875">
              <a:lnSpc>
                <a:spcPct val="130000"/>
              </a:lnSpc>
            </a:pP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4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）患者进食时间。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评估</a:t>
            </a:r>
          </a:p>
        </p:txBody>
      </p:sp>
      <p:sp>
        <p:nvSpPr>
          <p:cNvPr id="72711" name="文本框 15"/>
          <p:cNvSpPr txBox="1">
            <a:spLocks noChangeArrowheads="1"/>
          </p:cNvSpPr>
          <p:nvPr/>
        </p:nvSpPr>
        <p:spPr bwMode="auto">
          <a:xfrm>
            <a:off x="2230120" y="1428750"/>
            <a:ext cx="17741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69634" name="文本框 12"/>
          <p:cNvSpPr txBox="1">
            <a:spLocks noChangeArrowheads="1"/>
          </p:cNvSpPr>
          <p:nvPr/>
        </p:nvSpPr>
        <p:spPr bwMode="auto">
          <a:xfrm>
            <a:off x="38258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五、咽拭子标本采集法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29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73738" name="Rectangle 13"/>
          <p:cNvSpPr>
            <a:spLocks noChangeArrowheads="1"/>
          </p:cNvSpPr>
          <p:nvPr/>
        </p:nvSpPr>
        <p:spPr bwMode="auto">
          <a:xfrm>
            <a:off x="1387475" y="2767648"/>
            <a:ext cx="9272588" cy="1706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用物准备：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无菌一次性使用咽拭子</a:t>
            </a:r>
            <a:r>
              <a:rPr lang="zh-CN" altLang="en-US" sz="2400" b="1" smtClean="0">
                <a:solidFill>
                  <a:srgbClr val="0066FF"/>
                </a:solidFill>
                <a:ea typeface="微软雅黑" pitchFamily="34" charset="-122"/>
              </a:rPr>
              <a:t>、压舌板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、无菌生理盐水，必要时备手电筒。</a:t>
            </a:r>
          </a:p>
          <a:p>
            <a:pPr indent="304800"/>
            <a:endParaRPr lang="zh-CN" altLang="en-US" sz="2400" b="1" dirty="0">
              <a:solidFill>
                <a:srgbClr val="0066FF"/>
              </a:solidFill>
              <a:ea typeface="微软雅黑" pitchFamily="34" charset="-122"/>
            </a:endParaRPr>
          </a:p>
          <a:p>
            <a:pPr indent="304800"/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环境准备：</a:t>
            </a:r>
            <a:r>
              <a:rPr lang="zh-TW" altLang="en-US" sz="2400" b="1" dirty="0">
                <a:solidFill>
                  <a:srgbClr val="0066FF"/>
                </a:solidFill>
                <a:ea typeface="微软雅黑" pitchFamily="34" charset="-122"/>
              </a:rPr>
              <a:t>病室安静、整洁、通风</a:t>
            </a:r>
            <a:r>
              <a:rPr lang="zh-CN" altLang="en-US" sz="2400" b="1" dirty="0">
                <a:solidFill>
                  <a:srgbClr val="0066FF"/>
                </a:solidFill>
                <a:ea typeface="微软雅黑" pitchFamily="34" charset="-122"/>
              </a:rPr>
              <a:t>，光线充足</a:t>
            </a:r>
            <a:r>
              <a:rPr lang="zh-TW" altLang="en-US" sz="2400" b="1" dirty="0">
                <a:solidFill>
                  <a:srgbClr val="0066FF"/>
                </a:solidFill>
                <a:ea typeface="微软雅黑" pitchFamily="34" charset="-122"/>
              </a:rPr>
              <a:t>。</a:t>
            </a:r>
            <a:r>
              <a:rPr lang="zh-CN" altLang="en-US" sz="2400" b="1" dirty="0">
                <a:solidFill>
                  <a:srgbClr val="0066FF"/>
                </a:solidFill>
                <a:ea typeface="微软雅黑" pitchFamily="34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计划</a:t>
            </a:r>
          </a:p>
        </p:txBody>
      </p:sp>
      <p:sp>
        <p:nvSpPr>
          <p:cNvPr id="72711" name="文本框 15"/>
          <p:cNvSpPr txBox="1">
            <a:spLocks noChangeArrowheads="1"/>
          </p:cNvSpPr>
          <p:nvPr/>
        </p:nvSpPr>
        <p:spPr bwMode="auto">
          <a:xfrm>
            <a:off x="2230120" y="1428750"/>
            <a:ext cx="17741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69634" name="文本框 12"/>
          <p:cNvSpPr txBox="1">
            <a:spLocks noChangeArrowheads="1"/>
          </p:cNvSpPr>
          <p:nvPr/>
        </p:nvSpPr>
        <p:spPr bwMode="auto">
          <a:xfrm>
            <a:off x="38258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五、咽拭子标本采集法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3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1150938" y="2296795"/>
            <a:ext cx="10186987" cy="21945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 algn="ctr"/>
            <a:endParaRPr lang="zh-CN" altLang="en-US" b="1"/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）准备  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）核对解释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）采集方法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①暴露咽喉部</a:t>
            </a:r>
          </a:p>
          <a:p>
            <a:pPr indent="3048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②取分泌物 </a:t>
            </a:r>
          </a:p>
        </p:txBody>
      </p:sp>
      <p:sp>
        <p:nvSpPr>
          <p:cNvPr id="79886" name="AutoShape 14"/>
          <p:cNvSpPr>
            <a:spLocks noChangeArrowheads="1"/>
          </p:cNvSpPr>
          <p:nvPr/>
        </p:nvSpPr>
        <p:spPr bwMode="auto">
          <a:xfrm>
            <a:off x="4470400" y="3048318"/>
            <a:ext cx="6276975" cy="1814512"/>
          </a:xfrm>
          <a:prstGeom prst="wedgeRoundRectCallout">
            <a:avLst>
              <a:gd name="adj1" fmla="val -57005"/>
              <a:gd name="adj2" fmla="val -30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患者用清水漱口，取出无菌拭子蘸取少量无菌生理盐水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嘱患者张口发“啊”的声音，用压舌板轻压舌部，暴露咽喉部 </a:t>
            </a:r>
          </a:p>
        </p:txBody>
      </p:sp>
      <p:sp>
        <p:nvSpPr>
          <p:cNvPr id="63508" name="Rectangle 20"/>
          <p:cNvSpPr>
            <a:spLocks noChangeArrowheads="1"/>
          </p:cNvSpPr>
          <p:nvPr/>
        </p:nvSpPr>
        <p:spPr bwMode="auto">
          <a:xfrm>
            <a:off x="1449388" y="3663792"/>
            <a:ext cx="2504440" cy="1214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）整理与嘱咐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）观察记录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）送检标本</a:t>
            </a:r>
          </a:p>
        </p:txBody>
      </p:sp>
      <p:sp>
        <p:nvSpPr>
          <p:cNvPr id="79890" name="AutoShape 18"/>
          <p:cNvSpPr>
            <a:spLocks noChangeArrowheads="1"/>
          </p:cNvSpPr>
          <p:nvPr/>
        </p:nvSpPr>
        <p:spPr bwMode="auto">
          <a:xfrm>
            <a:off x="4573588" y="2759075"/>
            <a:ext cx="4792662" cy="2119313"/>
          </a:xfrm>
          <a:prstGeom prst="wedgeRoundRectCallout">
            <a:avLst>
              <a:gd name="adj1" fmla="val -59935"/>
              <a:gd name="adj2" fmla="val 2356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ea typeface="微软雅黑" pitchFamily="34" charset="-122"/>
              </a:rPr>
              <a:t>迅速擦拭患者口腔</a:t>
            </a:r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两侧腭弓及咽、扁桃体</a:t>
            </a:r>
            <a:r>
              <a:rPr lang="zh-CN" altLang="en-US" sz="2400">
                <a:solidFill>
                  <a:schemeClr val="bg1"/>
                </a:solidFill>
                <a:ea typeface="微软雅黑" pitchFamily="34" charset="-122"/>
              </a:rPr>
              <a:t>的分泌物，避免咽拭子触及其他部位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400">
                <a:solidFill>
                  <a:schemeClr val="bg1"/>
                </a:solidFill>
                <a:ea typeface="微软雅黑" pitchFamily="34" charset="-122"/>
              </a:rPr>
              <a:t>迅速把咽拭子插入无菌试管内塞紧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实施</a:t>
            </a:r>
          </a:p>
        </p:txBody>
      </p:sp>
      <p:sp>
        <p:nvSpPr>
          <p:cNvPr id="72711" name="文本框 15"/>
          <p:cNvSpPr txBox="1">
            <a:spLocks noChangeArrowheads="1"/>
          </p:cNvSpPr>
          <p:nvPr/>
        </p:nvSpPr>
        <p:spPr bwMode="auto">
          <a:xfrm>
            <a:off x="2230120" y="1428750"/>
            <a:ext cx="17741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69634" name="文本框 12"/>
          <p:cNvSpPr txBox="1">
            <a:spLocks noChangeArrowheads="1"/>
          </p:cNvSpPr>
          <p:nvPr/>
        </p:nvSpPr>
        <p:spPr bwMode="auto">
          <a:xfrm>
            <a:off x="38258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五、咽拭子标本采集法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98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8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98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98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98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8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3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98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98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798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98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6" grpId="0" bldLvl="0" animBg="1"/>
      <p:bldP spid="79886" grpId="1" bldLvl="0" animBg="1"/>
      <p:bldP spid="63508" grpId="0"/>
      <p:bldP spid="79890" grpId="0" bldLvl="0" animBg="1"/>
      <p:bldP spid="79890" grpId="1" bldLvl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7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75786" name="Rectangle 13"/>
          <p:cNvSpPr>
            <a:spLocks noChangeArrowheads="1"/>
          </p:cNvSpPr>
          <p:nvPr/>
        </p:nvSpPr>
        <p:spPr bwMode="auto">
          <a:xfrm>
            <a:off x="1168718" y="2726373"/>
            <a:ext cx="9777412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）护患沟通有效，患者能主动配合操作。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269875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）标本采集方法正确，并及时送检。</a:t>
            </a:r>
          </a:p>
          <a:p>
            <a:pPr indent="269875"/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3625" y="2125345"/>
            <a:ext cx="894080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charset="0"/>
                <a:ea typeface="微软雅黑" charset="0"/>
              </a:rPr>
              <a:t>评价</a:t>
            </a:r>
          </a:p>
        </p:txBody>
      </p:sp>
      <p:sp>
        <p:nvSpPr>
          <p:cNvPr id="72711" name="文本框 15"/>
          <p:cNvSpPr txBox="1">
            <a:spLocks noChangeArrowheads="1"/>
          </p:cNvSpPr>
          <p:nvPr/>
        </p:nvSpPr>
        <p:spPr bwMode="auto">
          <a:xfrm>
            <a:off x="2230120" y="1428750"/>
            <a:ext cx="1774190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操作程序</a:t>
            </a:r>
          </a:p>
        </p:txBody>
      </p:sp>
      <p:sp>
        <p:nvSpPr>
          <p:cNvPr id="69634" name="文本框 12"/>
          <p:cNvSpPr txBox="1">
            <a:spLocks noChangeArrowheads="1"/>
          </p:cNvSpPr>
          <p:nvPr/>
        </p:nvSpPr>
        <p:spPr bwMode="auto">
          <a:xfrm>
            <a:off x="38258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五、咽拭子标本采集法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76810" name="Rectangle 13"/>
          <p:cNvSpPr>
            <a:spLocks noChangeArrowheads="1"/>
          </p:cNvSpPr>
          <p:nvPr/>
        </p:nvSpPr>
        <p:spPr bwMode="auto">
          <a:xfrm>
            <a:off x="1265238" y="2455863"/>
            <a:ext cx="9777412" cy="27416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69875">
              <a:lnSpc>
                <a:spcPct val="130000"/>
              </a:lnSpc>
            </a:pP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．为了防止呕吐，避免患者在进食后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2h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以内采集咽拭子标本，同时动作轻柔、敏捷。 </a:t>
            </a:r>
          </a:p>
          <a:p>
            <a:pPr indent="269875">
              <a:lnSpc>
                <a:spcPct val="130000"/>
              </a:lnSpc>
            </a:pP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．棉签不要触及其他部位，以免影响检验结果。</a:t>
            </a:r>
          </a:p>
          <a:p>
            <a:pPr indent="269875">
              <a:lnSpc>
                <a:spcPct val="130000"/>
              </a:lnSpc>
            </a:pP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．采集真菌培养标本，应在口腔溃疡面上采取分泌物。</a:t>
            </a:r>
          </a:p>
          <a:p>
            <a:pPr indent="269875" algn="ctr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76807" name="文本框 15"/>
          <p:cNvSpPr txBox="1">
            <a:spLocks noChangeArrowheads="1"/>
          </p:cNvSpPr>
          <p:nvPr/>
        </p:nvSpPr>
        <p:spPr bwMode="auto">
          <a:xfrm>
            <a:off x="2243455" y="1397000"/>
            <a:ext cx="255841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注意事项</a:t>
            </a:r>
          </a:p>
        </p:txBody>
      </p:sp>
      <p:sp>
        <p:nvSpPr>
          <p:cNvPr id="69634" name="文本框 12"/>
          <p:cNvSpPr txBox="1">
            <a:spLocks noChangeArrowheads="1"/>
          </p:cNvSpPr>
          <p:nvPr/>
        </p:nvSpPr>
        <p:spPr bwMode="auto">
          <a:xfrm>
            <a:off x="382588" y="26225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五、咽拭子标本采集法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7826" name="文本框 12"/>
          <p:cNvSpPr txBox="1">
            <a:spLocks noChangeArrowheads="1"/>
          </p:cNvSpPr>
          <p:nvPr/>
        </p:nvSpPr>
        <p:spPr bwMode="auto">
          <a:xfrm>
            <a:off x="690563" y="271463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各种标本采集的方法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77828" name="图片 14"/>
          <p:cNvPicPr>
            <a:picLocks noChangeAspect="1"/>
          </p:cNvPicPr>
          <p:nvPr/>
        </p:nvPicPr>
        <p:blipFill>
          <a:blip r:embed="rId2" cstate="print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2800" b="1">
              <a:solidFill>
                <a:schemeClr val="bg1"/>
              </a:solidFill>
              <a:latin typeface="Arial" charset="0"/>
              <a:ea typeface="微软雅黑" pitchFamily="34" charset="-122"/>
            </a:endParaRPr>
          </a:p>
          <a:p>
            <a:pPr>
              <a:buFont typeface="Wingdings" pitchFamily="2" charset="2"/>
              <a:buChar char="u"/>
              <a:defRPr/>
            </a:pPr>
            <a:r>
              <a:rPr kumimoji="1" lang="zh-CN" altLang="en-US" sz="28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护士应备何种容器？为什么？</a:t>
            </a:r>
          </a:p>
          <a:p>
            <a:pPr>
              <a:buFont typeface="Wingdings" pitchFamily="2" charset="2"/>
              <a:buChar char="u"/>
              <a:defRPr/>
            </a:pPr>
            <a:r>
              <a:rPr kumimoji="1" lang="zh-CN" altLang="en-US" sz="28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采集标本时应注意什么？</a:t>
            </a:r>
          </a:p>
          <a:p>
            <a:pPr algn="ctr">
              <a:defRPr/>
            </a:pPr>
            <a:endParaRPr kumimoji="1" lang="zh-CN" altLang="en-US" sz="2800" b="1">
              <a:solidFill>
                <a:srgbClr val="0066FF"/>
              </a:solidFill>
              <a:latin typeface="Arial" charset="0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7835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77836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7839" name="文本框 25"/>
          <p:cNvSpPr txBox="1">
            <a:spLocks noChangeArrowheads="1"/>
          </p:cNvSpPr>
          <p:nvPr/>
        </p:nvSpPr>
        <p:spPr bwMode="auto">
          <a:xfrm>
            <a:off x="1035050" y="2535238"/>
            <a:ext cx="28384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840" name="文本框 26"/>
          <p:cNvSpPr txBox="1">
            <a:spLocks noChangeArrowheads="1"/>
          </p:cNvSpPr>
          <p:nvPr/>
        </p:nvSpPr>
        <p:spPr bwMode="auto">
          <a:xfrm>
            <a:off x="8318500" y="1881188"/>
            <a:ext cx="28384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002030" y="2592705"/>
            <a:ext cx="3146425" cy="28479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Bef>
                <a:spcPct val="50000"/>
              </a:spcBef>
            </a:pPr>
            <a:r>
              <a:rPr kumimoji="1" lang="en-US" altLang="zh-CN" sz="2800" b="1">
                <a:latin typeface="微软雅黑" pitchFamily="34" charset="-122"/>
                <a:ea typeface="微软雅黑" pitchFamily="34" charset="-122"/>
              </a:rPr>
              <a:t>      </a:t>
            </a:r>
            <a:r>
              <a:rPr kumimoji="1" lang="zh-CN" altLang="en-US" sz="2800" b="1">
                <a:latin typeface="微软雅黑" pitchFamily="34" charset="-122"/>
                <a:ea typeface="微软雅黑" pitchFamily="34" charset="-122"/>
              </a:rPr>
              <a:t>病人王某，女，</a:t>
            </a:r>
            <a:r>
              <a:rPr kumimoji="1" lang="en-US" altLang="zh-CN" sz="2800" b="1">
                <a:latin typeface="微软雅黑" pitchFamily="34" charset="-122"/>
                <a:ea typeface="微软雅黑" pitchFamily="34" charset="-122"/>
              </a:rPr>
              <a:t>64</a:t>
            </a:r>
            <a:r>
              <a:rPr kumimoji="1" lang="zh-CN" altLang="en-US" sz="2800" b="1">
                <a:latin typeface="微软雅黑" pitchFamily="34" charset="-122"/>
                <a:ea typeface="微软雅黑" pitchFamily="34" charset="-122"/>
              </a:rPr>
              <a:t>岁，为明确诊断，需采集血标本查血糖、肝功能和作血培养。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lnSpc>
                <a:spcPts val="2400"/>
              </a:lnSpc>
              <a:spcBef>
                <a:spcPct val="50000"/>
              </a:spcBef>
            </a:pP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855" name="文本框 15"/>
          <p:cNvSpPr txBox="1">
            <a:spLocks noChangeArrowheads="1"/>
          </p:cNvSpPr>
          <p:nvPr/>
        </p:nvSpPr>
        <p:spPr bwMode="auto">
          <a:xfrm>
            <a:off x="719138" y="228600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标本采集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858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课堂小结</a:t>
            </a:r>
          </a:p>
        </p:txBody>
      </p:sp>
      <p:sp>
        <p:nvSpPr>
          <p:cNvPr id="78859" name="Text Box 5"/>
          <p:cNvSpPr txBox="1">
            <a:spLocks noChangeArrowheads="1"/>
          </p:cNvSpPr>
          <p:nvPr/>
        </p:nvSpPr>
        <p:spPr bwMode="auto">
          <a:xfrm>
            <a:off x="1490663" y="2135188"/>
            <a:ext cx="8066087" cy="3144837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1. 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痰标本、咽拭子标本、血标本、尿标本、粪标本的采集方法。</a:t>
            </a:r>
          </a:p>
          <a:p>
            <a:pPr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采集静脉血标本时，注入标本瓶的方法和顺序。</a:t>
            </a:r>
          </a:p>
          <a:p>
            <a:pPr>
              <a:lnSpc>
                <a:spcPct val="140000"/>
              </a:lnSpc>
            </a:pP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尿标本中常用防腐剂的作用及用法。</a:t>
            </a:r>
          </a:p>
          <a:p>
            <a:pPr>
              <a:lnSpc>
                <a:spcPts val="3500"/>
              </a:lnSpc>
              <a:spcBef>
                <a:spcPct val="50000"/>
              </a:spcBef>
            </a:pPr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3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875" name="文本框 12"/>
          <p:cNvSpPr txBox="1">
            <a:spLocks noChangeArrowheads="1"/>
          </p:cNvSpPr>
          <p:nvPr/>
        </p:nvSpPr>
        <p:spPr bwMode="auto">
          <a:xfrm>
            <a:off x="844550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标本采集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987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9880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941388" y="1897063"/>
            <a:ext cx="10120312" cy="4230687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marL="342900" indent="-342900"/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A3/A4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型题</a:t>
            </a:r>
          </a:p>
          <a:p>
            <a:pPr marL="342900" indent="-3429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1—2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题共用题干）</a:t>
            </a:r>
            <a:endParaRPr lang="en-US" altLang="zh-CN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林先生，支气管扩张患者。医生需根据痰培养标本结果选择合适的抗生素。</a:t>
            </a:r>
          </a:p>
          <a:p>
            <a:pPr marL="342900" indent="-342900" eaLnBrk="0" hangingPunct="0">
              <a:buFontTx/>
              <a:buAutoNum type="arabicPeriod"/>
            </a:pP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采集痰标本，以下不正确的方法是（   ）</a:t>
            </a:r>
          </a:p>
          <a:p>
            <a:pPr marL="342900" indent="-342900"/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A.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随时均可采集</a:t>
            </a:r>
          </a:p>
          <a:p>
            <a:pPr marL="342900" indent="-342900"/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B.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应用抗生素前采集</a:t>
            </a:r>
          </a:p>
          <a:p>
            <a:pPr marL="342900" indent="-342900"/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C.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采集前用复方硼酸液漱口</a:t>
            </a:r>
          </a:p>
          <a:p>
            <a:pPr marL="342900" indent="-342900"/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D.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采集时严格执行无菌技术操作</a:t>
            </a:r>
          </a:p>
          <a:p>
            <a:pPr marL="342900" indent="-342900"/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E.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及时送检</a:t>
            </a:r>
          </a:p>
          <a:p>
            <a:pPr marL="342900" indent="-342900" eaLnBrk="0" hangingPunct="0"/>
            <a:endParaRPr lang="zh-CN" altLang="en-US" sz="2400" b="1">
              <a:solidFill>
                <a:srgbClr val="FFCC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ts val="2400"/>
              </a:lnSpc>
              <a:spcBef>
                <a:spcPct val="50000"/>
              </a:spcBef>
            </a:pPr>
            <a:endParaRPr lang="en-US" altLang="zh-CN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楷体_GB2312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6180138" y="2949575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7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899" name="文本框 12"/>
          <p:cNvSpPr txBox="1">
            <a:spLocks noChangeArrowheads="1"/>
          </p:cNvSpPr>
          <p:nvPr/>
        </p:nvSpPr>
        <p:spPr bwMode="auto">
          <a:xfrm>
            <a:off x="844550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标本采集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090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0904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717675" y="2201863"/>
            <a:ext cx="10120313" cy="34099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采集痰标本时最后用的漱口液为（   ）</a:t>
            </a:r>
          </a:p>
          <a:p>
            <a:pPr marL="342900" indent="-342900">
              <a:defRPr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A. 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sym typeface="Symbol" pitchFamily="18" charset="2"/>
              </a:rPr>
              <a:t>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0.1%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醋酸溶液</a:t>
            </a:r>
          </a:p>
          <a:p>
            <a:pPr marL="342900" indent="-342900">
              <a:defRPr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B. 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  <a:sym typeface="Symbol" pitchFamily="18" charset="2"/>
              </a:rPr>
              <a:t>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1%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4%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碳酸氢钠溶液</a:t>
            </a:r>
          </a:p>
          <a:p>
            <a:pPr marL="342900" indent="-342900">
              <a:defRPr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C.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复方硼砂溶液</a:t>
            </a:r>
          </a:p>
          <a:p>
            <a:pPr marL="342900" indent="-342900">
              <a:defRPr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D. 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生理盐水</a:t>
            </a:r>
          </a:p>
          <a:p>
            <a:pPr marL="342900" indent="-342900">
              <a:defRPr/>
            </a:pPr>
            <a:r>
              <a:rPr lang="en-US" altLang="zh-CN" sz="2400" b="1">
                <a:latin typeface="微软雅黑" pitchFamily="34" charset="-122"/>
                <a:ea typeface="微软雅黑" pitchFamily="34" charset="-122"/>
              </a:rPr>
              <a:t>E.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温开水</a:t>
            </a:r>
          </a:p>
          <a:p>
            <a:pPr marL="342900" indent="-342900">
              <a:defRPr/>
            </a:pP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hangingPunct="0">
              <a:defRPr/>
            </a:pPr>
            <a:endParaRPr lang="zh-CN" altLang="en-US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lnSpc>
                <a:spcPts val="2400"/>
              </a:lnSpc>
              <a:spcBef>
                <a:spcPct val="50000"/>
              </a:spcBef>
              <a:defRPr/>
            </a:pPr>
            <a:endParaRPr lang="en-US" altLang="zh-CN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楷体_GB2312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6678613" y="2047875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942" name="文本框 25"/>
          <p:cNvSpPr txBox="1">
            <a:spLocks noChangeArrowheads="1"/>
          </p:cNvSpPr>
          <p:nvPr/>
        </p:nvSpPr>
        <p:spPr bwMode="auto">
          <a:xfrm>
            <a:off x="1073150" y="2200275"/>
            <a:ext cx="9509125" cy="2657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．采集标本前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．根据检验目的选择适当容器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66FF"/>
                </a:solidFill>
                <a:ea typeface="微软雅黑" pitchFamily="34" charset="-122"/>
              </a:rPr>
              <a:t>3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．仔细查对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66FF"/>
                </a:solidFill>
                <a:ea typeface="微软雅黑" pitchFamily="34" charset="-122"/>
              </a:rPr>
              <a:t>4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．做好解释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6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二、做好采集前准备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950" name="AutoShape 14"/>
          <p:cNvSpPr>
            <a:spLocks noChangeArrowheads="1"/>
          </p:cNvSpPr>
          <p:nvPr/>
        </p:nvSpPr>
        <p:spPr bwMode="auto">
          <a:xfrm>
            <a:off x="3781425" y="2120900"/>
            <a:ext cx="6108700" cy="885825"/>
          </a:xfrm>
          <a:prstGeom prst="wedgeRoundRectCallout">
            <a:avLst>
              <a:gd name="adj1" fmla="val -54185"/>
              <a:gd name="adj2" fmla="val 1611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应明确检验项目、检验目的、采集标本量、采集方法及注意事项。</a:t>
            </a: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3948113" y="3722235"/>
            <a:ext cx="6026150" cy="1512887"/>
          </a:xfrm>
          <a:prstGeom prst="wedgeRoundRectCallout">
            <a:avLst>
              <a:gd name="adj1" fmla="val -61829"/>
              <a:gd name="adj2" fmla="val -3824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Char char="u"/>
            </a:pP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容器外</a:t>
            </a:r>
            <a:r>
              <a:rPr lang="zh-CN" altLang="en-US" sz="2400" b="1" dirty="0" smtClean="0">
                <a:solidFill>
                  <a:schemeClr val="bg1"/>
                </a:solidFill>
                <a:ea typeface="微软雅黑" pitchFamily="34" charset="-122"/>
              </a:rPr>
              <a:t>贴标签</a:t>
            </a:r>
            <a:r>
              <a:rPr lang="zh-CN" altLang="en-US" sz="2400" b="1" dirty="0" smtClean="0">
                <a:solidFill>
                  <a:srgbClr val="FFFF00"/>
                </a:solidFill>
                <a:ea typeface="微软雅黑" pitchFamily="34" charset="-122"/>
              </a:rPr>
              <a:t>或电子条形码</a:t>
            </a:r>
            <a:endParaRPr lang="zh-CN" altLang="en-US" sz="2400" b="1" dirty="0">
              <a:solidFill>
                <a:srgbClr val="FFFF00"/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u"/>
            </a:pP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注明科别、病区、床号、</a:t>
            </a:r>
            <a:r>
              <a:rPr lang="zh-TW" altLang="en-US" sz="2400" b="1" dirty="0">
                <a:solidFill>
                  <a:schemeClr val="bg1"/>
                </a:solidFill>
                <a:ea typeface="微软雅黑" pitchFamily="34" charset="-122"/>
              </a:rPr>
              <a:t>姓名</a:t>
            </a:r>
            <a:r>
              <a:rPr lang="zh-CN" altLang="en-US" sz="2400" b="1" dirty="0" smtClean="0">
                <a:solidFill>
                  <a:schemeClr val="bg1"/>
                </a:solidFill>
                <a:ea typeface="微软雅黑" pitchFamily="34" charset="-122"/>
              </a:rPr>
              <a:t>、</a:t>
            </a:r>
            <a:r>
              <a:rPr lang="zh-CN" altLang="en-US" sz="2400" b="1" dirty="0" smtClean="0">
                <a:solidFill>
                  <a:srgbClr val="FFFF00"/>
                </a:solidFill>
                <a:ea typeface="微软雅黑" pitchFamily="34" charset="-122"/>
              </a:rPr>
              <a:t>性别、年龄、</a:t>
            </a:r>
            <a:r>
              <a:rPr lang="zh-CN" altLang="en-US" sz="2400" b="1" dirty="0" smtClean="0">
                <a:solidFill>
                  <a:schemeClr val="bg1"/>
                </a:solidFill>
                <a:ea typeface="微软雅黑" pitchFamily="34" charset="-122"/>
              </a:rPr>
              <a:t>检验目的、</a:t>
            </a:r>
            <a:r>
              <a:rPr lang="zh-CN" altLang="en-US" sz="2400" b="1" dirty="0" smtClean="0">
                <a:solidFill>
                  <a:srgbClr val="FFFF00"/>
                </a:solidFill>
                <a:ea typeface="微软雅黑" pitchFamily="34" charset="-122"/>
              </a:rPr>
              <a:t>住院号</a:t>
            </a:r>
            <a:r>
              <a:rPr lang="zh-CN" altLang="en-US" sz="2400" b="1" dirty="0" smtClean="0">
                <a:solidFill>
                  <a:schemeClr val="bg1"/>
                </a:solidFill>
                <a:ea typeface="微软雅黑" pitchFamily="34" charset="-122"/>
              </a:rPr>
              <a:t>及</a:t>
            </a: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送检日期等。</a:t>
            </a:r>
          </a:p>
        </p:txBody>
      </p:sp>
      <p:sp>
        <p:nvSpPr>
          <p:cNvPr id="39952" name="AutoShape 16"/>
          <p:cNvSpPr>
            <a:spLocks noChangeArrowheads="1"/>
          </p:cNvSpPr>
          <p:nvPr/>
        </p:nvSpPr>
        <p:spPr bwMode="auto">
          <a:xfrm>
            <a:off x="6359525" y="2770188"/>
            <a:ext cx="4600575" cy="2585584"/>
          </a:xfrm>
          <a:prstGeom prst="wedgeRoundRectCallout">
            <a:avLst>
              <a:gd name="adj1" fmla="val -57315"/>
              <a:gd name="adj2" fmla="val -23569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采集标本前应</a:t>
            </a:r>
            <a:r>
              <a:rPr lang="zh-CN" altLang="en-US" sz="2400" b="1" dirty="0" smtClean="0">
                <a:solidFill>
                  <a:schemeClr val="bg1"/>
                </a:solidFill>
                <a:ea typeface="微软雅黑" pitchFamily="34" charset="-122"/>
              </a:rPr>
              <a:t>仔细</a:t>
            </a:r>
            <a:r>
              <a:rPr lang="zh-CN" altLang="en-US" sz="2400" b="1" dirty="0" smtClean="0">
                <a:solidFill>
                  <a:srgbClr val="FFFF00"/>
                </a:solidFill>
                <a:ea typeface="微软雅黑" pitchFamily="34" charset="-122"/>
              </a:rPr>
              <a:t>双人</a:t>
            </a:r>
            <a:r>
              <a:rPr lang="zh-CN" altLang="en-US" sz="2400" b="1" dirty="0" smtClean="0">
                <a:solidFill>
                  <a:schemeClr val="bg1"/>
                </a:solidFill>
                <a:ea typeface="微软雅黑" pitchFamily="34" charset="-122"/>
              </a:rPr>
              <a:t>查对</a:t>
            </a: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医嘱</a:t>
            </a:r>
          </a:p>
          <a:p>
            <a:pPr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核对检验申请单、检验项目</a:t>
            </a:r>
          </a:p>
          <a:p>
            <a:pPr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患者床号、姓名，以防差错发生。</a:t>
            </a:r>
          </a:p>
          <a:p>
            <a:pPr algn="ctr">
              <a:lnSpc>
                <a:spcPct val="130000"/>
              </a:lnSpc>
            </a:pPr>
            <a:endParaRPr lang="zh-CN" altLang="en-US" sz="24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9953" name="AutoShape 17"/>
          <p:cNvSpPr>
            <a:spLocks noChangeArrowheads="1"/>
          </p:cNvSpPr>
          <p:nvPr/>
        </p:nvSpPr>
        <p:spPr bwMode="auto">
          <a:xfrm>
            <a:off x="3641725" y="3659188"/>
            <a:ext cx="6248400" cy="1481137"/>
          </a:xfrm>
          <a:prstGeom prst="wedgeRoundRectCallout">
            <a:avLst>
              <a:gd name="adj1" fmla="val -55486"/>
              <a:gd name="adj2" fmla="val 1484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向患者说明检验目的及注意事项</a:t>
            </a:r>
          </a:p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400" b="1" dirty="0">
                <a:solidFill>
                  <a:schemeClr val="bg1"/>
                </a:solidFill>
                <a:ea typeface="微软雅黑" pitchFamily="34" charset="-122"/>
              </a:rPr>
              <a:t>取得患者配合。</a:t>
            </a:r>
          </a:p>
          <a:p>
            <a:pPr algn="ctr"/>
            <a:endParaRPr lang="zh-CN" altLang="en-US" sz="2400" dirty="0">
              <a:solidFill>
                <a:schemeClr val="bg1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0" grpId="0" animBg="1"/>
      <p:bldP spid="39950" grpId="1" animBg="1"/>
      <p:bldP spid="39951" grpId="0" animBg="1"/>
      <p:bldP spid="39951" grpId="1" animBg="1"/>
      <p:bldP spid="39952" grpId="0" animBg="1"/>
      <p:bldP spid="39952" grpId="1" animBg="1"/>
      <p:bldP spid="3995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27" name="文本框 15"/>
          <p:cNvSpPr txBox="1">
            <a:spLocks noChangeArrowheads="1"/>
          </p:cNvSpPr>
          <p:nvPr/>
        </p:nvSpPr>
        <p:spPr bwMode="auto">
          <a:xfrm>
            <a:off x="8016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标本采集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30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角色扮演活动</a:t>
            </a:r>
          </a:p>
        </p:txBody>
      </p:sp>
      <p:sp>
        <p:nvSpPr>
          <p:cNvPr id="81931" name="Rectangle 3"/>
          <p:cNvSpPr>
            <a:spLocks noChangeArrowheads="1"/>
          </p:cNvSpPr>
          <p:nvPr/>
        </p:nvSpPr>
        <p:spPr bwMode="auto">
          <a:xfrm>
            <a:off x="1200150" y="1965325"/>
            <a:ext cx="8628063" cy="337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 eaLnBrk="0" hangingPunct="0">
              <a:lnSpc>
                <a:spcPct val="12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  王某，女，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41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岁。主诉：尿频、尿急、尿痛，伴排尿困难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7d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加重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2d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。诊断为“尿路感染”收入院。医嘱：肝肾功能检查，尿常规检查。责任护士小刘遵医嘱为患者采集血标本和尿标本。</a:t>
            </a:r>
          </a:p>
          <a:p>
            <a:pPr marL="228600" indent="-228600"/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228600" indent="-228600"/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学生分组进行角色扮演，每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人为一组，分别轮流扮演护士和患者。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63" y="2552700"/>
            <a:ext cx="4232275" cy="1446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27" name="文本框 15"/>
          <p:cNvSpPr txBox="1">
            <a:spLocks noChangeArrowheads="1"/>
          </p:cNvSpPr>
          <p:nvPr/>
        </p:nvSpPr>
        <p:spPr bwMode="auto">
          <a:xfrm>
            <a:off x="1532890" y="257175"/>
            <a:ext cx="2049145" cy="596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标本采集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66" name="文本框 25"/>
          <p:cNvSpPr txBox="1">
            <a:spLocks noChangeArrowheads="1"/>
          </p:cNvSpPr>
          <p:nvPr/>
        </p:nvSpPr>
        <p:spPr bwMode="auto">
          <a:xfrm>
            <a:off x="1114425" y="1852613"/>
            <a:ext cx="9509125" cy="27574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b="1"/>
          </a:p>
          <a:p>
            <a:pPr>
              <a:lnSpc>
                <a:spcPct val="280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．正确采集</a:t>
            </a:r>
          </a:p>
          <a:p>
            <a:pPr>
              <a:lnSpc>
                <a:spcPct val="280000"/>
              </a:lnSpc>
            </a:pPr>
            <a:r>
              <a:rPr lang="en-US" altLang="zh-CN" sz="2800" b="1">
                <a:solidFill>
                  <a:srgbClr val="0066FF"/>
                </a:solidFill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．及时送检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三、确保标本质量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74" name="AutoShape 14"/>
          <p:cNvSpPr>
            <a:spLocks noChangeArrowheads="1"/>
          </p:cNvSpPr>
          <p:nvPr/>
        </p:nvSpPr>
        <p:spPr bwMode="auto">
          <a:xfrm>
            <a:off x="3935413" y="2578100"/>
            <a:ext cx="6302375" cy="1509713"/>
          </a:xfrm>
          <a:prstGeom prst="wedgeRoundRectCallout">
            <a:avLst>
              <a:gd name="adj1" fmla="val -60556"/>
              <a:gd name="adj2" fmla="val -2833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采集方法、采集量和采集时间均要正确</a:t>
            </a:r>
          </a:p>
          <a:p>
            <a:pPr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如做尿妊娠试验时，需留取晨尿</a:t>
            </a:r>
          </a:p>
        </p:txBody>
      </p:sp>
      <p:sp>
        <p:nvSpPr>
          <p:cNvPr id="40975" name="AutoShape 15"/>
          <p:cNvSpPr>
            <a:spLocks noChangeArrowheads="1"/>
          </p:cNvSpPr>
          <p:nvPr/>
        </p:nvSpPr>
        <p:spPr bwMode="auto">
          <a:xfrm>
            <a:off x="3282950" y="3505200"/>
            <a:ext cx="7788275" cy="1787525"/>
          </a:xfrm>
          <a:prstGeom prst="wedgeRoundRectCallout">
            <a:avLst>
              <a:gd name="adj1" fmla="val -56542"/>
              <a:gd name="adj2" fmla="val 6481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标本采集后，应及时送检，防止标本变质；</a:t>
            </a:r>
          </a:p>
          <a:p>
            <a:pPr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chemeClr val="bg1"/>
                </a:solidFill>
                <a:ea typeface="微软雅黑" pitchFamily="34" charset="-122"/>
              </a:rPr>
              <a:t>特殊标本应注明采集时间，如检验红斑狼疮细胞，抽取患者血标本后，需写明取血时间并及时送检。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4" grpId="0" animBg="1"/>
      <p:bldP spid="40974" grpId="1" animBg="1"/>
      <p:bldP spid="409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03" name="文本框 25"/>
          <p:cNvSpPr txBox="1">
            <a:spLocks noChangeArrowheads="1"/>
          </p:cNvSpPr>
          <p:nvPr/>
        </p:nvSpPr>
        <p:spPr bwMode="auto">
          <a:xfrm>
            <a:off x="1308100" y="2089150"/>
            <a:ext cx="9729788" cy="3013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为了确保检验结果的准确，采集细菌培养标本应在</a:t>
            </a:r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患者使用抗生素前</a:t>
            </a:r>
          </a:p>
          <a:p>
            <a:pPr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如已使用，应在</a:t>
            </a:r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下次使用抗生素前采集</a:t>
            </a: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，并在检验单上注明</a:t>
            </a:r>
          </a:p>
          <a:p>
            <a:pPr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严格执行无菌操作，标本需放入无菌容器内，而且容器无裂缝，瓶塞干燥</a:t>
            </a:r>
          </a:p>
          <a:p>
            <a:pPr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不可混入防腐剂、消毒剂和药物</a:t>
            </a:r>
          </a:p>
          <a:p>
            <a:pPr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ea typeface="微软雅黑" pitchFamily="34" charset="-122"/>
              </a:rPr>
              <a:t>培养液要足量，无混浊、变质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0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四、培养标本的采集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4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16065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第十七章</a:t>
            </a:r>
          </a:p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标本采集</a:t>
            </a:r>
            <a:endParaRPr lang="en-US" altLang="zh-CN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883025" y="179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883025" y="433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29175" y="174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标本采集的原则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829175" y="428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各种标本采集方法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698" name="文本框 12"/>
          <p:cNvSpPr txBox="1">
            <a:spLocks noChangeArrowheads="1"/>
          </p:cNvSpPr>
          <p:nvPr/>
        </p:nvSpPr>
        <p:spPr bwMode="auto">
          <a:xfrm>
            <a:off x="690563" y="271463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各种标本采集的方法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9700" name="图片 14"/>
          <p:cNvPicPr>
            <a:picLocks noChangeAspect="1"/>
          </p:cNvPicPr>
          <p:nvPr/>
        </p:nvPicPr>
        <p:blipFill>
          <a:blip r:embed="rId2" cstate="print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2800" b="1">
              <a:solidFill>
                <a:schemeClr val="bg1"/>
              </a:solidFill>
              <a:latin typeface="Arial" charset="0"/>
              <a:ea typeface="微软雅黑" pitchFamily="34" charset="-122"/>
            </a:endParaRPr>
          </a:p>
          <a:p>
            <a:pPr>
              <a:lnSpc>
                <a:spcPct val="130000"/>
              </a:lnSpc>
              <a:buFont typeface="Wingdings" pitchFamily="2" charset="2"/>
              <a:buChar char="u"/>
              <a:defRPr/>
            </a:pPr>
            <a:r>
              <a:rPr kumimoji="1" lang="zh-CN" altLang="en-US" sz="28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护士应备何种容器？为什么？</a:t>
            </a:r>
          </a:p>
          <a:p>
            <a:pPr>
              <a:lnSpc>
                <a:spcPct val="130000"/>
              </a:lnSpc>
              <a:buFont typeface="Wingdings" pitchFamily="2" charset="2"/>
              <a:buChar char="u"/>
              <a:defRPr/>
            </a:pPr>
            <a:r>
              <a:rPr kumimoji="1" lang="zh-CN" altLang="en-US" sz="2800" b="1">
                <a:solidFill>
                  <a:srgbClr val="0066FF"/>
                </a:solidFill>
                <a:latin typeface="Arial" charset="0"/>
                <a:ea typeface="微软雅黑" pitchFamily="34" charset="-122"/>
              </a:rPr>
              <a:t>采集标本时应注意什么？</a:t>
            </a:r>
          </a:p>
          <a:p>
            <a:pPr algn="ctr">
              <a:defRPr/>
            </a:pPr>
            <a:endParaRPr kumimoji="1" lang="zh-CN" altLang="en-US" sz="2800" b="1">
              <a:solidFill>
                <a:srgbClr val="0066FF"/>
              </a:solidFill>
              <a:latin typeface="Arial" charset="0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7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9708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11" name="文本框 25"/>
          <p:cNvSpPr txBox="1">
            <a:spLocks noChangeArrowheads="1"/>
          </p:cNvSpPr>
          <p:nvPr/>
        </p:nvSpPr>
        <p:spPr bwMode="auto">
          <a:xfrm>
            <a:off x="1035050" y="2535238"/>
            <a:ext cx="28384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12" name="文本框 26"/>
          <p:cNvSpPr txBox="1">
            <a:spLocks noChangeArrowheads="1"/>
          </p:cNvSpPr>
          <p:nvPr/>
        </p:nvSpPr>
        <p:spPr bwMode="auto">
          <a:xfrm>
            <a:off x="8318500" y="1881188"/>
            <a:ext cx="28384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90905" y="2635250"/>
            <a:ext cx="3257550" cy="28479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Bef>
                <a:spcPct val="50000"/>
              </a:spcBef>
            </a:pPr>
            <a:r>
              <a:rPr kumimoji="1" lang="en-US" altLang="zh-CN" sz="2800" b="1">
                <a:latin typeface="微软雅黑" pitchFamily="34" charset="-122"/>
                <a:ea typeface="微软雅黑" pitchFamily="34" charset="-122"/>
              </a:rPr>
              <a:t>      </a:t>
            </a:r>
            <a:r>
              <a:rPr kumimoji="1" lang="zh-CN" altLang="en-US" sz="2800" b="1">
                <a:latin typeface="微软雅黑" pitchFamily="34" charset="-122"/>
                <a:ea typeface="微软雅黑" pitchFamily="34" charset="-122"/>
              </a:rPr>
              <a:t>病人王某，女，</a:t>
            </a:r>
            <a:r>
              <a:rPr kumimoji="1" lang="en-US" altLang="zh-CN" sz="2800" b="1">
                <a:latin typeface="微软雅黑" pitchFamily="34" charset="-122"/>
                <a:ea typeface="微软雅黑" pitchFamily="34" charset="-122"/>
              </a:rPr>
              <a:t>64</a:t>
            </a:r>
            <a:r>
              <a:rPr kumimoji="1" lang="zh-CN" altLang="en-US" sz="2800" b="1">
                <a:latin typeface="微软雅黑" pitchFamily="34" charset="-122"/>
                <a:ea typeface="微软雅黑" pitchFamily="34" charset="-122"/>
              </a:rPr>
              <a:t>岁，为明确诊断，需采集血标本查血糖、肝功能和作血培养。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lnSpc>
                <a:spcPts val="2400"/>
              </a:lnSpc>
              <a:spcBef>
                <a:spcPct val="50000"/>
              </a:spcBef>
            </a:pP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allAtOnce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4040</Words>
  <Application>Microsoft Office PowerPoint</Application>
  <PresentationFormat>宽屏</PresentationFormat>
  <Paragraphs>460</Paragraphs>
  <Slides>51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62" baseType="lpstr">
      <vt:lpstr>楷体_GB2312</vt:lpstr>
      <vt:lpstr>宋体</vt:lpstr>
      <vt:lpstr>微软雅黑</vt:lpstr>
      <vt:lpstr>Arial</vt:lpstr>
      <vt:lpstr>Calibri</vt:lpstr>
      <vt:lpstr>Calibri Light</vt:lpstr>
      <vt:lpstr>Symbol</vt:lpstr>
      <vt:lpstr>Tahoma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70</cp:revision>
  <dcterms:created xsi:type="dcterms:W3CDTF">2015-02-25T02:36:00Z</dcterms:created>
  <dcterms:modified xsi:type="dcterms:W3CDTF">2019-12-31T05:07:06Z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