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4"/>
  </p:notesMasterIdLst>
  <p:sldIdLst>
    <p:sldId id="261" r:id="rId2"/>
    <p:sldId id="264" r:id="rId3"/>
    <p:sldId id="265" r:id="rId4"/>
    <p:sldId id="371" r:id="rId5"/>
    <p:sldId id="272" r:id="rId6"/>
    <p:sldId id="276" r:id="rId7"/>
    <p:sldId id="277" r:id="rId8"/>
    <p:sldId id="278" r:id="rId9"/>
    <p:sldId id="370" r:id="rId10"/>
    <p:sldId id="280" r:id="rId11"/>
    <p:sldId id="279" r:id="rId12"/>
    <p:sldId id="281" r:id="rId13"/>
    <p:sldId id="282" r:id="rId14"/>
    <p:sldId id="284" r:id="rId15"/>
    <p:sldId id="285" r:id="rId16"/>
    <p:sldId id="372" r:id="rId17"/>
    <p:sldId id="289" r:id="rId18"/>
    <p:sldId id="373" r:id="rId19"/>
    <p:sldId id="290" r:id="rId20"/>
    <p:sldId id="374" r:id="rId21"/>
    <p:sldId id="375" r:id="rId22"/>
    <p:sldId id="291" r:id="rId23"/>
    <p:sldId id="292" r:id="rId24"/>
    <p:sldId id="376" r:id="rId25"/>
    <p:sldId id="377" r:id="rId26"/>
    <p:sldId id="293" r:id="rId27"/>
    <p:sldId id="294" r:id="rId28"/>
    <p:sldId id="378" r:id="rId29"/>
    <p:sldId id="295" r:id="rId30"/>
    <p:sldId id="296" r:id="rId31"/>
    <p:sldId id="297" r:id="rId32"/>
    <p:sldId id="299" r:id="rId33"/>
    <p:sldId id="301" r:id="rId34"/>
    <p:sldId id="303" r:id="rId35"/>
    <p:sldId id="379" r:id="rId36"/>
    <p:sldId id="380" r:id="rId37"/>
    <p:sldId id="336" r:id="rId38"/>
    <p:sldId id="381" r:id="rId39"/>
    <p:sldId id="382" r:id="rId40"/>
    <p:sldId id="307" r:id="rId41"/>
    <p:sldId id="308" r:id="rId42"/>
    <p:sldId id="383" r:id="rId43"/>
    <p:sldId id="309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84" r:id="rId53"/>
    <p:sldId id="385" r:id="rId54"/>
    <p:sldId id="274" r:id="rId55"/>
    <p:sldId id="455" r:id="rId56"/>
    <p:sldId id="386" r:id="rId57"/>
    <p:sldId id="320" r:id="rId58"/>
    <p:sldId id="321" r:id="rId59"/>
    <p:sldId id="388" r:id="rId60"/>
    <p:sldId id="322" r:id="rId61"/>
    <p:sldId id="323" r:id="rId62"/>
    <p:sldId id="324" r:id="rId63"/>
    <p:sldId id="325" r:id="rId64"/>
    <p:sldId id="326" r:id="rId65"/>
    <p:sldId id="327" r:id="rId66"/>
    <p:sldId id="328" r:id="rId67"/>
    <p:sldId id="329" r:id="rId68"/>
    <p:sldId id="330" r:id="rId69"/>
    <p:sldId id="331" r:id="rId70"/>
    <p:sldId id="389" r:id="rId71"/>
    <p:sldId id="333" r:id="rId72"/>
    <p:sldId id="454" r:id="rId73"/>
    <p:sldId id="390" r:id="rId74"/>
    <p:sldId id="334" r:id="rId75"/>
    <p:sldId id="446" r:id="rId76"/>
    <p:sldId id="447" r:id="rId77"/>
    <p:sldId id="448" r:id="rId78"/>
    <p:sldId id="449" r:id="rId79"/>
    <p:sldId id="450" r:id="rId80"/>
    <p:sldId id="451" r:id="rId81"/>
    <p:sldId id="445" r:id="rId82"/>
    <p:sldId id="335" r:id="rId8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2CC"/>
    <a:srgbClr val="FFFFFF"/>
    <a:srgbClr val="44546A"/>
    <a:srgbClr val="5B9BD5"/>
    <a:srgbClr val="0066FF"/>
    <a:srgbClr val="3786CD"/>
    <a:srgbClr val="5799D5"/>
    <a:srgbClr val="A6366E"/>
    <a:srgbClr val="C8568F"/>
    <a:srgbClr val="C14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9" autoAdjust="0"/>
  </p:normalViewPr>
  <p:slideViewPr>
    <p:cSldViewPr snapToGrid="0" showGuides="1">
      <p:cViewPr varScale="1">
        <p:scale>
          <a:sx n="76" d="100"/>
          <a:sy n="76" d="100"/>
        </p:scale>
        <p:origin x="272" y="52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1CFDAC-62A6-4285-9A71-9D5BF90A074D}" type="doc">
      <dgm:prSet loTypeId="urn:microsoft.com/office/officeart/2005/8/layout/radial6#1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629E8B8B-00AD-4960-BFAD-2C778FBDDC1C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生理性变化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0854CB0-3009-45AF-BB90-335AA289E3AF}" type="parTrans" cxnId="{F46CE5C9-C941-4B6F-B8B2-12106DDD61C2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21FC45-EE0C-440E-85F5-EF160B1B3D90}" type="sibTrans" cxnId="{F46CE5C9-C941-4B6F-B8B2-12106DDD61C2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01B3CA8-5195-4F7D-A1BF-DD7A01FDAED2}">
      <dgm:prSet phldrT="[文本]" custT="1"/>
      <dgm:spPr/>
      <dgm:t>
        <a:bodyPr/>
        <a:lstStyle/>
        <a:p>
          <a:r>
            <a: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昼夜</a:t>
          </a:r>
          <a:endParaRPr lang="en-US" altLang="zh-CN" sz="14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变化</a:t>
          </a:r>
          <a:endParaRPr lang="zh-CN" altLang="en-US" sz="1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E22B0EB-E3F7-48F8-8E51-D15449BCC010}" type="parTrans" cxnId="{2DD45310-B2EF-4D03-8E6B-62DC3D76861D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573D5AA-2D77-4873-8D19-CF8F9B9002A4}" type="sibTrans" cxnId="{2DD45310-B2EF-4D03-8E6B-62DC3D76861D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CD22114-9CE3-428B-971D-C50DC10DD2C3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年龄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03298EC-A3A2-4D52-8213-F5D4FD62ABF0}" type="parTrans" cxnId="{49C94ABA-0B64-431F-A236-63682B81D3F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C3AC67B-0076-40F5-A7C5-DAA452FCF1B1}" type="sibTrans" cxnId="{49C94ABA-0B64-431F-A236-63682B81D3F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58BB352-5D43-40B0-BAAD-8B8B29738234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性别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39557EB-33F0-479C-A043-F5129D19D241}" type="parTrans" cxnId="{854635E4-CF13-476B-9A0C-7D207A1D7201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8B19565-A17F-414F-BB35-66092F64985D}" type="sibTrans" cxnId="{854635E4-CF13-476B-9A0C-7D207A1D7201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688EA36-742B-4AE0-B82B-E2F767AAE87F}">
      <dgm:prSet phldrT="[文本]"/>
      <dgm:spPr/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其他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2D4F6BF-0F7A-433E-B3D8-FAED8ADEC5A0}" type="parTrans" cxnId="{F79CB157-DA83-4821-A0D0-CE2794F751B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F5FD1EC-C686-4AE9-BF48-20DCA37017FF}" type="sibTrans" cxnId="{F79CB157-DA83-4821-A0D0-CE2794F751B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035B27E-CA57-4F3A-8977-0836EFBC9FFA}" type="pres">
      <dgm:prSet presAssocID="{4F1CFDAC-62A6-4285-9A71-9D5BF90A074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4DA835C-8F61-4EC2-A788-A849375F4210}" type="pres">
      <dgm:prSet presAssocID="{629E8B8B-00AD-4960-BFAD-2C778FBDDC1C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44226849-9396-4C55-BA38-7B09BEC4E7A8}" type="pres">
      <dgm:prSet presAssocID="{D01B3CA8-5195-4F7D-A1BF-DD7A01FDAED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EFBA40-DB93-4A83-80C1-3BC364BDC1AF}" type="pres">
      <dgm:prSet presAssocID="{D01B3CA8-5195-4F7D-A1BF-DD7A01FDAED2}" presName="dummy" presStyleCnt="0"/>
      <dgm:spPr/>
    </dgm:pt>
    <dgm:pt modelId="{BFBD58B5-7796-40CA-8DF8-C099BE391594}" type="pres">
      <dgm:prSet presAssocID="{5573D5AA-2D77-4873-8D19-CF8F9B9002A4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6D61F42A-8F68-41AE-A68B-B2F0699AFA41}" type="pres">
      <dgm:prSet presAssocID="{FCD22114-9CE3-428B-971D-C50DC10DD2C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72675F3-6B87-4540-B543-70FD38DD6F88}" type="pres">
      <dgm:prSet presAssocID="{FCD22114-9CE3-428B-971D-C50DC10DD2C3}" presName="dummy" presStyleCnt="0"/>
      <dgm:spPr/>
    </dgm:pt>
    <dgm:pt modelId="{2ACE3422-B1BB-4213-A78A-D6955E07D2ED}" type="pres">
      <dgm:prSet presAssocID="{AC3AC67B-0076-40F5-A7C5-DAA452FCF1B1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C716B5FF-8140-48A7-8E49-93DEF995D0B1}" type="pres">
      <dgm:prSet presAssocID="{858BB352-5D43-40B0-BAAD-8B8B2973823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3BE1A2E-3E46-4E04-B905-37594110BA4F}" type="pres">
      <dgm:prSet presAssocID="{858BB352-5D43-40B0-BAAD-8B8B29738234}" presName="dummy" presStyleCnt="0"/>
      <dgm:spPr/>
    </dgm:pt>
    <dgm:pt modelId="{418BCD2E-6C91-423B-95D8-AB54D73FC4B5}" type="pres">
      <dgm:prSet presAssocID="{18B19565-A17F-414F-BB35-66092F64985D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7B871A60-FFDD-4752-AA05-F07565D59A8A}" type="pres">
      <dgm:prSet presAssocID="{9688EA36-742B-4AE0-B82B-E2F767AAE8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822693-D9ED-43D7-AD3B-69934E395814}" type="pres">
      <dgm:prSet presAssocID="{9688EA36-742B-4AE0-B82B-E2F767AAE87F}" presName="dummy" presStyleCnt="0"/>
      <dgm:spPr/>
    </dgm:pt>
    <dgm:pt modelId="{A78FC414-6F57-4395-A8D1-182CACE6D0AC}" type="pres">
      <dgm:prSet presAssocID="{9F5FD1EC-C686-4AE9-BF48-20DCA37017FF}" presName="sibTrans" presStyleLbl="sibTrans2D1" presStyleIdx="3" presStyleCnt="4" custScaleX="99178" custScaleY="99042"/>
      <dgm:spPr/>
      <dgm:t>
        <a:bodyPr/>
        <a:lstStyle/>
        <a:p>
          <a:endParaRPr lang="zh-CN" altLang="en-US"/>
        </a:p>
      </dgm:t>
    </dgm:pt>
  </dgm:ptLst>
  <dgm:cxnLst>
    <dgm:cxn modelId="{49C94ABA-0B64-431F-A236-63682B81D3F5}" srcId="{629E8B8B-00AD-4960-BFAD-2C778FBDDC1C}" destId="{FCD22114-9CE3-428B-971D-C50DC10DD2C3}" srcOrd="1" destOrd="0" parTransId="{A03298EC-A3A2-4D52-8213-F5D4FD62ABF0}" sibTransId="{AC3AC67B-0076-40F5-A7C5-DAA452FCF1B1}"/>
    <dgm:cxn modelId="{97BF084A-43CC-45B9-8190-637E23585CE9}" type="presOf" srcId="{5573D5AA-2D77-4873-8D19-CF8F9B9002A4}" destId="{BFBD58B5-7796-40CA-8DF8-C099BE391594}" srcOrd="0" destOrd="0" presId="urn:microsoft.com/office/officeart/2005/8/layout/radial6#1"/>
    <dgm:cxn modelId="{FB8F1368-D857-4C2B-B991-9FBB0C74EC86}" type="presOf" srcId="{AC3AC67B-0076-40F5-A7C5-DAA452FCF1B1}" destId="{2ACE3422-B1BB-4213-A78A-D6955E07D2ED}" srcOrd="0" destOrd="0" presId="urn:microsoft.com/office/officeart/2005/8/layout/radial6#1"/>
    <dgm:cxn modelId="{5CA3611B-DEDC-4E55-85EA-70334E401AA2}" type="presOf" srcId="{9F5FD1EC-C686-4AE9-BF48-20DCA37017FF}" destId="{A78FC414-6F57-4395-A8D1-182CACE6D0AC}" srcOrd="0" destOrd="0" presId="urn:microsoft.com/office/officeart/2005/8/layout/radial6#1"/>
    <dgm:cxn modelId="{FED114FE-51D8-452E-A053-2DFDCAB418DC}" type="presOf" srcId="{858BB352-5D43-40B0-BAAD-8B8B29738234}" destId="{C716B5FF-8140-48A7-8E49-93DEF995D0B1}" srcOrd="0" destOrd="0" presId="urn:microsoft.com/office/officeart/2005/8/layout/radial6#1"/>
    <dgm:cxn modelId="{0408C7EF-0D0F-450C-B1FF-61CAD6AE13BE}" type="presOf" srcId="{9688EA36-742B-4AE0-B82B-E2F767AAE87F}" destId="{7B871A60-FFDD-4752-AA05-F07565D59A8A}" srcOrd="0" destOrd="0" presId="urn:microsoft.com/office/officeart/2005/8/layout/radial6#1"/>
    <dgm:cxn modelId="{F79CB157-DA83-4821-A0D0-CE2794F751B5}" srcId="{629E8B8B-00AD-4960-BFAD-2C778FBDDC1C}" destId="{9688EA36-742B-4AE0-B82B-E2F767AAE87F}" srcOrd="3" destOrd="0" parTransId="{C2D4F6BF-0F7A-433E-B3D8-FAED8ADEC5A0}" sibTransId="{9F5FD1EC-C686-4AE9-BF48-20DCA37017FF}"/>
    <dgm:cxn modelId="{9FB3BF92-D35C-425C-91CD-22A1297AA3EC}" type="presOf" srcId="{629E8B8B-00AD-4960-BFAD-2C778FBDDC1C}" destId="{B4DA835C-8F61-4EC2-A788-A849375F4210}" srcOrd="0" destOrd="0" presId="urn:microsoft.com/office/officeart/2005/8/layout/radial6#1"/>
    <dgm:cxn modelId="{8981E29B-09D2-4C63-A768-89FFD09C168C}" type="presOf" srcId="{D01B3CA8-5195-4F7D-A1BF-DD7A01FDAED2}" destId="{44226849-9396-4C55-BA38-7B09BEC4E7A8}" srcOrd="0" destOrd="0" presId="urn:microsoft.com/office/officeart/2005/8/layout/radial6#1"/>
    <dgm:cxn modelId="{854635E4-CF13-476B-9A0C-7D207A1D7201}" srcId="{629E8B8B-00AD-4960-BFAD-2C778FBDDC1C}" destId="{858BB352-5D43-40B0-BAAD-8B8B29738234}" srcOrd="2" destOrd="0" parTransId="{F39557EB-33F0-479C-A043-F5129D19D241}" sibTransId="{18B19565-A17F-414F-BB35-66092F64985D}"/>
    <dgm:cxn modelId="{502AB605-CB53-4C2A-9E00-A9734F5D6851}" type="presOf" srcId="{FCD22114-9CE3-428B-971D-C50DC10DD2C3}" destId="{6D61F42A-8F68-41AE-A68B-B2F0699AFA41}" srcOrd="0" destOrd="0" presId="urn:microsoft.com/office/officeart/2005/8/layout/radial6#1"/>
    <dgm:cxn modelId="{F46CE5C9-C941-4B6F-B8B2-12106DDD61C2}" srcId="{4F1CFDAC-62A6-4285-9A71-9D5BF90A074D}" destId="{629E8B8B-00AD-4960-BFAD-2C778FBDDC1C}" srcOrd="0" destOrd="0" parTransId="{20854CB0-3009-45AF-BB90-335AA289E3AF}" sibTransId="{7221FC45-EE0C-440E-85F5-EF160B1B3D90}"/>
    <dgm:cxn modelId="{7DD4B64D-6138-46D8-8C05-DCC787E27D14}" type="presOf" srcId="{4F1CFDAC-62A6-4285-9A71-9D5BF90A074D}" destId="{5035B27E-CA57-4F3A-8977-0836EFBC9FFA}" srcOrd="0" destOrd="0" presId="urn:microsoft.com/office/officeart/2005/8/layout/radial6#1"/>
    <dgm:cxn modelId="{2DD45310-B2EF-4D03-8E6B-62DC3D76861D}" srcId="{629E8B8B-00AD-4960-BFAD-2C778FBDDC1C}" destId="{D01B3CA8-5195-4F7D-A1BF-DD7A01FDAED2}" srcOrd="0" destOrd="0" parTransId="{BE22B0EB-E3F7-48F8-8E51-D15449BCC010}" sibTransId="{5573D5AA-2D77-4873-8D19-CF8F9B9002A4}"/>
    <dgm:cxn modelId="{B95BA440-680E-475D-845D-2D8651714B33}" type="presOf" srcId="{18B19565-A17F-414F-BB35-66092F64985D}" destId="{418BCD2E-6C91-423B-95D8-AB54D73FC4B5}" srcOrd="0" destOrd="0" presId="urn:microsoft.com/office/officeart/2005/8/layout/radial6#1"/>
    <dgm:cxn modelId="{7FDCDC64-E68B-4E7B-A1F2-6AAE2809D32F}" type="presParOf" srcId="{5035B27E-CA57-4F3A-8977-0836EFBC9FFA}" destId="{B4DA835C-8F61-4EC2-A788-A849375F4210}" srcOrd="0" destOrd="0" presId="urn:microsoft.com/office/officeart/2005/8/layout/radial6#1"/>
    <dgm:cxn modelId="{2ED8F97E-9235-4FBC-B3F3-4BCC8972C5D5}" type="presParOf" srcId="{5035B27E-CA57-4F3A-8977-0836EFBC9FFA}" destId="{44226849-9396-4C55-BA38-7B09BEC4E7A8}" srcOrd="1" destOrd="0" presId="urn:microsoft.com/office/officeart/2005/8/layout/radial6#1"/>
    <dgm:cxn modelId="{077A8A44-576A-4EAD-908F-F4414EFF24DA}" type="presParOf" srcId="{5035B27E-CA57-4F3A-8977-0836EFBC9FFA}" destId="{8EEFBA40-DB93-4A83-80C1-3BC364BDC1AF}" srcOrd="2" destOrd="0" presId="urn:microsoft.com/office/officeart/2005/8/layout/radial6#1"/>
    <dgm:cxn modelId="{30E4C839-363E-4936-97A4-2DDDFEFE04B9}" type="presParOf" srcId="{5035B27E-CA57-4F3A-8977-0836EFBC9FFA}" destId="{BFBD58B5-7796-40CA-8DF8-C099BE391594}" srcOrd="3" destOrd="0" presId="urn:microsoft.com/office/officeart/2005/8/layout/radial6#1"/>
    <dgm:cxn modelId="{3F6E2721-826E-4EB3-8ABD-0744278ACC86}" type="presParOf" srcId="{5035B27E-CA57-4F3A-8977-0836EFBC9FFA}" destId="{6D61F42A-8F68-41AE-A68B-B2F0699AFA41}" srcOrd="4" destOrd="0" presId="urn:microsoft.com/office/officeart/2005/8/layout/radial6#1"/>
    <dgm:cxn modelId="{BA829CB9-B997-4ED2-9C7A-568331F9C4EE}" type="presParOf" srcId="{5035B27E-CA57-4F3A-8977-0836EFBC9FFA}" destId="{E72675F3-6B87-4540-B543-70FD38DD6F88}" srcOrd="5" destOrd="0" presId="urn:microsoft.com/office/officeart/2005/8/layout/radial6#1"/>
    <dgm:cxn modelId="{470DE7C7-DB1C-45E6-AB2D-6E025C185936}" type="presParOf" srcId="{5035B27E-CA57-4F3A-8977-0836EFBC9FFA}" destId="{2ACE3422-B1BB-4213-A78A-D6955E07D2ED}" srcOrd="6" destOrd="0" presId="urn:microsoft.com/office/officeart/2005/8/layout/radial6#1"/>
    <dgm:cxn modelId="{7D43F1C5-D79B-45E1-93D8-E5738E9B83B8}" type="presParOf" srcId="{5035B27E-CA57-4F3A-8977-0836EFBC9FFA}" destId="{C716B5FF-8140-48A7-8E49-93DEF995D0B1}" srcOrd="7" destOrd="0" presId="urn:microsoft.com/office/officeart/2005/8/layout/radial6#1"/>
    <dgm:cxn modelId="{182371B1-3EBE-4B0C-BB60-9EE774C27582}" type="presParOf" srcId="{5035B27E-CA57-4F3A-8977-0836EFBC9FFA}" destId="{23BE1A2E-3E46-4E04-B905-37594110BA4F}" srcOrd="8" destOrd="0" presId="urn:microsoft.com/office/officeart/2005/8/layout/radial6#1"/>
    <dgm:cxn modelId="{AA46C717-8B8B-424E-A884-DBC637FC1075}" type="presParOf" srcId="{5035B27E-CA57-4F3A-8977-0836EFBC9FFA}" destId="{418BCD2E-6C91-423B-95D8-AB54D73FC4B5}" srcOrd="9" destOrd="0" presId="urn:microsoft.com/office/officeart/2005/8/layout/radial6#1"/>
    <dgm:cxn modelId="{4128418C-D792-49E6-AB36-43DE32B53EA1}" type="presParOf" srcId="{5035B27E-CA57-4F3A-8977-0836EFBC9FFA}" destId="{7B871A60-FFDD-4752-AA05-F07565D59A8A}" srcOrd="10" destOrd="0" presId="urn:microsoft.com/office/officeart/2005/8/layout/radial6#1"/>
    <dgm:cxn modelId="{C4A79563-2EC4-491F-A4F6-2FC47FD536E1}" type="presParOf" srcId="{5035B27E-CA57-4F3A-8977-0836EFBC9FFA}" destId="{25822693-D9ED-43D7-AD3B-69934E395814}" srcOrd="11" destOrd="0" presId="urn:microsoft.com/office/officeart/2005/8/layout/radial6#1"/>
    <dgm:cxn modelId="{B9C3694F-BB80-48C7-AD89-7EAE3835299F}" type="presParOf" srcId="{5035B27E-CA57-4F3A-8977-0836EFBC9FFA}" destId="{A78FC414-6F57-4395-A8D1-182CACE6D0AC}" srcOrd="12" destOrd="0" presId="urn:microsoft.com/office/officeart/2005/8/layout/radial6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02108A-62C7-4547-B98B-D684F4836AC0}" type="doc">
      <dgm:prSet loTypeId="urn:microsoft.com/office/officeart/2005/8/layout/cycle2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zh-CN" altLang="en-US"/>
        </a:p>
      </dgm:t>
    </dgm:pt>
    <dgm:pt modelId="{59491CC0-A6B5-41E8-91BA-ECBFE1BBEAE6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年龄</a:t>
          </a:r>
          <a:endParaRPr lang="zh-CN" altLang="en-US" dirty="0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48C4C25-2C8B-455A-B37B-E44BCEE6AD17}" type="parTrans" cxnId="{5BF10FAF-817E-408F-B7A4-FFF222E0FF27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4CD325B-1A08-470A-A264-7B604B933BEC}" type="sibTrans" cxnId="{5BF10FAF-817E-408F-B7A4-FFF222E0FF27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21DA68F-8559-4770-82DA-120BE7C5A807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性别</a:t>
          </a:r>
          <a:endParaRPr lang="zh-CN" altLang="en-US" dirty="0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55F9916-32CF-42F0-8297-EDF1E2DC187F}" type="parTrans" cxnId="{17E0EAD3-ECC7-4115-8A0A-361B713BED06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016BC71-7EF0-4301-A39F-959F203C5B63}" type="sibTrans" cxnId="{17E0EAD3-ECC7-4115-8A0A-361B713BED06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331D5B5-4484-4790-BD0F-2CF97632D32D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运动</a:t>
          </a:r>
          <a:endParaRPr lang="zh-CN" altLang="en-US" dirty="0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E9B4E8E-81E4-4A6D-9673-800AA8EC30BF}" type="parTrans" cxnId="{C9B8C68F-42C0-4184-B595-2D95F7420B6C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27BEE19-01E9-45C7-80C5-C30BE8F81954}" type="sibTrans" cxnId="{C9B8C68F-42C0-4184-B595-2D95F7420B6C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007308E-7E7B-4D04-8CF2-C83B0D4F53BE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情绪</a:t>
          </a:r>
          <a:endParaRPr lang="zh-CN" altLang="en-US" dirty="0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4A8D6C4-2FD4-469E-8C4B-1DFA00038ADA}" type="parTrans" cxnId="{2D351D5C-51D5-41ED-B39E-DC288934F177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9224789-D558-4AC8-9A1B-B919CF6496BB}" type="sibTrans" cxnId="{2D351D5C-51D5-41ED-B39E-DC288934F177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6436193-4CBE-4AF9-9008-8B7E8F0AD7AB}">
      <dgm:prSet phldrT="[文本]"/>
      <dgm:spPr/>
      <dgm:t>
        <a:bodyPr/>
        <a:lstStyle/>
        <a:p>
          <a:r>
            <a:rPr lang="zh-CN" altLang="en-US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其他</a:t>
          </a:r>
          <a:endParaRPr lang="zh-CN" altLang="en-US" dirty="0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AF18684-D59F-448E-B58D-3E935E3E53F9}" type="parTrans" cxnId="{F1B49E6B-FCCC-4A7B-892E-F37468F3ED5A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83FE55C-BF28-43F4-9552-C960DE6D7AAA}" type="sibTrans" cxnId="{F1B49E6B-FCCC-4A7B-892E-F37468F3ED5A}">
      <dgm:prSet/>
      <dgm:spPr/>
      <dgm:t>
        <a:bodyPr/>
        <a:lstStyle/>
        <a:p>
          <a:endParaRPr lang="zh-CN" altLang="en-US">
            <a:solidFill>
              <a:schemeClr val="accent4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F754402-3EBA-4338-9A13-30079B422DC0}" type="pres">
      <dgm:prSet presAssocID="{A602108A-62C7-4547-B98B-D684F4836AC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61CF777-6FC0-4EF5-8D6E-6E626A459451}" type="pres">
      <dgm:prSet presAssocID="{59491CC0-A6B5-41E8-91BA-ECBFE1BBEAE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3B0106-6B76-440F-8FFE-ECF3B01897B6}" type="pres">
      <dgm:prSet presAssocID="{B4CD325B-1A08-470A-A264-7B604B933BEC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6FBA860E-6E5E-4998-A56A-9F160DCA893F}" type="pres">
      <dgm:prSet presAssocID="{B4CD325B-1A08-470A-A264-7B604B933BEC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C6893A6E-8429-4360-90C2-790161872779}" type="pres">
      <dgm:prSet presAssocID="{B21DA68F-8559-4770-82DA-120BE7C5A80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7BD938-65D1-4A5D-A8B3-DBCDD6A7017D}" type="pres">
      <dgm:prSet presAssocID="{5016BC71-7EF0-4301-A39F-959F203C5B63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48E3488F-8B63-4828-9F11-A811263D5622}" type="pres">
      <dgm:prSet presAssocID="{5016BC71-7EF0-4301-A39F-959F203C5B63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2DBB4426-F59C-4DE7-86EA-9C3B7EC26EB9}" type="pres">
      <dgm:prSet presAssocID="{9331D5B5-4484-4790-BD0F-2CF97632D32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D7E2CBA-8B9F-4347-B43A-4C20F2B95017}" type="pres">
      <dgm:prSet presAssocID="{527BEE19-01E9-45C7-80C5-C30BE8F81954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7A96A254-1CDF-41B8-9098-16A4B636CD9B}" type="pres">
      <dgm:prSet presAssocID="{527BEE19-01E9-45C7-80C5-C30BE8F81954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96A04784-7630-481A-AFE0-3909A7E9777F}" type="pres">
      <dgm:prSet presAssocID="{F007308E-7E7B-4D04-8CF2-C83B0D4F53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1CB7E4F-0E00-412A-A92E-C93F689B9CF7}" type="pres">
      <dgm:prSet presAssocID="{39224789-D558-4AC8-9A1B-B919CF6496BB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C295EAA0-3170-4D71-B098-34684AE3D7FE}" type="pres">
      <dgm:prSet presAssocID="{39224789-D558-4AC8-9A1B-B919CF6496BB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1D42805E-CB1B-40BA-BD01-79DA4172F18F}" type="pres">
      <dgm:prSet presAssocID="{36436193-4CBE-4AF9-9008-8B7E8F0AD7A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6B110C-A769-4906-BB29-6FFE33F54E02}" type="pres">
      <dgm:prSet presAssocID="{F83FE55C-BF28-43F4-9552-C960DE6D7AAA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63ED784D-5C0E-4A66-AD50-D414454C4923}" type="pres">
      <dgm:prSet presAssocID="{F83FE55C-BF28-43F4-9552-C960DE6D7AAA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6D404F00-A9AC-428B-B137-3CB16A6E8859}" type="presOf" srcId="{5016BC71-7EF0-4301-A39F-959F203C5B63}" destId="{48E3488F-8B63-4828-9F11-A811263D5622}" srcOrd="1" destOrd="0" presId="urn:microsoft.com/office/officeart/2005/8/layout/cycle2"/>
    <dgm:cxn modelId="{508EDE06-D047-4B16-A9BA-A4F83344A507}" type="presOf" srcId="{F83FE55C-BF28-43F4-9552-C960DE6D7AAA}" destId="{736B110C-A769-4906-BB29-6FFE33F54E02}" srcOrd="0" destOrd="0" presId="urn:microsoft.com/office/officeart/2005/8/layout/cycle2"/>
    <dgm:cxn modelId="{F1B49E6B-FCCC-4A7B-892E-F37468F3ED5A}" srcId="{A602108A-62C7-4547-B98B-D684F4836AC0}" destId="{36436193-4CBE-4AF9-9008-8B7E8F0AD7AB}" srcOrd="4" destOrd="0" parTransId="{8AF18684-D59F-448E-B58D-3E935E3E53F9}" sibTransId="{F83FE55C-BF28-43F4-9552-C960DE6D7AAA}"/>
    <dgm:cxn modelId="{5C24C35A-40AC-4D31-828E-BFC66F900788}" type="presOf" srcId="{527BEE19-01E9-45C7-80C5-C30BE8F81954}" destId="{ED7E2CBA-8B9F-4347-B43A-4C20F2B95017}" srcOrd="0" destOrd="0" presId="urn:microsoft.com/office/officeart/2005/8/layout/cycle2"/>
    <dgm:cxn modelId="{20C9B7C1-7A9B-474F-9B49-BFD7DAEABF74}" type="presOf" srcId="{F007308E-7E7B-4D04-8CF2-C83B0D4F53BE}" destId="{96A04784-7630-481A-AFE0-3909A7E9777F}" srcOrd="0" destOrd="0" presId="urn:microsoft.com/office/officeart/2005/8/layout/cycle2"/>
    <dgm:cxn modelId="{16DEBEA2-88D0-4F87-9BF6-4F192A7D44BA}" type="presOf" srcId="{F83FE55C-BF28-43F4-9552-C960DE6D7AAA}" destId="{63ED784D-5C0E-4A66-AD50-D414454C4923}" srcOrd="1" destOrd="0" presId="urn:microsoft.com/office/officeart/2005/8/layout/cycle2"/>
    <dgm:cxn modelId="{1CE42EBB-B8B0-4D22-9696-6AA6F5834CEE}" type="presOf" srcId="{B4CD325B-1A08-470A-A264-7B604B933BEC}" destId="{6FBA860E-6E5E-4998-A56A-9F160DCA893F}" srcOrd="1" destOrd="0" presId="urn:microsoft.com/office/officeart/2005/8/layout/cycle2"/>
    <dgm:cxn modelId="{878EE790-BE43-4990-85F4-6A4E973E666E}" type="presOf" srcId="{B21DA68F-8559-4770-82DA-120BE7C5A807}" destId="{C6893A6E-8429-4360-90C2-790161872779}" srcOrd="0" destOrd="0" presId="urn:microsoft.com/office/officeart/2005/8/layout/cycle2"/>
    <dgm:cxn modelId="{2D351D5C-51D5-41ED-B39E-DC288934F177}" srcId="{A602108A-62C7-4547-B98B-D684F4836AC0}" destId="{F007308E-7E7B-4D04-8CF2-C83B0D4F53BE}" srcOrd="3" destOrd="0" parTransId="{D4A8D6C4-2FD4-469E-8C4B-1DFA00038ADA}" sibTransId="{39224789-D558-4AC8-9A1B-B919CF6496BB}"/>
    <dgm:cxn modelId="{2F3498CC-936B-4A29-9D91-48FADA04CBD4}" type="presOf" srcId="{39224789-D558-4AC8-9A1B-B919CF6496BB}" destId="{C295EAA0-3170-4D71-B098-34684AE3D7FE}" srcOrd="1" destOrd="0" presId="urn:microsoft.com/office/officeart/2005/8/layout/cycle2"/>
    <dgm:cxn modelId="{43AC3E23-DD5B-4669-A2CD-A9F146487FB4}" type="presOf" srcId="{B4CD325B-1A08-470A-A264-7B604B933BEC}" destId="{A03B0106-6B76-440F-8FFE-ECF3B01897B6}" srcOrd="0" destOrd="0" presId="urn:microsoft.com/office/officeart/2005/8/layout/cycle2"/>
    <dgm:cxn modelId="{6A6908C6-177C-4DF1-A063-4787DCA9EA76}" type="presOf" srcId="{A602108A-62C7-4547-B98B-D684F4836AC0}" destId="{BF754402-3EBA-4338-9A13-30079B422DC0}" srcOrd="0" destOrd="0" presId="urn:microsoft.com/office/officeart/2005/8/layout/cycle2"/>
    <dgm:cxn modelId="{17E0EAD3-ECC7-4115-8A0A-361B713BED06}" srcId="{A602108A-62C7-4547-B98B-D684F4836AC0}" destId="{B21DA68F-8559-4770-82DA-120BE7C5A807}" srcOrd="1" destOrd="0" parTransId="{155F9916-32CF-42F0-8297-EDF1E2DC187F}" sibTransId="{5016BC71-7EF0-4301-A39F-959F203C5B63}"/>
    <dgm:cxn modelId="{2C413BAE-1673-4E0B-81C7-EDACCA655B76}" type="presOf" srcId="{5016BC71-7EF0-4301-A39F-959F203C5B63}" destId="{677BD938-65D1-4A5D-A8B3-DBCDD6A7017D}" srcOrd="0" destOrd="0" presId="urn:microsoft.com/office/officeart/2005/8/layout/cycle2"/>
    <dgm:cxn modelId="{84F765A0-24AB-46A1-BCAE-FB2B6B19A4C2}" type="presOf" srcId="{39224789-D558-4AC8-9A1B-B919CF6496BB}" destId="{71CB7E4F-0E00-412A-A92E-C93F689B9CF7}" srcOrd="0" destOrd="0" presId="urn:microsoft.com/office/officeart/2005/8/layout/cycle2"/>
    <dgm:cxn modelId="{C9B8C68F-42C0-4184-B595-2D95F7420B6C}" srcId="{A602108A-62C7-4547-B98B-D684F4836AC0}" destId="{9331D5B5-4484-4790-BD0F-2CF97632D32D}" srcOrd="2" destOrd="0" parTransId="{BE9B4E8E-81E4-4A6D-9673-800AA8EC30BF}" sibTransId="{527BEE19-01E9-45C7-80C5-C30BE8F81954}"/>
    <dgm:cxn modelId="{4225C54F-4E81-4A47-883A-0C3B54AC2613}" type="presOf" srcId="{59491CC0-A6B5-41E8-91BA-ECBFE1BBEAE6}" destId="{461CF777-6FC0-4EF5-8D6E-6E626A459451}" srcOrd="0" destOrd="0" presId="urn:microsoft.com/office/officeart/2005/8/layout/cycle2"/>
    <dgm:cxn modelId="{B0199A8A-D71C-4245-9736-6BB71FA10BB4}" type="presOf" srcId="{36436193-4CBE-4AF9-9008-8B7E8F0AD7AB}" destId="{1D42805E-CB1B-40BA-BD01-79DA4172F18F}" srcOrd="0" destOrd="0" presId="urn:microsoft.com/office/officeart/2005/8/layout/cycle2"/>
    <dgm:cxn modelId="{FF921C62-A8BF-4BE8-B67C-488FB1AC74B0}" type="presOf" srcId="{9331D5B5-4484-4790-BD0F-2CF97632D32D}" destId="{2DBB4426-F59C-4DE7-86EA-9C3B7EC26EB9}" srcOrd="0" destOrd="0" presId="urn:microsoft.com/office/officeart/2005/8/layout/cycle2"/>
    <dgm:cxn modelId="{5BF10FAF-817E-408F-B7A4-FFF222E0FF27}" srcId="{A602108A-62C7-4547-B98B-D684F4836AC0}" destId="{59491CC0-A6B5-41E8-91BA-ECBFE1BBEAE6}" srcOrd="0" destOrd="0" parTransId="{848C4C25-2C8B-455A-B37B-E44BCEE6AD17}" sibTransId="{B4CD325B-1A08-470A-A264-7B604B933BEC}"/>
    <dgm:cxn modelId="{BF7C01EA-185F-41EF-9AA2-A7C4A9055848}" type="presOf" srcId="{527BEE19-01E9-45C7-80C5-C30BE8F81954}" destId="{7A96A254-1CDF-41B8-9098-16A4B636CD9B}" srcOrd="1" destOrd="0" presId="urn:microsoft.com/office/officeart/2005/8/layout/cycle2"/>
    <dgm:cxn modelId="{1E6D26B7-6F80-45BE-A39E-EA2ECD2FFE48}" type="presParOf" srcId="{BF754402-3EBA-4338-9A13-30079B422DC0}" destId="{461CF777-6FC0-4EF5-8D6E-6E626A459451}" srcOrd="0" destOrd="0" presId="urn:microsoft.com/office/officeart/2005/8/layout/cycle2"/>
    <dgm:cxn modelId="{E78D5BCF-922E-4795-AA9F-87ADEB0D8B54}" type="presParOf" srcId="{BF754402-3EBA-4338-9A13-30079B422DC0}" destId="{A03B0106-6B76-440F-8FFE-ECF3B01897B6}" srcOrd="1" destOrd="0" presId="urn:microsoft.com/office/officeart/2005/8/layout/cycle2"/>
    <dgm:cxn modelId="{6F1F5932-8F5F-4F05-A22D-3979A2EA05FD}" type="presParOf" srcId="{A03B0106-6B76-440F-8FFE-ECF3B01897B6}" destId="{6FBA860E-6E5E-4998-A56A-9F160DCA893F}" srcOrd="0" destOrd="0" presId="urn:microsoft.com/office/officeart/2005/8/layout/cycle2"/>
    <dgm:cxn modelId="{8C713E34-E81B-45EB-9DF2-ECBEF181FD1D}" type="presParOf" srcId="{BF754402-3EBA-4338-9A13-30079B422DC0}" destId="{C6893A6E-8429-4360-90C2-790161872779}" srcOrd="2" destOrd="0" presId="urn:microsoft.com/office/officeart/2005/8/layout/cycle2"/>
    <dgm:cxn modelId="{150EBC47-52C9-4977-8009-D79D717BB72C}" type="presParOf" srcId="{BF754402-3EBA-4338-9A13-30079B422DC0}" destId="{677BD938-65D1-4A5D-A8B3-DBCDD6A7017D}" srcOrd="3" destOrd="0" presId="urn:microsoft.com/office/officeart/2005/8/layout/cycle2"/>
    <dgm:cxn modelId="{79A0AA69-9A0C-44D4-9373-F8D40130AD8C}" type="presParOf" srcId="{677BD938-65D1-4A5D-A8B3-DBCDD6A7017D}" destId="{48E3488F-8B63-4828-9F11-A811263D5622}" srcOrd="0" destOrd="0" presId="urn:microsoft.com/office/officeart/2005/8/layout/cycle2"/>
    <dgm:cxn modelId="{CB2C949C-815B-4DE1-BF45-677A211DC169}" type="presParOf" srcId="{BF754402-3EBA-4338-9A13-30079B422DC0}" destId="{2DBB4426-F59C-4DE7-86EA-9C3B7EC26EB9}" srcOrd="4" destOrd="0" presId="urn:microsoft.com/office/officeart/2005/8/layout/cycle2"/>
    <dgm:cxn modelId="{7D38870D-942C-45A0-A0EF-FC4CE57D17C6}" type="presParOf" srcId="{BF754402-3EBA-4338-9A13-30079B422DC0}" destId="{ED7E2CBA-8B9F-4347-B43A-4C20F2B95017}" srcOrd="5" destOrd="0" presId="urn:microsoft.com/office/officeart/2005/8/layout/cycle2"/>
    <dgm:cxn modelId="{1F1B9B18-65F6-4371-A80E-17F154F3CAD4}" type="presParOf" srcId="{ED7E2CBA-8B9F-4347-B43A-4C20F2B95017}" destId="{7A96A254-1CDF-41B8-9098-16A4B636CD9B}" srcOrd="0" destOrd="0" presId="urn:microsoft.com/office/officeart/2005/8/layout/cycle2"/>
    <dgm:cxn modelId="{86989510-1A4E-47F5-8F01-239D1C6905BB}" type="presParOf" srcId="{BF754402-3EBA-4338-9A13-30079B422DC0}" destId="{96A04784-7630-481A-AFE0-3909A7E9777F}" srcOrd="6" destOrd="0" presId="urn:microsoft.com/office/officeart/2005/8/layout/cycle2"/>
    <dgm:cxn modelId="{355B4D3D-9CC1-4F87-8F5A-C55873F3520E}" type="presParOf" srcId="{BF754402-3EBA-4338-9A13-30079B422DC0}" destId="{71CB7E4F-0E00-412A-A92E-C93F689B9CF7}" srcOrd="7" destOrd="0" presId="urn:microsoft.com/office/officeart/2005/8/layout/cycle2"/>
    <dgm:cxn modelId="{1BBA4D5E-9F2D-427A-8D73-55D257718893}" type="presParOf" srcId="{71CB7E4F-0E00-412A-A92E-C93F689B9CF7}" destId="{C295EAA0-3170-4D71-B098-34684AE3D7FE}" srcOrd="0" destOrd="0" presId="urn:microsoft.com/office/officeart/2005/8/layout/cycle2"/>
    <dgm:cxn modelId="{5475935D-18BC-430F-9285-AB56502E0A3D}" type="presParOf" srcId="{BF754402-3EBA-4338-9A13-30079B422DC0}" destId="{1D42805E-CB1B-40BA-BD01-79DA4172F18F}" srcOrd="8" destOrd="0" presId="urn:microsoft.com/office/officeart/2005/8/layout/cycle2"/>
    <dgm:cxn modelId="{CDC036B5-B47C-46A1-B9F9-7296E3C676F4}" type="presParOf" srcId="{BF754402-3EBA-4338-9A13-30079B422DC0}" destId="{736B110C-A769-4906-BB29-6FFE33F54E02}" srcOrd="9" destOrd="0" presId="urn:microsoft.com/office/officeart/2005/8/layout/cycle2"/>
    <dgm:cxn modelId="{12B6B6EA-C5FF-456B-A128-3E8E0C06AA6B}" type="presParOf" srcId="{736B110C-A769-4906-BB29-6FFE33F54E02}" destId="{63ED784D-5C0E-4A66-AD50-D414454C49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#1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dstNode" val="node"/>
                    <dgm:param type="begSty" val="noArr"/>
                    <dgm:param type="endSty" val="noArr"/>
                    <dgm:param type="connRout" val="curve"/>
                    <dgm:param type="begPts" val="ctr"/>
                    <dgm:param type="endPts" val="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srcNode" val="dummyConnPt"/>
                    <dgm:param type="dstNode" val="dummyConnPt"/>
                    <dgm:param type="begSty" val="noArr"/>
                    <dgm:param type="endSty" val="noArr"/>
                    <dgm:param type="connRout" val="longCurve"/>
                    <dgm:param type="begPts" val="bCtr"/>
                    <dgm:param type="endPts" val="t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C72-6F14-46B5-BBD2-5B3EA071D42F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35678-DCF8-49FE-9525-04D26F4567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054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299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050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0468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95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580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752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4191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4564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18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8418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194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6890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6939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6485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3776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7427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6505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8142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2319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8001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1544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69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875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852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30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730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585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873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3453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26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7.xml"/><Relationship Id="rId5" Type="http://schemas.openxmlformats.org/officeDocument/2006/relationships/slide" Target="slide40.xml"/><Relationship Id="rId4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4.xml"/><Relationship Id="rId5" Type="http://schemas.openxmlformats.org/officeDocument/2006/relationships/slide" Target="slide1.xml"/><Relationship Id="rId4" Type="http://schemas.openxmlformats.org/officeDocument/2006/relationships/slide" Target="slide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4.xml"/><Relationship Id="rId5" Type="http://schemas.openxmlformats.org/officeDocument/2006/relationships/slide" Target="slide1.xml"/><Relationship Id="rId4" Type="http://schemas.openxmlformats.org/officeDocument/2006/relationships/slide" Target="slide2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270260" y="53663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3992560" y="2111692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992560" y="4022408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86920" y="667747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体温的护理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87640" y="2242809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脉搏的护理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087640" y="4153525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呼吸的护理</a:t>
            </a:r>
          </a:p>
        </p:txBody>
      </p:sp>
      <p:sp>
        <p:nvSpPr>
          <p:cNvPr id="12" name="椭圆 11">
            <a:hlinkClick r:id="rId6" action="ppaction://hlinksldjump"/>
          </p:cNvPr>
          <p:cNvSpPr/>
          <p:nvPr/>
        </p:nvSpPr>
        <p:spPr>
          <a:xfrm>
            <a:off x="3275660" y="5289067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86920" y="5420184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血压的护理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17353" y="2945936"/>
            <a:ext cx="2672080" cy="975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第十单元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生命体征的护理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/>
      <p:bldP spid="8" grpId="1"/>
      <p:bldP spid="9" grpId="0"/>
      <p:bldP spid="11" grpId="0"/>
      <p:bldP spid="12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201852"/>
            <a:ext cx="9509034" cy="1702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体温过低：</a:t>
            </a:r>
          </a:p>
          <a:p>
            <a:pPr>
              <a:lnSpc>
                <a:spcPct val="145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体温低于正常范围称体温过低。体温在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35.0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以下称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体温不升。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5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常见于：早产儿、重度营养不良、全身衰竭的危重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535954" y="3887094"/>
            <a:ext cx="7260888" cy="149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体温过低的临床分级： 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轻度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32.1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35.0℃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中度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30.0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32.0℃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&lt;30.0℃     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致死温度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23.0~25.0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7946" y="257391"/>
            <a:ext cx="342351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一、体温的评估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3230" y="1453515"/>
            <a:ext cx="2672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（二）异常体温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（一）</a:t>
            </a:r>
            <a:r>
              <a:rPr lang="zh-TW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体温过高的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护理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36905" y="235585"/>
            <a:ext cx="465010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二、体温异常的护理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84582" y="2088537"/>
            <a:ext cx="9161786" cy="3043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降温    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补充营养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和水分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口腔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皮肤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卧床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休息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护理及健康教育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884582" y="2088537"/>
            <a:ext cx="9161786" cy="2603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24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保暖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-342900" algn="just">
              <a:lnSpc>
                <a:spcPct val="14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密切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-342900" algn="just">
              <a:lnSpc>
                <a:spcPct val="14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-342900" algn="just">
              <a:lnSpc>
                <a:spcPct val="14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治疗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与抢救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36905" y="235585"/>
            <a:ext cx="465010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二、体温异常的护理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79195" y="1510030"/>
            <a:ext cx="37388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（二）</a:t>
            </a:r>
            <a:r>
              <a:rPr lang="zh-TW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体温过</a:t>
            </a:r>
            <a:r>
              <a:rPr lang="zh-CN" altLang="zh-TW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低</a:t>
            </a:r>
            <a:r>
              <a:rPr lang="zh-TW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护理</a:t>
            </a:r>
            <a:endParaRPr lang="zh-CN" altLang="en-US" sz="2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05740" y="234950"/>
            <a:ext cx="520700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三、体温计的种类与构造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21992" y="4882858"/>
            <a:ext cx="22176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玻璃汞柱式体温计</a:t>
            </a: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746905" y="4814161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可弃式体温计</a:t>
            </a: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71490" y="4883150"/>
            <a:ext cx="1656715" cy="384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电子体温计</a:t>
            </a: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-2147482623" descr="玻璃体温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885" y="2211705"/>
            <a:ext cx="3656965" cy="25819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3742851" name="图片 10737428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435" y="2212340"/>
            <a:ext cx="833755" cy="2581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-2147482605" descr="体温计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37145" y="2212340"/>
            <a:ext cx="3380105" cy="2581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  的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18522" y="2426527"/>
            <a:ext cx="8154955" cy="137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itchFamily="18" charset="2"/>
              </a:rPr>
              <a:t>  </a:t>
            </a: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动态监测体温变化，分析热型。</a:t>
            </a:r>
          </a:p>
          <a:p>
            <a:pPr marL="609600" indent="-60960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2</a:t>
            </a: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 </a:t>
            </a: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协助诊断，为预防、治疗及护理提供依据。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操作程序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55306" name="Rectangle 18"/>
          <p:cNvSpPr>
            <a:spLocks noChangeArrowheads="1"/>
          </p:cNvSpPr>
          <p:nvPr/>
        </p:nvSpPr>
        <p:spPr bwMode="auto">
          <a:xfrm>
            <a:off x="1510665" y="2240915"/>
            <a:ext cx="9813290" cy="1249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 2" pitchFamily="18" charset="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19730" y="2672080"/>
            <a:ext cx="29260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用物准备、环境准备</a:t>
            </a:r>
            <a:endParaRPr lang="zh-CN" altLang="en-US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19730" y="2240915"/>
            <a:ext cx="53644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年龄、病情、意识状态、治疗情况等。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-2147482620" descr="口温3"/>
          <p:cNvPicPr>
            <a:picLocks noChangeAspect="1"/>
          </p:cNvPicPr>
          <p:nvPr/>
        </p:nvPicPr>
        <p:blipFill>
          <a:blip r:embed="rId2" cstate="print">
            <a:lum contrast="36000"/>
          </a:blip>
          <a:stretch>
            <a:fillRect/>
          </a:stretch>
        </p:blipFill>
        <p:spPr>
          <a:xfrm>
            <a:off x="1407276" y="3697060"/>
            <a:ext cx="4422140" cy="15633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1096630" y="1930512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操作程序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55306" name="Rectangle 18"/>
          <p:cNvSpPr>
            <a:spLocks noChangeArrowheads="1"/>
          </p:cNvSpPr>
          <p:nvPr/>
        </p:nvSpPr>
        <p:spPr bwMode="auto">
          <a:xfrm>
            <a:off x="1510665" y="2240915"/>
            <a:ext cx="9813290" cy="1676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</a:p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 2" pitchFamily="18" charset="2"/>
            </a:endParaRPr>
          </a:p>
        </p:txBody>
      </p:sp>
      <p:sp>
        <p:nvSpPr>
          <p:cNvPr id="90143" name="Rectangle 31"/>
          <p:cNvSpPr>
            <a:spLocks noChangeArrowheads="1"/>
          </p:cNvSpPr>
          <p:nvPr/>
        </p:nvSpPr>
        <p:spPr bwMode="auto">
          <a:xfrm>
            <a:off x="2866390" y="2054702"/>
            <a:ext cx="1536065" cy="37820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•准备 </a:t>
            </a:r>
          </a:p>
          <a:p>
            <a:pPr algn="l"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  <a:p>
            <a:pPr algn="l"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•测温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•检视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•记录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•整理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•绘制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44795" y="1995805"/>
            <a:ext cx="5188585" cy="1766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口温</a:t>
            </a:r>
          </a:p>
          <a:p>
            <a:pPr>
              <a:lnSpc>
                <a:spcPct val="110000"/>
              </a:lnSpc>
              <a:defRPr/>
            </a:pP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①口表水银端斜放于舌下热窝</a:t>
            </a:r>
            <a:endParaRPr lang="en-US" altLang="zh-TW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闭紧口唇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用鼻呼吸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勿咬体温计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测量时间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:3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min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44795" y="1995805"/>
            <a:ext cx="5584190" cy="2755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腋温</a:t>
            </a:r>
          </a:p>
          <a:p>
            <a:pPr>
              <a:spcBef>
                <a:spcPct val="50000"/>
              </a:spcBef>
            </a:pP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擦干汗液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体温计水银端放腋窝处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②体温计紧贴皮肤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屈臂过胸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夹紧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不能合作者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应协助完成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③测量时间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10min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50815" y="1995805"/>
            <a:ext cx="5584190" cy="2662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肛温</a:t>
            </a:r>
          </a:p>
          <a:p>
            <a:pPr marL="476250" indent="-476250">
              <a:lnSpc>
                <a:spcPct val="115000"/>
              </a:lnSpc>
            </a:pP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①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卧位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侧卧、俯卧、屈膝仰卧位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暴露测温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部位</a:t>
            </a:r>
            <a:endParaRPr lang="en-US" altLang="zh-TW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76250" indent="-476250">
              <a:lnSpc>
                <a:spcPct val="115000"/>
              </a:lnSpc>
            </a:pP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润滑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肛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表水银端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插入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肛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门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～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4cm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（婴儿插入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1.25cm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，幼儿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2.5cm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 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76250" indent="-476250">
              <a:lnSpc>
                <a:spcPct val="115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TW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③测量时间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3min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0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0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0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0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0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0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90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指导要点</a:t>
            </a:r>
          </a:p>
        </p:txBody>
      </p:sp>
      <p:sp>
        <p:nvSpPr>
          <p:cNvPr id="23" name="矩形 22"/>
          <p:cNvSpPr/>
          <p:nvPr/>
        </p:nvSpPr>
        <p:spPr>
          <a:xfrm>
            <a:off x="1566545" y="2301875"/>
            <a:ext cx="93491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告知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患者测量体温前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分钟避免进食冷热饮、冷热敷、洗澡、运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动、灌肠等。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指导患者处理体温表意外损坏后，防止汞中毒的方法。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患者切忌把体温计放在热水中清洗或放在沸水中煮，以免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起爆裂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注意事项</a:t>
            </a:r>
          </a:p>
        </p:txBody>
      </p:sp>
      <p:sp>
        <p:nvSpPr>
          <p:cNvPr id="23" name="矩形 22"/>
          <p:cNvSpPr/>
          <p:nvPr/>
        </p:nvSpPr>
        <p:spPr>
          <a:xfrm>
            <a:off x="1527480" y="2270884"/>
            <a:ext cx="905977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清点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数量，甩至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35℃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婴幼儿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、意识不清或不合作患者测温时，护士不宜离开。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精神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异常、昏迷、婴幼儿、口腔疾患、口鼻手术、呼吸困难及不能合作者，不宜测口温。刚进食、吸烟和面颊部冷、热敷后，应间隔30min后测口温。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注意事项</a:t>
            </a:r>
          </a:p>
        </p:txBody>
      </p:sp>
      <p:sp>
        <p:nvSpPr>
          <p:cNvPr id="23" name="矩形 22"/>
          <p:cNvSpPr/>
          <p:nvPr/>
        </p:nvSpPr>
        <p:spPr>
          <a:xfrm>
            <a:off x="1527480" y="2135629"/>
            <a:ext cx="9059771" cy="337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腋下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有创伤、手术、炎症者，肩关节受伤或极度消瘦夹不紧体温计者，腋下出汗较多者，不宜测腋温。偏瘫者测量腋温时，应选择健侧腋下。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腹泻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、直肠或肛门手术，不宜测肛温。心肌梗死患者不宜直肠测温，以免刺激肛门引起迷走神经反射，导致心动过缓。坐浴或灌肠者30min后才可测肛温。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52500" y="2635885"/>
            <a:ext cx="319468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患者，女，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岁。发热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周，体温维持在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39～40°C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，以发热待查入院，入院时测体温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39°C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，脉搏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118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分，呼吸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血压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120/80mmHg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，皮肤潮红，口唇干裂，神志清楚。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43899" y="2454438"/>
            <a:ext cx="28384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患者什么热型？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如何测量体温及护理要点？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注意事项</a:t>
            </a:r>
          </a:p>
        </p:txBody>
      </p:sp>
      <p:sp>
        <p:nvSpPr>
          <p:cNvPr id="23" name="矩形 22"/>
          <p:cNvSpPr/>
          <p:nvPr/>
        </p:nvSpPr>
        <p:spPr>
          <a:xfrm>
            <a:off x="1527480" y="2135629"/>
            <a:ext cx="9059771" cy="337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不慎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咬碎体温计时，应立即清除玻璃碎屑，再口服蛋清或牛奶，病情允许，可食用膳食纤维丰富的食物（如韭菜等）。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体温和病情不相符时，在病床旁监测，必要时测肛温和口温作对照复查。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体温计的清洁消毒工作，防止交叉感染。传染病患者的体温计，应固定使用。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注意事项</a:t>
            </a:r>
          </a:p>
        </p:txBody>
      </p:sp>
      <p:sp>
        <p:nvSpPr>
          <p:cNvPr id="23" name="矩形 22"/>
          <p:cNvSpPr/>
          <p:nvPr/>
        </p:nvSpPr>
        <p:spPr>
          <a:xfrm>
            <a:off x="1527480" y="2135629"/>
            <a:ext cx="9059771" cy="237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患者及家属讲解体温监测的重要性及影响体温的因素；指导患者及家属学会正确测量体温的方法及异常体温的护理，提高自护能力。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2285" y="280035"/>
            <a:ext cx="423989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四、体温的测量方法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917120" y="1396066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235" y="1397000"/>
            <a:ext cx="4671695" cy="66167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25120" y="257175"/>
            <a:ext cx="479044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五、体温计的清洁、消毒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07465" y="2457450"/>
            <a:ext cx="9577705" cy="225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使用后  →  浸泡消毒（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5min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  清水冲洗擦干，浸泡消毒（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30min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    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→  冷开水冲净   →  存放备用      </a:t>
            </a:r>
          </a:p>
          <a:p>
            <a:pPr>
              <a:lnSpc>
                <a:spcPct val="110000"/>
              </a:lnSpc>
            </a:pP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</a:pPr>
            <a:r>
              <a:rPr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常用的消毒液有：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75％乙醇（不适宜口表）、1％过氧乙酸、</a:t>
            </a:r>
          </a:p>
          <a:p>
            <a:pPr>
              <a:lnSpc>
                <a:spcPct val="110000"/>
              </a:lnSpc>
            </a:pP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1000mg/L有效氯消毒液等。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99185" y="1510030"/>
            <a:ext cx="5080000" cy="54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algn="l"/>
            <a:r>
              <a:rPr lang="zh-CN" altLang="en-US" sz="2800" b="1" u="none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（一）体温计的清洁、消毒法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154430" y="1453515"/>
            <a:ext cx="376555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（二）体温计的检查法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49909" y="2268023"/>
            <a:ext cx="10120288" cy="3474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0">
              <a:lnSpc>
                <a:spcPct val="150000"/>
              </a:lnSpc>
              <a:tabLst>
                <a:tab pos="1079500" algn="l"/>
              </a:tabLst>
              <a:defRPr/>
            </a:pP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水银柱甩至35℃以下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  </a:t>
            </a:r>
          </a:p>
          <a:p>
            <a:pPr algn="just" defTabSz="0">
              <a:lnSpc>
                <a:spcPct val="150000"/>
              </a:lnSpc>
              <a:tabLst>
                <a:tab pos="1079500" algn="l"/>
              </a:tabLst>
              <a:defRPr/>
            </a:pP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同时放入40℃以下的水中</a:t>
            </a: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3min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just" defTabSz="0">
              <a:lnSpc>
                <a:spcPct val="150000"/>
              </a:lnSpc>
              <a:tabLst>
                <a:tab pos="1079500" algn="l"/>
              </a:tabLst>
              <a:defRPr/>
            </a:pP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取出检视  </a:t>
            </a:r>
            <a:endParaRPr lang="en-US" altLang="zh-TW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0">
              <a:lnSpc>
                <a:spcPct val="150000"/>
              </a:lnSpc>
              <a:tabLst>
                <a:tab pos="1079500" algn="l"/>
              </a:tabLst>
              <a:defRPr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误差在0.2℃以上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玻璃管有裂痕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、水银柱自行下降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不能使用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。）</a:t>
            </a:r>
          </a:p>
          <a:p>
            <a:pPr algn="just" defTabSz="0">
              <a:lnSpc>
                <a:spcPct val="150000"/>
              </a:lnSpc>
              <a:tabLst>
                <a:tab pos="1079500" algn="l"/>
              </a:tabLst>
              <a:defRPr/>
            </a:pP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合格体温计用纱布擦干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TW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放入容器内备用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400" dirty="0">
              <a:solidFill>
                <a:srgbClr val="0066FF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5120" y="257175"/>
            <a:ext cx="479044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五、体温计的清洁、消毒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52500" y="2635885"/>
            <a:ext cx="319468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患者，女，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岁。发热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周，体温维持在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39～40°C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，以发热待查入院，入院时测体温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39°C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，脉搏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118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分，呼吸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血压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120/80mmHg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，皮肤潮红，口唇干裂，神志清楚。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43899" y="2454438"/>
            <a:ext cx="28384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患者什么热型？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如何测量体温及护理要点？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270260" y="53663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3992560" y="2111692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992560" y="4022408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86920" y="667747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体温的护理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87640" y="2242809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脉搏的护理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087640" y="4153525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呼吸的护理</a:t>
            </a:r>
          </a:p>
        </p:txBody>
      </p:sp>
      <p:sp>
        <p:nvSpPr>
          <p:cNvPr id="12" name="椭圆 11">
            <a:hlinkClick r:id="rId5" action="ppaction://hlinksldjump"/>
          </p:cNvPr>
          <p:cNvSpPr/>
          <p:nvPr/>
        </p:nvSpPr>
        <p:spPr>
          <a:xfrm>
            <a:off x="3275660" y="5289067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86920" y="5420184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血压的护理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17353" y="2945936"/>
            <a:ext cx="3775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第十章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生命体征的观察与护理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脉搏的护理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83788" y="2719731"/>
            <a:ext cx="2838450" cy="2246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患者，女，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66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岁。因心悸、胸闷、头晕、乏力，诊断为心房纤颤入院。查体：脉搏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103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分，心率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114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分，第一心音强弱不等，心律绝对不规则。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18046" y="2403409"/>
            <a:ext cx="2838450" cy="2081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心房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纤颤患者的脉搏特征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该患者正确测量脉搏的方法？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314937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6123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458594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997211" y="1617696"/>
            <a:ext cx="4197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熟悉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脉搏的评估、观察和护理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139148" y="3475777"/>
            <a:ext cx="391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异常脉搏的观察和护理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30302" y="5243749"/>
            <a:ext cx="373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脉搏的正确测量方法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一、脉搏的评估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二、异常脉搏的护理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554538" y="4922838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三、脉搏的测量方法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脉搏的护理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70560" y="243205"/>
            <a:ext cx="3775075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一、脉搏的评估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020404" y="1465796"/>
            <a:ext cx="2192842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脉搏的概念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31407" y="2478405"/>
            <a:ext cx="8019393" cy="260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在每个心动周期中，由于心脏的节律性收缩和舒张，动脉内的压力和容积也发生周期性变化，导致动脉管壁产生有节律的搏动，称为动脉脉搏，</a:t>
            </a:r>
            <a:r>
              <a:rPr lang="zh-CN" altLang="en-US" sz="2800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简称脉搏。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314937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6123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458594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86882" y="1617696"/>
            <a:ext cx="3350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了解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体温的产生和调节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62877" y="3291111"/>
            <a:ext cx="52662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正常体温及其生理性变化；异常体温的观察和护理。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71108" y="5059083"/>
            <a:ext cx="5249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体温的测量技术；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体温计的消毒及检查方法。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98678" y="1465796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正常脉搏</a:t>
            </a:r>
          </a:p>
        </p:txBody>
      </p:sp>
      <p:sp>
        <p:nvSpPr>
          <p:cNvPr id="25" name="矩形 24"/>
          <p:cNvSpPr/>
          <p:nvPr/>
        </p:nvSpPr>
        <p:spPr>
          <a:xfrm>
            <a:off x="1880235" y="2135505"/>
            <a:ext cx="886714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脉率：每分钟脉搏搏动的次数（频率），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律：脉搏的节律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脉搏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的强弱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：正常时每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搏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强弱相等。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动脉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壁的情况：光滑、柔软、有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弹性。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0560" y="243205"/>
            <a:ext cx="3775075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一、脉搏的评估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98678" y="1465796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异常脉搏</a:t>
            </a:r>
          </a:p>
        </p:txBody>
      </p:sp>
      <p:sp>
        <p:nvSpPr>
          <p:cNvPr id="25" name="矩形 24"/>
          <p:cNvSpPr/>
          <p:nvPr/>
        </p:nvSpPr>
        <p:spPr>
          <a:xfrm>
            <a:off x="1398905" y="1939925"/>
            <a:ext cx="9073515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Clr>
                <a:srgbClr val="FF0000"/>
              </a:buClr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频率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</a:t>
            </a:r>
          </a:p>
          <a:p>
            <a:pPr marL="457200" indent="-45720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）心动过速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速脉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：成人安静状态下脉率超过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/min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）心动过缓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缓脉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：成人安静状态下脉率低于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/min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0560" y="243205"/>
            <a:ext cx="3775075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一、脉搏的评估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82395" y="3122295"/>
            <a:ext cx="9348470" cy="23637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>
              <a:lnSpc>
                <a:spcPct val="175000"/>
              </a:lnSpc>
              <a:buClr>
                <a:srgbClr val="FF0000"/>
              </a:buClr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节律异常</a:t>
            </a:r>
          </a:p>
          <a:p>
            <a:pPr marL="457200" indent="-457200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）间歇脉：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在一系列正常规则的脉搏中，出现一次提前而较弱的</a:t>
            </a:r>
          </a:p>
          <a:p>
            <a:pPr marL="457200" indent="-457200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脉搏，其后有一较正常延长的间歇，称间歇脉。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）脉搏短绌：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在单位时间内脉率少于心率。其特点为心律完全不</a:t>
            </a:r>
          </a:p>
          <a:p>
            <a:pPr marL="457200" indent="-457200"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规则，心率快慢不一，心音强弱不等。</a:t>
            </a:r>
            <a:endParaRPr lang="zh-CN" altLang="en-US" sz="24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407795" y="2014220"/>
            <a:ext cx="9092565" cy="23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75000"/>
              </a:lnSpc>
              <a:buClr>
                <a:srgbClr val="FF0000"/>
              </a:buClr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强弱异常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）洪脉：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心输出量增加，周围动脉阻力较小，动脉充盈度和脉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压较大时，则脉搏强而大。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）丝脉：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心输出量减少，周围动脉阻力较大，动脉充盈度降低</a:t>
            </a:r>
          </a:p>
          <a:p>
            <a:pPr marL="457200" indent="-457200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时则脉搏弱而小。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70560" y="243205"/>
            <a:ext cx="3775075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一、脉搏的评估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8678" y="1465796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异常脉搏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09043" y="257391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二、异常脉搏的护理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544338" y="2529857"/>
            <a:ext cx="7517348" cy="2011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lnSpc>
                <a:spcPct val="17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严密观察                  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休息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与活动</a:t>
            </a:r>
          </a:p>
          <a:p>
            <a:pPr marL="457200" lvl="0" indent="-457200">
              <a:lnSpc>
                <a:spcPct val="175000"/>
              </a:lnSpc>
              <a:buClr>
                <a:srgbClr val="FF0000"/>
              </a:buClr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给氧                         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好急救物品和仪器</a:t>
            </a:r>
          </a:p>
          <a:p>
            <a:pPr marL="457200" lvl="0" indent="-457200">
              <a:lnSpc>
                <a:spcPct val="175000"/>
              </a:lnSpc>
              <a:buClr>
                <a:srgbClr val="FF0000"/>
              </a:buClr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心理护理                  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目的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6513" y="257391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三、脉搏的测量方法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19511" y="2121722"/>
            <a:ext cx="8952977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endParaRPr lang="zh-CN" altLang="en-US" sz="28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动态监测脉搏的变化，可间接了解心脏功能状况。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为诊断、治疗、护理、预防提供依据。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操作程序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6513" y="257391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三、脉搏的测量方法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55306" name="Rectangle 18"/>
          <p:cNvSpPr>
            <a:spLocks noChangeArrowheads="1"/>
          </p:cNvSpPr>
          <p:nvPr/>
        </p:nvSpPr>
        <p:spPr bwMode="auto">
          <a:xfrm>
            <a:off x="1510665" y="2240915"/>
            <a:ext cx="9813290" cy="12496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 2" pitchFamily="18" charset="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19730" y="2672080"/>
            <a:ext cx="29260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用物准备、环境准备</a:t>
            </a:r>
            <a:endParaRPr lang="zh-CN" altLang="en-US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19730" y="2240915"/>
            <a:ext cx="8458835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测量前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20~30min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无剧烈运动、情绪激动等影响脉搏的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因素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操作程序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6513" y="257391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三、脉搏的测量方法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55306" name="Rectangle 18"/>
          <p:cNvSpPr>
            <a:spLocks noChangeArrowheads="1"/>
          </p:cNvSpPr>
          <p:nvPr/>
        </p:nvSpPr>
        <p:spPr bwMode="auto">
          <a:xfrm>
            <a:off x="1510665" y="2240915"/>
            <a:ext cx="9813290" cy="1676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</a:p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 2" pitchFamily="18" charset="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27705" y="1483360"/>
            <a:ext cx="2030095" cy="3891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endParaRPr lang="zh-CN" altLang="en-US" sz="24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体位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部位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测量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记录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绘制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-2147482617" descr="扫描0004-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570" y="2058670"/>
            <a:ext cx="2611755" cy="28549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Picture 4" descr="AA1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96840" y="2059305"/>
            <a:ext cx="2877820" cy="2854325"/>
          </a:xfrm>
          <a:prstGeom prst="rect">
            <a:avLst/>
          </a:prstGeom>
          <a:noFill/>
          <a:ln w="9525">
            <a:noFill/>
            <a:bevel/>
          </a:ln>
        </p:spPr>
      </p:pic>
      <p:sp>
        <p:nvSpPr>
          <p:cNvPr id="29" name="矩形 28"/>
          <p:cNvSpPr/>
          <p:nvPr/>
        </p:nvSpPr>
        <p:spPr>
          <a:xfrm>
            <a:off x="6079001" y="4913508"/>
            <a:ext cx="14020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常用部位</a:t>
            </a:r>
          </a:p>
        </p:txBody>
      </p:sp>
      <p:sp>
        <p:nvSpPr>
          <p:cNvPr id="6" name="矩形 5"/>
          <p:cNvSpPr/>
          <p:nvPr/>
        </p:nvSpPr>
        <p:spPr>
          <a:xfrm>
            <a:off x="8975236" y="4914143"/>
            <a:ext cx="14020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脉搏短绌</a:t>
            </a:r>
          </a:p>
        </p:txBody>
      </p:sp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8499" y="1684031"/>
            <a:ext cx="3710940" cy="343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" grpId="0"/>
      <p:bldP spid="29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92307" y="1306606"/>
            <a:ext cx="1607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注意事项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1210945" y="1961515"/>
            <a:ext cx="10062845" cy="2821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不可用拇指诊脉，因拇指小动脉搏动较强，易与患者的脉搏相混淆。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为偏瘫或肢体有损伤的患者测量脉搏时，应选择健侧肢体，以免因患侧肢体血液循环不良而影响测量结果的准确性。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脉搏细弱触摸不清时，可用听诊器测心率1min。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向患者及家属解释监测脉搏的重要性及正确的测量方法，指导其对脉搏进行动态观察及自我护理的技巧。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6513" y="257391"/>
            <a:ext cx="343629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三、脉搏的测量方法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脉搏的护理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83788" y="2719731"/>
            <a:ext cx="2838450" cy="2246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患者，女，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66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岁。因心悸、胸闷、头晕、乏力，诊断为心房纤颤入院。查体：脉搏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103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分，心率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114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分，第一心音强弱不等，心律绝对不规则。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18046" y="2403409"/>
            <a:ext cx="2838450" cy="2081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心房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纤颤患者的脉搏特征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该患者正确测量脉搏的方法？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270260" y="53663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3992560" y="2111692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992560" y="4022408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86920" y="667747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体温的护理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87640" y="2242809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脉搏的护理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087640" y="4153525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呼吸的护理</a:t>
            </a:r>
          </a:p>
        </p:txBody>
      </p:sp>
      <p:sp>
        <p:nvSpPr>
          <p:cNvPr id="12" name="椭圆 11">
            <a:hlinkClick r:id="rId6" action="ppaction://hlinksldjump"/>
          </p:cNvPr>
          <p:cNvSpPr/>
          <p:nvPr/>
        </p:nvSpPr>
        <p:spPr>
          <a:xfrm>
            <a:off x="3275660" y="5289067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86920" y="5420184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血压的护理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17353" y="2945936"/>
            <a:ext cx="3775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第十章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生命体征的观察与护理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92950" y="823913"/>
            <a:ext cx="4471988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三、体温计的种类及构造</a:t>
            </a:r>
            <a:endParaRPr lang="zh-CN" altLang="en-US" sz="20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321675" y="2257425"/>
            <a:ext cx="4100513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四、体温的测量方法</a:t>
            </a:r>
            <a:endParaRPr lang="zh-CN" altLang="en-US" sz="20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712075" y="4538663"/>
            <a:ext cx="4479925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五、体温计的清洁、消毒及检查 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227138" y="4416425"/>
            <a:ext cx="360045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二、体温异常的护理</a:t>
            </a:r>
            <a:endParaRPr lang="zh-CN" altLang="en-US" sz="20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任意多边形 61"/>
          <p:cNvSpPr/>
          <p:nvPr/>
        </p:nvSpPr>
        <p:spPr>
          <a:xfrm rot="45249">
            <a:off x="5356225" y="1066800"/>
            <a:ext cx="1338263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F8CBAD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 rot="4365249">
            <a:off x="6552407" y="1959769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FFE699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 rot="8685249">
            <a:off x="6072188" y="3373438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9DC3E6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13005249">
            <a:off x="4579938" y="3354388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C5E0B4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rot="17325249">
            <a:off x="4136232" y="1928019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5778500" y="3186113"/>
            <a:ext cx="477838" cy="477837"/>
          </a:xfrm>
          <a:prstGeom prst="ellipse">
            <a:avLst/>
          </a:prstGeom>
          <a:solidFill>
            <a:schemeClr val="bg1">
              <a:lumMod val="75000"/>
            </a:schemeClr>
          </a:solidFill>
          <a:ln w="19050" cmpd="sng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1171575" y="2125663"/>
            <a:ext cx="3571875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一、体温的评估</a:t>
            </a:r>
            <a:endParaRPr lang="zh-CN" altLang="en-US" sz="2000">
              <a:solidFill>
                <a:srgbClr val="F2F2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体温的护理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3" grpId="0"/>
      <p:bldP spid="71" grpId="0" bldLvl="0" animBg="1"/>
      <p:bldP spid="7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</a:t>
            </a:r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83788" y="2719731"/>
            <a:ext cx="283845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于先生，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Ⅱ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型糖尿病病史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年。不规则用药，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小时前赴宴后出现意识模糊，呼吸气味中有烂苹果味。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18046" y="2403409"/>
            <a:ext cx="28384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该患者可能出现哪种呼吸异常？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如何观察？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314937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6123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458594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332232" y="1533057"/>
            <a:ext cx="3527536" cy="58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异常呼吸的护理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633727" y="3391138"/>
            <a:ext cx="4924543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呼吸的评估和护理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63459" y="5159110"/>
            <a:ext cx="4265079" cy="58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呼吸的正确测量方法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一、呼吸的评估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二、异常呼吸的护理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554538" y="4922838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三、脉搏的测量方法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一）正常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呼吸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2273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一、呼吸的评估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727608" y="2250167"/>
            <a:ext cx="4374308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正常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成人安静状态下呼吸频率为：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次／分，节律规则，均匀，无声；呼吸与脉搏的比例为１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４ ～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5" name="图示 24"/>
          <p:cNvGraphicFramePr/>
          <p:nvPr/>
        </p:nvGraphicFramePr>
        <p:xfrm>
          <a:off x="5601505" y="2081472"/>
          <a:ext cx="5506912" cy="2695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" name="矩形 25"/>
          <p:cNvSpPr/>
          <p:nvPr/>
        </p:nvSpPr>
        <p:spPr>
          <a:xfrm>
            <a:off x="7316866" y="4969925"/>
            <a:ext cx="2276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正常呼吸的生理变化</a:t>
            </a:r>
            <a:endParaRPr lang="zh-CN" altLang="en-US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P spid="2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525043" y="1288142"/>
            <a:ext cx="3030103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（二）异常呼吸</a:t>
            </a:r>
          </a:p>
        </p:txBody>
      </p:sp>
      <p:sp>
        <p:nvSpPr>
          <p:cNvPr id="24" name="矩形 23"/>
          <p:cNvSpPr/>
          <p:nvPr/>
        </p:nvSpPr>
        <p:spPr>
          <a:xfrm>
            <a:off x="1647190" y="2382520"/>
            <a:ext cx="91008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频率异常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）呼吸过速：成人在安静状态下呼吸频率超过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次／分称为呼吸过速。一般体温每升高１℃，呼吸频率大约增加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次／分。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）呼吸过缓：成人在安静状态下呼吸频率低于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分，称为呼吸过缓。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2273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一、呼吸的评估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680923" y="2264513"/>
            <a:ext cx="9509034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节律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</a:t>
            </a:r>
          </a:p>
          <a:p>
            <a:pPr>
              <a:lnSpc>
                <a:spcPct val="120000"/>
              </a:lnSpc>
            </a:pP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）潮式呼吸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）间断呼吸</a:t>
            </a:r>
          </a:p>
        </p:txBody>
      </p:sp>
      <p:pic>
        <p:nvPicPr>
          <p:cNvPr id="29" name="Picture 2" descr="http://imgsrc.baidu.com/baike/pic/item/a8ad9413256bb287f7039e81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8115" y="2888413"/>
            <a:ext cx="432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" descr="http://www.reader8.cn/uploadfile/2012/0804/20120804054501809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88115" y="4162411"/>
            <a:ext cx="432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/>
          <p:nvPr/>
        </p:nvSpPr>
        <p:spPr>
          <a:xfrm>
            <a:off x="82273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一、呼吸的评估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5043" y="1288142"/>
            <a:ext cx="3030103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（二）异常呼吸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712037" y="2279118"/>
            <a:ext cx="8929907" cy="160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深浅度异常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）深度呼吸（库斯莫氏呼吸）：特点为深而大；常见于代谢性酸中毒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Picture 5" descr="http://www.kaoshi110.net/editor/images/201208/759579140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232" y="3760489"/>
            <a:ext cx="432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/>
          <p:nvPr/>
        </p:nvSpPr>
        <p:spPr>
          <a:xfrm>
            <a:off x="82273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一、呼吸的评估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5043" y="1288142"/>
            <a:ext cx="3030103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（二）异常呼吸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728547" y="2277848"/>
            <a:ext cx="8929907" cy="1162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深浅度异常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）浅快呼吸：一种浅表而不规则的呼吸，有时呈叹息样。</a:t>
            </a:r>
          </a:p>
        </p:txBody>
      </p:sp>
      <p:pic>
        <p:nvPicPr>
          <p:cNvPr id="24" name="Picture 7" descr="http://www.233.com/NewsFiles/2012-8/3/75957814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1982" y="3681337"/>
            <a:ext cx="432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/>
          <p:nvPr/>
        </p:nvSpPr>
        <p:spPr>
          <a:xfrm>
            <a:off x="82273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一、呼吸的评估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5043" y="1288142"/>
            <a:ext cx="3030103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（二）异常呼吸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885392" y="2251178"/>
            <a:ext cx="8929907" cy="2750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音响异常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）蝉鸣样呼吸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吸气时产生极高的音响。常见于喉头水肿、痉挛、异物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）鼾声呼吸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呼吸时发出粗大的鼾声。常见于昏迷者</a:t>
            </a:r>
          </a:p>
        </p:txBody>
      </p:sp>
      <p:grpSp>
        <p:nvGrpSpPr>
          <p:cNvPr id="26" name="Group 3"/>
          <p:cNvGrpSpPr>
            <a:grpSpLocks noChangeAspect="1"/>
          </p:cNvGrpSpPr>
          <p:nvPr/>
        </p:nvGrpSpPr>
        <p:grpSpPr bwMode="auto">
          <a:xfrm>
            <a:off x="7518974" y="4049669"/>
            <a:ext cx="2875075" cy="926677"/>
            <a:chOff x="0" y="0"/>
            <a:chExt cx="1210" cy="390"/>
          </a:xfrm>
        </p:grpSpPr>
        <p:pic>
          <p:nvPicPr>
            <p:cNvPr id="27" name="Picture 4" descr="012a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348" cy="390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pic>
          <p:nvPicPr>
            <p:cNvPr id="29" name="Picture 5" descr="012a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4" y="0"/>
              <a:ext cx="348" cy="390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pic>
          <p:nvPicPr>
            <p:cNvPr id="30" name="Picture 6" descr="012a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62" y="0"/>
              <a:ext cx="348" cy="390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</p:grpSp>
      <p:sp>
        <p:nvSpPr>
          <p:cNvPr id="5" name="文本框 4"/>
          <p:cNvSpPr txBox="1"/>
          <p:nvPr/>
        </p:nvSpPr>
        <p:spPr>
          <a:xfrm>
            <a:off x="82273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一、呼吸的评估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5043" y="1288142"/>
            <a:ext cx="3030103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（二）异常呼吸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835227" y="2201013"/>
            <a:ext cx="82500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呼吸困难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病人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主观感觉空气不足，胸闷，客观上表现为呼吸费力，可出现紫绀、鼻翼煽动、端坐呼吸，呼吸机参与运动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。造成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呼吸频率、深度、节律的异常。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三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种类型：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吸气性、呼气性、混合性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2273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一、呼吸的评估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5043" y="1288142"/>
            <a:ext cx="3030103" cy="676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（二）异常呼吸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201852"/>
            <a:ext cx="9509034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常以口腔、腋窝、直肠等处温度来代表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37946" y="257391"/>
            <a:ext cx="342351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一、体温的评估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35419" y="2993910"/>
            <a:ext cx="6829399" cy="1799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部位             正常体温 ℃             平均体温℃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腋温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36.0-37.0                 36.5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口温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36.3-37.2                 37.0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肛温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36.5-37.7                 37.5 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13230" y="1453515"/>
            <a:ext cx="2672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（一）正常体温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86740" y="280670"/>
            <a:ext cx="416115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二、异常呼吸的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护理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922832" y="2058692"/>
            <a:ext cx="8723775" cy="316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※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   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保持呼吸道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通畅    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协助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治疗，改善呼吸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提供舒适的环境 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 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※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健康教育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92785" y="257175"/>
            <a:ext cx="395732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三、呼吸的测量方法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723288" y="1396727"/>
            <a:ext cx="3030103" cy="60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790299" y="2743200"/>
            <a:ext cx="8835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5980" indent="-855980">
              <a:lnSpc>
                <a:spcPct val="150000"/>
              </a:lnSpc>
            </a:pP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动态监测呼吸的变化</a:t>
            </a:r>
            <a:r>
              <a:rPr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，了解患者呼吸系统功能状况。</a:t>
            </a:r>
          </a:p>
          <a:p>
            <a:pPr marL="855980" indent="-855980">
              <a:lnSpc>
                <a:spcPct val="150000"/>
              </a:lnSpc>
            </a:pP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为诊断</a:t>
            </a:r>
            <a:r>
              <a:rPr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、治疗、护理、预防提供依据。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92785" y="257175"/>
            <a:ext cx="395732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三、呼吸的测量方法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481988" y="1396727"/>
            <a:ext cx="3030103" cy="60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操作程序</a:t>
            </a:r>
          </a:p>
        </p:txBody>
      </p:sp>
      <p:sp>
        <p:nvSpPr>
          <p:cNvPr id="55306" name="Rectangle 18"/>
          <p:cNvSpPr>
            <a:spLocks noChangeArrowheads="1"/>
          </p:cNvSpPr>
          <p:nvPr/>
        </p:nvSpPr>
        <p:spPr bwMode="auto">
          <a:xfrm>
            <a:off x="1510665" y="2240915"/>
            <a:ext cx="1382395" cy="1676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</a:p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 2" pitchFamily="18" charset="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37027" y="2241018"/>
            <a:ext cx="8250050" cy="283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测量与观察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记录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绘制</a:t>
            </a:r>
          </a:p>
        </p:txBody>
      </p:sp>
      <p:pic>
        <p:nvPicPr>
          <p:cNvPr id="25" name="Picture 3" descr="危重病人呼吸测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359" y="2418039"/>
            <a:ext cx="4393936" cy="2657718"/>
          </a:xfrm>
          <a:prstGeom prst="rect">
            <a:avLst/>
          </a:prstGeom>
          <a:noFill/>
          <a:ln w="9525">
            <a:noFill/>
            <a:bevel/>
          </a:ln>
        </p:spPr>
      </p:pic>
      <p:sp>
        <p:nvSpPr>
          <p:cNvPr id="6" name="单圆角矩形 5"/>
          <p:cNvSpPr/>
          <p:nvPr/>
        </p:nvSpPr>
        <p:spPr>
          <a:xfrm>
            <a:off x="6115050" y="4853305"/>
            <a:ext cx="1207135" cy="212725"/>
          </a:xfrm>
          <a:prstGeom prst="round1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92307" y="1306606"/>
            <a:ext cx="1607468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指导要点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730375" y="2308860"/>
            <a:ext cx="9459595" cy="1956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1.告知患者测量呼吸的目的、方法及配合要点。</a:t>
            </a:r>
          </a:p>
          <a:p>
            <a:pPr algn="l">
              <a:lnSpc>
                <a:spcPct val="170000"/>
              </a:lnSpc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2.告知患者测量前如有剧烈活动或情绪激动，应先休息15～20min后再测量。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2785" y="257175"/>
            <a:ext cx="395732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三、呼吸的测量方法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92307" y="1306606"/>
            <a:ext cx="1607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注意事项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730674" y="2309118"/>
            <a:ext cx="9017874" cy="2603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测量呼吸时宜取仰卧位；同时测量时应转移患者的注意力，使其处于自然呼吸状态，从而保证测量的准确性。</a:t>
            </a:r>
          </a:p>
          <a:p>
            <a:pPr algn="l">
              <a:lnSpc>
                <a:spcPct val="170000"/>
              </a:lnSpc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幼儿应先测量呼吸再测量体温及其他生命体征，以防幼儿因哭闹不配合以致影响呼吸的测量。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2785" y="257175"/>
            <a:ext cx="395732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三、呼吸的测量方法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呼吸</a:t>
            </a:r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83788" y="2719731"/>
            <a:ext cx="283845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于先生，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Ⅱ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型糖尿病病史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年。不规则用药，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小时前赴宴后出现意识模糊，呼吸气味中有烂苹果味。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18046" y="2403409"/>
            <a:ext cx="28384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该患者可能出现哪种呼吸异常？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如何观察？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270260" y="53663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3992560" y="2111692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992560" y="4022408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86920" y="667747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体温的护理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87640" y="2242809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脉搏的护理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087640" y="4153525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呼吸的护理</a:t>
            </a:r>
          </a:p>
        </p:txBody>
      </p:sp>
      <p:sp>
        <p:nvSpPr>
          <p:cNvPr id="12" name="椭圆 11">
            <a:hlinkClick r:id="rId6" action="ppaction://hlinksldjump"/>
          </p:cNvPr>
          <p:cNvSpPr/>
          <p:nvPr/>
        </p:nvSpPr>
        <p:spPr>
          <a:xfrm>
            <a:off x="3275660" y="5289067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86920" y="5420184"/>
            <a:ext cx="543178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血压的护理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17353" y="2945936"/>
            <a:ext cx="3775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第十章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生命体征的观察与护理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血压的护理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821055" y="2581275"/>
            <a:ext cx="33261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佘先生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岁。高血压病史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年，血压维持在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160～178/100～108mmHg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，断续服药，时常饮酒、量较大，不吸烟，体态肥胖。医嘱：定时测量血压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382373" y="2905752"/>
            <a:ext cx="283845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该患者如何正确测量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血压？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如何为该病人做健康宣教？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314937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6123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458594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605119" y="1571529"/>
            <a:ext cx="4981762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血压的评估及护理措施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04945" y="3475142"/>
            <a:ext cx="3084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血压的测量方法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604768" y="5243749"/>
            <a:ext cx="3626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熟悉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血压计的种类和构造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血压的护理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76350" y="205422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一、血压的评估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二、异常血压的护理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四、测量血压的方法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0913" y="40290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三、血压计的种类及构造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5" grpId="0" bldLvl="0" animBg="1"/>
      <p:bldP spid="17" grpId="0" bldLvl="0" animBg="1"/>
      <p:bldP spid="20" grpId="0" bldLvl="0" animBg="1"/>
      <p:bldP spid="3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122653" y="2909368"/>
            <a:ext cx="1988344" cy="1158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体温变化的相关因素：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4" name="SmartArt 占位符 3"/>
          <p:cNvGraphicFramePr/>
          <p:nvPr/>
        </p:nvGraphicFramePr>
        <p:xfrm>
          <a:off x="3654931" y="2058857"/>
          <a:ext cx="6431638" cy="3225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线形标注 1(带强调线) 24"/>
          <p:cNvSpPr/>
          <p:nvPr/>
        </p:nvSpPr>
        <p:spPr bwMode="auto">
          <a:xfrm>
            <a:off x="8935871" y="2058731"/>
            <a:ext cx="1512887" cy="828675"/>
          </a:xfrm>
          <a:prstGeom prst="accentCallout1">
            <a:avLst>
              <a:gd name="adj1" fmla="val 18750"/>
              <a:gd name="adj2" fmla="val -8333"/>
              <a:gd name="adj3" fmla="val 154143"/>
              <a:gd name="adj4" fmla="val -110576"/>
            </a:avLst>
          </a:prstGeom>
          <a:solidFill>
            <a:schemeClr val="accent1"/>
          </a:solidFill>
          <a:ln w="38100" algn="ctr">
            <a:solidFill>
              <a:schemeClr val="bg1"/>
            </a:solidFill>
            <a:round/>
          </a:ln>
        </p:spPr>
        <p:txBody>
          <a:bodyPr/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变化幅度不大，一般不超过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0.5~1.0°C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7946" y="257391"/>
            <a:ext cx="342351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一、体温的评估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3230" y="1453515"/>
            <a:ext cx="2672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（一）正常体温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定义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5034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一、血压的评估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99178" y="2293247"/>
            <a:ext cx="9509034" cy="2650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心脏收缩和舒张时，血管内流动的血液对血管壁所施加的侧压力，称为血压。一般所说的血压是指体循环的动脉血压。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*血压单位：为 </a:t>
            </a:r>
            <a:r>
              <a:rPr lang="en-US" altLang="zh-CN" sz="2400" b="1" dirty="0" err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KPa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mmHg</a:t>
            </a:r>
          </a:p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1 </a:t>
            </a:r>
            <a:r>
              <a:rPr lang="en-US" altLang="zh-CN" sz="2400" b="1" dirty="0" err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KPa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= 7.5 mmHg</a:t>
            </a:r>
          </a:p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1 mmHg = 0.133 </a:t>
            </a:r>
            <a:r>
              <a:rPr lang="en-US" altLang="zh-CN" sz="2400" b="1" dirty="0" err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KPa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（一）正常血压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901823" y="2165601"/>
            <a:ext cx="950903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以肱动脉血压为标准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正常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成人安静状态下，血压范围：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收缩压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～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139mmHg(12.0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～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18.5kpa)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舒张压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～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89mmHg(8.0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～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11.9kpa)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脉压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～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40mmHg(4.0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～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5.3kpa)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034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一、血压的评估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（一）正常血压</a:t>
            </a:r>
            <a:endParaRPr lang="zh-CN" altLang="en-US" sz="3200"/>
          </a:p>
        </p:txBody>
      </p:sp>
      <p:sp>
        <p:nvSpPr>
          <p:cNvPr id="23" name="文本框 22"/>
          <p:cNvSpPr txBox="1"/>
          <p:nvPr/>
        </p:nvSpPr>
        <p:spPr>
          <a:xfrm>
            <a:off x="1901823" y="2165601"/>
            <a:ext cx="95090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  <a:spcBef>
                <a:spcPts val="1200"/>
              </a:spcBef>
              <a:buClr>
                <a:schemeClr val="tx1"/>
              </a:buClr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生理变化情况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）年龄：血压随着年龄增加而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增加。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）性别：女性更年期前低于男性；更年期后无差别。</a:t>
            </a:r>
          </a:p>
          <a:p>
            <a:pPr>
              <a:lnSpc>
                <a:spcPct val="140000"/>
              </a:lnSpc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）昼夜和睡眠：清晨最低，傍晚最高；夜晚睡眠时降低。</a:t>
            </a:r>
          </a:p>
          <a:p>
            <a:pPr>
              <a:lnSpc>
                <a:spcPct val="140000"/>
              </a:lnSpc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）环境：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寒冷略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升高；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高温略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下降。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5034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一、血压的评估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901823" y="2165601"/>
            <a:ext cx="9509034" cy="2788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spcBef>
                <a:spcPts val="1200"/>
              </a:spcBef>
              <a:buClr>
                <a:schemeClr val="tx1"/>
              </a:buClr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生理变化情况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）部位：右上肢高于左上肢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10~20mmHg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</a:p>
          <a:p>
            <a:pPr marL="342900" indent="-342900" algn="just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下肢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比上肢高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40mmHg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）体型：肥胖、体型高大者血压稍高。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）其它：情绪激动、紧张、恐惧、兴奋、吸烟、剧烈运动等。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02740" y="1445260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（一）正常血压</a:t>
            </a:r>
            <a:endParaRPr lang="zh-CN" altLang="en-US" sz="3200"/>
          </a:p>
        </p:txBody>
      </p:sp>
      <p:sp>
        <p:nvSpPr>
          <p:cNvPr id="7" name="文本框 6"/>
          <p:cNvSpPr txBox="1"/>
          <p:nvPr/>
        </p:nvSpPr>
        <p:spPr>
          <a:xfrm>
            <a:off x="75034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一、血压的评估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（二）异常血压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891663" y="1949066"/>
            <a:ext cx="9509034" cy="27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endParaRPr lang="en-US" altLang="zh-CN" sz="24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高血压：成人收缩压≥ 140mmHg 和（或） 舒张压≥90mmHg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低血压：＜90/60mmHg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脉压增大：常见于主动脉瓣关闭不全、动脉硬化。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脉压减小：常见于心包积液、心力衰竭。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50343" y="257391"/>
            <a:ext cx="3436294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一、血压的评估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41045" y="257175"/>
            <a:ext cx="390906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二、异常血压的护理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57780" y="2300605"/>
            <a:ext cx="7841615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监测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每日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2-3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合理饮食：选择低盐、低脂、低胆固醇、高维生素、   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富含纤维素、易消化的饮食。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休息与活动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血压计的种类</a:t>
            </a:r>
            <a:endParaRPr lang="zh-CN" altLang="en-US" sz="3200"/>
          </a:p>
        </p:txBody>
      </p:sp>
      <p:sp>
        <p:nvSpPr>
          <p:cNvPr id="22" name="文本框 21"/>
          <p:cNvSpPr txBox="1"/>
          <p:nvPr/>
        </p:nvSpPr>
        <p:spPr>
          <a:xfrm>
            <a:off x="242570" y="235585"/>
            <a:ext cx="487299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三、血压计的种类及构造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23" name="Picture 2" descr="扫描0010-1"/>
          <p:cNvPicPr>
            <a:picLocks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1592316" y="2285998"/>
            <a:ext cx="252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扫描0011-1"/>
          <p:cNvPicPr>
            <a:picLocks noChangeArrowheads="1"/>
          </p:cNvPicPr>
          <p:nvPr/>
        </p:nvPicPr>
        <p:blipFill>
          <a:blip r:embed="rId4">
            <a:lum contrast="12000"/>
          </a:blip>
          <a:srcRect/>
          <a:stretch>
            <a:fillRect/>
          </a:stretch>
        </p:blipFill>
        <p:spPr bwMode="auto">
          <a:xfrm>
            <a:off x="4887310" y="2285998"/>
            <a:ext cx="252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 descr="扫描0012-1"/>
          <p:cNvPicPr>
            <a:picLocks noChangeArrowheads="1"/>
          </p:cNvPicPr>
          <p:nvPr/>
        </p:nvPicPr>
        <p:blipFill>
          <a:blip r:embed="rId5">
            <a:lum contrast="12000"/>
          </a:blip>
          <a:srcRect/>
          <a:stretch>
            <a:fillRect/>
          </a:stretch>
        </p:blipFill>
        <p:spPr bwMode="auto">
          <a:xfrm>
            <a:off x="7961586" y="2285998"/>
            <a:ext cx="2520000" cy="23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矩形 26"/>
          <p:cNvSpPr/>
          <p:nvPr/>
        </p:nvSpPr>
        <p:spPr>
          <a:xfrm>
            <a:off x="1734061" y="475870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台式汞柱式血压计</a:t>
            </a:r>
            <a:endParaRPr lang="zh-CN" altLang="en-US" sz="2000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32777" y="475870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表式血压计</a:t>
            </a:r>
          </a:p>
        </p:txBody>
      </p:sp>
      <p:sp>
        <p:nvSpPr>
          <p:cNvPr id="30" name="矩形 29"/>
          <p:cNvSpPr/>
          <p:nvPr/>
        </p:nvSpPr>
        <p:spPr>
          <a:xfrm>
            <a:off x="8488052" y="475870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电子血压计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4853" y="1397216"/>
            <a:ext cx="371312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血压计的构造</a:t>
            </a:r>
          </a:p>
        </p:txBody>
      </p:sp>
      <p:sp>
        <p:nvSpPr>
          <p:cNvPr id="24" name="矩形 23"/>
          <p:cNvSpPr/>
          <p:nvPr/>
        </p:nvSpPr>
        <p:spPr>
          <a:xfrm>
            <a:off x="2096961" y="2551473"/>
            <a:ext cx="2770310" cy="17727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输气球及阀门</a:t>
            </a:r>
          </a:p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袖带</a:t>
            </a:r>
          </a:p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测压计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2570" y="235585"/>
            <a:ext cx="487299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三、血压计的种类及构造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00813" y="257391"/>
            <a:ext cx="371312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、血压的测量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28800" y="2346675"/>
            <a:ext cx="9428373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患者的年龄、病情以及合作程度。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7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患者被测肢体的皮肤完整性、功能状况。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7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测量前休息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5min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吸烟、运动、情绪变化者应休息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15-30min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525395" y="1421130"/>
            <a:ext cx="1182370" cy="6134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zh-CN" altLang="en-US" sz="3200" b="1" u="none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目的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3260725" y="2240915"/>
            <a:ext cx="1830705" cy="2724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测量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记录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0813" y="257391"/>
            <a:ext cx="371312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、血压的测量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312670" y="1421130"/>
            <a:ext cx="1888490" cy="6134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zh-CN" altLang="en-US" sz="3200" b="1" u="none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操作程序</a:t>
            </a:r>
          </a:p>
        </p:txBody>
      </p:sp>
      <p:sp>
        <p:nvSpPr>
          <p:cNvPr id="55306" name="Rectangle 18"/>
          <p:cNvSpPr>
            <a:spLocks noChangeArrowheads="1"/>
          </p:cNvSpPr>
          <p:nvPr/>
        </p:nvSpPr>
        <p:spPr bwMode="auto">
          <a:xfrm>
            <a:off x="1510665" y="2240915"/>
            <a:ext cx="1382395" cy="1676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  <a:p>
            <a:pPr eaLnBrk="0" hangingPunct="0"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</a:p>
          <a:p>
            <a:pPr indent="0" algn="l" defTabSz="0">
              <a:buFont typeface="Wingdings" panose="05000000000000000000" pitchFamily="2" charset="2"/>
              <a:buNone/>
              <a:tabLst>
                <a:tab pos="571500" algn="l"/>
              </a:tabLst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Wingdings 2" pitchFamily="18" charset="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00040" y="2643505"/>
            <a:ext cx="5031105" cy="1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体位：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测部位的手臂位置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肱动脉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心脏应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在同一水平位上。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坐位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平第四肋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卧位 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平腋中线  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9785" y="2320290"/>
            <a:ext cx="3380740" cy="273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201852"/>
            <a:ext cx="9509034" cy="135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体温过高：</a:t>
            </a:r>
          </a:p>
          <a:p>
            <a:r>
              <a:rPr lang="zh-CN" altLang="en-US" sz="2400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由于各种原因使下丘脑体温调节中枢的调定点上移，导致体温升高超过正常范围，又称为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发热。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459754" y="3705689"/>
            <a:ext cx="7260888" cy="149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体温过高的程度： 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低热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37.3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38.0℃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中等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38.1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39.0℃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高热  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39.1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41.0℃    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超高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    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41.0℃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7946" y="257391"/>
            <a:ext cx="342351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一、体温的评估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3230" y="1453515"/>
            <a:ext cx="2672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（二）异常体温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92090" y="1306830"/>
            <a:ext cx="223456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指导要点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415415" y="2605405"/>
            <a:ext cx="9852025" cy="1188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1.告知患者测量血压的目的、意义、注意事项及配合方法。</a:t>
            </a:r>
          </a:p>
          <a:p>
            <a:pPr algn="l">
              <a:lnSpc>
                <a:spcPct val="15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2.指导患者居家自我监测血压的方法，药物的作用和副作用。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0813" y="257391"/>
            <a:ext cx="371312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、血压的测量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92090" y="1306830"/>
            <a:ext cx="2234565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注意事项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256030" y="1880870"/>
            <a:ext cx="9852025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定期检测和校正血压计。</a:t>
            </a:r>
            <a:endParaRPr lang="zh-CN" altLang="en-US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密切观察血压者应做到四定：即定时间、定部位、定体位、定血压计。</a:t>
            </a:r>
          </a:p>
          <a:p>
            <a:pPr algn="l">
              <a:lnSpc>
                <a:spcPct val="150000"/>
              </a:lnSpc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正确选择测量肢体：偏瘫、一侧肢体外伤或手术患者，应选择健侧肢体测量血压。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排除影响因素：袖带过宽；袖带过窄；袖带过松；袖带过紧等。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重测血压：使汞柱降至“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0”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点，并稍待片刻再测量。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0813" y="257391"/>
            <a:ext cx="371312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、血压的测量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血压的护理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821055" y="2581275"/>
            <a:ext cx="33261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佘先生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岁。高血压病史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年，血压维持在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160～178/100～108mmHg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，断续服药，时常饮酒、量较大，不吸烟，体态肥胖。医嘱：定时测量血压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382373" y="2905752"/>
            <a:ext cx="283845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该患者如何正确测量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血压？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如何为该病人做健康宣教？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206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课堂小结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1483678" y="2239963"/>
            <a:ext cx="9147175" cy="3075940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正常体温及其生理性变化；异常体温的观察和护理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体温的测量技术；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体温计的消毒及检查方法。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  <a:sym typeface="+mn-ea"/>
            </a:endParaRPr>
          </a:p>
          <a:p>
            <a:pPr eaLnBrk="0" hangingPunct="0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异常脉搏、呼吸、血压的评估和护理。</a:t>
            </a:r>
          </a:p>
          <a:p>
            <a:pPr eaLnBrk="0" hangingPunct="0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脉搏、呼吸、血压的正确测量方法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  <a:sym typeface="+mn-ea"/>
              </a:rPr>
              <a:t>。</a:t>
            </a:r>
          </a:p>
          <a:p>
            <a:pPr eaLnBrk="0" hangingPunct="0">
              <a:lnSpc>
                <a:spcPct val="140000"/>
              </a:lnSpc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275" y="1961515"/>
            <a:ext cx="10178415" cy="316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A2型题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1．陈女士，66岁，诊断为心房纤维颤动。护士为其测血压。动脉搏动微弱而不易辨清，需重复测量。下述做法错误的是</a:t>
            </a:r>
            <a:r>
              <a:rPr 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）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A．将袖带内气体驱尽            B．使汞柱降到“0”点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C．稍等片刻后重测                D．连续加压直到听清为止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E．测量值先读收缩压，后读舒张压</a:t>
            </a: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8181975" y="2955925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D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910" y="2199640"/>
            <a:ext cx="10178415" cy="2650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．患者女，患高血压病入院，目前左侧肢体偏瘫。医嘱测血压4次／日。执行该医嘱时，错误的是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      )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A．固定血压计                                   B．测右上肢血压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C．卧位测量时肱动脉平腋中线            D．固定专人测量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E．每日固定时间测量血压</a:t>
            </a: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5115560" y="2722880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D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275" y="1961515"/>
            <a:ext cx="10178415" cy="316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．患者男性，70岁。以“风湿性心脏病、心房纤维颤动、左侧肢体偏瘫”收住院。护士为其测量心率、脉率的正确方法是</a:t>
            </a:r>
            <a:r>
              <a:rPr 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）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A．先测心率，再在健侧测脉率             B．先测心率，再在患侧测脉率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C．一人同时测心率和脉率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D．一人听心率，一人在健侧测脉率，同时测1分钟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E．一人听心率，一人在患侧测脉率，同时测1分钟</a:t>
            </a: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8520564" y="2448459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D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910" y="2103755"/>
            <a:ext cx="10178415" cy="2650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．患者女性，50岁。诊断为“细菌性痢疾”。护士测量口腔温度时得知其5分钟前饮过开水，为此应</a:t>
            </a:r>
            <a:r>
              <a:rPr 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）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A．暂停测一次                             B．改测直肠温度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C．参照上次测量值记录                D．嘱其用冷开水漱口后再测量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E．告知患者30分钟后再测口腔温度</a:t>
            </a: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5674360" y="2648585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E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275" y="1961515"/>
            <a:ext cx="9751695" cy="316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．李某，男，40岁。交通事故致复合创伤后1h入院。病人呼吸呈由浅慢逐渐加深加快，又由深快逐渐变为浅慢，继之暂停30s后再度出现上述状态的呼吸。该病人的呼吸是</a:t>
            </a:r>
            <a:r>
              <a:rPr 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）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A．间断呼吸                            B．潮式呼吸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C．毕奥呼吸                            D．鼾声呼吸</a:t>
            </a:r>
          </a:p>
          <a:p>
            <a:pPr>
              <a:lnSpc>
                <a:spcPct val="14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E．呼吸困难</a:t>
            </a: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6098540" y="2966085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275" y="1961515"/>
            <a:ext cx="9751695" cy="316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A3/A4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型题</a:t>
            </a:r>
          </a:p>
          <a:p>
            <a:pPr>
              <a:lnSpc>
                <a:spcPct val="120000"/>
              </a:lnSpc>
            </a:pP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题基于以下病例）</a:t>
            </a:r>
          </a:p>
          <a:p>
            <a:pPr>
              <a:lnSpc>
                <a:spcPct val="120000"/>
              </a:lnSpc>
            </a:pP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患者女性，59岁。持续高热3天，每隔4小时测一次体温，都在39．1℃以上，最高达40℃，经检查诊断为“伤寒”。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．该患者的热型属于</a:t>
            </a:r>
            <a:r>
              <a:rPr 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）</a:t>
            </a:r>
          </a:p>
          <a:p>
            <a:pPr>
              <a:lnSpc>
                <a:spcPct val="12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A．弛张热          B．稽留热           C．间歇热</a:t>
            </a:r>
          </a:p>
          <a:p>
            <a:pPr>
              <a:lnSpc>
                <a:spcPct val="120000"/>
              </a:lnSpc>
            </a:pPr>
            <a:r>
              <a:rPr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D．不规则热       E．波浪热</a:t>
            </a: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4739640" y="3642995"/>
            <a:ext cx="558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201852"/>
            <a:ext cx="4311277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体温过高的过程及表现：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599221" y="2826070"/>
            <a:ext cx="9509034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体温上升期：产热大于散热。</a:t>
            </a:r>
          </a:p>
          <a:p>
            <a:pPr>
              <a:lnSpc>
                <a:spcPct val="18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高热持续期：产热和散热在较高水平上趋于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8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退热期：散热大于产热，体温恢复至正常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水平。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7946" y="257391"/>
            <a:ext cx="342351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一、体温的评估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3230" y="1453515"/>
            <a:ext cx="2672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（二）异常体温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275" y="1961515"/>
            <a:ext cx="9751695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．护理该患者，正确的措施是</a:t>
            </a:r>
            <a:r>
              <a:rPr 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）</a:t>
            </a: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．每日测体温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．体温超过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39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2℃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，给予乙醇拭浴</a:t>
            </a: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．药物降温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小时后复测体温</a:t>
            </a: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．鼓励患者多饮水多运动</a:t>
            </a:r>
          </a:p>
          <a:p>
            <a:pPr>
              <a:lnSpc>
                <a:spcPct val="140000"/>
              </a:lnSpc>
            </a:pP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．如患者有寒战，应注意保暖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5954395" y="1961515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E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80610" y="1306830"/>
            <a:ext cx="304927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角色扮演活动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438275" y="2576830"/>
            <a:ext cx="9751695" cy="171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住院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患者李某，男，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岁，诊断为高血压危象，需密切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监测血压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；责任护士小张遵医嘱为患者进行血压的测量。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学生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分组进行角色扮演，每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人为一组，分别轮流扮演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护士和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75" y="2552700"/>
            <a:ext cx="42322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8690" y="235585"/>
            <a:ext cx="30276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生命体征的护理</a:t>
            </a:r>
            <a:endParaRPr lang="zh-CN" altLang="en-US" sz="3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201852"/>
            <a:ext cx="4311277" cy="624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常见热型：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598930" y="2753995"/>
            <a:ext cx="94805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稽留热：</a:t>
            </a:r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体温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持续在</a:t>
            </a:r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39.0</a:t>
            </a:r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～</a:t>
            </a:r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40.0℃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左右，达数天或数月，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24h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波动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范围不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超过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1℃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多见于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肺炎球菌肺炎、伤寒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弛张热：</a:t>
            </a:r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体温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可达</a:t>
            </a:r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39.0℃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以上，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24h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内温差达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1.0℃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以上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，体温最低</a:t>
            </a:r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时仍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高于正常水平。多见于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败血症、风湿热、化脓性疾病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间歇热：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高热期和无热期交替出现。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见于疟疾等疾病</a:t>
            </a:r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不规则热：</a:t>
            </a:r>
            <a:r>
              <a:rPr lang="zh-CN" altLang="en-US" sz="2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见于流行性感冒，癌性发热等。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7946" y="257391"/>
            <a:ext cx="342351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一、体温的评估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3230" y="1453515"/>
            <a:ext cx="2672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（二）异常体温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4130</Words>
  <Application>Microsoft Office PowerPoint</Application>
  <PresentationFormat>宽屏</PresentationFormat>
  <Paragraphs>578</Paragraphs>
  <Slides>82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82</vt:i4>
      </vt:variant>
    </vt:vector>
  </HeadingPairs>
  <TitlesOfParts>
    <vt:vector size="92" baseType="lpstr">
      <vt:lpstr>楷体_GB2312</vt:lpstr>
      <vt:lpstr>宋体</vt:lpstr>
      <vt:lpstr>微软雅黑</vt:lpstr>
      <vt:lpstr>Arial</vt:lpstr>
      <vt:lpstr>Calibri</vt:lpstr>
      <vt:lpstr>Calibri Light</vt:lpstr>
      <vt:lpstr>Tahoma</vt:lpstr>
      <vt:lpstr>Wingdings</vt:lpstr>
      <vt:lpstr>Wingdings 2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104</cp:revision>
  <dcterms:created xsi:type="dcterms:W3CDTF">2015-02-25T02:36:00Z</dcterms:created>
  <dcterms:modified xsi:type="dcterms:W3CDTF">2019-12-31T05:00:47Z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