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0"/>
  </p:notesMasterIdLst>
  <p:sldIdLst>
    <p:sldId id="262" r:id="rId2"/>
    <p:sldId id="264" r:id="rId3"/>
    <p:sldId id="265" r:id="rId4"/>
    <p:sldId id="269" r:id="rId5"/>
    <p:sldId id="409" r:id="rId6"/>
    <p:sldId id="410" r:id="rId7"/>
    <p:sldId id="412" r:id="rId8"/>
    <p:sldId id="457" r:id="rId9"/>
    <p:sldId id="413" r:id="rId10"/>
    <p:sldId id="414" r:id="rId11"/>
    <p:sldId id="417" r:id="rId12"/>
    <p:sldId id="415" r:id="rId13"/>
    <p:sldId id="419" r:id="rId14"/>
    <p:sldId id="420" r:id="rId15"/>
    <p:sldId id="421" r:id="rId16"/>
    <p:sldId id="422" r:id="rId17"/>
    <p:sldId id="423" r:id="rId18"/>
    <p:sldId id="424" r:id="rId19"/>
    <p:sldId id="293" r:id="rId20"/>
    <p:sldId id="315" r:id="rId21"/>
    <p:sldId id="296" r:id="rId22"/>
    <p:sldId id="301" r:id="rId23"/>
    <p:sldId id="425" r:id="rId24"/>
    <p:sldId id="426" r:id="rId25"/>
    <p:sldId id="427" r:id="rId26"/>
    <p:sldId id="428" r:id="rId27"/>
    <p:sldId id="429" r:id="rId28"/>
    <p:sldId id="430" r:id="rId29"/>
    <p:sldId id="431" r:id="rId30"/>
    <p:sldId id="432" r:id="rId31"/>
    <p:sldId id="433" r:id="rId32"/>
    <p:sldId id="434" r:id="rId33"/>
    <p:sldId id="436" r:id="rId34"/>
    <p:sldId id="437" r:id="rId35"/>
    <p:sldId id="438" r:id="rId36"/>
    <p:sldId id="447" r:id="rId37"/>
    <p:sldId id="448" r:id="rId38"/>
    <p:sldId id="439" r:id="rId39"/>
    <p:sldId id="440" r:id="rId40"/>
    <p:sldId id="324" r:id="rId41"/>
    <p:sldId id="325" r:id="rId42"/>
    <p:sldId id="326" r:id="rId43"/>
    <p:sldId id="327" r:id="rId44"/>
    <p:sldId id="441" r:id="rId45"/>
    <p:sldId id="442" r:id="rId46"/>
    <p:sldId id="446" r:id="rId47"/>
    <p:sldId id="443" r:id="rId48"/>
    <p:sldId id="445" r:id="rId49"/>
    <p:sldId id="449" r:id="rId50"/>
    <p:sldId id="450" r:id="rId51"/>
    <p:sldId id="451" r:id="rId52"/>
    <p:sldId id="452" r:id="rId53"/>
    <p:sldId id="337" r:id="rId54"/>
    <p:sldId id="338" r:id="rId55"/>
    <p:sldId id="454" r:id="rId56"/>
    <p:sldId id="455" r:id="rId57"/>
    <p:sldId id="456" r:id="rId58"/>
    <p:sldId id="368" r:id="rId59"/>
    <p:sldId id="369" r:id="rId60"/>
    <p:sldId id="370" r:id="rId61"/>
    <p:sldId id="453" r:id="rId62"/>
    <p:sldId id="349" r:id="rId63"/>
    <p:sldId id="353" r:id="rId64"/>
    <p:sldId id="354" r:id="rId65"/>
    <p:sldId id="356" r:id="rId66"/>
    <p:sldId id="357" r:id="rId67"/>
    <p:sldId id="358" r:id="rId68"/>
    <p:sldId id="359" r:id="rId69"/>
    <p:sldId id="360" r:id="rId70"/>
    <p:sldId id="361" r:id="rId71"/>
    <p:sldId id="362" r:id="rId72"/>
    <p:sldId id="363" r:id="rId73"/>
    <p:sldId id="364" r:id="rId74"/>
    <p:sldId id="367" r:id="rId75"/>
    <p:sldId id="366" r:id="rId76"/>
    <p:sldId id="365" r:id="rId77"/>
    <p:sldId id="351" r:id="rId78"/>
    <p:sldId id="375" r:id="rId79"/>
    <p:sldId id="376" r:id="rId80"/>
    <p:sldId id="458" r:id="rId81"/>
    <p:sldId id="380" r:id="rId82"/>
    <p:sldId id="381" r:id="rId83"/>
    <p:sldId id="382" r:id="rId84"/>
    <p:sldId id="383" r:id="rId85"/>
    <p:sldId id="377" r:id="rId86"/>
    <p:sldId id="384" r:id="rId87"/>
    <p:sldId id="385" r:id="rId88"/>
    <p:sldId id="386" r:id="rId89"/>
    <p:sldId id="387" r:id="rId90"/>
    <p:sldId id="388" r:id="rId91"/>
    <p:sldId id="459" r:id="rId92"/>
    <p:sldId id="392" r:id="rId93"/>
    <p:sldId id="393" r:id="rId94"/>
    <p:sldId id="394" r:id="rId95"/>
    <p:sldId id="397" r:id="rId96"/>
    <p:sldId id="396" r:id="rId97"/>
    <p:sldId id="398" r:id="rId98"/>
    <p:sldId id="399" r:id="rId99"/>
    <p:sldId id="400" r:id="rId100"/>
    <p:sldId id="401" r:id="rId101"/>
    <p:sldId id="403" r:id="rId102"/>
    <p:sldId id="460" r:id="rId103"/>
    <p:sldId id="404" r:id="rId104"/>
    <p:sldId id="405" r:id="rId105"/>
    <p:sldId id="406" r:id="rId106"/>
    <p:sldId id="407" r:id="rId107"/>
    <p:sldId id="408" r:id="rId108"/>
    <p:sldId id="271" r:id="rId10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>
          <p15:clr>
            <a:srgbClr val="A4A3A4"/>
          </p15:clr>
        </p15:guide>
        <p15:guide id="2" pos="386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4"/>
    <a:srgbClr val="0066FF"/>
    <a:srgbClr val="3786CD"/>
    <a:srgbClr val="5B9BD5"/>
    <a:srgbClr val="5799D5"/>
    <a:srgbClr val="A6366E"/>
    <a:srgbClr val="C8568F"/>
    <a:srgbClr val="C143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03" autoAdjust="0"/>
    <p:restoredTop sz="94089" autoAdjust="0"/>
  </p:normalViewPr>
  <p:slideViewPr>
    <p:cSldViewPr snapToGrid="0">
      <p:cViewPr varScale="1">
        <p:scale>
          <a:sx n="76" d="100"/>
          <a:sy n="76" d="100"/>
        </p:scale>
        <p:origin x="64" y="52"/>
      </p:cViewPr>
      <p:guideLst>
        <p:guide orient="horz" pos="2146"/>
        <p:guide pos="38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297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AA3FF-36D3-469A-A07A-B5C81A1B81A2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1D95D81-5AF8-47DE-AC3D-491D67B24E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7497E1-589E-45B9-B793-A24F3A601D1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1528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C668B03-5ADD-4C0D-A29F-06F344C2B64F}" type="slidenum">
              <a:rPr lang="zh-CN" altLang="en-US" sz="1200">
                <a:latin typeface="Calibri" pitchFamily="34" charset="0"/>
              </a:rPr>
              <a:pPr algn="r"/>
              <a:t>19</a:t>
            </a:fld>
            <a:endParaRPr lang="en-US" altLang="zh-CN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225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029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7C044EA-C76F-49AC-901F-89501E7DB9E7}" type="slidenum">
              <a:rPr lang="zh-CN" altLang="en-US" sz="1200">
                <a:latin typeface="Calibri" pitchFamily="34" charset="0"/>
              </a:rPr>
              <a:pPr algn="r"/>
              <a:t>40</a:t>
            </a:fld>
            <a:endParaRPr lang="en-US" altLang="zh-CN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71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2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329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799865F-E3AA-4C60-B34B-2A47DE361652}" type="slidenum">
              <a:rPr lang="zh-CN" altLang="en-US" sz="1200">
                <a:latin typeface="Calibri" pitchFamily="34" charset="0"/>
              </a:rPr>
              <a:pPr algn="r"/>
              <a:t>81</a:t>
            </a:fld>
            <a:endParaRPr lang="en-US" altLang="zh-CN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069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558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42C7114-9743-4781-BD1C-5C87377B4BC0}" type="slidenum">
              <a:rPr lang="zh-CN" altLang="en-US" sz="1200">
                <a:latin typeface="Calibri" pitchFamily="34" charset="0"/>
              </a:rPr>
              <a:pPr algn="r"/>
              <a:t>92</a:t>
            </a:fld>
            <a:endParaRPr lang="en-US" altLang="zh-CN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848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BC240-1E89-4DF8-9D7E-EE8C89C17A96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6D2BA-622F-4ED6-A6B2-4DF546CF8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838B3-2B20-44E6-B32F-F336DDBFC9D3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235AC-659E-4B7F-8E6B-B8FD0F98CA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A2523-B731-4250-9A7D-48B893FCF632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32180-36B3-4E5E-BFA8-299F70C644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9B86A-2D6E-4F8B-9D9F-D7F69402A831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4FE6C-3C28-4068-B3AA-45FC6AC8C9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57369-1B2E-48E2-9E52-B1506BA35E3A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9D901-D042-4CD4-BF58-54796B6368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179D8-7E14-4948-BCB3-711832B44174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02AFE-E866-425A-AF44-E54978AE7D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0515D-B861-4FA5-93C6-E49C8317213E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DA465-341F-4225-A241-9E2CAE273E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5D13C-5BB1-4A33-B7DD-384AD3F9772B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89ADF-5169-4459-93F1-1824A1BA5B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8B2F8-45B9-4E32-B02C-04BAD5662C0E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FDA41-6F01-4FF7-9CA7-2B9D5FCA7A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29EFB-C7CA-4DF8-A18A-64D8858F4135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AAF07-0D8C-4A3B-AD17-D45A6E44A7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7FB3C-5D6D-4613-B1B9-D2E3A9D0EB06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6742D-9653-414B-B86E-BEAE2858D8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9B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C932C5-391A-490D-8D24-C7905E8625F6}" type="datetimeFigureOut">
              <a:rPr lang="zh-CN" altLang="en-US"/>
              <a:pPr>
                <a:defRPr/>
              </a:pPr>
              <a:t>2019/12/31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9741597-E6AC-465D-A429-4FD9B7F0BE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5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9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slide" Target="slide5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9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" Target="slide96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15.wmf"/><Relationship Id="rId4" Type="http://schemas.openxmlformats.org/officeDocument/2006/relationships/image" Target="../media/image16.png"/><Relationship Id="rId9" Type="http://schemas.openxmlformats.org/officeDocument/2006/relationships/oleObject" Target="../embeddings/oleObject1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9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slide" Target="slide5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96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slide" Target="slide5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slide" Target="slide5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25782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8" name="文本框 2"/>
          <p:cNvSpPr txBox="1">
            <a:spLocks noChangeArrowheads="1"/>
          </p:cNvSpPr>
          <p:nvPr/>
        </p:nvSpPr>
        <p:spPr bwMode="auto">
          <a:xfrm>
            <a:off x="577850" y="2520950"/>
            <a:ext cx="26981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第九单元</a:t>
            </a:r>
            <a:endParaRPr lang="en-US" altLang="zh-CN" sz="280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患者的清洁护理</a:t>
            </a:r>
          </a:p>
        </p:txBody>
      </p:sp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3270250" y="53657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994150" y="179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137025" y="305752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137025" y="48260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口腔护理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60925" y="1743075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头发护理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003800" y="300355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皮肤护理</a:t>
            </a:r>
          </a:p>
        </p:txBody>
      </p:sp>
      <p:sp>
        <p:nvSpPr>
          <p:cNvPr id="12" name="椭圆 11"/>
          <p:cNvSpPr/>
          <p:nvPr/>
        </p:nvSpPr>
        <p:spPr>
          <a:xfrm>
            <a:off x="3992563" y="433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268663" y="559752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860925" y="4283075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ea typeface="微软雅黑"/>
                <a:cs typeface="微软雅黑"/>
              </a:rPr>
              <a:t>卧床患者床整理法及更换床单法</a:t>
            </a:r>
            <a:endParaRPr lang="zh-CN" altLang="en-US" sz="2400" b="1">
              <a:ea typeface="微软雅黑"/>
              <a:cs typeface="微软雅黑"/>
              <a:hlinkClick r:id="rId5" action="ppaction://hlinksldjump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137025" y="554355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晨晚间护理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/>
      <p:bldP spid="8" grpId="1"/>
      <p:bldP spid="9" grpId="0"/>
      <p:bldP spid="11" grpId="0"/>
      <p:bldP spid="12" grpId="0" animBg="1"/>
      <p:bldP spid="13" grpId="0" animBg="1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5"/>
          <p:cNvGrpSpPr>
            <a:grpSpLocks/>
          </p:cNvGrpSpPr>
          <p:nvPr/>
        </p:nvGrpSpPr>
        <p:grpSpPr bwMode="auto">
          <a:xfrm>
            <a:off x="574675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9337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5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二、操作程序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076450" y="822325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679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680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计   划</a:t>
            </a:r>
          </a:p>
        </p:txBody>
      </p:sp>
      <p:sp>
        <p:nvSpPr>
          <p:cNvPr id="28681" name="Rectangle 4"/>
          <p:cNvSpPr>
            <a:spLocks noChangeArrowheads="1"/>
          </p:cNvSpPr>
          <p:nvPr/>
        </p:nvSpPr>
        <p:spPr bwMode="auto">
          <a:xfrm>
            <a:off x="1990725" y="1825625"/>
            <a:ext cx="460851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2400" b="1">
                <a:latin typeface="楷体"/>
                <a:ea typeface="楷体"/>
                <a:cs typeface="楷体"/>
              </a:rPr>
              <a:t>    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溶液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v"/>
            </a:pP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生理盐水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v"/>
            </a:pP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复方硼砂溶液（朵贝尔）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v"/>
            </a:pP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1%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～</a:t>
            </a: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3%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过氧化氢溶液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v"/>
            </a:pP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2%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～</a:t>
            </a: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3%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硼酸溶液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v"/>
            </a:pP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1%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～</a:t>
            </a: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4%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碳酸氢钠溶液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v"/>
            </a:pP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0.02%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呋喃西林溶液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v"/>
            </a:pP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0.1%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乙酸溶液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v"/>
            </a:pP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0.08%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甲硝唑溶液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v"/>
            </a:pP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0.01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％氯已定（洗必泰）溶液</a:t>
            </a:r>
            <a:r>
              <a:rPr lang="zh-CN" altLang="en-US" sz="200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</a:p>
        </p:txBody>
      </p:sp>
      <p:sp>
        <p:nvSpPr>
          <p:cNvPr id="28682" name="矩形 2"/>
          <p:cNvSpPr>
            <a:spLocks noChangeArrowheads="1"/>
          </p:cNvSpPr>
          <p:nvPr/>
        </p:nvSpPr>
        <p:spPr bwMode="auto">
          <a:xfrm>
            <a:off x="7000875" y="1919288"/>
            <a:ext cx="6096000" cy="3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作用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清洁口腔、预防感染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除臭、抑菌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抗菌、除臭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清洁口腔、抑制细菌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真菌感染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清洁口腔，广谱抗菌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铜绿假单胞菌感染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厌氧菌感染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清洁口腔，广谱抗菌</a:t>
            </a:r>
            <a:r>
              <a:rPr lang="zh-CN" altLang="en-US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  <a:endParaRPr lang="zh-CN" altLang="en-US"/>
          </a:p>
        </p:txBody>
      </p:sp>
      <p:sp>
        <p:nvSpPr>
          <p:cNvPr id="28683" name="Line 7"/>
          <p:cNvSpPr>
            <a:spLocks noChangeShapeType="1"/>
          </p:cNvSpPr>
          <p:nvPr/>
        </p:nvSpPr>
        <p:spPr bwMode="auto">
          <a:xfrm>
            <a:off x="1347788" y="1962150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4" name="Line 7"/>
          <p:cNvSpPr>
            <a:spLocks noChangeShapeType="1"/>
          </p:cNvSpPr>
          <p:nvPr/>
        </p:nvSpPr>
        <p:spPr bwMode="auto">
          <a:xfrm>
            <a:off x="1347788" y="2281238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5" name="Line 7"/>
          <p:cNvSpPr>
            <a:spLocks noChangeShapeType="1"/>
          </p:cNvSpPr>
          <p:nvPr/>
        </p:nvSpPr>
        <p:spPr bwMode="auto">
          <a:xfrm>
            <a:off x="1347788" y="5280025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777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3780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3781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3868738" y="2257425"/>
            <a:ext cx="6878637" cy="2246313"/>
          </a:xfrm>
          <a:prstGeom prst="rect">
            <a:avLst/>
          </a:prstGeom>
          <a:noFill/>
          <a:ln w="44450" cap="rnd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、协助患者洗漱，清洗会阴部（女）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、检查皮肤</a:t>
            </a:r>
            <a:endParaRPr lang="en-US" altLang="zh-CN" sz="2800" b="1">
              <a:solidFill>
                <a:srgbClr val="0070C4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、协助患者排便，；整理床铺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4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、创造安静的睡眠环境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5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、了解患者睡眠情况</a:t>
            </a:r>
          </a:p>
        </p:txBody>
      </p:sp>
      <p:sp>
        <p:nvSpPr>
          <p:cNvPr id="6" name="AutoShape 7" descr="5%"/>
          <p:cNvSpPr>
            <a:spLocks noChangeArrowheads="1"/>
          </p:cNvSpPr>
          <p:nvPr/>
        </p:nvSpPr>
        <p:spPr bwMode="auto">
          <a:xfrm>
            <a:off x="1555750" y="2843213"/>
            <a:ext cx="1803400" cy="781050"/>
          </a:xfrm>
          <a:prstGeom prst="roundRect">
            <a:avLst>
              <a:gd name="adj" fmla="val 16667"/>
            </a:avLst>
          </a:prstGeom>
          <a:pattFill prst="pct5">
            <a:fgClr>
              <a:schemeClr val="tx1"/>
            </a:fgClr>
            <a:bgClr>
              <a:schemeClr val="accent1"/>
            </a:bgClr>
          </a:pattFill>
          <a:ln w="57150" cmpd="thinThick" algn="ctr">
            <a:solidFill>
              <a:schemeClr val="bg1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charset="2"/>
              <a:buNone/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itchFamily="34" charset="-122"/>
              </a:rPr>
              <a:t>护理措施</a:t>
            </a: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4498975" y="1265238"/>
            <a:ext cx="3278188" cy="52228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（二）晚间护理</a:t>
            </a:r>
          </a:p>
        </p:txBody>
      </p:sp>
      <p:grpSp>
        <p:nvGrpSpPr>
          <p:cNvPr id="203785" name="组合 24"/>
          <p:cNvGrpSpPr>
            <a:grpSpLocks/>
          </p:cNvGrpSpPr>
          <p:nvPr/>
        </p:nvGrpSpPr>
        <p:grpSpPr bwMode="auto">
          <a:xfrm>
            <a:off x="0" y="247650"/>
            <a:ext cx="4878388" cy="752475"/>
            <a:chOff x="0" y="248363"/>
            <a:chExt cx="4877594" cy="752477"/>
          </a:xfrm>
        </p:grpSpPr>
        <p:sp>
          <p:nvSpPr>
            <p:cNvPr id="26" name="矩形 25"/>
            <p:cNvSpPr/>
            <p:nvPr/>
          </p:nvSpPr>
          <p:spPr>
            <a:xfrm>
              <a:off x="0" y="257888"/>
              <a:ext cx="3368127" cy="56991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直角三角形 26"/>
            <p:cNvSpPr/>
            <p:nvPr/>
          </p:nvSpPr>
          <p:spPr>
            <a:xfrm flipV="1">
              <a:off x="2511016" y="826215"/>
              <a:ext cx="857110" cy="17462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3788" name="文本框 15"/>
            <p:cNvSpPr txBox="1">
              <a:spLocks noChangeArrowheads="1"/>
            </p:cNvSpPr>
            <p:nvPr/>
          </p:nvSpPr>
          <p:spPr bwMode="auto">
            <a:xfrm>
              <a:off x="145256" y="248363"/>
              <a:ext cx="4732338" cy="565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1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二、晨晚间护理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2" grpId="1" animBg="1"/>
      <p:bldP spid="6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01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84956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1989138" y="809625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4806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4807" name="文本框 15"/>
          <p:cNvSpPr txBox="1">
            <a:spLocks noChangeArrowheads="1"/>
          </p:cNvSpPr>
          <p:nvPr/>
        </p:nvSpPr>
        <p:spPr bwMode="auto">
          <a:xfrm>
            <a:off x="0" y="244475"/>
            <a:ext cx="492442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三、注意事项</a:t>
            </a:r>
          </a:p>
        </p:txBody>
      </p:sp>
      <p:sp>
        <p:nvSpPr>
          <p:cNvPr id="185359" name="Rectangle 15"/>
          <p:cNvSpPr>
            <a:spLocks noChangeArrowheads="1"/>
          </p:cNvSpPr>
          <p:nvPr/>
        </p:nvSpPr>
        <p:spPr bwMode="auto">
          <a:xfrm>
            <a:off x="1425575" y="2149475"/>
            <a:ext cx="9448800" cy="267811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操作时注意保暖，保护隐私。</a:t>
            </a:r>
          </a:p>
          <a:p>
            <a:pPr>
              <a:defRPr/>
            </a:pPr>
            <a:r>
              <a:rPr lang="en-US" altLang="zh-CN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注意患者体位舒适与安全。维护管路安全。</a:t>
            </a:r>
          </a:p>
          <a:p>
            <a:pPr>
              <a:defRPr/>
            </a:pPr>
            <a:r>
              <a:rPr lang="en-US" altLang="zh-CN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眼睑不能闭合的患者应保持角膜湿润，防止角膜感染。</a:t>
            </a:r>
          </a:p>
          <a:p>
            <a:pPr>
              <a:defRPr/>
            </a:pPr>
            <a:r>
              <a:rPr lang="en-US" altLang="zh-CN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发现皮肤黏膜异常，及时处理并上报。</a:t>
            </a:r>
          </a:p>
          <a:p>
            <a:pPr>
              <a:defRPr/>
            </a:pPr>
            <a:r>
              <a:rPr lang="en-US" altLang="zh-CN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实施湿式扫床，预防交叉感染。</a:t>
            </a:r>
          </a:p>
          <a:p>
            <a:pPr>
              <a:defRPr/>
            </a:pPr>
            <a:r>
              <a:rPr lang="en-US" altLang="zh-CN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6. </a:t>
            </a: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操作中倾听患者需求，观察患者的病情变化。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826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771207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晨晚间护理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828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2042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835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课前思考</a:t>
            </a:r>
          </a:p>
        </p:txBody>
      </p:sp>
      <p:sp>
        <p:nvSpPr>
          <p:cNvPr id="205836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40" name="文本框 25"/>
          <p:cNvSpPr txBox="1">
            <a:spLocks noChangeArrowheads="1"/>
          </p:cNvSpPr>
          <p:nvPr/>
        </p:nvSpPr>
        <p:spPr bwMode="auto">
          <a:xfrm>
            <a:off x="1166813" y="2795588"/>
            <a:ext cx="2838450" cy="235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王女士，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67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岁，因急性胰腺炎住院治疗。目前禁饮食，绝对卧床休息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生活不能自理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护士要为王女士进行晨晚间护理。</a:t>
            </a:r>
          </a:p>
          <a:p>
            <a:pPr eaLnBrk="0" hangingPunct="0">
              <a:lnSpc>
                <a:spcPct val="130000"/>
              </a:lnSpc>
              <a:defRPr/>
            </a:pP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8456613" y="2844800"/>
            <a:ext cx="288131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晨晚间护理的目的是什么？</a:t>
            </a:r>
          </a:p>
          <a:p>
            <a:pPr>
              <a:defRPr/>
            </a:pPr>
            <a:r>
              <a:rPr lang="zh-CN" altLang="en-US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护士应为王女士做哪些护理工作？</a:t>
            </a:r>
          </a:p>
          <a:p>
            <a:pPr>
              <a:defRPr/>
            </a:pPr>
            <a:endParaRPr lang="zh-CN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849" name="组合 2"/>
          <p:cNvGrpSpPr>
            <a:grpSpLocks/>
          </p:cNvGrpSpPr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5341938" y="1398588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45339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855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20528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患者的清洁护理</a:t>
            </a:r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3697288" y="828675"/>
            <a:ext cx="855662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4095750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858" name="文本框 21"/>
          <p:cNvSpPr txBox="1">
            <a:spLocks noChangeArrowheads="1"/>
          </p:cNvSpPr>
          <p:nvPr/>
        </p:nvSpPr>
        <p:spPr bwMode="auto">
          <a:xfrm>
            <a:off x="1525588" y="1409700"/>
            <a:ext cx="35893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课堂小结</a:t>
            </a:r>
          </a:p>
        </p:txBody>
      </p:sp>
      <p:sp>
        <p:nvSpPr>
          <p:cNvPr id="206859" name="Text Box 5"/>
          <p:cNvSpPr txBox="1">
            <a:spLocks noChangeArrowheads="1"/>
          </p:cNvSpPr>
          <p:nvPr/>
        </p:nvSpPr>
        <p:spPr bwMode="auto">
          <a:xfrm>
            <a:off x="1306513" y="2071688"/>
            <a:ext cx="9501187" cy="3109912"/>
          </a:xfrm>
          <a:prstGeom prst="rect">
            <a:avLst/>
          </a:prstGeom>
          <a:noFill/>
          <a:ln w="635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1.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口腔护理适用于禁食、鼻饲、高热、昏迷、术后等生活不能自理的患者</a:t>
            </a:r>
            <a:r>
              <a:rPr lang="zh-CN" altLang="en-US" sz="2800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。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2.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床上梳头由发梢开始，逐渐梳至发根或用</a:t>
            </a:r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30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％乙醇湿润打结处，再慢慢梳顺。</a:t>
            </a:r>
            <a:r>
              <a:rPr lang="zh-CN" altLang="en-US" sz="2800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3.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预防压疮关键做到“六勤一好”即：勤观察、勤翻身、勤擦洗、勤按摩、勤整理、勤更换和营养好。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4.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压疮分为</a:t>
            </a:r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4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期及可疑深部组织损伤、不能分期两种情况。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873" name="组合 5"/>
          <p:cNvGrpSpPr>
            <a:grpSpLocks/>
          </p:cNvGrpSpPr>
          <p:nvPr/>
        </p:nvGrpSpPr>
        <p:grpSpPr bwMode="auto">
          <a:xfrm>
            <a:off x="574675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5910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7875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28307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患者的清洁护理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749675" y="81756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7879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7880" name="文本框 21"/>
          <p:cNvSpPr txBox="1">
            <a:spLocks noChangeArrowheads="1"/>
          </p:cNvSpPr>
          <p:nvPr/>
        </p:nvSpPr>
        <p:spPr bwMode="auto">
          <a:xfrm>
            <a:off x="3776663" y="1306513"/>
            <a:ext cx="4564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课堂评价</a:t>
            </a:r>
          </a:p>
        </p:txBody>
      </p:sp>
      <p:sp>
        <p:nvSpPr>
          <p:cNvPr id="207881" name="Text Box 9"/>
          <p:cNvSpPr txBox="1">
            <a:spLocks noChangeArrowheads="1"/>
          </p:cNvSpPr>
          <p:nvPr/>
        </p:nvSpPr>
        <p:spPr bwMode="auto">
          <a:xfrm>
            <a:off x="1228725" y="2012950"/>
            <a:ext cx="8662988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A3/A4</a:t>
            </a: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型题</a:t>
            </a:r>
          </a:p>
          <a:p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～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题共用题干）</a:t>
            </a:r>
            <a:endParaRPr lang="en-US" altLang="zh-CN" sz="2400" b="1">
              <a:solidFill>
                <a:srgbClr val="0070C4"/>
              </a:solidFill>
              <a:latin typeface="微软雅黑"/>
              <a:ea typeface="微软雅黑"/>
              <a:cs typeface="微软雅黑"/>
            </a:endParaRPr>
          </a:p>
          <a:p>
            <a:pPr algn="just"/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张女士，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80</a:t>
            </a: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岁，肺源性心脏病，长期卧床</a:t>
            </a:r>
            <a:r>
              <a:rPr lang="zh-CN" altLang="en-US" sz="2400" b="1">
                <a:solidFill>
                  <a:srgbClr val="0070C4"/>
                </a:solidFill>
                <a:latin typeface="楷体"/>
                <a:ea typeface="楷体"/>
                <a:cs typeface="楷体"/>
              </a:rPr>
              <a:t>。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228725" y="3265488"/>
            <a:ext cx="9518650" cy="15684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产生压疮的主要原因是（    ）</a:t>
            </a:r>
          </a:p>
          <a:p>
            <a:pPr eaLnBrk="0" hangingPunct="0">
              <a:defRPr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．局部组织长期受压       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．营养不良       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．偏瘫                        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．年老、体弱                 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．皮肤受潮湿、摩擦等刺激</a:t>
            </a:r>
          </a:p>
          <a:p>
            <a:pPr eaLnBrk="0" hangingPunct="0">
              <a:defRPr/>
            </a:pP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3" name="Text Box 5"/>
          <p:cNvSpPr txBox="1">
            <a:spLocks noChangeArrowheads="1"/>
          </p:cNvSpPr>
          <p:nvPr/>
        </p:nvSpPr>
        <p:spPr bwMode="auto">
          <a:xfrm>
            <a:off x="4940300" y="3052763"/>
            <a:ext cx="4238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897" name="组合 5"/>
          <p:cNvGrpSpPr>
            <a:grpSpLocks/>
          </p:cNvGrpSpPr>
          <p:nvPr/>
        </p:nvGrpSpPr>
        <p:grpSpPr bwMode="auto">
          <a:xfrm>
            <a:off x="576263" y="15033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2"/>
              <a:ext cx="10669608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5910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8899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28307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患者的清洁护理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749675" y="81756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8903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8904" name="文本框 21"/>
          <p:cNvSpPr txBox="1">
            <a:spLocks noChangeArrowheads="1"/>
          </p:cNvSpPr>
          <p:nvPr/>
        </p:nvSpPr>
        <p:spPr bwMode="auto">
          <a:xfrm>
            <a:off x="3776663" y="1306513"/>
            <a:ext cx="4564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课堂评价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1338263" y="2136775"/>
            <a:ext cx="9266237" cy="23082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患者骶尾部皮肤组织转为紫红色，触摸皮下有硬结，表皮有水疱，属于压疮的</a:t>
            </a:r>
            <a:r>
              <a:rPr lang="zh-CN" altLang="en-US" sz="24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(       </a:t>
            </a:r>
            <a:r>
              <a:rPr lang="en-US" altLang="zh-CN" sz="24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．淤血红润期      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．炎性浸润期       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．浅度溃疡期      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．深度溃疡期      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．坏死期</a:t>
            </a:r>
          </a:p>
        </p:txBody>
      </p:sp>
      <p:sp>
        <p:nvSpPr>
          <p:cNvPr id="29707" name="Text Box 5"/>
          <p:cNvSpPr txBox="1">
            <a:spLocks noChangeArrowheads="1"/>
          </p:cNvSpPr>
          <p:nvPr/>
        </p:nvSpPr>
        <p:spPr bwMode="auto">
          <a:xfrm>
            <a:off x="3506788" y="2733675"/>
            <a:ext cx="750887" cy="63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B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7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921" name="组合 5"/>
          <p:cNvGrpSpPr>
            <a:grpSpLocks/>
          </p:cNvGrpSpPr>
          <p:nvPr/>
        </p:nvGrpSpPr>
        <p:grpSpPr bwMode="auto">
          <a:xfrm>
            <a:off x="574675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5910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9923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28307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患者的清洁护理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749675" y="81756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9927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9928" name="文本框 21"/>
          <p:cNvSpPr txBox="1">
            <a:spLocks noChangeArrowheads="1"/>
          </p:cNvSpPr>
          <p:nvPr/>
        </p:nvSpPr>
        <p:spPr bwMode="auto">
          <a:xfrm>
            <a:off x="3776663" y="1306513"/>
            <a:ext cx="4564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课堂评价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446213" y="2266950"/>
            <a:ext cx="8296275" cy="23082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患者骶尾部表皮出现大水疱，正确的护理措施是</a:t>
            </a:r>
            <a:r>
              <a:rPr lang="en-US" altLang="zh-CN" sz="24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(      )</a:t>
            </a:r>
            <a:endParaRPr lang="zh-CN" altLang="en-US" sz="2400" b="1" dirty="0">
              <a:solidFill>
                <a:srgbClr val="0070C4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defRPr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．剪破水疱表皮，引流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defRPr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．用无菌注射器抽出疱内液体，不可剪去表皮</a:t>
            </a:r>
          </a:p>
          <a:p>
            <a:pPr eaLnBrk="0" hangingPunct="0">
              <a:defRPr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．外涂抗生素，防止感染</a:t>
            </a:r>
          </a:p>
          <a:p>
            <a:pPr eaLnBrk="0" hangingPunct="0">
              <a:defRPr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．用无菌纱布包扎水疱，减少摩擦，等其自行吸收</a:t>
            </a:r>
          </a:p>
          <a:p>
            <a:pPr eaLnBrk="0" hangingPunct="0">
              <a:defRPr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．用乙醇局部按摩，促进血液循环和水疱吸收</a:t>
            </a:r>
          </a:p>
        </p:txBody>
      </p:sp>
      <p:sp>
        <p:nvSpPr>
          <p:cNvPr id="29708" name="Text Box 5"/>
          <p:cNvSpPr txBox="1">
            <a:spLocks noChangeArrowheads="1"/>
          </p:cNvSpPr>
          <p:nvPr/>
        </p:nvSpPr>
        <p:spPr bwMode="auto">
          <a:xfrm>
            <a:off x="8340725" y="2176463"/>
            <a:ext cx="431800" cy="557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B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945" name="组合 2"/>
          <p:cNvGrpSpPr>
            <a:grpSpLocks/>
          </p:cNvGrpSpPr>
          <p:nvPr/>
        </p:nvGrpSpPr>
        <p:grpSpPr bwMode="auto">
          <a:xfrm>
            <a:off x="882650" y="1687513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5341938" y="1398588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45339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0951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20528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患者的清洁护理</a:t>
            </a:r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3697288" y="828675"/>
            <a:ext cx="855662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4095750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0954" name="文本框 21"/>
          <p:cNvSpPr txBox="1">
            <a:spLocks noChangeArrowheads="1"/>
          </p:cNvSpPr>
          <p:nvPr/>
        </p:nvSpPr>
        <p:spPr bwMode="auto">
          <a:xfrm>
            <a:off x="1525588" y="1409700"/>
            <a:ext cx="35893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角色扮演活动</a:t>
            </a:r>
          </a:p>
        </p:txBody>
      </p:sp>
      <p:sp>
        <p:nvSpPr>
          <p:cNvPr id="190479" name="Rectangle 15"/>
          <p:cNvSpPr>
            <a:spLocks noChangeArrowheads="1"/>
          </p:cNvSpPr>
          <p:nvPr/>
        </p:nvSpPr>
        <p:spPr bwMode="auto">
          <a:xfrm>
            <a:off x="1536700" y="2697163"/>
            <a:ext cx="8358188" cy="19177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住院患者王某，女，</a:t>
            </a:r>
            <a:r>
              <a:rPr lang="en-US" altLang="zh-CN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岁，诊断为再生障碍性贫血，责任护士小张为患者进行口腔护理。</a:t>
            </a:r>
          </a:p>
          <a:p>
            <a:pPr>
              <a:defRPr/>
            </a:pP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</a:p>
          <a:p>
            <a:pPr>
              <a:defRPr/>
            </a:pP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     学生分组进行角色扮演，每</a:t>
            </a:r>
            <a:r>
              <a:rPr lang="en-US" altLang="zh-CN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人为一组，分别轮流扮演护士和患者。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44656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970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患者的清洁护理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3609975" y="822325"/>
            <a:ext cx="855663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>
            <a:hlinkClick r:id="rId2" action="ppaction://hlinksldjump"/>
          </p:cNvPr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979863" y="2552700"/>
            <a:ext cx="4232275" cy="1446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 sz="88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9337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699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二、操作程序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076450" y="827088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703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9704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实   施</a:t>
            </a: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2522538" y="2000250"/>
            <a:ext cx="3024187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</a:t>
            </a:r>
            <a:r>
              <a:rPr lang="zh-CN" altLang="en-US" sz="2000" b="1">
                <a:solidFill>
                  <a:schemeClr val="hlink"/>
                </a:solidFill>
                <a:latin typeface="Tahoma" pitchFamily="34" charset="0"/>
                <a:ea typeface="微软雅黑"/>
                <a:cs typeface="微软雅黑"/>
              </a:rPr>
              <a:t>核对解释</a:t>
            </a:r>
            <a:endParaRPr kumimoji="1" lang="zh-CN" altLang="en-US" sz="2000" b="1">
              <a:solidFill>
                <a:schemeClr val="hlink"/>
              </a:solidFill>
              <a:latin typeface="Tahom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◆患者准备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◆观察口腔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◆取义齿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◆漱口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◆擦洗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◆再漱口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◆观察涂药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◆整理</a:t>
            </a:r>
            <a:r>
              <a:rPr lang="zh-CN" altLang="en-US" sz="2000" b="1">
                <a:solidFill>
                  <a:schemeClr val="hlink"/>
                </a:solidFill>
                <a:latin typeface="Tahoma" pitchFamily="34" charset="0"/>
                <a:ea typeface="微软雅黑"/>
                <a:cs typeface="微软雅黑"/>
              </a:rPr>
              <a:t>记录</a:t>
            </a:r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5167313" y="2074863"/>
            <a:ext cx="4576762" cy="422275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Clr>
                <a:srgbClr val="6600CC"/>
              </a:buClr>
              <a:buSzPct val="12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核对无误、解释目的</a:t>
            </a:r>
          </a:p>
        </p:txBody>
      </p:sp>
      <p:grpSp>
        <p:nvGrpSpPr>
          <p:cNvPr id="29707" name="组合 22"/>
          <p:cNvGrpSpPr>
            <a:grpSpLocks/>
          </p:cNvGrpSpPr>
          <p:nvPr/>
        </p:nvGrpSpPr>
        <p:grpSpPr bwMode="auto">
          <a:xfrm>
            <a:off x="5167313" y="2065338"/>
            <a:ext cx="5568950" cy="3167062"/>
            <a:chOff x="2279175" y="1268413"/>
            <a:chExt cx="6041064" cy="3904087"/>
          </a:xfrm>
        </p:grpSpPr>
        <p:pic>
          <p:nvPicPr>
            <p:cNvPr id="29720" name="Picture 4" descr="IMG_508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79175" y="1268413"/>
              <a:ext cx="5270981" cy="3904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21" name="文本框 24"/>
            <p:cNvSpPr txBox="1">
              <a:spLocks noChangeArrowheads="1"/>
            </p:cNvSpPr>
            <p:nvPr/>
          </p:nvSpPr>
          <p:spPr bwMode="auto">
            <a:xfrm>
              <a:off x="7679288" y="1963765"/>
              <a:ext cx="640951" cy="2513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/>
                  <a:ea typeface="微软雅黑"/>
                  <a:cs typeface="微软雅黑"/>
                </a:rPr>
                <a:t>安 置 体 位</a:t>
              </a:r>
            </a:p>
          </p:txBody>
        </p:sp>
      </p:grpSp>
      <p:grpSp>
        <p:nvGrpSpPr>
          <p:cNvPr id="29708" name="组合 25"/>
          <p:cNvGrpSpPr>
            <a:grpSpLocks/>
          </p:cNvGrpSpPr>
          <p:nvPr/>
        </p:nvGrpSpPr>
        <p:grpSpPr bwMode="auto">
          <a:xfrm>
            <a:off x="5168900" y="2027238"/>
            <a:ext cx="5697538" cy="3198812"/>
            <a:chOff x="2336019" y="1998652"/>
            <a:chExt cx="6160281" cy="3610578"/>
          </a:xfrm>
        </p:grpSpPr>
        <p:pic>
          <p:nvPicPr>
            <p:cNvPr id="29718" name="Picture 4" descr="IMG_509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36019" y="1998652"/>
              <a:ext cx="5415909" cy="3610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9" name="文本框 28"/>
            <p:cNvSpPr txBox="1">
              <a:spLocks noChangeArrowheads="1"/>
            </p:cNvSpPr>
            <p:nvPr/>
          </p:nvSpPr>
          <p:spPr bwMode="auto">
            <a:xfrm>
              <a:off x="7880747" y="2770496"/>
              <a:ext cx="615553" cy="2238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/>
                  <a:ea typeface="微软雅黑"/>
                  <a:cs typeface="微软雅黑"/>
                </a:rPr>
                <a:t>湿 润 口 唇</a:t>
              </a:r>
            </a:p>
          </p:txBody>
        </p:sp>
      </p:grpSp>
      <p:grpSp>
        <p:nvGrpSpPr>
          <p:cNvPr id="29709" name="组合 29"/>
          <p:cNvGrpSpPr>
            <a:grpSpLocks/>
          </p:cNvGrpSpPr>
          <p:nvPr/>
        </p:nvGrpSpPr>
        <p:grpSpPr bwMode="auto">
          <a:xfrm>
            <a:off x="5237163" y="2058988"/>
            <a:ext cx="5629275" cy="3117850"/>
            <a:chOff x="2749320" y="2231228"/>
            <a:chExt cx="5629299" cy="3118693"/>
          </a:xfrm>
        </p:grpSpPr>
        <p:pic>
          <p:nvPicPr>
            <p:cNvPr id="29716" name="Picture 4" descr="IMG_508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749320" y="2231228"/>
              <a:ext cx="4866131" cy="3118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7" name="文本框 31"/>
            <p:cNvSpPr txBox="1">
              <a:spLocks noChangeArrowheads="1"/>
            </p:cNvSpPr>
            <p:nvPr/>
          </p:nvSpPr>
          <p:spPr bwMode="auto">
            <a:xfrm>
              <a:off x="7763066" y="2893325"/>
              <a:ext cx="615553" cy="2156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/>
                  <a:ea typeface="微软雅黑"/>
                  <a:cs typeface="微软雅黑"/>
                </a:rPr>
                <a:t>观 察 口 腔</a:t>
              </a:r>
            </a:p>
          </p:txBody>
        </p:sp>
      </p:grpSp>
      <p:grpSp>
        <p:nvGrpSpPr>
          <p:cNvPr id="29710" name="组合 32"/>
          <p:cNvGrpSpPr>
            <a:grpSpLocks/>
          </p:cNvGrpSpPr>
          <p:nvPr/>
        </p:nvGrpSpPr>
        <p:grpSpPr bwMode="auto">
          <a:xfrm>
            <a:off x="5172075" y="2001838"/>
            <a:ext cx="5822950" cy="3433762"/>
            <a:chOff x="2456597" y="1853356"/>
            <a:chExt cx="6347479" cy="4097067"/>
          </a:xfrm>
        </p:grpSpPr>
        <p:pic>
          <p:nvPicPr>
            <p:cNvPr id="29714" name="Picture 4" descr="IMG_509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456597" y="1853356"/>
              <a:ext cx="5659770" cy="3784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5" name="文本框 34"/>
            <p:cNvSpPr txBox="1">
              <a:spLocks noChangeArrowheads="1"/>
            </p:cNvSpPr>
            <p:nvPr/>
          </p:nvSpPr>
          <p:spPr bwMode="auto">
            <a:xfrm>
              <a:off x="8188523" y="3138985"/>
              <a:ext cx="615553" cy="2811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/>
                  <a:ea typeface="微软雅黑"/>
                  <a:cs typeface="微软雅黑"/>
                </a:rPr>
                <a:t>漱    口</a:t>
              </a:r>
            </a:p>
          </p:txBody>
        </p:sp>
      </p:grpSp>
      <p:grpSp>
        <p:nvGrpSpPr>
          <p:cNvPr id="29711" name="组合 35"/>
          <p:cNvGrpSpPr>
            <a:grpSpLocks/>
          </p:cNvGrpSpPr>
          <p:nvPr/>
        </p:nvGrpSpPr>
        <p:grpSpPr bwMode="auto">
          <a:xfrm>
            <a:off x="5186363" y="1997075"/>
            <a:ext cx="5824537" cy="3338513"/>
            <a:chOff x="3061367" y="-862859"/>
            <a:chExt cx="6528507" cy="3574316"/>
          </a:xfrm>
        </p:grpSpPr>
        <p:pic>
          <p:nvPicPr>
            <p:cNvPr id="29712" name="Picture 11" descr="MR@([O~2JP()3TUHYM0XYID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61367" y="-862859"/>
              <a:ext cx="5659152" cy="3457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3" name="文本框 37"/>
            <p:cNvSpPr txBox="1">
              <a:spLocks noChangeArrowheads="1"/>
            </p:cNvSpPr>
            <p:nvPr/>
          </p:nvSpPr>
          <p:spPr bwMode="auto">
            <a:xfrm>
              <a:off x="8974321" y="295803"/>
              <a:ext cx="615553" cy="2415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/>
                  <a:ea typeface="微软雅黑"/>
                  <a:cs typeface="微软雅黑"/>
                </a:rPr>
                <a:t>擦    洗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p"/>
      <p:bldP spid="22" grpId="0" animBg="1"/>
      <p:bldP spid="2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2"/>
          <p:cNvGrpSpPr>
            <a:grpSpLocks/>
          </p:cNvGrpSpPr>
          <p:nvPr/>
        </p:nvGrpSpPr>
        <p:grpSpPr bwMode="auto">
          <a:xfrm>
            <a:off x="892175" y="1670050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5341938" y="1398588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42243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7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39179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三、注意事项</a:t>
            </a:r>
          </a:p>
        </p:txBody>
      </p:sp>
      <p:sp>
        <p:nvSpPr>
          <p:cNvPr id="19" name="直角三角形 18"/>
          <p:cNvSpPr>
            <a:spLocks noChangeArrowheads="1"/>
          </p:cNvSpPr>
          <p:nvPr/>
        </p:nvSpPr>
        <p:spPr bwMode="auto">
          <a:xfrm flipV="1">
            <a:off x="3382963" y="819150"/>
            <a:ext cx="855662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4095750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5637213" y="2420938"/>
            <a:ext cx="4503737" cy="40005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ea typeface="微软雅黑"/>
                <a:cs typeface="微软雅黑"/>
              </a:rPr>
              <a:t>根据病情准备合适的漱口溶液</a:t>
            </a: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5619750" y="3254375"/>
            <a:ext cx="4500563" cy="728663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◆</a:t>
            </a:r>
            <a:r>
              <a:rPr lang="zh-CN" altLang="en-US" sz="20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避免弯钳</a:t>
            </a: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触及牙龈或口腔黏膜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zh-CN" altLang="en-US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◆</a:t>
            </a: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擦拭动作轻柔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endParaRPr lang="zh-CN" altLang="en-US" sz="20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5637213" y="4106863"/>
            <a:ext cx="4519612" cy="1322387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禁忌漱口</a:t>
            </a:r>
          </a:p>
          <a:p>
            <a:pPr>
              <a:buFont typeface="Wingdings" pitchFamily="2" charset="2"/>
              <a:buChar char="u"/>
            </a:pPr>
            <a:r>
              <a:rPr kumimoji="1"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棉球不可过湿</a:t>
            </a:r>
            <a:endParaRPr kumimoji="1" lang="en-US" altLang="zh-CN" sz="20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擦拭时夹紧棉球，每次一个</a:t>
            </a:r>
          </a:p>
          <a:p>
            <a:pPr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张口器应从臼齿处放入</a:t>
            </a:r>
          </a:p>
        </p:txBody>
      </p:sp>
      <p:sp>
        <p:nvSpPr>
          <p:cNvPr id="63498" name="AutoShap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651000" y="2278063"/>
            <a:ext cx="3616325" cy="685800"/>
          </a:xfrm>
          <a:prstGeom prst="roundRect">
            <a:avLst>
              <a:gd name="adj" fmla="val 16667"/>
            </a:avLst>
          </a:prstGeom>
          <a:pattFill prst="pct5">
            <a:fgClr>
              <a:schemeClr val="accent1"/>
            </a:fgClr>
            <a:bgClr>
              <a:srgbClr val="FFFFFF"/>
            </a:bgClr>
          </a:pattFill>
          <a:ln w="57150">
            <a:pattFill prst="trellis">
              <a:fgClr>
                <a:schemeClr val="hlink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chemeClr val="hlink"/>
                </a:solidFill>
                <a:latin typeface="华文新魏"/>
                <a:ea typeface="楷体_GB2312" pitchFamily="49" charset="-122"/>
              </a:rPr>
              <a:t>选用合适的漱口溶液</a:t>
            </a:r>
          </a:p>
        </p:txBody>
      </p:sp>
      <p:sp>
        <p:nvSpPr>
          <p:cNvPr id="63499" name="AutoShape 11"/>
          <p:cNvSpPr>
            <a:spLocks noChangeArrowheads="1"/>
          </p:cNvSpPr>
          <p:nvPr/>
        </p:nvSpPr>
        <p:spPr bwMode="auto">
          <a:xfrm>
            <a:off x="1651000" y="3343275"/>
            <a:ext cx="3616325" cy="685800"/>
          </a:xfrm>
          <a:prstGeom prst="roundRect">
            <a:avLst>
              <a:gd name="adj" fmla="val 16667"/>
            </a:avLst>
          </a:prstGeom>
          <a:pattFill prst="pct5">
            <a:fgClr>
              <a:schemeClr val="accent1"/>
            </a:fgClr>
            <a:bgClr>
              <a:srgbClr val="FFFFFF"/>
            </a:bgClr>
          </a:pattFill>
          <a:ln w="57150" cmpd="thinThick">
            <a:pattFill prst="trellis">
              <a:fgClr>
                <a:schemeClr val="hlink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确保患者安全舒适</a:t>
            </a:r>
          </a:p>
        </p:txBody>
      </p:sp>
      <p:sp>
        <p:nvSpPr>
          <p:cNvPr id="63500" name="AutoShape 12" descr="5%"/>
          <p:cNvSpPr>
            <a:spLocks noChangeArrowheads="1"/>
          </p:cNvSpPr>
          <p:nvPr/>
        </p:nvSpPr>
        <p:spPr bwMode="auto">
          <a:xfrm>
            <a:off x="1651000" y="4411663"/>
            <a:ext cx="3616325" cy="762000"/>
          </a:xfrm>
          <a:prstGeom prst="roundRect">
            <a:avLst>
              <a:gd name="adj" fmla="val 16667"/>
            </a:avLst>
          </a:prstGeom>
          <a:pattFill prst="pct5">
            <a:fgClr>
              <a:schemeClr val="accent1"/>
            </a:fgClr>
            <a:bgClr>
              <a:srgbClr val="FFFFFF"/>
            </a:bgClr>
          </a:pattFill>
          <a:ln w="57150" cmpd="thinThick">
            <a:pattFill prst="trellis">
              <a:fgClr>
                <a:schemeClr val="hlink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确保昏迷者安全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animBg="1"/>
      <p:bldP spid="63491" grpId="1" animBg="1"/>
      <p:bldP spid="63493" grpId="0" animBg="1"/>
      <p:bldP spid="63493" grpId="1" animBg="1"/>
      <p:bldP spid="63495" grpId="0" animBg="1"/>
      <p:bldP spid="63495" grpId="1" animBg="1"/>
      <p:bldP spid="63498" grpId="0" animBg="1"/>
      <p:bldP spid="63499" grpId="0" animBg="1"/>
      <p:bldP spid="6350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9337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47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四、健康教育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076450" y="822325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751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1752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口腔卫生指导</a:t>
            </a: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455738" y="2544763"/>
            <a:ext cx="87090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刷牙三三制</a:t>
            </a:r>
          </a:p>
          <a:p>
            <a:pPr marL="609600" indent="-609600" algn="just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及时清除牙缝的食物碎屑 </a:t>
            </a:r>
          </a:p>
          <a:p>
            <a:pPr marL="609600" indent="-609600" algn="just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每半年检查口腔一次</a:t>
            </a:r>
            <a:r>
              <a:rPr lang="zh-CN" altLang="en-US" sz="2400" b="1">
                <a:solidFill>
                  <a:srgbClr val="0070C0"/>
                </a:solidFill>
                <a:latin typeface="楷体"/>
                <a:ea typeface="楷体"/>
                <a:cs typeface="楷体"/>
              </a:rPr>
              <a:t> </a:t>
            </a:r>
          </a:p>
          <a:p>
            <a:pPr marL="609600" indent="-609600" algn="just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正确服用对牙齿有刺激性或腐蚀性的食物和药物 </a:t>
            </a: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5810250" y="2139950"/>
            <a:ext cx="2101850" cy="1082675"/>
          </a:xfrm>
          <a:prstGeom prst="rect">
            <a:avLst/>
          </a:prstGeom>
          <a:solidFill>
            <a:srgbClr val="000080">
              <a:alpha val="0"/>
            </a:srgbClr>
          </a:solidFill>
          <a:ln w="76200" cmpd="tri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000" b="1">
                <a:latin typeface="微软雅黑"/>
                <a:ea typeface="微软雅黑"/>
                <a:cs typeface="微软雅黑"/>
              </a:rPr>
              <a:t>●每天三次</a:t>
            </a:r>
            <a:endParaRPr lang="en-US" altLang="zh-CN" sz="2000" b="1">
              <a:latin typeface="微软雅黑"/>
              <a:ea typeface="微软雅黑"/>
              <a:cs typeface="微软雅黑"/>
            </a:endParaRPr>
          </a:p>
          <a:p>
            <a:pPr marL="342900" indent="-342900"/>
            <a:r>
              <a:rPr lang="zh-CN" altLang="en-US" sz="2000" b="1">
                <a:latin typeface="微软雅黑"/>
                <a:ea typeface="微软雅黑"/>
                <a:cs typeface="微软雅黑"/>
              </a:rPr>
              <a:t>●每次三分钟</a:t>
            </a:r>
            <a:endParaRPr lang="en-US" altLang="zh-CN" sz="2000" b="1">
              <a:latin typeface="微软雅黑"/>
              <a:ea typeface="微软雅黑"/>
              <a:cs typeface="微软雅黑"/>
            </a:endParaRPr>
          </a:p>
          <a:p>
            <a:pPr marL="342900" indent="-342900"/>
            <a:r>
              <a:rPr lang="zh-CN" altLang="en-US" sz="2000" b="1">
                <a:latin typeface="微软雅黑"/>
                <a:ea typeface="微软雅黑"/>
                <a:cs typeface="微软雅黑"/>
              </a:rPr>
              <a:t>●刷牙三个面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5"/>
          <p:cNvGrpSpPr>
            <a:grpSpLocks/>
          </p:cNvGrpSpPr>
          <p:nvPr/>
        </p:nvGrpSpPr>
        <p:grpSpPr bwMode="auto">
          <a:xfrm>
            <a:off x="615950" y="15652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9337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1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四、健康教育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076450" y="827088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775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2776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刷牙方法</a:t>
            </a: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322388" y="2484438"/>
            <a:ext cx="80835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algn="just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正确选择牙刷及牙膏</a:t>
            </a: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1373188" y="3438525"/>
            <a:ext cx="5300662" cy="1082675"/>
          </a:xfrm>
          <a:prstGeom prst="rect">
            <a:avLst/>
          </a:prstGeom>
          <a:solidFill>
            <a:srgbClr val="000080">
              <a:alpha val="0"/>
            </a:srgbClr>
          </a:solidFill>
          <a:ln w="76200" cmpd="tri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kumimoji="1" lang="zh-CN" altLang="en-US" sz="2000" b="1">
                <a:latin typeface="微软雅黑"/>
                <a:ea typeface="微软雅黑"/>
                <a:cs typeface="微软雅黑"/>
              </a:rPr>
              <a:t>牙刷：外形适中，质地较软、表面光滑</a:t>
            </a:r>
          </a:p>
          <a:p>
            <a:r>
              <a:rPr kumimoji="1" lang="en-US" altLang="zh-CN" sz="2000" b="1">
                <a:latin typeface="微软雅黑"/>
                <a:ea typeface="微软雅黑"/>
                <a:cs typeface="微软雅黑"/>
              </a:rPr>
              <a:t>            2-3</a:t>
            </a:r>
            <a:r>
              <a:rPr kumimoji="1" lang="zh-CN" altLang="en-US" sz="2000" b="1">
                <a:latin typeface="微软雅黑"/>
                <a:ea typeface="微软雅黑"/>
                <a:cs typeface="微软雅黑"/>
              </a:rPr>
              <a:t>个月更换一次牙刷</a:t>
            </a:r>
          </a:p>
          <a:p>
            <a:pPr>
              <a:buFont typeface="Wingdings" pitchFamily="2" charset="2"/>
              <a:buChar char="l"/>
            </a:pPr>
            <a:r>
              <a:rPr kumimoji="1" lang="zh-CN" altLang="en-US" sz="2000" b="1">
                <a:latin typeface="微软雅黑"/>
                <a:ea typeface="微软雅黑"/>
                <a:cs typeface="微软雅黑"/>
              </a:rPr>
              <a:t>牙膏：无腐蚀性，交替使用</a:t>
            </a:r>
          </a:p>
        </p:txBody>
      </p:sp>
      <p:pic>
        <p:nvPicPr>
          <p:cNvPr id="19" name="Picture 3" descr="img1627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5113" y="2395538"/>
            <a:ext cx="3043237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 autoUpdateAnimBg="0"/>
      <p:bldP spid="24" grpId="1" build="allAtOnce"/>
      <p:bldP spid="2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5"/>
          <p:cNvGrpSpPr>
            <a:grpSpLocks/>
          </p:cNvGrpSpPr>
          <p:nvPr/>
        </p:nvGrpSpPr>
        <p:grpSpPr bwMode="auto">
          <a:xfrm>
            <a:off x="615950" y="15652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9337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5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四、健康教育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076450" y="827088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799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3800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刷牙方法</a:t>
            </a: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322388" y="2484438"/>
            <a:ext cx="80835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algn="just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正确刷牙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1960563" y="3165475"/>
            <a:ext cx="2789237" cy="1016000"/>
          </a:xfrm>
          <a:prstGeom prst="rect">
            <a:avLst/>
          </a:prstGeom>
          <a:solidFill>
            <a:srgbClr val="000080">
              <a:alpha val="0"/>
            </a:srgbClr>
          </a:solidFill>
          <a:ln w="76200" cmpd="tri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kumimoji="1" lang="zh-CN" altLang="en-US" sz="2000" b="1">
                <a:latin typeface="微软雅黑"/>
                <a:ea typeface="微软雅黑"/>
                <a:cs typeface="微软雅黑"/>
              </a:rPr>
              <a:t>上下颤动刷牙法</a:t>
            </a:r>
            <a:endParaRPr kumimoji="1" lang="en-US" altLang="zh-CN" sz="2000" b="1">
              <a:latin typeface="微软雅黑"/>
              <a:ea typeface="微软雅黑"/>
              <a:cs typeface="微软雅黑"/>
            </a:endParaRPr>
          </a:p>
          <a:p>
            <a:endParaRPr kumimoji="1" lang="en-US" altLang="zh-CN" sz="2000" b="1">
              <a:latin typeface="微软雅黑"/>
              <a:ea typeface="微软雅黑"/>
              <a:cs typeface="微软雅黑"/>
            </a:endParaRPr>
          </a:p>
          <a:p>
            <a:pPr>
              <a:buFont typeface="Wingdings" pitchFamily="2" charset="2"/>
              <a:buChar char="l"/>
            </a:pPr>
            <a:r>
              <a:rPr kumimoji="1" lang="zh-CN" altLang="en-US" sz="2000" b="1">
                <a:latin typeface="微软雅黑"/>
                <a:ea typeface="微软雅黑"/>
                <a:cs typeface="微软雅黑"/>
              </a:rPr>
              <a:t>上下竖式刷牙法</a:t>
            </a:r>
          </a:p>
        </p:txBody>
      </p:sp>
      <p:pic>
        <p:nvPicPr>
          <p:cNvPr id="23" name="Picture 2" descr="2006053115181050d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0350" y="2073275"/>
            <a:ext cx="5627688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 descr="Image124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5392738" y="2100263"/>
            <a:ext cx="5575300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5"/>
          <p:cNvGrpSpPr>
            <a:grpSpLocks/>
          </p:cNvGrpSpPr>
          <p:nvPr/>
        </p:nvGrpSpPr>
        <p:grpSpPr bwMode="auto">
          <a:xfrm>
            <a:off x="615950" y="15652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9337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19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四、健康教育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076450" y="827088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823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4824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牙线剔除法</a:t>
            </a:r>
          </a:p>
        </p:txBody>
      </p:sp>
      <p:pic>
        <p:nvPicPr>
          <p:cNvPr id="34825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5300" y="2136775"/>
            <a:ext cx="43719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5900" y="2119313"/>
            <a:ext cx="45243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5" descr="200605311520350e3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57413" y="2128838"/>
            <a:ext cx="88169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8" name="文本框 6"/>
          <p:cNvSpPr txBox="1">
            <a:spLocks noChangeArrowheads="1"/>
          </p:cNvSpPr>
          <p:nvPr/>
        </p:nvSpPr>
        <p:spPr bwMode="auto">
          <a:xfrm>
            <a:off x="917575" y="2270125"/>
            <a:ext cx="696913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/>
                <a:ea typeface="楷体"/>
                <a:cs typeface="楷体"/>
              </a:rPr>
              <a:t>正确使用牙线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5"/>
          <p:cNvGrpSpPr>
            <a:grpSpLocks/>
          </p:cNvGrpSpPr>
          <p:nvPr/>
        </p:nvGrpSpPr>
        <p:grpSpPr bwMode="auto">
          <a:xfrm>
            <a:off x="615950" y="15652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9337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3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四、健康教育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076450" y="822325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5847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5848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义齿的清洁与护理</a:t>
            </a: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2411413" y="2398713"/>
            <a:ext cx="80835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algn="just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白天戴晚上取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 marL="609600" indent="-609600" algn="just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 marL="609600" indent="-609600" algn="just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餐后清洗义齿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 marL="609600" indent="-609600" algn="just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 marL="609600" indent="-609600" algn="just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经常按摩牙龈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 marL="609600" indent="-609600" algn="just">
              <a:lnSpc>
                <a:spcPct val="90000"/>
              </a:lnSpc>
              <a:spcBef>
                <a:spcPts val="1000"/>
              </a:spcBef>
              <a:buSzPct val="80000"/>
              <a:buFont typeface="Wingdings" pitchFamily="2" charset="2"/>
              <a:buChar char="u"/>
            </a:pPr>
            <a:endParaRPr lang="zh-CN" altLang="en-US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5680075" y="2119313"/>
            <a:ext cx="3925888" cy="1016000"/>
          </a:xfrm>
          <a:prstGeom prst="rect">
            <a:avLst/>
          </a:prstGeom>
          <a:solidFill>
            <a:srgbClr val="000080">
              <a:alpha val="0"/>
            </a:srgbClr>
          </a:solidFill>
          <a:ln w="76200" cmpd="tri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kumimoji="1" lang="zh-CN" altLang="en-US" sz="2000" b="1">
                <a:latin typeface="微软雅黑"/>
                <a:ea typeface="微软雅黑"/>
                <a:cs typeface="微软雅黑"/>
              </a:rPr>
              <a:t>不用时冷水浸泡</a:t>
            </a:r>
            <a:endParaRPr kumimoji="1" lang="en-US" altLang="zh-CN" sz="2000" b="1">
              <a:latin typeface="微软雅黑"/>
              <a:ea typeface="微软雅黑"/>
              <a:cs typeface="微软雅黑"/>
            </a:endParaRPr>
          </a:p>
          <a:p>
            <a:pPr>
              <a:buFont typeface="Wingdings" pitchFamily="2" charset="2"/>
              <a:buChar char="l"/>
            </a:pPr>
            <a:r>
              <a:rPr kumimoji="1" lang="zh-CN" altLang="en-US" sz="2000" b="1">
                <a:latin typeface="微软雅黑"/>
                <a:ea typeface="微软雅黑"/>
                <a:cs typeface="微软雅黑"/>
              </a:rPr>
              <a:t>每日换水一次</a:t>
            </a:r>
            <a:endParaRPr kumimoji="1" lang="en-US" altLang="zh-CN" sz="2000" b="1">
              <a:latin typeface="微软雅黑"/>
              <a:ea typeface="微软雅黑"/>
              <a:cs typeface="微软雅黑"/>
            </a:endParaRPr>
          </a:p>
          <a:p>
            <a:pPr>
              <a:buFont typeface="Wingdings" pitchFamily="2" charset="2"/>
              <a:buChar char="l"/>
            </a:pPr>
            <a:r>
              <a:rPr kumimoji="1" lang="zh-CN" altLang="en-US" sz="2000" b="1">
                <a:latin typeface="微软雅黑"/>
                <a:ea typeface="微软雅黑"/>
                <a:cs typeface="微软雅黑"/>
              </a:rPr>
              <a:t>不能用热水和乙醇</a:t>
            </a:r>
            <a:endParaRPr kumimoji="1" lang="en-US" altLang="zh-CN" sz="2000" b="1">
              <a:latin typeface="微软雅黑"/>
              <a:ea typeface="微软雅黑"/>
              <a:cs typeface="微软雅黑"/>
            </a:endParaRP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5680075" y="3394075"/>
            <a:ext cx="3925888" cy="400050"/>
          </a:xfrm>
          <a:prstGeom prst="rect">
            <a:avLst/>
          </a:prstGeom>
          <a:solidFill>
            <a:srgbClr val="000080">
              <a:alpha val="0"/>
            </a:srgbClr>
          </a:solidFill>
          <a:ln w="76200" cmpd="tri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kumimoji="1" lang="zh-CN" altLang="en-US" sz="2000" b="1">
                <a:latin typeface="微软雅黑"/>
                <a:ea typeface="微软雅黑"/>
                <a:cs typeface="微软雅黑"/>
              </a:rPr>
              <a:t>清洗方法同真牙</a:t>
            </a:r>
            <a:endParaRPr kumimoji="1" lang="en-US" altLang="zh-CN" sz="2000" b="1"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5680075" y="4198938"/>
            <a:ext cx="3925888" cy="777875"/>
          </a:xfrm>
          <a:prstGeom prst="rect">
            <a:avLst/>
          </a:prstGeom>
          <a:solidFill>
            <a:srgbClr val="000080">
              <a:alpha val="0"/>
            </a:srgbClr>
          </a:solidFill>
          <a:ln w="76200" cmpd="tri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kumimoji="1" lang="zh-CN" altLang="en-US" sz="2000" b="1">
                <a:latin typeface="微软雅黑"/>
                <a:ea typeface="微软雅黑"/>
                <a:cs typeface="微软雅黑"/>
              </a:rPr>
              <a:t>用牙刷震颤按摩</a:t>
            </a:r>
            <a:endParaRPr kumimoji="1" lang="en-US" altLang="zh-CN" sz="2000" b="1">
              <a:latin typeface="微软雅黑"/>
              <a:ea typeface="微软雅黑"/>
              <a:cs typeface="微软雅黑"/>
            </a:endParaRPr>
          </a:p>
          <a:p>
            <a:pPr>
              <a:buFont typeface="Wingdings" pitchFamily="2" charset="2"/>
              <a:buChar char="l"/>
            </a:pPr>
            <a:r>
              <a:rPr kumimoji="1" lang="zh-CN" altLang="en-US" sz="2000" b="1">
                <a:latin typeface="微软雅黑"/>
                <a:ea typeface="微软雅黑"/>
                <a:cs typeface="微软雅黑"/>
              </a:rPr>
              <a:t>食指拇指按摩</a:t>
            </a:r>
            <a:endParaRPr kumimoji="1" lang="en-US" altLang="zh-CN" sz="2000" b="1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  <p:bldP spid="20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66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口腔护理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6868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4386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75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课前思考</a:t>
            </a:r>
          </a:p>
        </p:txBody>
      </p:sp>
      <p:sp>
        <p:nvSpPr>
          <p:cNvPr id="36876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81" name="Text Box 5"/>
          <p:cNvSpPr txBox="1">
            <a:spLocks noChangeArrowheads="1"/>
          </p:cNvSpPr>
          <p:nvPr/>
        </p:nvSpPr>
        <p:spPr bwMode="auto">
          <a:xfrm>
            <a:off x="8229600" y="2506663"/>
            <a:ext cx="2970213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SzPct val="70000"/>
              <a:buFont typeface="Wingdings" pitchFamily="2" charset="2"/>
              <a:buChar char="u"/>
            </a:pPr>
            <a:r>
              <a:rPr lang="zh-CN" altLang="en-US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为该患者进行口腔护理时应选择哪种漱口溶液？</a:t>
            </a:r>
          </a:p>
          <a:p>
            <a:pPr eaLnBrk="0" hangingPunct="0">
              <a:lnSpc>
                <a:spcPct val="135000"/>
              </a:lnSpc>
              <a:buSzPct val="80000"/>
              <a:buFont typeface="Wingdings" pitchFamily="2" charset="2"/>
              <a:buChar char="u"/>
            </a:pPr>
            <a:r>
              <a:rPr lang="zh-CN" altLang="en-US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如何为该患者进行口腔护理？</a:t>
            </a:r>
          </a:p>
          <a:p>
            <a:pPr eaLnBrk="0" hangingPunct="0">
              <a:lnSpc>
                <a:spcPct val="135000"/>
              </a:lnSpc>
              <a:buSzPct val="80000"/>
              <a:buFont typeface="Wingdings" pitchFamily="2" charset="2"/>
              <a:buChar char="u"/>
            </a:pPr>
            <a:r>
              <a:rPr lang="zh-CN" altLang="en-US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进行口腔护理时应注意什么问题？</a:t>
            </a:r>
          </a:p>
        </p:txBody>
      </p:sp>
      <p:sp>
        <p:nvSpPr>
          <p:cNvPr id="3" name="文本框 25"/>
          <p:cNvSpPr txBox="1">
            <a:spLocks noChangeArrowheads="1"/>
          </p:cNvSpPr>
          <p:nvPr/>
        </p:nvSpPr>
        <p:spPr bwMode="auto">
          <a:xfrm>
            <a:off x="1098550" y="2316163"/>
            <a:ext cx="2917825" cy="3297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患者，男，</a:t>
            </a: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65</a:t>
            </a:r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岁，因高血压脑出血昏迷入院。入院第</a:t>
            </a: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天，患者仍处在浅昏迷状态，发现患者口腔黏膜充血水肿，有散在白色柔软斑块，状如凝乳，呈半粘附性略微高起，稍加用力可拭去，底部呈红色。</a:t>
            </a:r>
          </a:p>
          <a:p>
            <a:pPr eaLnBrk="0" hangingPunct="0">
              <a:lnSpc>
                <a:spcPct val="130000"/>
              </a:lnSpc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25782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894" name="文本框 2"/>
          <p:cNvSpPr txBox="1">
            <a:spLocks noChangeArrowheads="1"/>
          </p:cNvSpPr>
          <p:nvPr/>
        </p:nvSpPr>
        <p:spPr bwMode="auto">
          <a:xfrm>
            <a:off x="577850" y="2520950"/>
            <a:ext cx="2673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第十一章</a:t>
            </a:r>
            <a:endParaRPr lang="en-US" altLang="zh-CN" sz="28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患者的清洁护理</a:t>
            </a:r>
          </a:p>
        </p:txBody>
      </p:sp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3270250" y="53657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994150" y="179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137025" y="305752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8" name="文本框 7"/>
          <p:cNvSpPr txBox="1">
            <a:spLocks noChangeArrowheads="1"/>
          </p:cNvSpPr>
          <p:nvPr/>
        </p:nvSpPr>
        <p:spPr bwMode="auto">
          <a:xfrm>
            <a:off x="4137025" y="48260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口腔护理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60925" y="1743075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头发护理</a:t>
            </a:r>
          </a:p>
        </p:txBody>
      </p:sp>
      <p:sp>
        <p:nvSpPr>
          <p:cNvPr id="37900" name="文本框 10"/>
          <p:cNvSpPr txBox="1">
            <a:spLocks noChangeArrowheads="1"/>
          </p:cNvSpPr>
          <p:nvPr/>
        </p:nvSpPr>
        <p:spPr bwMode="auto">
          <a:xfrm>
            <a:off x="5003800" y="300355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皮肤护理</a:t>
            </a:r>
          </a:p>
        </p:txBody>
      </p:sp>
      <p:sp>
        <p:nvSpPr>
          <p:cNvPr id="12" name="椭圆 11"/>
          <p:cNvSpPr/>
          <p:nvPr/>
        </p:nvSpPr>
        <p:spPr>
          <a:xfrm>
            <a:off x="3992563" y="433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268663" y="559752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903" name="文本框 13"/>
          <p:cNvSpPr txBox="1">
            <a:spLocks noChangeArrowheads="1"/>
          </p:cNvSpPr>
          <p:nvPr/>
        </p:nvSpPr>
        <p:spPr bwMode="auto">
          <a:xfrm>
            <a:off x="4860925" y="4283075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ea typeface="微软雅黑"/>
                <a:cs typeface="微软雅黑"/>
              </a:rPr>
              <a:t>卧床患者床整理法及更换床单法</a:t>
            </a:r>
            <a:endParaRPr lang="zh-CN" altLang="en-US" sz="2400" b="1">
              <a:ea typeface="微软雅黑"/>
              <a:cs typeface="微软雅黑"/>
              <a:hlinkClick r:id="rId5" action="ppaction://hlinksldjump"/>
            </a:endParaRPr>
          </a:p>
        </p:txBody>
      </p:sp>
      <p:sp>
        <p:nvSpPr>
          <p:cNvPr id="37904" name="文本框 14"/>
          <p:cNvSpPr txBox="1">
            <a:spLocks noChangeArrowheads="1"/>
          </p:cNvSpPr>
          <p:nvPr/>
        </p:nvSpPr>
        <p:spPr bwMode="auto">
          <a:xfrm>
            <a:off x="4137025" y="554355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晨晚间护理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2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口腔护理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484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4386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91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课前思考</a:t>
            </a:r>
          </a:p>
        </p:txBody>
      </p:sp>
      <p:sp>
        <p:nvSpPr>
          <p:cNvPr id="20492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40" name="文本框 25"/>
          <p:cNvSpPr txBox="1">
            <a:spLocks noChangeArrowheads="1"/>
          </p:cNvSpPr>
          <p:nvPr/>
        </p:nvSpPr>
        <p:spPr bwMode="auto">
          <a:xfrm>
            <a:off x="1138238" y="2354263"/>
            <a:ext cx="2838450" cy="3297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患者，男，</a:t>
            </a: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65</a:t>
            </a:r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岁，因高血压脑出血昏迷入院。入院第</a:t>
            </a: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天，患者仍处在浅昏迷状态，发现患者口腔黏膜充血水肿，有散在白色柔软斑块，状如凝乳，呈半粘附性略微高起，稍加用力可拭去，底部呈红色。</a:t>
            </a:r>
          </a:p>
          <a:p>
            <a:pPr eaLnBrk="0" hangingPunct="0">
              <a:lnSpc>
                <a:spcPct val="130000"/>
              </a:lnSpc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98" name="Text Box 5"/>
          <p:cNvSpPr txBox="1">
            <a:spLocks noChangeArrowheads="1"/>
          </p:cNvSpPr>
          <p:nvPr/>
        </p:nvSpPr>
        <p:spPr bwMode="auto">
          <a:xfrm>
            <a:off x="8229600" y="2506663"/>
            <a:ext cx="2970213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SzPct val="70000"/>
              <a:buFont typeface="Wingdings" pitchFamily="2" charset="2"/>
              <a:buChar char="u"/>
            </a:pPr>
            <a:r>
              <a:rPr lang="zh-CN" altLang="en-US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为该患者进行口腔护理时应选择哪种漱口溶液？</a:t>
            </a:r>
          </a:p>
          <a:p>
            <a:pPr eaLnBrk="0" hangingPunct="0">
              <a:lnSpc>
                <a:spcPct val="135000"/>
              </a:lnSpc>
              <a:buSzPct val="80000"/>
              <a:buFont typeface="Wingdings" pitchFamily="2" charset="2"/>
              <a:buChar char="u"/>
            </a:pPr>
            <a:r>
              <a:rPr lang="zh-CN" altLang="en-US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如何为该患者进行口腔护理？</a:t>
            </a:r>
          </a:p>
          <a:p>
            <a:pPr eaLnBrk="0" hangingPunct="0">
              <a:lnSpc>
                <a:spcPct val="135000"/>
              </a:lnSpc>
              <a:buSzPct val="80000"/>
              <a:buFont typeface="Wingdings" pitchFamily="2" charset="2"/>
              <a:buChar char="u"/>
            </a:pPr>
            <a:r>
              <a:rPr lang="zh-CN" altLang="en-US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进行口腔护理时应注意什么问题？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938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头发护理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9940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4386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947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课前思考</a:t>
            </a:r>
          </a:p>
        </p:txBody>
      </p:sp>
      <p:sp>
        <p:nvSpPr>
          <p:cNvPr id="39948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40" name="文本框 25"/>
          <p:cNvSpPr txBox="1">
            <a:spLocks noChangeArrowheads="1"/>
          </p:cNvSpPr>
          <p:nvPr/>
        </p:nvSpPr>
        <p:spPr bwMode="auto">
          <a:xfrm>
            <a:off x="1138238" y="2995613"/>
            <a:ext cx="2838450" cy="1477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小李，</a:t>
            </a:r>
            <a:r>
              <a:rPr lang="zh-CN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岁。多发性肋骨骨折生活不能自理，已经</a:t>
            </a:r>
            <a:r>
              <a:rPr lang="zh-CN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天未洗头了。</a:t>
            </a: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8043863" y="2728913"/>
            <a:ext cx="33480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hlink"/>
                </a:solidFill>
                <a:ea typeface="微软雅黑"/>
                <a:cs typeface="微软雅黑"/>
              </a:rPr>
              <a:t>◆ 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护士应该选择哪种方法为小  </a:t>
            </a:r>
            <a:endParaRPr lang="en-US" altLang="zh-CN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李头发进行清洁护理？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hlink"/>
                </a:solidFill>
                <a:ea typeface="微软雅黑"/>
                <a:cs typeface="微软雅黑"/>
              </a:rPr>
              <a:t>◆ 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在洗头过程中护士应注意什</a:t>
            </a:r>
            <a:endParaRPr lang="en-US" altLang="zh-CN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么？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962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 学习目标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9"/>
          <p:cNvSpPr/>
          <p:nvPr/>
        </p:nvSpPr>
        <p:spPr>
          <a:xfrm>
            <a:off x="3292475" y="3082925"/>
            <a:ext cx="5588000" cy="3005138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  <a:gd name="connsiteX0-41" fmla="*/ 0 w 5589349"/>
              <a:gd name="connsiteY0-42" fmla="*/ 1828800 h 3082246"/>
              <a:gd name="connsiteX1-43" fmla="*/ 5579824 w 5589349"/>
              <a:gd name="connsiteY1-44" fmla="*/ 0 h 3082246"/>
              <a:gd name="connsiteX2-45" fmla="*/ 5589349 w 5589349"/>
              <a:gd name="connsiteY2-46" fmla="*/ 1285196 h 3082246"/>
              <a:gd name="connsiteX3-47" fmla="*/ 0 w 5589349"/>
              <a:gd name="connsiteY3-48" fmla="*/ 3082246 h 3082246"/>
              <a:gd name="connsiteX4-49" fmla="*/ 0 w 5589349"/>
              <a:gd name="connsiteY4-50" fmla="*/ 1828800 h 3082246"/>
              <a:gd name="connsiteX0-51" fmla="*/ 0 w 5589349"/>
              <a:gd name="connsiteY0-52" fmla="*/ 1790700 h 3044146"/>
              <a:gd name="connsiteX1-53" fmla="*/ 5567124 w 5589349"/>
              <a:gd name="connsiteY1-54" fmla="*/ 0 h 3044146"/>
              <a:gd name="connsiteX2-55" fmla="*/ 5589349 w 5589349"/>
              <a:gd name="connsiteY2-56" fmla="*/ 1247096 h 3044146"/>
              <a:gd name="connsiteX3-57" fmla="*/ 0 w 5589349"/>
              <a:gd name="connsiteY3-58" fmla="*/ 3044146 h 3044146"/>
              <a:gd name="connsiteX4-59" fmla="*/ 0 w 5589349"/>
              <a:gd name="connsiteY4-60" fmla="*/ 1790700 h 3044146"/>
              <a:gd name="connsiteX0-61" fmla="*/ 0 w 5589349"/>
              <a:gd name="connsiteY0-62" fmla="*/ 1790700 h 3006046"/>
              <a:gd name="connsiteX1-63" fmla="*/ 5567124 w 5589349"/>
              <a:gd name="connsiteY1-64" fmla="*/ 0 h 3006046"/>
              <a:gd name="connsiteX2-65" fmla="*/ 5589349 w 5589349"/>
              <a:gd name="connsiteY2-66" fmla="*/ 1247096 h 3006046"/>
              <a:gd name="connsiteX3-67" fmla="*/ 0 w 5589349"/>
              <a:gd name="connsiteY3-68" fmla="*/ 3006046 h 3006046"/>
              <a:gd name="connsiteX4-69" fmla="*/ 0 w 5589349"/>
              <a:gd name="connsiteY4-70" fmla="*/ 1790700 h 3006046"/>
              <a:gd name="connsiteX0-71" fmla="*/ 0 w 5589349"/>
              <a:gd name="connsiteY0-72" fmla="*/ 1765300 h 3006046"/>
              <a:gd name="connsiteX1-73" fmla="*/ 5567124 w 5589349"/>
              <a:gd name="connsiteY1-74" fmla="*/ 0 h 3006046"/>
              <a:gd name="connsiteX2-75" fmla="*/ 5589349 w 5589349"/>
              <a:gd name="connsiteY2-76" fmla="*/ 1247096 h 3006046"/>
              <a:gd name="connsiteX3-77" fmla="*/ 0 w 5589349"/>
              <a:gd name="connsiteY3-78" fmla="*/ 3006046 h 3006046"/>
              <a:gd name="connsiteX4-79" fmla="*/ 0 w 5589349"/>
              <a:gd name="connsiteY4-80" fmla="*/ 1765300 h 3006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19"/>
          <p:cNvSpPr/>
          <p:nvPr/>
        </p:nvSpPr>
        <p:spPr>
          <a:xfrm>
            <a:off x="3302000" y="1250950"/>
            <a:ext cx="5588000" cy="3082925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juxing1"/>
          <p:cNvSpPr/>
          <p:nvPr/>
        </p:nvSpPr>
        <p:spPr>
          <a:xfrm>
            <a:off x="3297238" y="1222375"/>
            <a:ext cx="5597525" cy="1252538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juxing2"/>
          <p:cNvSpPr/>
          <p:nvPr/>
        </p:nvSpPr>
        <p:spPr>
          <a:xfrm>
            <a:off x="3297238" y="3079750"/>
            <a:ext cx="5597525" cy="1254125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juxing3"/>
          <p:cNvSpPr/>
          <p:nvPr/>
        </p:nvSpPr>
        <p:spPr>
          <a:xfrm>
            <a:off x="3297238" y="4832350"/>
            <a:ext cx="5597525" cy="1252538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969" name="文本框 39"/>
          <p:cNvSpPr txBox="1">
            <a:spLocks noChangeArrowheads="1"/>
          </p:cNvSpPr>
          <p:nvPr/>
        </p:nvSpPr>
        <p:spPr bwMode="auto">
          <a:xfrm>
            <a:off x="4049713" y="5168900"/>
            <a:ext cx="5249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/>
                <a:ea typeface="微软雅黑"/>
                <a:cs typeface="Tahoma" pitchFamily="34" charset="0"/>
              </a:rPr>
              <a:t>掌握</a:t>
            </a:r>
            <a:r>
              <a:rPr lang="zh-CN" altLang="en-US" sz="2400">
                <a:solidFill>
                  <a:schemeClr val="bg1"/>
                </a:solidFill>
                <a:ea typeface="微软雅黑"/>
                <a:cs typeface="Tahoma" pitchFamily="34" charset="0"/>
              </a:rPr>
              <a:t>头虱及虮灭除法</a:t>
            </a:r>
          </a:p>
        </p:txBody>
      </p:sp>
      <p:sp>
        <p:nvSpPr>
          <p:cNvPr id="42" name="等腰三角形 41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63" name="文本框 39"/>
          <p:cNvSpPr txBox="1">
            <a:spLocks noChangeArrowheads="1"/>
          </p:cNvSpPr>
          <p:nvPr/>
        </p:nvSpPr>
        <p:spPr bwMode="auto">
          <a:xfrm>
            <a:off x="3967163" y="1617663"/>
            <a:ext cx="52498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a typeface="微软雅黑" pitchFamily="34" charset="-122"/>
                <a:cs typeface="Tahoma" pitchFamily="34" charset="0"/>
              </a:rPr>
              <a:t>了解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  <a:cs typeface="Tahoma" pitchFamily="34" charset="0"/>
              </a:rPr>
              <a:t>头发护理的目的</a:t>
            </a:r>
          </a:p>
        </p:txBody>
      </p:sp>
      <p:sp>
        <p:nvSpPr>
          <p:cNvPr id="40973" name="文本框 39"/>
          <p:cNvSpPr txBox="1">
            <a:spLocks noChangeArrowheads="1"/>
          </p:cNvSpPr>
          <p:nvPr/>
        </p:nvSpPr>
        <p:spPr bwMode="auto">
          <a:xfrm>
            <a:off x="4049713" y="3449638"/>
            <a:ext cx="5249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/>
                <a:ea typeface="微软雅黑"/>
                <a:cs typeface="Tahoma" pitchFamily="34" charset="0"/>
              </a:rPr>
              <a:t>掌握</a:t>
            </a:r>
            <a:r>
              <a:rPr lang="zh-CN" altLang="en-US" sz="2400">
                <a:solidFill>
                  <a:schemeClr val="bg1"/>
                </a:solidFill>
                <a:ea typeface="微软雅黑"/>
                <a:cs typeface="Tahoma" pitchFamily="34" charset="0"/>
              </a:rPr>
              <a:t>床上梳发、床上洗发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986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   学习内容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376488"/>
            <a:ext cx="1866900" cy="1016000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3392488"/>
            <a:ext cx="1866900" cy="10160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71663" y="1982788"/>
            <a:ext cx="2032000" cy="1409700"/>
          </a:xfrm>
          <a:custGeom>
            <a:avLst/>
            <a:gdLst>
              <a:gd name="connsiteX0" fmla="*/ 0 w 2146300"/>
              <a:gd name="connsiteY0" fmla="*/ 0 h 1016000"/>
              <a:gd name="connsiteX1" fmla="*/ 2146300 w 2146300"/>
              <a:gd name="connsiteY1" fmla="*/ 0 h 1016000"/>
              <a:gd name="connsiteX2" fmla="*/ 2146300 w 2146300"/>
              <a:gd name="connsiteY2" fmla="*/ 1016000 h 1016000"/>
              <a:gd name="connsiteX3" fmla="*/ 0 w 2146300"/>
              <a:gd name="connsiteY3" fmla="*/ 1016000 h 1016000"/>
              <a:gd name="connsiteX4" fmla="*/ 0 w 2146300"/>
              <a:gd name="connsiteY4" fmla="*/ 0 h 1016000"/>
              <a:gd name="connsiteX0-1" fmla="*/ 0 w 2146300"/>
              <a:gd name="connsiteY0-2" fmla="*/ 0 h 1016000"/>
              <a:gd name="connsiteX1-3" fmla="*/ 2146300 w 2146300"/>
              <a:gd name="connsiteY1-4" fmla="*/ 0 h 1016000"/>
              <a:gd name="connsiteX2-5" fmla="*/ 2146300 w 2146300"/>
              <a:gd name="connsiteY2-6" fmla="*/ 1016000 h 1016000"/>
              <a:gd name="connsiteX3-7" fmla="*/ 0 w 2146300"/>
              <a:gd name="connsiteY3-8" fmla="*/ 1016000 h 1016000"/>
              <a:gd name="connsiteX4-9" fmla="*/ 0 w 2146300"/>
              <a:gd name="connsiteY4-10" fmla="*/ 0 h 1016000"/>
              <a:gd name="connsiteX0-11" fmla="*/ 0 w 2184400"/>
              <a:gd name="connsiteY0-12" fmla="*/ 368300 h 1384300"/>
              <a:gd name="connsiteX1-13" fmla="*/ 2184400 w 2184400"/>
              <a:gd name="connsiteY1-14" fmla="*/ 0 h 1384300"/>
              <a:gd name="connsiteX2-15" fmla="*/ 2146300 w 2184400"/>
              <a:gd name="connsiteY2-16" fmla="*/ 1384300 h 1384300"/>
              <a:gd name="connsiteX3-17" fmla="*/ 0 w 2184400"/>
              <a:gd name="connsiteY3-18" fmla="*/ 1384300 h 1384300"/>
              <a:gd name="connsiteX4-19" fmla="*/ 0 w 2184400"/>
              <a:gd name="connsiteY4-20" fmla="*/ 368300 h 1384300"/>
              <a:gd name="connsiteX0-21" fmla="*/ 0 w 2171700"/>
              <a:gd name="connsiteY0-22" fmla="*/ 368300 h 1384300"/>
              <a:gd name="connsiteX1-23" fmla="*/ 2171700 w 2171700"/>
              <a:gd name="connsiteY1-24" fmla="*/ 0 h 1384300"/>
              <a:gd name="connsiteX2-25" fmla="*/ 2146300 w 2171700"/>
              <a:gd name="connsiteY2-26" fmla="*/ 1384300 h 1384300"/>
              <a:gd name="connsiteX3-27" fmla="*/ 0 w 2171700"/>
              <a:gd name="connsiteY3-28" fmla="*/ 1384300 h 1384300"/>
              <a:gd name="connsiteX4-29" fmla="*/ 0 w 2171700"/>
              <a:gd name="connsiteY4-30" fmla="*/ 368300 h 1384300"/>
              <a:gd name="connsiteX0-31" fmla="*/ 0 w 2146300"/>
              <a:gd name="connsiteY0-32" fmla="*/ 393700 h 1409700"/>
              <a:gd name="connsiteX1-33" fmla="*/ 2146300 w 2146300"/>
              <a:gd name="connsiteY1-34" fmla="*/ 0 h 1409700"/>
              <a:gd name="connsiteX2-35" fmla="*/ 2146300 w 2146300"/>
              <a:gd name="connsiteY2-36" fmla="*/ 1409700 h 1409700"/>
              <a:gd name="connsiteX3-37" fmla="*/ 0 w 2146300"/>
              <a:gd name="connsiteY3-38" fmla="*/ 1409700 h 1409700"/>
              <a:gd name="connsiteX4-39" fmla="*/ 0 w 2146300"/>
              <a:gd name="connsiteY4-40" fmla="*/ 393700 h 1409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46300" h="1409700">
                <a:moveTo>
                  <a:pt x="0" y="393700"/>
                </a:moveTo>
                <a:lnTo>
                  <a:pt x="2146300" y="0"/>
                </a:lnTo>
                <a:lnTo>
                  <a:pt x="2146300" y="1409700"/>
                </a:lnTo>
                <a:lnTo>
                  <a:pt x="0" y="1409700"/>
                </a:lnTo>
                <a:lnTo>
                  <a:pt x="0" y="393700"/>
                </a:lnTo>
                <a:close/>
              </a:path>
            </a:pathLst>
          </a:custGeom>
          <a:solidFill>
            <a:srgbClr val="307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66900" y="3392488"/>
            <a:ext cx="2036763" cy="1527175"/>
          </a:xfrm>
          <a:custGeom>
            <a:avLst/>
            <a:gdLst>
              <a:gd name="connsiteX0" fmla="*/ 0 w 2146300"/>
              <a:gd name="connsiteY0" fmla="*/ 0 h 1016000"/>
              <a:gd name="connsiteX1" fmla="*/ 2146300 w 2146300"/>
              <a:gd name="connsiteY1" fmla="*/ 0 h 1016000"/>
              <a:gd name="connsiteX2" fmla="*/ 2146300 w 2146300"/>
              <a:gd name="connsiteY2" fmla="*/ 1016000 h 1016000"/>
              <a:gd name="connsiteX3" fmla="*/ 0 w 2146300"/>
              <a:gd name="connsiteY3" fmla="*/ 1016000 h 1016000"/>
              <a:gd name="connsiteX4" fmla="*/ 0 w 2146300"/>
              <a:gd name="connsiteY4" fmla="*/ 0 h 1016000"/>
              <a:gd name="connsiteX0-1" fmla="*/ 0 w 2146300"/>
              <a:gd name="connsiteY0-2" fmla="*/ 0 h 1524000"/>
              <a:gd name="connsiteX1-3" fmla="*/ 2146300 w 2146300"/>
              <a:gd name="connsiteY1-4" fmla="*/ 0 h 1524000"/>
              <a:gd name="connsiteX2-5" fmla="*/ 2120900 w 2146300"/>
              <a:gd name="connsiteY2-6" fmla="*/ 1524000 h 1524000"/>
              <a:gd name="connsiteX3-7" fmla="*/ 0 w 2146300"/>
              <a:gd name="connsiteY3-8" fmla="*/ 1016000 h 1524000"/>
              <a:gd name="connsiteX4-9" fmla="*/ 0 w 2146300"/>
              <a:gd name="connsiteY4-10" fmla="*/ 0 h 1524000"/>
              <a:gd name="connsiteX0-11" fmla="*/ 0 w 2152006"/>
              <a:gd name="connsiteY0-12" fmla="*/ 0 h 1562100"/>
              <a:gd name="connsiteX1-13" fmla="*/ 2146300 w 2152006"/>
              <a:gd name="connsiteY1-14" fmla="*/ 0 h 1562100"/>
              <a:gd name="connsiteX2-15" fmla="*/ 2152006 w 2152006"/>
              <a:gd name="connsiteY2-16" fmla="*/ 1562100 h 1562100"/>
              <a:gd name="connsiteX3-17" fmla="*/ 0 w 2152006"/>
              <a:gd name="connsiteY3-18" fmla="*/ 1016000 h 1562100"/>
              <a:gd name="connsiteX4-19" fmla="*/ 0 w 2152006"/>
              <a:gd name="connsiteY4-20" fmla="*/ 0 h 1562100"/>
              <a:gd name="connsiteX0-21" fmla="*/ 0 w 2152006"/>
              <a:gd name="connsiteY0-22" fmla="*/ 0 h 1536700"/>
              <a:gd name="connsiteX1-23" fmla="*/ 2146300 w 2152006"/>
              <a:gd name="connsiteY1-24" fmla="*/ 0 h 1536700"/>
              <a:gd name="connsiteX2-25" fmla="*/ 2152006 w 2152006"/>
              <a:gd name="connsiteY2-26" fmla="*/ 1536700 h 1536700"/>
              <a:gd name="connsiteX3-27" fmla="*/ 0 w 2152006"/>
              <a:gd name="connsiteY3-28" fmla="*/ 1016000 h 1536700"/>
              <a:gd name="connsiteX4-29" fmla="*/ 0 w 2152006"/>
              <a:gd name="connsiteY4-30" fmla="*/ 0 h 1536700"/>
              <a:gd name="connsiteX0-31" fmla="*/ 0 w 2152006"/>
              <a:gd name="connsiteY0-32" fmla="*/ 0 h 1527175"/>
              <a:gd name="connsiteX1-33" fmla="*/ 2146300 w 2152006"/>
              <a:gd name="connsiteY1-34" fmla="*/ 0 h 1527175"/>
              <a:gd name="connsiteX2-35" fmla="*/ 2152006 w 2152006"/>
              <a:gd name="connsiteY2-36" fmla="*/ 1527175 h 1527175"/>
              <a:gd name="connsiteX3-37" fmla="*/ 0 w 2152006"/>
              <a:gd name="connsiteY3-38" fmla="*/ 1016000 h 1527175"/>
              <a:gd name="connsiteX4-39" fmla="*/ 0 w 2152006"/>
              <a:gd name="connsiteY4-40" fmla="*/ 0 h 15271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52006" h="1527175">
                <a:moveTo>
                  <a:pt x="0" y="0"/>
                </a:moveTo>
                <a:lnTo>
                  <a:pt x="2146300" y="0"/>
                </a:lnTo>
                <a:lnTo>
                  <a:pt x="2152006" y="1527175"/>
                </a:lnTo>
                <a:lnTo>
                  <a:pt x="0" y="1016000"/>
                </a:lnTo>
                <a:lnTo>
                  <a:pt x="0" y="0"/>
                </a:lnTo>
                <a:close/>
              </a:path>
            </a:pathLst>
          </a:custGeom>
          <a:solidFill>
            <a:srgbClr val="205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898900" y="1982788"/>
            <a:ext cx="7291388" cy="1409700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98900" y="3392488"/>
            <a:ext cx="7291388" cy="15240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    </a:t>
            </a:r>
            <a:endParaRPr lang="zh-CN" altLang="en-US" sz="2000" i="1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5930900" y="2514600"/>
            <a:ext cx="6324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床上梳发、洗发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67000" y="2674938"/>
            <a:ext cx="171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一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667000" y="3832225"/>
            <a:ext cx="171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二</a:t>
            </a:r>
          </a:p>
        </p:txBody>
      </p:sp>
      <p:sp>
        <p:nvSpPr>
          <p:cNvPr id="25" name="等腰三角形 24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5980113" y="3900488"/>
            <a:ext cx="64420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ea typeface="微软雅黑"/>
                <a:cs typeface="微软雅黑"/>
              </a:rPr>
              <a:t>头虱及虮灭除法</a:t>
            </a:r>
          </a:p>
          <a:p>
            <a:endParaRPr lang="zh-CN" altLang="en-US" sz="2000">
              <a:solidFill>
                <a:srgbClr val="F2F2F2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20" grpId="0" animBg="1"/>
      <p:bldP spid="21" grpId="0" animBg="1"/>
      <p:bldP spid="22" grpId="0"/>
      <p:bldP spid="4" grpId="0"/>
      <p:bldP spid="24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0338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11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一、床上梳发、洗发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176588" y="822325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3015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3016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目   的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1281113" y="2519363"/>
            <a:ext cx="8356600" cy="19177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ea typeface="微软雅黑" pitchFamily="34" charset="-122"/>
              </a:rPr>
              <a:t>去除污物，促进清洁、舒适，预防感染，防止虱、虮滋生。</a:t>
            </a:r>
          </a:p>
          <a:p>
            <a:pPr>
              <a:buFont typeface="Wingdings" charset="2"/>
              <a:buNone/>
              <a:defRPr/>
            </a:pPr>
            <a:endParaRPr lang="zh-CN" altLang="en-US" sz="2400" b="1" dirty="0">
              <a:solidFill>
                <a:schemeClr val="hlink"/>
              </a:solidFill>
              <a:ea typeface="微软雅黑" pitchFamily="34" charset="-122"/>
            </a:endParaRPr>
          </a:p>
          <a:p>
            <a:pPr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ea typeface="微软雅黑" pitchFamily="34" charset="-122"/>
              </a:rPr>
              <a:t>按摩头皮，刺激头部血液循环，促进头发的代谢。</a:t>
            </a:r>
          </a:p>
          <a:p>
            <a:pPr>
              <a:buFont typeface="Wingdings" charset="2"/>
              <a:buNone/>
              <a:defRPr/>
            </a:pPr>
            <a:endParaRPr lang="zh-CN" altLang="en-US" sz="2400" b="1" dirty="0">
              <a:solidFill>
                <a:schemeClr val="hlink"/>
              </a:solidFill>
              <a:ea typeface="微软雅黑" pitchFamily="34" charset="-122"/>
            </a:endParaRPr>
          </a:p>
          <a:p>
            <a:pPr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ea typeface="微软雅黑" pitchFamily="34" charset="-122"/>
              </a:rPr>
              <a:t>维护患者的自尊。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4036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4037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44038" name="Rectangle 3"/>
          <p:cNvSpPr>
            <a:spLocks noRot="1" noChangeArrowheads="1"/>
          </p:cNvSpPr>
          <p:nvPr/>
        </p:nvSpPr>
        <p:spPr bwMode="auto">
          <a:xfrm>
            <a:off x="1762125" y="2254250"/>
            <a:ext cx="8770938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．评估</a:t>
            </a:r>
          </a:p>
          <a:p>
            <a:pPr marL="342900" indent="-342900"/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4041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一、床上梳发、洗发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2300288" y="2744788"/>
            <a:ext cx="7442200" cy="224313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ea typeface="微软雅黑" pitchFamily="34" charset="-122"/>
              </a:rPr>
              <a:t>患者病情、意识状态、治疗情况及自理能力。</a:t>
            </a:r>
          </a:p>
          <a:p>
            <a:pPr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ea typeface="微软雅黑" pitchFamily="34" charset="-122"/>
              </a:rPr>
              <a:t>患者心理反应及合作程度、梳洗习惯。</a:t>
            </a:r>
          </a:p>
          <a:p>
            <a:pPr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ea typeface="微软雅黑" pitchFamily="34" charset="-122"/>
              </a:rPr>
              <a:t>患者头发的生长状态、头皮清洁度、皮脂分泌情况、</a:t>
            </a:r>
            <a:endParaRPr lang="en-US" altLang="zh-CN" sz="2400" b="1" dirty="0">
              <a:solidFill>
                <a:schemeClr val="hlink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hlink"/>
                </a:solidFill>
                <a:ea typeface="微软雅黑" pitchFamily="34" charset="-122"/>
              </a:rPr>
              <a:t>   </a:t>
            </a:r>
            <a:r>
              <a:rPr lang="zh-CN" altLang="en-US" sz="2400" b="1" dirty="0">
                <a:solidFill>
                  <a:schemeClr val="hlink"/>
                </a:solidFill>
                <a:ea typeface="微软雅黑" pitchFamily="34" charset="-122"/>
              </a:rPr>
              <a:t>有无虱、虮及个人卫生习惯。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5060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506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45062" name="Rectangle 3"/>
          <p:cNvSpPr>
            <a:spLocks noRot="1" noChangeArrowheads="1"/>
          </p:cNvSpPr>
          <p:nvPr/>
        </p:nvSpPr>
        <p:spPr bwMode="auto">
          <a:xfrm>
            <a:off x="1976438" y="2090738"/>
            <a:ext cx="87709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．计划</a:t>
            </a:r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5065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一、床上梳发、洗发</a:t>
            </a:r>
          </a:p>
        </p:txBody>
      </p:sp>
      <p:sp>
        <p:nvSpPr>
          <p:cNvPr id="20" name="AutoShap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78038" y="2892425"/>
            <a:ext cx="2466975" cy="685800"/>
          </a:xfrm>
          <a:prstGeom prst="roundRect">
            <a:avLst>
              <a:gd name="adj" fmla="val 16667"/>
            </a:avLst>
          </a:prstGeom>
          <a:pattFill prst="pct5">
            <a:fgClr>
              <a:schemeClr val="accent1"/>
            </a:fgClr>
            <a:bgClr>
              <a:srgbClr val="FFFFFF"/>
            </a:bgClr>
          </a:pattFill>
          <a:ln w="57150">
            <a:pattFill prst="trellis">
              <a:fgClr>
                <a:schemeClr val="hlink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chemeClr val="hlink"/>
                </a:solidFill>
                <a:latin typeface="华文新魏"/>
                <a:ea typeface="楷体_GB2312" pitchFamily="49" charset="-122"/>
              </a:rPr>
              <a:t>床上梳发</a:t>
            </a: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5314950" y="2701925"/>
            <a:ext cx="4503738" cy="10160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梳子、治疗巾、纸袋、</a:t>
            </a:r>
            <a:r>
              <a:rPr lang="en-US" altLang="zh-CN" sz="20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30</a:t>
            </a:r>
            <a:r>
              <a:rPr lang="zh-CN" altLang="en-US" sz="20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％乙醇、必要时备发夹、橡皮圈等；手消毒剂和医用垃圾桶。</a:t>
            </a:r>
          </a:p>
        </p:txBody>
      </p:sp>
      <p:sp>
        <p:nvSpPr>
          <p:cNvPr id="26" name="AutoShap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78038" y="3992563"/>
            <a:ext cx="2466975" cy="685800"/>
          </a:xfrm>
          <a:prstGeom prst="roundRect">
            <a:avLst>
              <a:gd name="adj" fmla="val 16667"/>
            </a:avLst>
          </a:prstGeom>
          <a:pattFill prst="pct5">
            <a:fgClr>
              <a:schemeClr val="accent1"/>
            </a:fgClr>
            <a:bgClr>
              <a:srgbClr val="FFFFFF"/>
            </a:bgClr>
          </a:pattFill>
          <a:ln w="57150">
            <a:pattFill prst="trellis">
              <a:fgClr>
                <a:schemeClr val="hlink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chemeClr val="hlink"/>
                </a:solidFill>
                <a:latin typeface="华文新魏"/>
                <a:ea typeface="楷体_GB2312" pitchFamily="49" charset="-122"/>
              </a:rPr>
              <a:t>床上洗发</a:t>
            </a: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5314950" y="3890963"/>
            <a:ext cx="4503738" cy="1322387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治疗盘：小橡胶单、毛巾、洗发液、眼罩或纱布、别针、棉球</a:t>
            </a:r>
            <a:r>
              <a:rPr lang="en-US" altLang="zh-CN" sz="20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20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个、纸袋、水温计、梳子、镜子、护肤霜、小冲洗壶或水杯、电吹风等。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 animBg="1"/>
      <p:bldP spid="26" grpId="1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961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4964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4965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24966" name="Rectangle 3"/>
          <p:cNvSpPr>
            <a:spLocks noRot="1" noChangeArrowheads="1"/>
          </p:cNvSpPr>
          <p:nvPr/>
        </p:nvSpPr>
        <p:spPr bwMode="auto">
          <a:xfrm>
            <a:off x="1976438" y="2090738"/>
            <a:ext cx="87709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．计划</a:t>
            </a:r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4969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一、床上梳发、洗发</a:t>
            </a:r>
          </a:p>
        </p:txBody>
      </p:sp>
      <p:sp>
        <p:nvSpPr>
          <p:cNvPr id="124970" name="AutoShap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976438" y="2995613"/>
            <a:ext cx="2466975" cy="685800"/>
          </a:xfrm>
          <a:prstGeom prst="roundRect">
            <a:avLst>
              <a:gd name="adj" fmla="val 16667"/>
            </a:avLst>
          </a:prstGeom>
          <a:pattFill prst="pct5">
            <a:fgClr>
              <a:schemeClr val="accent1"/>
            </a:fgClr>
            <a:bgClr>
              <a:srgbClr val="FFFFFF"/>
            </a:bgClr>
          </a:pattFill>
          <a:ln w="57150">
            <a:pattFill prst="trellis">
              <a:fgClr>
                <a:schemeClr val="hlink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chemeClr val="hlink"/>
                </a:solidFill>
                <a:latin typeface="华文新魏"/>
                <a:ea typeface="楷体_GB2312" pitchFamily="49" charset="-122"/>
              </a:rPr>
              <a:t>床上洗发</a:t>
            </a:r>
          </a:p>
        </p:txBody>
      </p:sp>
      <p:pic>
        <p:nvPicPr>
          <p:cNvPr id="124971" name="Picture 13" descr="10-46马蹄形垫法"/>
          <p:cNvPicPr>
            <a:picLocks noChangeAspect="1" noChangeArrowheads="1"/>
          </p:cNvPicPr>
          <p:nvPr/>
        </p:nvPicPr>
        <p:blipFill>
          <a:blip r:embed="rId4"/>
          <a:srcRect l="6895" t="5284" r="74435" b="74213"/>
          <a:stretch>
            <a:fillRect/>
          </a:stretch>
        </p:blipFill>
        <p:spPr bwMode="auto">
          <a:xfrm>
            <a:off x="5648325" y="2201863"/>
            <a:ext cx="40005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72" name="Picture 22" descr="img128"/>
          <p:cNvPicPr>
            <a:picLocks noChangeAspect="1" noChangeArrowheads="1"/>
          </p:cNvPicPr>
          <p:nvPr/>
        </p:nvPicPr>
        <p:blipFill>
          <a:blip r:embed="rId5">
            <a:lum contrast="36000"/>
          </a:blip>
          <a:srcRect/>
          <a:stretch>
            <a:fillRect/>
          </a:stretch>
        </p:blipFill>
        <p:spPr bwMode="auto">
          <a:xfrm>
            <a:off x="5648325" y="2284413"/>
            <a:ext cx="4000500" cy="284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73" name="Picture 17" descr="扣杯1"/>
          <p:cNvPicPr>
            <a:picLocks noChangeAspect="1" noChangeArrowheads="1"/>
          </p:cNvPicPr>
          <p:nvPr/>
        </p:nvPicPr>
        <p:blipFill>
          <a:blip r:embed="rId6">
            <a:lum bright="6000" contrast="42000"/>
          </a:blip>
          <a:srcRect t="33543"/>
          <a:stretch>
            <a:fillRect/>
          </a:stretch>
        </p:blipFill>
        <p:spPr bwMode="auto">
          <a:xfrm>
            <a:off x="5648325" y="2201863"/>
            <a:ext cx="40005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74" name="Picture 3" descr="05306055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27613" y="1962150"/>
            <a:ext cx="5040312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75" name="Picture 19" descr="自动洗头车"/>
          <p:cNvPicPr>
            <a:picLocks noChangeAspect="1" noChangeArrowheads="1"/>
          </p:cNvPicPr>
          <p:nvPr/>
        </p:nvPicPr>
        <p:blipFill>
          <a:blip r:embed="rId8">
            <a:lum bright="12000" contrast="30000"/>
          </a:blip>
          <a:srcRect l="4559" t="9535" r="2060" b="5075"/>
          <a:stretch>
            <a:fillRect/>
          </a:stretch>
        </p:blipFill>
        <p:spPr bwMode="auto">
          <a:xfrm>
            <a:off x="5705475" y="2108200"/>
            <a:ext cx="4000500" cy="284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4960" name="Picture 10" descr="image29"/>
          <p:cNvGraphicFramePr>
            <a:graphicFrameLocks noChangeAspect="1"/>
          </p:cNvGraphicFramePr>
          <p:nvPr/>
        </p:nvGraphicFramePr>
        <p:xfrm>
          <a:off x="4949825" y="1979613"/>
          <a:ext cx="5091113" cy="330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62" r:id="rId9" imgW="4914900" imgH="2105025" progId="">
                  <p:embed/>
                </p:oleObj>
              </mc:Choice>
              <mc:Fallback>
                <p:oleObj r:id="rId9" imgW="4914900" imgH="2105025" progId="">
                  <p:embed/>
                  <p:pic>
                    <p:nvPicPr>
                      <p:cNvPr id="0" name="Picture 10" descr="image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4792"/>
                      <a:stretch>
                        <a:fillRect/>
                      </a:stretch>
                    </p:blipFill>
                    <p:spPr bwMode="auto">
                      <a:xfrm>
                        <a:off x="4949825" y="1979613"/>
                        <a:ext cx="5091113" cy="3305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953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5956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5957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25958" name="Rectangle 3"/>
          <p:cNvSpPr>
            <a:spLocks noRot="1" noChangeArrowheads="1"/>
          </p:cNvSpPr>
          <p:nvPr/>
        </p:nvSpPr>
        <p:spPr bwMode="auto">
          <a:xfrm>
            <a:off x="1976438" y="2090738"/>
            <a:ext cx="87709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．实施</a:t>
            </a:r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5961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一、床上梳发</a:t>
            </a: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3808413" y="2289175"/>
            <a:ext cx="3024187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护士准备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</a:t>
            </a:r>
            <a:r>
              <a:rPr lang="zh-CN" altLang="en-US" sz="2000" b="1">
                <a:solidFill>
                  <a:schemeClr val="hlink"/>
                </a:solidFill>
                <a:latin typeface="Tahoma" pitchFamily="34" charset="0"/>
                <a:ea typeface="微软雅黑"/>
                <a:cs typeface="微软雅黑"/>
              </a:rPr>
              <a:t>核对解释</a:t>
            </a:r>
            <a:endParaRPr kumimoji="1" lang="zh-CN" altLang="en-US" sz="2000" b="1">
              <a:solidFill>
                <a:schemeClr val="hlink"/>
              </a:solidFill>
              <a:latin typeface="Tahoma" pitchFamily="34" charset="0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患者准备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梳发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整理用物</a:t>
            </a:r>
            <a:endParaRPr lang="zh-CN" altLang="en-US" sz="2000" b="1">
              <a:solidFill>
                <a:schemeClr val="hlink"/>
              </a:solidFill>
              <a:latin typeface="Tahoma" pitchFamily="34" charset="0"/>
              <a:ea typeface="微软雅黑"/>
              <a:cs typeface="微软雅黑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5600700" y="3365500"/>
            <a:ext cx="3216275" cy="40005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坐位或仰卧位</a:t>
            </a: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5592763" y="3863975"/>
            <a:ext cx="3224212" cy="10160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短发：发根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—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发梢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长发：发梢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—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发根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打结：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30%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的乙醇</a:t>
            </a: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5592763" y="4497388"/>
            <a:ext cx="3214687" cy="40005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梳下来的头发焚烧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1" uiExpand="1" build="p"/>
      <p:bldP spid="30" grpId="0" animBg="1"/>
      <p:bldP spid="30" grpId="1" animBg="1"/>
      <p:bldP spid="31" grpId="0" animBg="1"/>
      <p:bldP spid="31" grpId="1" animBg="1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977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6980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698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26982" name="Rectangle 3"/>
          <p:cNvSpPr>
            <a:spLocks noRot="1" noChangeArrowheads="1"/>
          </p:cNvSpPr>
          <p:nvPr/>
        </p:nvSpPr>
        <p:spPr bwMode="auto">
          <a:xfrm>
            <a:off x="1976438" y="2090738"/>
            <a:ext cx="87709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．实施</a:t>
            </a:r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6985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一、床上洗发</a:t>
            </a: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3808413" y="2000250"/>
            <a:ext cx="3024187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护士准备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</a:t>
            </a:r>
            <a:r>
              <a:rPr lang="zh-CN" altLang="en-US" sz="2000" b="1">
                <a:solidFill>
                  <a:schemeClr val="hlink"/>
                </a:solidFill>
                <a:latin typeface="Tahoma" pitchFamily="34" charset="0"/>
                <a:ea typeface="微软雅黑"/>
                <a:cs typeface="微软雅黑"/>
              </a:rPr>
              <a:t>核对解释</a:t>
            </a:r>
            <a:endParaRPr kumimoji="1" lang="zh-CN" altLang="en-US" sz="2000" b="1">
              <a:solidFill>
                <a:schemeClr val="hlink"/>
              </a:solidFill>
              <a:latin typeface="Tahom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安置患者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洗发姿势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保护眼耳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洗发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撤去用物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干发梳发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整理用物</a:t>
            </a:r>
            <a:endParaRPr lang="zh-CN" altLang="en-US" sz="2000" b="1">
              <a:solidFill>
                <a:schemeClr val="hlink"/>
              </a:solidFill>
              <a:latin typeface="Tahoma" pitchFamily="34" charset="0"/>
              <a:ea typeface="微软雅黑"/>
              <a:cs typeface="微软雅黑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5578475" y="3076575"/>
            <a:ext cx="3195638" cy="401638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斜角仰卧</a:t>
            </a: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5578475" y="3890963"/>
            <a:ext cx="3224213" cy="10160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湿发：注意水温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揉搓：发际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发顶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枕后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净发：脱落头发放纸袋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578475" y="3481388"/>
            <a:ext cx="3195638" cy="40005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眼盖纱布、耳塞棉球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0" grpId="0" animBg="1"/>
      <p:bldP spid="30" grpId="1" animBg="1"/>
      <p:bldP spid="31" grpId="0" animBg="1"/>
      <p:bldP spid="31" grpId="1" animBg="1"/>
      <p:bldP spid="19" grpId="0" animBg="1"/>
      <p:bldP spid="19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001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8004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005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28006" name="Rectangle 3"/>
          <p:cNvSpPr>
            <a:spLocks noRot="1" noChangeArrowheads="1"/>
          </p:cNvSpPr>
          <p:nvPr/>
        </p:nvSpPr>
        <p:spPr bwMode="auto">
          <a:xfrm>
            <a:off x="1976438" y="2090738"/>
            <a:ext cx="87709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4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．评价：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8009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一、床上洗发、梳发</a:t>
            </a:r>
          </a:p>
        </p:txBody>
      </p:sp>
      <p:sp>
        <p:nvSpPr>
          <p:cNvPr id="128010" name="矩形 2"/>
          <p:cNvSpPr>
            <a:spLocks noChangeArrowheads="1"/>
          </p:cNvSpPr>
          <p:nvPr/>
        </p:nvSpPr>
        <p:spPr bwMode="auto">
          <a:xfrm>
            <a:off x="3270250" y="2841625"/>
            <a:ext cx="7707313" cy="127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60000"/>
              </a:lnSpc>
            </a:pPr>
            <a:r>
              <a:rPr lang="zh-CN" altLang="en-US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患者感到清洁、舒适，自信心增强</a:t>
            </a: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。</a:t>
            </a:r>
          </a:p>
          <a:p>
            <a:pPr marL="342900" indent="-342900">
              <a:lnSpc>
                <a:spcPct val="16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护士操作正确，动作轻柔，正确运用节力原则</a:t>
            </a: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6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学习目标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510" name="Group 15"/>
          <p:cNvGrpSpPr>
            <a:grpSpLocks/>
          </p:cNvGrpSpPr>
          <p:nvPr/>
        </p:nvGrpSpPr>
        <p:grpSpPr bwMode="auto">
          <a:xfrm>
            <a:off x="3263900" y="1852613"/>
            <a:ext cx="5605463" cy="3111500"/>
            <a:chOff x="2077" y="770"/>
            <a:chExt cx="3531" cy="1960"/>
          </a:xfrm>
        </p:grpSpPr>
        <p:sp>
          <p:nvSpPr>
            <p:cNvPr id="34" name="矩形 19"/>
            <p:cNvSpPr/>
            <p:nvPr/>
          </p:nvSpPr>
          <p:spPr>
            <a:xfrm>
              <a:off x="2080" y="788"/>
              <a:ext cx="3520" cy="1942"/>
            </a:xfrm>
            <a:custGeom>
              <a:avLst/>
              <a:gdLst>
                <a:gd name="connsiteX0" fmla="*/ 0 w 5598874"/>
                <a:gd name="connsiteY0" fmla="*/ 0 h 1253446"/>
                <a:gd name="connsiteX1" fmla="*/ 5598874 w 5598874"/>
                <a:gd name="connsiteY1" fmla="*/ 0 h 1253446"/>
                <a:gd name="connsiteX2" fmla="*/ 5598874 w 5598874"/>
                <a:gd name="connsiteY2" fmla="*/ 1253446 h 1253446"/>
                <a:gd name="connsiteX3" fmla="*/ 0 w 5598874"/>
                <a:gd name="connsiteY3" fmla="*/ 1253446 h 1253446"/>
                <a:gd name="connsiteX4" fmla="*/ 0 w 5598874"/>
                <a:gd name="connsiteY4" fmla="*/ 0 h 1253446"/>
                <a:gd name="connsiteX0-1" fmla="*/ 0 w 5598874"/>
                <a:gd name="connsiteY0-2" fmla="*/ 1828800 h 3082246"/>
                <a:gd name="connsiteX1-3" fmla="*/ 5579824 w 5598874"/>
                <a:gd name="connsiteY1-4" fmla="*/ 0 h 3082246"/>
                <a:gd name="connsiteX2-5" fmla="*/ 5598874 w 5598874"/>
                <a:gd name="connsiteY2-6" fmla="*/ 3082246 h 3082246"/>
                <a:gd name="connsiteX3-7" fmla="*/ 0 w 5598874"/>
                <a:gd name="connsiteY3-8" fmla="*/ 3082246 h 3082246"/>
                <a:gd name="connsiteX4-9" fmla="*/ 0 w 5598874"/>
                <a:gd name="connsiteY4-10" fmla="*/ 1828800 h 3082246"/>
                <a:gd name="connsiteX0-11" fmla="*/ 0 w 5579824"/>
                <a:gd name="connsiteY0-12" fmla="*/ 1828800 h 3082246"/>
                <a:gd name="connsiteX1-13" fmla="*/ 5579824 w 5579824"/>
                <a:gd name="connsiteY1-14" fmla="*/ 0 h 3082246"/>
                <a:gd name="connsiteX2-15" fmla="*/ 5579824 w 5579824"/>
                <a:gd name="connsiteY2-16" fmla="*/ 1234396 h 3082246"/>
                <a:gd name="connsiteX3-17" fmla="*/ 0 w 5579824"/>
                <a:gd name="connsiteY3-18" fmla="*/ 3082246 h 3082246"/>
                <a:gd name="connsiteX4-19" fmla="*/ 0 w 5579824"/>
                <a:gd name="connsiteY4-20" fmla="*/ 1828800 h 3082246"/>
                <a:gd name="connsiteX0-21" fmla="*/ 0 w 5589349"/>
                <a:gd name="connsiteY0-22" fmla="*/ 1828800 h 3082246"/>
                <a:gd name="connsiteX1-23" fmla="*/ 5579824 w 5589349"/>
                <a:gd name="connsiteY1-24" fmla="*/ 0 h 3082246"/>
                <a:gd name="connsiteX2-25" fmla="*/ 5589349 w 5589349"/>
                <a:gd name="connsiteY2-26" fmla="*/ 1224871 h 3082246"/>
                <a:gd name="connsiteX3-27" fmla="*/ 0 w 5589349"/>
                <a:gd name="connsiteY3-28" fmla="*/ 3082246 h 3082246"/>
                <a:gd name="connsiteX4-29" fmla="*/ 0 w 5589349"/>
                <a:gd name="connsiteY4-30" fmla="*/ 1828800 h 3082246"/>
                <a:gd name="connsiteX0-31" fmla="*/ 0 w 5589349"/>
                <a:gd name="connsiteY0-32" fmla="*/ 1828800 h 3082246"/>
                <a:gd name="connsiteX1-33" fmla="*/ 5579824 w 5589349"/>
                <a:gd name="connsiteY1-34" fmla="*/ 0 h 3082246"/>
                <a:gd name="connsiteX2-35" fmla="*/ 5589349 w 5589349"/>
                <a:gd name="connsiteY2-36" fmla="*/ 1234396 h 3082246"/>
                <a:gd name="connsiteX3-37" fmla="*/ 0 w 5589349"/>
                <a:gd name="connsiteY3-38" fmla="*/ 3082246 h 3082246"/>
                <a:gd name="connsiteX4-39" fmla="*/ 0 w 5589349"/>
                <a:gd name="connsiteY4-40" fmla="*/ 1828800 h 30822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589349" h="3082246">
                  <a:moveTo>
                    <a:pt x="0" y="1828800"/>
                  </a:moveTo>
                  <a:lnTo>
                    <a:pt x="5579824" y="0"/>
                  </a:lnTo>
                  <a:lnTo>
                    <a:pt x="5589349" y="1234396"/>
                  </a:lnTo>
                  <a:lnTo>
                    <a:pt x="0" y="3082246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rgbClr val="2A69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juxing1"/>
            <p:cNvSpPr/>
            <p:nvPr/>
          </p:nvSpPr>
          <p:spPr>
            <a:xfrm>
              <a:off x="2082" y="770"/>
              <a:ext cx="3526" cy="789"/>
            </a:xfrm>
            <a:prstGeom prst="rect">
              <a:avLst/>
            </a:prstGeom>
            <a:solidFill>
              <a:srgbClr val="7EB0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juxing2"/>
            <p:cNvSpPr/>
            <p:nvPr/>
          </p:nvSpPr>
          <p:spPr>
            <a:xfrm>
              <a:off x="2077" y="1940"/>
              <a:ext cx="3526" cy="790"/>
            </a:xfrm>
            <a:prstGeom prst="rect">
              <a:avLst/>
            </a:prstGeom>
            <a:solidFill>
              <a:srgbClr val="3786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14" name="文本框 39"/>
            <p:cNvSpPr txBox="1">
              <a:spLocks noChangeArrowheads="1"/>
            </p:cNvSpPr>
            <p:nvPr/>
          </p:nvSpPr>
          <p:spPr bwMode="auto">
            <a:xfrm>
              <a:off x="2207" y="1031"/>
              <a:ext cx="33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  <a:latin typeface="微软雅黑"/>
                  <a:ea typeface="微软雅黑"/>
                  <a:cs typeface="Tahoma" pitchFamily="34" charset="0"/>
                </a:rPr>
                <a:t>熟悉</a:t>
              </a:r>
              <a:r>
                <a:rPr lang="zh-CN" altLang="en-US" sz="2400">
                  <a:solidFill>
                    <a:schemeClr val="bg1"/>
                  </a:solidFill>
                  <a:ea typeface="微软雅黑"/>
                  <a:cs typeface="Tahoma" pitchFamily="34" charset="0"/>
                </a:rPr>
                <a:t>口腔护理的健康教育</a:t>
              </a:r>
            </a:p>
          </p:txBody>
        </p:sp>
        <p:sp>
          <p:nvSpPr>
            <p:cNvPr id="21515" name="文本框 39"/>
            <p:cNvSpPr txBox="1">
              <a:spLocks noChangeArrowheads="1"/>
            </p:cNvSpPr>
            <p:nvPr/>
          </p:nvSpPr>
          <p:spPr bwMode="auto">
            <a:xfrm>
              <a:off x="2228" y="2082"/>
              <a:ext cx="3307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  <a:latin typeface="微软雅黑"/>
                  <a:ea typeface="微软雅黑"/>
                  <a:cs typeface="Tahoma" pitchFamily="34" charset="0"/>
                </a:rPr>
                <a:t>掌握</a:t>
              </a:r>
              <a:r>
                <a:rPr lang="zh-CN" altLang="en-US" sz="2400">
                  <a:solidFill>
                    <a:schemeClr val="bg1"/>
                  </a:solidFill>
                  <a:latin typeface="微软雅黑"/>
                  <a:ea typeface="微软雅黑"/>
                  <a:cs typeface="Tahoma" pitchFamily="34" charset="0"/>
                </a:rPr>
                <a:t>口腔护理的目的、</a:t>
              </a:r>
              <a:r>
                <a:rPr lang="zh-CN" altLang="en-US" sz="2400">
                  <a:solidFill>
                    <a:schemeClr val="bg1"/>
                  </a:solidFill>
                  <a:ea typeface="微软雅黑"/>
                  <a:cs typeface="Tahoma" pitchFamily="34" charset="0"/>
                </a:rPr>
                <a:t>常用漱口溶液</a:t>
              </a:r>
            </a:p>
            <a:p>
              <a:r>
                <a:rPr lang="zh-CN" altLang="en-US" sz="2400">
                  <a:solidFill>
                    <a:schemeClr val="bg1"/>
                  </a:solidFill>
                  <a:ea typeface="微软雅黑"/>
                  <a:cs typeface="Tahoma" pitchFamily="34" charset="0"/>
                </a:rPr>
                <a:t>方法及注意事项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025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9028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9029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指导要点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9032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一、床上洗发、梳发</a:t>
            </a:r>
          </a:p>
        </p:txBody>
      </p:sp>
      <p:sp>
        <p:nvSpPr>
          <p:cNvPr id="129033" name="矩形 2"/>
          <p:cNvSpPr>
            <a:spLocks noChangeArrowheads="1"/>
          </p:cNvSpPr>
          <p:nvPr/>
        </p:nvSpPr>
        <p:spPr bwMode="auto">
          <a:xfrm>
            <a:off x="2786063" y="2544763"/>
            <a:ext cx="7705725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6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告知患者床上梳发、洗发的目的和配合要点</a:t>
            </a: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。</a:t>
            </a:r>
          </a:p>
          <a:p>
            <a:pPr marL="342900" indent="-342900">
              <a:lnSpc>
                <a:spcPct val="16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告知患者操作中如有不适及时通知护士</a:t>
            </a: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49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0052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0053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注意事项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0056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一、床上洗发、梳发</a:t>
            </a:r>
          </a:p>
        </p:txBody>
      </p:sp>
      <p:sp>
        <p:nvSpPr>
          <p:cNvPr id="130057" name="矩形 2"/>
          <p:cNvSpPr>
            <a:spLocks noChangeArrowheads="1"/>
          </p:cNvSpPr>
          <p:nvPr/>
        </p:nvSpPr>
        <p:spPr bwMode="auto">
          <a:xfrm>
            <a:off x="2060575" y="2005013"/>
            <a:ext cx="86868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动作轻柔，防损伤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注意保暖，防着凉</a:t>
            </a:r>
            <a:r>
              <a:rPr lang="zh-CN" altLang="en-US" sz="240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  <a:endParaRPr lang="zh-CN" altLang="en-US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注意观察，如面色、脉搏、呼吸等有异常时应立即停止操作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体位舒适，保护伤口及各种管路，防止水流入耳、眼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病情危重、身体衰弱的患者不宜洗发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073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0338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176588" y="822325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1078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1079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目   的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2600325" y="2724150"/>
            <a:ext cx="6321425" cy="120015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L="342900" indent="-342900"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灭除头虱、虮，使患者舒适。</a:t>
            </a:r>
          </a:p>
          <a:p>
            <a:pPr marL="342900" indent="-342900">
              <a:buFont typeface="Wingdings" charset="2"/>
              <a:buChar char="u"/>
              <a:defRPr/>
            </a:pPr>
            <a:endParaRPr lang="zh-CN" altLang="en-US" sz="2400" b="1" dirty="0">
              <a:solidFill>
                <a:schemeClr val="hlink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预防头虱传播的疾病。</a:t>
            </a:r>
          </a:p>
        </p:txBody>
      </p:sp>
      <p:sp>
        <p:nvSpPr>
          <p:cNvPr id="131081" name="文本框 15"/>
          <p:cNvSpPr txBox="1">
            <a:spLocks noChangeArrowheads="1"/>
          </p:cNvSpPr>
          <p:nvPr/>
        </p:nvSpPr>
        <p:spPr bwMode="auto">
          <a:xfrm>
            <a:off x="0" y="254000"/>
            <a:ext cx="473233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zh-CN" altLang="en-US" sz="3200" b="1">
                <a:solidFill>
                  <a:schemeClr val="bg1"/>
                </a:solidFill>
                <a:ea typeface="微软雅黑"/>
                <a:cs typeface="微软雅黑"/>
              </a:rPr>
              <a:t>头虱及虮灭除法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97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2100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210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32102" name="Rectangle 3"/>
          <p:cNvSpPr>
            <a:spLocks noRot="1" noChangeArrowheads="1"/>
          </p:cNvSpPr>
          <p:nvPr/>
        </p:nvSpPr>
        <p:spPr bwMode="auto">
          <a:xfrm>
            <a:off x="1762125" y="2254250"/>
            <a:ext cx="8770938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．评估</a:t>
            </a:r>
          </a:p>
          <a:p>
            <a:pPr marL="342900" indent="-342900"/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2300288" y="2744788"/>
            <a:ext cx="8550275" cy="224313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患者病情、意识状况及治疗情况。</a:t>
            </a:r>
          </a:p>
          <a:p>
            <a:pPr indent="3048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患者的心理反应及合作程度。</a:t>
            </a:r>
          </a:p>
          <a:p>
            <a:pPr indent="3048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患者头发、头皮的清洁度，虱、虮的分布情况。</a:t>
            </a:r>
          </a:p>
          <a:p>
            <a:pPr indent="3048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患者和家属对灭虱知识的了解和重视程度以及个人卫生习惯。</a:t>
            </a:r>
          </a:p>
        </p:txBody>
      </p:sp>
      <p:sp>
        <p:nvSpPr>
          <p:cNvPr id="132106" name="文本框 19"/>
          <p:cNvSpPr txBox="1">
            <a:spLocks noChangeArrowheads="1"/>
          </p:cNvSpPr>
          <p:nvPr/>
        </p:nvSpPr>
        <p:spPr bwMode="auto">
          <a:xfrm>
            <a:off x="0" y="254000"/>
            <a:ext cx="473233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zh-CN" altLang="en-US" sz="3200" b="1">
                <a:solidFill>
                  <a:schemeClr val="bg1"/>
                </a:solidFill>
                <a:ea typeface="微软雅黑"/>
                <a:cs typeface="微软雅黑"/>
              </a:rPr>
              <a:t>头虱及虮灭除法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21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3124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3125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33126" name="Rectangle 3"/>
          <p:cNvSpPr>
            <a:spLocks noRot="1" noChangeArrowheads="1"/>
          </p:cNvSpPr>
          <p:nvPr/>
        </p:nvSpPr>
        <p:spPr bwMode="auto">
          <a:xfrm>
            <a:off x="1503363" y="2079625"/>
            <a:ext cx="8770937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．计划</a:t>
            </a:r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3129" name="文本框 19"/>
          <p:cNvSpPr txBox="1">
            <a:spLocks noChangeArrowheads="1"/>
          </p:cNvSpPr>
          <p:nvPr/>
        </p:nvSpPr>
        <p:spPr bwMode="auto">
          <a:xfrm>
            <a:off x="0" y="254000"/>
            <a:ext cx="473233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zh-CN" altLang="en-US" sz="3200" b="1">
                <a:solidFill>
                  <a:schemeClr val="bg1"/>
                </a:solidFill>
                <a:ea typeface="微软雅黑"/>
                <a:cs typeface="微软雅黑"/>
              </a:rPr>
              <a:t>头虱及虮灭除法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AutoShap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76450" y="2813050"/>
            <a:ext cx="2713038" cy="685800"/>
          </a:xfrm>
          <a:prstGeom prst="roundRect">
            <a:avLst>
              <a:gd name="adj" fmla="val 16667"/>
            </a:avLst>
          </a:prstGeom>
          <a:pattFill prst="pct5">
            <a:fgClr>
              <a:schemeClr val="accent1"/>
            </a:fgClr>
            <a:bgClr>
              <a:srgbClr val="FFFFFF"/>
            </a:bgClr>
          </a:pattFill>
          <a:ln w="57150">
            <a:pattFill prst="trellis">
              <a:fgClr>
                <a:schemeClr val="hlink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400" b="1">
                <a:solidFill>
                  <a:srgbClr val="0070C0"/>
                </a:solidFill>
                <a:latin typeface="楷体_GB2312" pitchFamily="49" charset="-122"/>
                <a:ea typeface="微软雅黑"/>
                <a:cs typeface="微软雅黑"/>
              </a:rPr>
              <a:t>30</a:t>
            </a:r>
            <a:r>
              <a:rPr lang="zh-CN" altLang="en-US" sz="2400" b="1">
                <a:solidFill>
                  <a:srgbClr val="0070C0"/>
                </a:solidFill>
                <a:latin typeface="楷体_GB2312" pitchFamily="49" charset="-122"/>
                <a:ea typeface="微软雅黑"/>
                <a:cs typeface="微软雅黑"/>
              </a:rPr>
              <a:t>％含酸百部酊</a:t>
            </a:r>
            <a:endParaRPr kumimoji="1" lang="zh-CN" altLang="en-US" sz="2400" b="1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5411788" y="2570163"/>
            <a:ext cx="4687887" cy="10160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buFont typeface="Wingdings" charset="2"/>
              <a:buChar char="l"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百部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30g+50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％乙醇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lOOmL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65°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白酒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lOOmL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)+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纯乙酸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lmL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0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342900" indent="-342900" eaLnBrk="0" hangingPunct="0">
              <a:buFont typeface="Wingdings" charset="2"/>
              <a:buChar char="l"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盖严瓶盖，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48h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后可供使用。</a:t>
            </a:r>
          </a:p>
        </p:txBody>
      </p:sp>
      <p:sp>
        <p:nvSpPr>
          <p:cNvPr id="25" name="AutoShap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76450" y="4005263"/>
            <a:ext cx="2713038" cy="685800"/>
          </a:xfrm>
          <a:prstGeom prst="roundRect">
            <a:avLst>
              <a:gd name="adj" fmla="val 16667"/>
            </a:avLst>
          </a:prstGeom>
          <a:pattFill prst="pct5">
            <a:fgClr>
              <a:schemeClr val="accent1"/>
            </a:fgClr>
            <a:bgClr>
              <a:srgbClr val="FFFFFF"/>
            </a:bgClr>
          </a:pattFill>
          <a:ln w="57150">
            <a:pattFill prst="trellis">
              <a:fgClr>
                <a:schemeClr val="hlink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400" b="1">
                <a:solidFill>
                  <a:srgbClr val="0070C0"/>
                </a:solidFill>
                <a:latin typeface="楷体_GB2312" pitchFamily="49" charset="-122"/>
                <a:ea typeface="微软雅黑"/>
                <a:cs typeface="微软雅黑"/>
              </a:rPr>
              <a:t>30</a:t>
            </a:r>
            <a:r>
              <a:rPr lang="zh-CN" altLang="en-US" sz="2400" b="1">
                <a:solidFill>
                  <a:srgbClr val="0070C0"/>
                </a:solidFill>
                <a:latin typeface="楷体_GB2312" pitchFamily="49" charset="-122"/>
                <a:ea typeface="微软雅黑"/>
                <a:cs typeface="微软雅黑"/>
              </a:rPr>
              <a:t>％百部含酸煎剂</a:t>
            </a:r>
            <a:endParaRPr kumimoji="1" lang="zh-CN" altLang="en-US" sz="2400" b="1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5411788" y="3746500"/>
            <a:ext cx="4687887" cy="1323975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buFont typeface="Wingdings" charset="2"/>
              <a:buChar char="l"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百部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30g+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水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500mL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煎煮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30min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，过滤再加水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500mL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煮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30min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，过滤；</a:t>
            </a:r>
            <a:endParaRPr lang="en-US" altLang="zh-CN" sz="20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342900" indent="-342900" eaLnBrk="0" hangingPunct="0">
              <a:buFont typeface="Wingdings" charset="2"/>
              <a:buChar char="l"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两次药液合并煎至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lOOmL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，冷却，加纯乙酸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lmL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或食醋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30mL)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 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145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4148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4149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34150" name="Rectangle 3"/>
          <p:cNvSpPr>
            <a:spLocks noRot="1" noChangeArrowheads="1"/>
          </p:cNvSpPr>
          <p:nvPr/>
        </p:nvSpPr>
        <p:spPr bwMode="auto">
          <a:xfrm>
            <a:off x="1976438" y="2090738"/>
            <a:ext cx="87709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．实施</a:t>
            </a:r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3808413" y="2147888"/>
            <a:ext cx="3024187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护士准备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</a:t>
            </a:r>
            <a:r>
              <a:rPr lang="zh-CN" altLang="en-US" sz="2000" b="1">
                <a:solidFill>
                  <a:schemeClr val="hlink"/>
                </a:solidFill>
                <a:latin typeface="Tahoma" pitchFamily="34" charset="0"/>
                <a:ea typeface="微软雅黑"/>
                <a:cs typeface="微软雅黑"/>
              </a:rPr>
              <a:t>核对解释</a:t>
            </a:r>
            <a:endParaRPr kumimoji="1" lang="zh-CN" altLang="en-US" sz="2000" b="1">
              <a:solidFill>
                <a:schemeClr val="hlink"/>
              </a:solidFill>
              <a:latin typeface="Tahom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剪发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擦药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</a:t>
            </a: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蓖除虱虮</a:t>
            </a:r>
            <a:endParaRPr lang="en-US" altLang="zh-CN" sz="20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洗发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更换衣物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整理记录</a:t>
            </a:r>
            <a:endParaRPr lang="zh-CN" altLang="en-US" sz="2000" b="1">
              <a:solidFill>
                <a:schemeClr val="hlink"/>
              </a:solidFill>
              <a:latin typeface="Tahoma" pitchFamily="34" charset="0"/>
              <a:ea typeface="微软雅黑"/>
              <a:cs typeface="微软雅黑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5727700" y="2865438"/>
            <a:ext cx="3194050" cy="708025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男：剃发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女：剪短</a:t>
            </a: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5727700" y="4065588"/>
            <a:ext cx="4133850" cy="10160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布类污物用压力蒸汽灭菌消毒</a:t>
            </a:r>
          </a:p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除去篦子上的棉花，用火焚烧</a:t>
            </a:r>
          </a:p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消毒手后记录灭虱时间及效果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734050" y="3092450"/>
            <a:ext cx="3194050" cy="10160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浸透头发</a:t>
            </a:r>
          </a:p>
          <a:p>
            <a:pPr marL="342900" indent="-342900" algn="just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反复揉搓</a:t>
            </a:r>
            <a:r>
              <a:rPr lang="en-US" altLang="zh-CN" sz="2000" b="1">
                <a:latin typeface="微软雅黑"/>
                <a:ea typeface="微软雅黑"/>
                <a:cs typeface="微软雅黑"/>
              </a:rPr>
              <a:t>10min</a:t>
            </a:r>
            <a:r>
              <a:rPr lang="zh-CN" altLang="en-US" sz="2000" b="1">
                <a:latin typeface="微软雅黑"/>
                <a:ea typeface="微软雅黑"/>
                <a:cs typeface="微软雅黑"/>
              </a:rPr>
              <a:t>以上</a:t>
            </a:r>
          </a:p>
          <a:p>
            <a:pPr marL="342900" indent="-342900" algn="just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戴帽包住头发</a:t>
            </a:r>
          </a:p>
        </p:txBody>
      </p:sp>
      <p:sp>
        <p:nvSpPr>
          <p:cNvPr id="134157" name="文本框 21"/>
          <p:cNvSpPr txBox="1">
            <a:spLocks noChangeArrowheads="1"/>
          </p:cNvSpPr>
          <p:nvPr/>
        </p:nvSpPr>
        <p:spPr bwMode="auto">
          <a:xfrm>
            <a:off x="0" y="254000"/>
            <a:ext cx="473233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zh-CN" altLang="en-US" sz="3200" b="1">
                <a:solidFill>
                  <a:schemeClr val="bg1"/>
                </a:solidFill>
                <a:ea typeface="微软雅黑"/>
                <a:cs typeface="微软雅黑"/>
              </a:rPr>
              <a:t>头虱及虮灭除法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5727700" y="3540125"/>
            <a:ext cx="3194050" cy="708025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algn="just">
              <a:buFont typeface="Wingdings" charset="2"/>
              <a:buChar char="u"/>
              <a:defRPr/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小时</a:t>
            </a:r>
          </a:p>
          <a:p>
            <a:pPr marL="342900" indent="-342900" algn="just">
              <a:buFont typeface="Wingdings" charset="2"/>
              <a:buChar char="u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蓖去死虱和虮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0" grpId="0" animBg="1"/>
      <p:bldP spid="30" grpId="1" animBg="1"/>
      <p:bldP spid="31" grpId="0" animBg="1"/>
      <p:bldP spid="31" grpId="1" animBg="1"/>
      <p:bldP spid="19" grpId="0" animBg="1"/>
      <p:bldP spid="19" grpId="1" animBg="1"/>
      <p:bldP spid="23" grpId="0" animBg="1"/>
      <p:bldP spid="23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169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5172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5173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35174" name="Rectangle 3"/>
          <p:cNvSpPr>
            <a:spLocks noRot="1" noChangeArrowheads="1"/>
          </p:cNvSpPr>
          <p:nvPr/>
        </p:nvSpPr>
        <p:spPr bwMode="auto">
          <a:xfrm>
            <a:off x="1976438" y="2090738"/>
            <a:ext cx="87709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4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．评价：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0100" y="2581275"/>
            <a:ext cx="7707313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  <a:sym typeface="Wingdings" charset="2"/>
              </a:rPr>
              <a:t></a:t>
            </a:r>
            <a:r>
              <a:rPr lang="zh-CN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患者舒适，无虱、虮传播。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Wingdings" charset="2"/>
              </a:rPr>
              <a:t></a:t>
            </a:r>
            <a:r>
              <a:rPr lang="zh-CN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患者无全身及局部反应。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Wingdings" charset="2"/>
              </a:rPr>
              <a:t></a:t>
            </a:r>
            <a:r>
              <a:rPr lang="zh-CN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护患沟通有效，灭虱效果好。</a:t>
            </a:r>
          </a:p>
          <a:p>
            <a:pPr marL="342900" indent="-342900">
              <a:lnSpc>
                <a:spcPct val="150000"/>
              </a:lnSpc>
              <a:defRPr/>
            </a:pPr>
            <a:endParaRPr lang="en-US" altLang="zh-CN" sz="2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178" name="文本框 15"/>
          <p:cNvSpPr txBox="1">
            <a:spLocks noChangeArrowheads="1"/>
          </p:cNvSpPr>
          <p:nvPr/>
        </p:nvSpPr>
        <p:spPr bwMode="auto">
          <a:xfrm>
            <a:off x="0" y="241300"/>
            <a:ext cx="473233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zh-CN" altLang="en-US" sz="3200" b="1">
                <a:solidFill>
                  <a:schemeClr val="bg1"/>
                </a:solidFill>
                <a:ea typeface="微软雅黑"/>
                <a:cs typeface="微软雅黑"/>
              </a:rPr>
              <a:t>头虱及虮灭除法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193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6196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6197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指导要点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6200" name="矩形 2"/>
          <p:cNvSpPr>
            <a:spLocks noChangeArrowheads="1"/>
          </p:cNvSpPr>
          <p:nvPr/>
        </p:nvSpPr>
        <p:spPr bwMode="auto">
          <a:xfrm>
            <a:off x="1903413" y="2246313"/>
            <a:ext cx="94583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告知患者灭除头虱、虮的目的和配合要点。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告知患者出现任何不适，立即通知医护人员。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告知患者经常检查头部卫生情况，观察头发有无虱、虮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zh-CN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告知患者应避免与感染虱、虮者接触，经常洗头，搞好个人卫生。</a:t>
            </a:r>
          </a:p>
        </p:txBody>
      </p:sp>
      <p:sp>
        <p:nvSpPr>
          <p:cNvPr id="136201" name="文本框 15"/>
          <p:cNvSpPr txBox="1">
            <a:spLocks noChangeArrowheads="1"/>
          </p:cNvSpPr>
          <p:nvPr/>
        </p:nvSpPr>
        <p:spPr bwMode="auto">
          <a:xfrm>
            <a:off x="0" y="241300"/>
            <a:ext cx="473233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zh-CN" altLang="en-US" sz="3200" b="1">
                <a:solidFill>
                  <a:schemeClr val="bg1"/>
                </a:solidFill>
                <a:ea typeface="微软雅黑"/>
                <a:cs typeface="微软雅黑"/>
              </a:rPr>
              <a:t>头虱及虮灭除法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17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7220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722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注意事项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7224" name="矩形 2"/>
          <p:cNvSpPr>
            <a:spLocks noChangeArrowheads="1"/>
          </p:cNvSpPr>
          <p:nvPr/>
        </p:nvSpPr>
        <p:spPr bwMode="auto">
          <a:xfrm>
            <a:off x="3584575" y="2287588"/>
            <a:ext cx="8685213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15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 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保护患者自尊。</a:t>
            </a:r>
          </a:p>
          <a:p>
            <a:pPr marL="457200" indent="-457200" eaLnBrk="0" hangingPunct="0">
              <a:lnSpc>
                <a:spcPct val="15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 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注意观察用药反应。</a:t>
            </a:r>
          </a:p>
          <a:p>
            <a:pPr marL="457200" indent="-457200" eaLnBrk="0" hangingPunct="0">
              <a:lnSpc>
                <a:spcPct val="15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 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用物严格按照规定消毒。</a:t>
            </a:r>
          </a:p>
        </p:txBody>
      </p:sp>
      <p:sp>
        <p:nvSpPr>
          <p:cNvPr id="137225" name="文本框 15"/>
          <p:cNvSpPr txBox="1">
            <a:spLocks noChangeArrowheads="1"/>
          </p:cNvSpPr>
          <p:nvPr/>
        </p:nvSpPr>
        <p:spPr bwMode="auto">
          <a:xfrm>
            <a:off x="0" y="241300"/>
            <a:ext cx="473233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</a:t>
            </a:r>
            <a:r>
              <a:rPr lang="zh-CN" altLang="en-US" sz="3200" b="1">
                <a:solidFill>
                  <a:schemeClr val="bg1"/>
                </a:solidFill>
                <a:ea typeface="微软雅黑"/>
                <a:cs typeface="微软雅黑"/>
              </a:rPr>
              <a:t>头虱及虮灭除法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8242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头发护理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8244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4386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8251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课前思考</a:t>
            </a:r>
          </a:p>
        </p:txBody>
      </p:sp>
      <p:sp>
        <p:nvSpPr>
          <p:cNvPr id="138252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40" name="文本框 25"/>
          <p:cNvSpPr txBox="1">
            <a:spLocks noChangeArrowheads="1"/>
          </p:cNvSpPr>
          <p:nvPr/>
        </p:nvSpPr>
        <p:spPr bwMode="auto">
          <a:xfrm>
            <a:off x="1138238" y="2995613"/>
            <a:ext cx="2838450" cy="1477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小李，</a:t>
            </a:r>
            <a:r>
              <a:rPr lang="zh-CN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岁。多发性肋骨骨折生活不能自理，已经</a:t>
            </a:r>
            <a:r>
              <a:rPr lang="zh-CN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天未洗头了。</a:t>
            </a: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8258" name="Text Box 5"/>
          <p:cNvSpPr txBox="1">
            <a:spLocks noChangeArrowheads="1"/>
          </p:cNvSpPr>
          <p:nvPr/>
        </p:nvSpPr>
        <p:spPr bwMode="auto">
          <a:xfrm>
            <a:off x="8043863" y="2728913"/>
            <a:ext cx="33480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hlink"/>
                </a:solidFill>
                <a:ea typeface="微软雅黑"/>
                <a:cs typeface="微软雅黑"/>
              </a:rPr>
              <a:t>◆ 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护士应该选择哪种方法为小  </a:t>
            </a:r>
            <a:endParaRPr lang="en-US" altLang="zh-CN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李头发进行清洁护理？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hlink"/>
                </a:solidFill>
                <a:ea typeface="微软雅黑"/>
                <a:cs typeface="微软雅黑"/>
              </a:rPr>
              <a:t>◆ 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在洗头过程中护士应注意什</a:t>
            </a:r>
            <a:endParaRPr lang="en-US" altLang="zh-CN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么？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0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学习内容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24425" y="2413000"/>
            <a:ext cx="1171575" cy="9794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96000" y="1903413"/>
            <a:ext cx="1503363" cy="14890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92638" y="3392488"/>
            <a:ext cx="1503362" cy="1406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96000" y="3392488"/>
            <a:ext cx="1023938" cy="9794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52713" y="2157413"/>
            <a:ext cx="3213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一、目的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8367713" y="2028825"/>
            <a:ext cx="3213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二、操作程序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894638" y="3776663"/>
            <a:ext cx="3213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四、健康教育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033588" y="4173538"/>
            <a:ext cx="2559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三、注意事项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7" grpId="0" animBg="1"/>
      <p:bldP spid="20" grpId="0" animBg="1"/>
      <p:bldP spid="3" grpId="0"/>
      <p:bldP spid="21" grpId="0"/>
      <p:bldP spid="22" grpId="0"/>
      <p:bldP spid="2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25782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9270" name="文本框 2"/>
          <p:cNvSpPr txBox="1">
            <a:spLocks noChangeArrowheads="1"/>
          </p:cNvSpPr>
          <p:nvPr/>
        </p:nvSpPr>
        <p:spPr bwMode="auto">
          <a:xfrm>
            <a:off x="577850" y="2520950"/>
            <a:ext cx="2673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第十一章</a:t>
            </a:r>
            <a:endParaRPr lang="en-US" altLang="zh-CN" sz="28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患者的清洁护理</a:t>
            </a:r>
          </a:p>
        </p:txBody>
      </p:sp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3270250" y="53657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994150" y="179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137025" y="305752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274" name="文本框 7"/>
          <p:cNvSpPr txBox="1">
            <a:spLocks noChangeArrowheads="1"/>
          </p:cNvSpPr>
          <p:nvPr/>
        </p:nvSpPr>
        <p:spPr bwMode="auto">
          <a:xfrm>
            <a:off x="4137025" y="48260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口腔护理</a:t>
            </a:r>
          </a:p>
        </p:txBody>
      </p:sp>
      <p:sp>
        <p:nvSpPr>
          <p:cNvPr id="139275" name="文本框 8"/>
          <p:cNvSpPr txBox="1">
            <a:spLocks noChangeArrowheads="1"/>
          </p:cNvSpPr>
          <p:nvPr/>
        </p:nvSpPr>
        <p:spPr bwMode="auto">
          <a:xfrm>
            <a:off x="4860925" y="1743075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头发护理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003800" y="300355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皮肤护理</a:t>
            </a:r>
          </a:p>
        </p:txBody>
      </p:sp>
      <p:sp>
        <p:nvSpPr>
          <p:cNvPr id="12" name="椭圆 11"/>
          <p:cNvSpPr/>
          <p:nvPr/>
        </p:nvSpPr>
        <p:spPr>
          <a:xfrm>
            <a:off x="3992563" y="433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268663" y="559752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279" name="文本框 13"/>
          <p:cNvSpPr txBox="1">
            <a:spLocks noChangeArrowheads="1"/>
          </p:cNvSpPr>
          <p:nvPr/>
        </p:nvSpPr>
        <p:spPr bwMode="auto">
          <a:xfrm>
            <a:off x="4860925" y="4283075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ea typeface="微软雅黑"/>
                <a:cs typeface="微软雅黑"/>
              </a:rPr>
              <a:t>卧床患者床整理法及更换床单法</a:t>
            </a:r>
            <a:endParaRPr lang="zh-CN" altLang="en-US" sz="2400" b="1">
              <a:ea typeface="微软雅黑"/>
              <a:cs typeface="微软雅黑"/>
              <a:hlinkClick r:id="rId5" action="ppaction://hlinksldjump"/>
            </a:endParaRPr>
          </a:p>
        </p:txBody>
      </p:sp>
      <p:sp>
        <p:nvSpPr>
          <p:cNvPr id="139280" name="文本框 14"/>
          <p:cNvSpPr txBox="1">
            <a:spLocks noChangeArrowheads="1"/>
          </p:cNvSpPr>
          <p:nvPr/>
        </p:nvSpPr>
        <p:spPr bwMode="auto">
          <a:xfrm>
            <a:off x="4137025" y="554355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晨晚间护理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1314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 皮肤护理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1316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5021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1323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课前思考</a:t>
            </a:r>
          </a:p>
        </p:txBody>
      </p:sp>
      <p:sp>
        <p:nvSpPr>
          <p:cNvPr id="141324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40" name="文本框 25"/>
          <p:cNvSpPr txBox="1">
            <a:spLocks noChangeArrowheads="1"/>
          </p:cNvSpPr>
          <p:nvPr/>
        </p:nvSpPr>
        <p:spPr bwMode="auto">
          <a:xfrm>
            <a:off x="1163638" y="2649538"/>
            <a:ext cx="2838450" cy="2547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王女士，女，</a:t>
            </a:r>
            <a:r>
              <a:rPr lang="zh-CN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52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岁，患重症肌无力住院治疗。生活不能自理，夏季天气炎热，她７天没有洗澡。</a:t>
            </a:r>
          </a:p>
          <a:p>
            <a:pPr eaLnBrk="0" hangingPunct="0">
              <a:lnSpc>
                <a:spcPct val="130000"/>
              </a:lnSpc>
              <a:defRPr/>
            </a:pP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8094663" y="2457450"/>
            <a:ext cx="334803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护士应选用哪种方法为患者完成皮肤清洁护理？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如何预防病人发生压疮？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2338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 学习目标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9"/>
          <p:cNvSpPr/>
          <p:nvPr/>
        </p:nvSpPr>
        <p:spPr>
          <a:xfrm>
            <a:off x="3292475" y="3082925"/>
            <a:ext cx="5588000" cy="3005138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  <a:gd name="connsiteX0-41" fmla="*/ 0 w 5589349"/>
              <a:gd name="connsiteY0-42" fmla="*/ 1828800 h 3082246"/>
              <a:gd name="connsiteX1-43" fmla="*/ 5579824 w 5589349"/>
              <a:gd name="connsiteY1-44" fmla="*/ 0 h 3082246"/>
              <a:gd name="connsiteX2-45" fmla="*/ 5589349 w 5589349"/>
              <a:gd name="connsiteY2-46" fmla="*/ 1285196 h 3082246"/>
              <a:gd name="connsiteX3-47" fmla="*/ 0 w 5589349"/>
              <a:gd name="connsiteY3-48" fmla="*/ 3082246 h 3082246"/>
              <a:gd name="connsiteX4-49" fmla="*/ 0 w 5589349"/>
              <a:gd name="connsiteY4-50" fmla="*/ 1828800 h 3082246"/>
              <a:gd name="connsiteX0-51" fmla="*/ 0 w 5589349"/>
              <a:gd name="connsiteY0-52" fmla="*/ 1790700 h 3044146"/>
              <a:gd name="connsiteX1-53" fmla="*/ 5567124 w 5589349"/>
              <a:gd name="connsiteY1-54" fmla="*/ 0 h 3044146"/>
              <a:gd name="connsiteX2-55" fmla="*/ 5589349 w 5589349"/>
              <a:gd name="connsiteY2-56" fmla="*/ 1247096 h 3044146"/>
              <a:gd name="connsiteX3-57" fmla="*/ 0 w 5589349"/>
              <a:gd name="connsiteY3-58" fmla="*/ 3044146 h 3044146"/>
              <a:gd name="connsiteX4-59" fmla="*/ 0 w 5589349"/>
              <a:gd name="connsiteY4-60" fmla="*/ 1790700 h 3044146"/>
              <a:gd name="connsiteX0-61" fmla="*/ 0 w 5589349"/>
              <a:gd name="connsiteY0-62" fmla="*/ 1790700 h 3006046"/>
              <a:gd name="connsiteX1-63" fmla="*/ 5567124 w 5589349"/>
              <a:gd name="connsiteY1-64" fmla="*/ 0 h 3006046"/>
              <a:gd name="connsiteX2-65" fmla="*/ 5589349 w 5589349"/>
              <a:gd name="connsiteY2-66" fmla="*/ 1247096 h 3006046"/>
              <a:gd name="connsiteX3-67" fmla="*/ 0 w 5589349"/>
              <a:gd name="connsiteY3-68" fmla="*/ 3006046 h 3006046"/>
              <a:gd name="connsiteX4-69" fmla="*/ 0 w 5589349"/>
              <a:gd name="connsiteY4-70" fmla="*/ 1790700 h 3006046"/>
              <a:gd name="connsiteX0-71" fmla="*/ 0 w 5589349"/>
              <a:gd name="connsiteY0-72" fmla="*/ 1765300 h 3006046"/>
              <a:gd name="connsiteX1-73" fmla="*/ 5567124 w 5589349"/>
              <a:gd name="connsiteY1-74" fmla="*/ 0 h 3006046"/>
              <a:gd name="connsiteX2-75" fmla="*/ 5589349 w 5589349"/>
              <a:gd name="connsiteY2-76" fmla="*/ 1247096 h 3006046"/>
              <a:gd name="connsiteX3-77" fmla="*/ 0 w 5589349"/>
              <a:gd name="connsiteY3-78" fmla="*/ 3006046 h 3006046"/>
              <a:gd name="connsiteX4-79" fmla="*/ 0 w 5589349"/>
              <a:gd name="connsiteY4-80" fmla="*/ 1765300 h 3006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19"/>
          <p:cNvSpPr/>
          <p:nvPr/>
        </p:nvSpPr>
        <p:spPr>
          <a:xfrm>
            <a:off x="3302000" y="1250950"/>
            <a:ext cx="5588000" cy="3082925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juxing1"/>
          <p:cNvSpPr/>
          <p:nvPr/>
        </p:nvSpPr>
        <p:spPr>
          <a:xfrm>
            <a:off x="3297238" y="1222375"/>
            <a:ext cx="5597525" cy="1252538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juxing2"/>
          <p:cNvSpPr/>
          <p:nvPr/>
        </p:nvSpPr>
        <p:spPr>
          <a:xfrm>
            <a:off x="3297238" y="3079750"/>
            <a:ext cx="5597525" cy="1254125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juxing3"/>
          <p:cNvSpPr/>
          <p:nvPr/>
        </p:nvSpPr>
        <p:spPr>
          <a:xfrm>
            <a:off x="3297238" y="4848225"/>
            <a:ext cx="5597525" cy="1252538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2345" name="文本框 37"/>
          <p:cNvSpPr txBox="1">
            <a:spLocks noChangeArrowheads="1"/>
          </p:cNvSpPr>
          <p:nvPr/>
        </p:nvSpPr>
        <p:spPr bwMode="auto">
          <a:xfrm>
            <a:off x="3908425" y="1620838"/>
            <a:ext cx="5235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B050"/>
                </a:solidFill>
                <a:latin typeface="微软雅黑"/>
                <a:ea typeface="微软雅黑"/>
                <a:cs typeface="Tahoma" pitchFamily="34" charset="0"/>
              </a:rPr>
              <a:t>了解</a:t>
            </a:r>
            <a:r>
              <a:rPr lang="zh-CN" altLang="en-US" sz="24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淋浴、盆浴法</a:t>
            </a:r>
          </a:p>
        </p:txBody>
      </p:sp>
      <p:sp>
        <p:nvSpPr>
          <p:cNvPr id="142346" name="文本框 39"/>
          <p:cNvSpPr txBox="1">
            <a:spLocks noChangeArrowheads="1"/>
          </p:cNvSpPr>
          <p:nvPr/>
        </p:nvSpPr>
        <p:spPr bwMode="auto">
          <a:xfrm>
            <a:off x="3989388" y="5240338"/>
            <a:ext cx="5249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/>
                <a:ea typeface="微软雅黑"/>
                <a:cs typeface="Tahoma" pitchFamily="34" charset="0"/>
              </a:rPr>
              <a:t>熟练掌握</a:t>
            </a:r>
            <a:r>
              <a:rPr lang="zh-CN" altLang="en-US" sz="24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压疮的预防及护理</a:t>
            </a:r>
          </a:p>
        </p:txBody>
      </p:sp>
      <p:sp>
        <p:nvSpPr>
          <p:cNvPr id="42" name="等腰三角形 41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2349" name="文本框 39"/>
          <p:cNvSpPr txBox="1">
            <a:spLocks noChangeArrowheads="1"/>
          </p:cNvSpPr>
          <p:nvPr/>
        </p:nvSpPr>
        <p:spPr bwMode="auto">
          <a:xfrm>
            <a:off x="3894138" y="3544888"/>
            <a:ext cx="5249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/>
                <a:ea typeface="微软雅黑"/>
                <a:cs typeface="Tahoma" pitchFamily="34" charset="0"/>
              </a:rPr>
              <a:t>掌握</a:t>
            </a:r>
            <a:r>
              <a:rPr lang="zh-CN" altLang="en-US" sz="24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床上擦浴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362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学习内容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376488"/>
            <a:ext cx="1866900" cy="1016000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3392488"/>
            <a:ext cx="1866900" cy="10160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66900" y="1982788"/>
            <a:ext cx="2032000" cy="1409700"/>
          </a:xfrm>
          <a:custGeom>
            <a:avLst/>
            <a:gdLst>
              <a:gd name="connsiteX0" fmla="*/ 0 w 2146300"/>
              <a:gd name="connsiteY0" fmla="*/ 0 h 1016000"/>
              <a:gd name="connsiteX1" fmla="*/ 2146300 w 2146300"/>
              <a:gd name="connsiteY1" fmla="*/ 0 h 1016000"/>
              <a:gd name="connsiteX2" fmla="*/ 2146300 w 2146300"/>
              <a:gd name="connsiteY2" fmla="*/ 1016000 h 1016000"/>
              <a:gd name="connsiteX3" fmla="*/ 0 w 2146300"/>
              <a:gd name="connsiteY3" fmla="*/ 1016000 h 1016000"/>
              <a:gd name="connsiteX4" fmla="*/ 0 w 2146300"/>
              <a:gd name="connsiteY4" fmla="*/ 0 h 1016000"/>
              <a:gd name="connsiteX0-1" fmla="*/ 0 w 2146300"/>
              <a:gd name="connsiteY0-2" fmla="*/ 0 h 1016000"/>
              <a:gd name="connsiteX1-3" fmla="*/ 2146300 w 2146300"/>
              <a:gd name="connsiteY1-4" fmla="*/ 0 h 1016000"/>
              <a:gd name="connsiteX2-5" fmla="*/ 2146300 w 2146300"/>
              <a:gd name="connsiteY2-6" fmla="*/ 1016000 h 1016000"/>
              <a:gd name="connsiteX3-7" fmla="*/ 0 w 2146300"/>
              <a:gd name="connsiteY3-8" fmla="*/ 1016000 h 1016000"/>
              <a:gd name="connsiteX4-9" fmla="*/ 0 w 2146300"/>
              <a:gd name="connsiteY4-10" fmla="*/ 0 h 1016000"/>
              <a:gd name="connsiteX0-11" fmla="*/ 0 w 2184400"/>
              <a:gd name="connsiteY0-12" fmla="*/ 368300 h 1384300"/>
              <a:gd name="connsiteX1-13" fmla="*/ 2184400 w 2184400"/>
              <a:gd name="connsiteY1-14" fmla="*/ 0 h 1384300"/>
              <a:gd name="connsiteX2-15" fmla="*/ 2146300 w 2184400"/>
              <a:gd name="connsiteY2-16" fmla="*/ 1384300 h 1384300"/>
              <a:gd name="connsiteX3-17" fmla="*/ 0 w 2184400"/>
              <a:gd name="connsiteY3-18" fmla="*/ 1384300 h 1384300"/>
              <a:gd name="connsiteX4-19" fmla="*/ 0 w 2184400"/>
              <a:gd name="connsiteY4-20" fmla="*/ 368300 h 1384300"/>
              <a:gd name="connsiteX0-21" fmla="*/ 0 w 2171700"/>
              <a:gd name="connsiteY0-22" fmla="*/ 368300 h 1384300"/>
              <a:gd name="connsiteX1-23" fmla="*/ 2171700 w 2171700"/>
              <a:gd name="connsiteY1-24" fmla="*/ 0 h 1384300"/>
              <a:gd name="connsiteX2-25" fmla="*/ 2146300 w 2171700"/>
              <a:gd name="connsiteY2-26" fmla="*/ 1384300 h 1384300"/>
              <a:gd name="connsiteX3-27" fmla="*/ 0 w 2171700"/>
              <a:gd name="connsiteY3-28" fmla="*/ 1384300 h 1384300"/>
              <a:gd name="connsiteX4-29" fmla="*/ 0 w 2171700"/>
              <a:gd name="connsiteY4-30" fmla="*/ 368300 h 1384300"/>
              <a:gd name="connsiteX0-31" fmla="*/ 0 w 2146300"/>
              <a:gd name="connsiteY0-32" fmla="*/ 393700 h 1409700"/>
              <a:gd name="connsiteX1-33" fmla="*/ 2146300 w 2146300"/>
              <a:gd name="connsiteY1-34" fmla="*/ 0 h 1409700"/>
              <a:gd name="connsiteX2-35" fmla="*/ 2146300 w 2146300"/>
              <a:gd name="connsiteY2-36" fmla="*/ 1409700 h 1409700"/>
              <a:gd name="connsiteX3-37" fmla="*/ 0 w 2146300"/>
              <a:gd name="connsiteY3-38" fmla="*/ 1409700 h 1409700"/>
              <a:gd name="connsiteX4-39" fmla="*/ 0 w 2146300"/>
              <a:gd name="connsiteY4-40" fmla="*/ 393700 h 1409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46300" h="1409700">
                <a:moveTo>
                  <a:pt x="0" y="393700"/>
                </a:moveTo>
                <a:lnTo>
                  <a:pt x="2146300" y="0"/>
                </a:lnTo>
                <a:lnTo>
                  <a:pt x="2146300" y="1409700"/>
                </a:lnTo>
                <a:lnTo>
                  <a:pt x="0" y="1409700"/>
                </a:lnTo>
                <a:lnTo>
                  <a:pt x="0" y="393700"/>
                </a:lnTo>
                <a:close/>
              </a:path>
            </a:pathLst>
          </a:custGeom>
          <a:solidFill>
            <a:srgbClr val="307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66900" y="3392488"/>
            <a:ext cx="2036763" cy="1527175"/>
          </a:xfrm>
          <a:custGeom>
            <a:avLst/>
            <a:gdLst>
              <a:gd name="connsiteX0" fmla="*/ 0 w 2146300"/>
              <a:gd name="connsiteY0" fmla="*/ 0 h 1016000"/>
              <a:gd name="connsiteX1" fmla="*/ 2146300 w 2146300"/>
              <a:gd name="connsiteY1" fmla="*/ 0 h 1016000"/>
              <a:gd name="connsiteX2" fmla="*/ 2146300 w 2146300"/>
              <a:gd name="connsiteY2" fmla="*/ 1016000 h 1016000"/>
              <a:gd name="connsiteX3" fmla="*/ 0 w 2146300"/>
              <a:gd name="connsiteY3" fmla="*/ 1016000 h 1016000"/>
              <a:gd name="connsiteX4" fmla="*/ 0 w 2146300"/>
              <a:gd name="connsiteY4" fmla="*/ 0 h 1016000"/>
              <a:gd name="connsiteX0-1" fmla="*/ 0 w 2146300"/>
              <a:gd name="connsiteY0-2" fmla="*/ 0 h 1524000"/>
              <a:gd name="connsiteX1-3" fmla="*/ 2146300 w 2146300"/>
              <a:gd name="connsiteY1-4" fmla="*/ 0 h 1524000"/>
              <a:gd name="connsiteX2-5" fmla="*/ 2120900 w 2146300"/>
              <a:gd name="connsiteY2-6" fmla="*/ 1524000 h 1524000"/>
              <a:gd name="connsiteX3-7" fmla="*/ 0 w 2146300"/>
              <a:gd name="connsiteY3-8" fmla="*/ 1016000 h 1524000"/>
              <a:gd name="connsiteX4-9" fmla="*/ 0 w 2146300"/>
              <a:gd name="connsiteY4-10" fmla="*/ 0 h 1524000"/>
              <a:gd name="connsiteX0-11" fmla="*/ 0 w 2152006"/>
              <a:gd name="connsiteY0-12" fmla="*/ 0 h 1562100"/>
              <a:gd name="connsiteX1-13" fmla="*/ 2146300 w 2152006"/>
              <a:gd name="connsiteY1-14" fmla="*/ 0 h 1562100"/>
              <a:gd name="connsiteX2-15" fmla="*/ 2152006 w 2152006"/>
              <a:gd name="connsiteY2-16" fmla="*/ 1562100 h 1562100"/>
              <a:gd name="connsiteX3-17" fmla="*/ 0 w 2152006"/>
              <a:gd name="connsiteY3-18" fmla="*/ 1016000 h 1562100"/>
              <a:gd name="connsiteX4-19" fmla="*/ 0 w 2152006"/>
              <a:gd name="connsiteY4-20" fmla="*/ 0 h 1562100"/>
              <a:gd name="connsiteX0-21" fmla="*/ 0 w 2152006"/>
              <a:gd name="connsiteY0-22" fmla="*/ 0 h 1536700"/>
              <a:gd name="connsiteX1-23" fmla="*/ 2146300 w 2152006"/>
              <a:gd name="connsiteY1-24" fmla="*/ 0 h 1536700"/>
              <a:gd name="connsiteX2-25" fmla="*/ 2152006 w 2152006"/>
              <a:gd name="connsiteY2-26" fmla="*/ 1536700 h 1536700"/>
              <a:gd name="connsiteX3-27" fmla="*/ 0 w 2152006"/>
              <a:gd name="connsiteY3-28" fmla="*/ 1016000 h 1536700"/>
              <a:gd name="connsiteX4-29" fmla="*/ 0 w 2152006"/>
              <a:gd name="connsiteY4-30" fmla="*/ 0 h 1536700"/>
              <a:gd name="connsiteX0-31" fmla="*/ 0 w 2152006"/>
              <a:gd name="connsiteY0-32" fmla="*/ 0 h 1527175"/>
              <a:gd name="connsiteX1-33" fmla="*/ 2146300 w 2152006"/>
              <a:gd name="connsiteY1-34" fmla="*/ 0 h 1527175"/>
              <a:gd name="connsiteX2-35" fmla="*/ 2152006 w 2152006"/>
              <a:gd name="connsiteY2-36" fmla="*/ 1527175 h 1527175"/>
              <a:gd name="connsiteX3-37" fmla="*/ 0 w 2152006"/>
              <a:gd name="connsiteY3-38" fmla="*/ 1016000 h 1527175"/>
              <a:gd name="connsiteX4-39" fmla="*/ 0 w 2152006"/>
              <a:gd name="connsiteY4-40" fmla="*/ 0 h 15271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52006" h="1527175">
                <a:moveTo>
                  <a:pt x="0" y="0"/>
                </a:moveTo>
                <a:lnTo>
                  <a:pt x="2146300" y="0"/>
                </a:lnTo>
                <a:lnTo>
                  <a:pt x="2152006" y="1527175"/>
                </a:lnTo>
                <a:lnTo>
                  <a:pt x="0" y="1016000"/>
                </a:lnTo>
                <a:lnTo>
                  <a:pt x="0" y="0"/>
                </a:lnTo>
                <a:close/>
              </a:path>
            </a:pathLst>
          </a:custGeom>
          <a:solidFill>
            <a:srgbClr val="205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898900" y="1982788"/>
            <a:ext cx="7291388" cy="1409700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97313" y="3411538"/>
            <a:ext cx="7291387" cy="15240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934075" y="3889375"/>
            <a:ext cx="6324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压疮的预防及护理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383338" y="2449513"/>
            <a:ext cx="6324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沐浴法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36838" y="2616200"/>
            <a:ext cx="171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一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616200" y="3784600"/>
            <a:ext cx="171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二</a:t>
            </a:r>
          </a:p>
        </p:txBody>
      </p:sp>
      <p:sp>
        <p:nvSpPr>
          <p:cNvPr id="25" name="等腰三角形 24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20" grpId="0" animBg="1"/>
      <p:bldP spid="21" grpId="0" animBg="1"/>
      <p:bldP spid="3" grpId="0"/>
      <p:bldP spid="22" grpId="0"/>
      <p:bldP spid="4" grpId="0"/>
      <p:bldP spid="2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385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0338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176588" y="822325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4390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439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目   的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2390775" y="2239963"/>
            <a:ext cx="8356600" cy="2678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保持皮肤清洁，使患者舒适。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促进皮肤的血液循环，增强皮肤功能，预防皮肤并发症。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观察皮肤情况，为临床诊治提供依据。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促进沟通，维持形象，增强信心</a:t>
            </a:r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defRPr/>
            </a:pPr>
            <a:endParaRPr lang="zh-CN" altLang="en-US" sz="2400" b="1" dirty="0">
              <a:solidFill>
                <a:schemeClr val="hlink"/>
              </a:solidFill>
              <a:ea typeface="微软雅黑" pitchFamily="34" charset="-122"/>
            </a:endParaRPr>
          </a:p>
        </p:txBody>
      </p:sp>
      <p:sp>
        <p:nvSpPr>
          <p:cNvPr id="144393" name="文本框 15"/>
          <p:cNvSpPr txBox="1">
            <a:spLocks noChangeArrowheads="1"/>
          </p:cNvSpPr>
          <p:nvPr/>
        </p:nvSpPr>
        <p:spPr bwMode="auto">
          <a:xfrm>
            <a:off x="574675" y="273050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一、沐浴法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409" name="组合 5"/>
          <p:cNvGrpSpPr>
            <a:grpSpLocks/>
          </p:cNvGrpSpPr>
          <p:nvPr/>
        </p:nvGrpSpPr>
        <p:grpSpPr bwMode="auto">
          <a:xfrm>
            <a:off x="585788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5412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5413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45414" name="Rectangle 3"/>
          <p:cNvSpPr>
            <a:spLocks noRot="1" noChangeArrowheads="1"/>
          </p:cNvSpPr>
          <p:nvPr/>
        </p:nvSpPr>
        <p:spPr bwMode="auto">
          <a:xfrm>
            <a:off x="1720850" y="2054225"/>
            <a:ext cx="8770938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．评估</a:t>
            </a:r>
          </a:p>
          <a:p>
            <a:pPr marL="342900" indent="-342900"/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2300288" y="2617788"/>
            <a:ext cx="9142412" cy="286226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患者的病情、意识状态、自理能力及治疗情况。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患者接受沐浴的心理反应及合作程度。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患者皮肤清洁度，有无异常变化，局部受压状况及危险因素。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患者沐浴习惯及对皮肤保健知识的了解程度，病室和浴室环境。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endParaRPr lang="zh-CN" altLang="en-US" sz="2400" b="1" dirty="0">
              <a:solidFill>
                <a:schemeClr val="hlink"/>
              </a:solidFill>
              <a:ea typeface="微软雅黑" pitchFamily="34" charset="-122"/>
            </a:endParaRPr>
          </a:p>
        </p:txBody>
      </p:sp>
      <p:sp>
        <p:nvSpPr>
          <p:cNvPr id="145418" name="文本框 21"/>
          <p:cNvSpPr txBox="1">
            <a:spLocks noChangeArrowheads="1"/>
          </p:cNvSpPr>
          <p:nvPr/>
        </p:nvSpPr>
        <p:spPr bwMode="auto">
          <a:xfrm>
            <a:off x="574675" y="273050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一、沐浴法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433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6436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6437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46438" name="Rectangle 3"/>
          <p:cNvSpPr>
            <a:spLocks noRot="1" noChangeArrowheads="1"/>
          </p:cNvSpPr>
          <p:nvPr/>
        </p:nvSpPr>
        <p:spPr bwMode="auto">
          <a:xfrm>
            <a:off x="1762125" y="2254250"/>
            <a:ext cx="8770938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．评估</a:t>
            </a:r>
          </a:p>
          <a:p>
            <a:pPr marL="342900" indent="-342900"/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2300288" y="2863850"/>
            <a:ext cx="7442200" cy="223996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淋浴盆浴：适用于全身情况良好者</a:t>
            </a:r>
            <a:endParaRPr lang="en-US" altLang="zh-CN" sz="2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床上擦浴：适用于病情较重、长期卧床、活动受限、 </a:t>
            </a:r>
            <a:endParaRPr lang="en-US" altLang="zh-CN" sz="2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生活不能自理的患者。</a:t>
            </a:r>
            <a:r>
              <a:rPr lang="zh-CN" altLang="en-US" sz="2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  <a:defRPr/>
            </a:pPr>
            <a:endParaRPr lang="zh-CN" altLang="en-US" sz="2400" b="1" dirty="0">
              <a:solidFill>
                <a:schemeClr val="hlink"/>
              </a:solidFill>
              <a:ea typeface="微软雅黑" pitchFamily="34" charset="-122"/>
            </a:endParaRPr>
          </a:p>
        </p:txBody>
      </p:sp>
      <p:sp>
        <p:nvSpPr>
          <p:cNvPr id="146442" name="文本框 21"/>
          <p:cNvSpPr txBox="1">
            <a:spLocks noChangeArrowheads="1"/>
          </p:cNvSpPr>
          <p:nvPr/>
        </p:nvSpPr>
        <p:spPr bwMode="auto">
          <a:xfrm>
            <a:off x="574675" y="273050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一、沐浴法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457" name="组合 5"/>
          <p:cNvGrpSpPr>
            <a:grpSpLocks/>
          </p:cNvGrpSpPr>
          <p:nvPr/>
        </p:nvGrpSpPr>
        <p:grpSpPr bwMode="auto">
          <a:xfrm>
            <a:off x="574675" y="15652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7460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746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47462" name="Rectangle 3"/>
          <p:cNvSpPr>
            <a:spLocks noRot="1" noChangeArrowheads="1"/>
          </p:cNvSpPr>
          <p:nvPr/>
        </p:nvSpPr>
        <p:spPr bwMode="auto">
          <a:xfrm>
            <a:off x="1976438" y="2090738"/>
            <a:ext cx="87709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．计划</a:t>
            </a:r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47465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一、沐浴法</a:t>
            </a:r>
          </a:p>
        </p:txBody>
      </p:sp>
      <p:sp>
        <p:nvSpPr>
          <p:cNvPr id="20" name="AutoShap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78038" y="2892425"/>
            <a:ext cx="2466975" cy="685800"/>
          </a:xfrm>
          <a:prstGeom prst="roundRect">
            <a:avLst>
              <a:gd name="adj" fmla="val 16667"/>
            </a:avLst>
          </a:prstGeom>
          <a:pattFill prst="pct5">
            <a:fgClr>
              <a:schemeClr val="accent1"/>
            </a:fgClr>
            <a:bgClr>
              <a:srgbClr val="FFFFFF"/>
            </a:bgClr>
          </a:pattFill>
          <a:ln w="57150">
            <a:pattFill prst="trellis">
              <a:fgClr>
                <a:schemeClr val="hlink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chemeClr val="hlink"/>
                </a:solidFill>
                <a:latin typeface="华文新魏"/>
                <a:ea typeface="楷体_GB2312" pitchFamily="49" charset="-122"/>
              </a:rPr>
              <a:t>淋浴盆浴</a:t>
            </a: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5297488" y="2752725"/>
            <a:ext cx="4503737" cy="862013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室温：</a:t>
            </a:r>
            <a:r>
              <a:rPr lang="en-US" altLang="zh-CN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22-26</a:t>
            </a:r>
            <a:r>
              <a:rPr lang="en-US" altLang="zh-CN" sz="2000" b="1">
                <a:solidFill>
                  <a:srgbClr val="0070C0"/>
                </a:solidFill>
                <a:latin typeface="楷体"/>
                <a:ea typeface="楷体"/>
                <a:cs typeface="楷体"/>
              </a:rPr>
              <a:t> ℃</a:t>
            </a:r>
            <a:endParaRPr lang="en-US" altLang="zh-CN" sz="20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spcBef>
                <a:spcPct val="50000"/>
              </a:spcBef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水温：</a:t>
            </a:r>
            <a:r>
              <a:rPr lang="en-US" altLang="zh-CN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40-45</a:t>
            </a:r>
            <a:r>
              <a:rPr lang="en-US" altLang="zh-CN" sz="2000" b="1">
                <a:solidFill>
                  <a:srgbClr val="0070C0"/>
                </a:solidFill>
                <a:latin typeface="楷体"/>
                <a:ea typeface="楷体"/>
                <a:cs typeface="楷体"/>
              </a:rPr>
              <a:t> ℃</a:t>
            </a:r>
            <a:endParaRPr lang="zh-CN" altLang="en-US" sz="20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6" name="AutoShap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78038" y="3992563"/>
            <a:ext cx="2466975" cy="685800"/>
          </a:xfrm>
          <a:prstGeom prst="roundRect">
            <a:avLst>
              <a:gd name="adj" fmla="val 16667"/>
            </a:avLst>
          </a:prstGeom>
          <a:pattFill prst="pct5">
            <a:fgClr>
              <a:schemeClr val="accent1"/>
            </a:fgClr>
            <a:bgClr>
              <a:srgbClr val="FFFFFF"/>
            </a:bgClr>
          </a:pattFill>
          <a:ln w="57150">
            <a:pattFill prst="trellis">
              <a:fgClr>
                <a:schemeClr val="hlink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chemeClr val="hlink"/>
                </a:solidFill>
                <a:latin typeface="华文新魏"/>
                <a:ea typeface="楷体_GB2312" pitchFamily="49" charset="-122"/>
              </a:rPr>
              <a:t>床上擦浴</a:t>
            </a: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5297488" y="3992563"/>
            <a:ext cx="4503737" cy="862012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室温：</a:t>
            </a:r>
            <a:r>
              <a:rPr lang="en-US" altLang="zh-CN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22-26</a:t>
            </a:r>
            <a:r>
              <a:rPr lang="en-US" altLang="zh-CN" sz="2000" b="1">
                <a:solidFill>
                  <a:srgbClr val="0070C0"/>
                </a:solidFill>
                <a:latin typeface="楷体"/>
                <a:ea typeface="楷体"/>
                <a:cs typeface="楷体"/>
              </a:rPr>
              <a:t> ℃</a:t>
            </a:r>
            <a:endParaRPr lang="en-US" altLang="zh-CN" sz="20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spcBef>
                <a:spcPct val="50000"/>
              </a:spcBef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水温：</a:t>
            </a:r>
            <a:r>
              <a:rPr lang="en-US" altLang="zh-CN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50-52</a:t>
            </a:r>
            <a:r>
              <a:rPr lang="en-US" altLang="zh-CN" sz="2000" b="1">
                <a:solidFill>
                  <a:srgbClr val="0070C0"/>
                </a:solidFill>
                <a:latin typeface="楷体"/>
                <a:ea typeface="楷体"/>
                <a:cs typeface="楷体"/>
              </a:rPr>
              <a:t> ℃</a:t>
            </a:r>
            <a:endParaRPr lang="zh-CN" altLang="en-US" sz="20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 animBg="1"/>
      <p:bldP spid="26" grpId="0" animBg="1"/>
      <p:bldP spid="2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481" name="组合 5"/>
          <p:cNvGrpSpPr>
            <a:grpSpLocks/>
          </p:cNvGrpSpPr>
          <p:nvPr/>
        </p:nvGrpSpPr>
        <p:grpSpPr bwMode="auto">
          <a:xfrm>
            <a:off x="681038" y="190341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2"/>
              <a:ext cx="10669608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8484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8485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48486" name="Rectangle 3"/>
          <p:cNvSpPr>
            <a:spLocks noRot="1" noChangeArrowheads="1"/>
          </p:cNvSpPr>
          <p:nvPr/>
        </p:nvSpPr>
        <p:spPr bwMode="auto">
          <a:xfrm>
            <a:off x="1976438" y="1982788"/>
            <a:ext cx="87709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．实施</a:t>
            </a:r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48489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一、沐浴法</a:t>
            </a: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3808413" y="2289175"/>
            <a:ext cx="3024187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</a:t>
            </a:r>
            <a:r>
              <a:rPr lang="zh-CN" altLang="en-US" sz="2000" b="1">
                <a:solidFill>
                  <a:schemeClr val="hlink"/>
                </a:solidFill>
                <a:latin typeface="Tahoma" pitchFamily="34" charset="0"/>
                <a:ea typeface="微软雅黑"/>
                <a:cs typeface="微软雅黑"/>
              </a:rPr>
              <a:t>核对解释</a:t>
            </a:r>
            <a:endParaRPr kumimoji="1" lang="zh-CN" altLang="en-US" sz="2000" b="1">
              <a:solidFill>
                <a:schemeClr val="hlink"/>
              </a:solidFill>
              <a:latin typeface="Tahoma" pitchFamily="34" charset="0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洗浴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观察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整理记录</a:t>
            </a:r>
            <a:endParaRPr lang="zh-CN" altLang="en-US" sz="2000" b="1">
              <a:solidFill>
                <a:schemeClr val="hlink"/>
              </a:solidFill>
              <a:latin typeface="Tahoma" pitchFamily="34" charset="0"/>
              <a:ea typeface="微软雅黑"/>
              <a:cs typeface="微软雅黑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5437188" y="2825750"/>
            <a:ext cx="5514975" cy="1374775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淋浴</a:t>
            </a:r>
            <a:r>
              <a:rPr lang="zh-CN" altLang="en-US" sz="2400" b="1">
                <a:latin typeface="微软雅黑"/>
                <a:ea typeface="微软雅黑"/>
                <a:cs typeface="微软雅黑"/>
              </a:rPr>
              <a:t>：</a:t>
            </a:r>
            <a:r>
              <a:rPr lang="zh-CN" altLang="en-US" sz="2000" b="1">
                <a:latin typeface="微软雅黑"/>
                <a:ea typeface="微软雅黑"/>
                <a:cs typeface="微软雅黑"/>
              </a:rPr>
              <a:t>不插门闩  </a:t>
            </a:r>
            <a:r>
              <a:rPr lang="zh-CN" altLang="en-US" sz="20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盆浴</a:t>
            </a:r>
            <a:r>
              <a:rPr lang="zh-CN" altLang="en-US" sz="2000" b="1">
                <a:latin typeface="微软雅黑"/>
                <a:ea typeface="微软雅黑"/>
                <a:cs typeface="微软雅黑"/>
              </a:rPr>
              <a:t>：水位＜心脏 </a:t>
            </a:r>
          </a:p>
          <a:p>
            <a:pPr eaLnBrk="0" hangingPunct="0"/>
            <a:r>
              <a:rPr lang="en-US" altLang="zh-CN" sz="2000" b="1">
                <a:latin typeface="微软雅黑"/>
                <a:ea typeface="微软雅黑"/>
                <a:cs typeface="微软雅黑"/>
              </a:rPr>
              <a:t>      </a:t>
            </a:r>
            <a:r>
              <a:rPr lang="zh-CN" altLang="en-US" sz="2000" b="1">
                <a:latin typeface="微软雅黑"/>
                <a:ea typeface="微软雅黑"/>
                <a:cs typeface="微软雅黑"/>
              </a:rPr>
              <a:t>注意安全            </a:t>
            </a:r>
          </a:p>
          <a:p>
            <a:pPr eaLnBrk="0" hangingPunct="0"/>
            <a:r>
              <a:rPr lang="zh-CN" altLang="en-US" b="1"/>
              <a:t>    注意时间          </a:t>
            </a:r>
            <a:r>
              <a:rPr lang="zh-CN" altLang="en-US" sz="2000" b="1">
                <a:latin typeface="微软雅黑"/>
                <a:ea typeface="微软雅黑"/>
                <a:cs typeface="微软雅黑"/>
              </a:rPr>
              <a:t>时间＜</a:t>
            </a:r>
            <a:r>
              <a:rPr lang="en-US" altLang="zh-CN" sz="2000" b="1">
                <a:latin typeface="微软雅黑"/>
                <a:ea typeface="微软雅黑"/>
                <a:cs typeface="微软雅黑"/>
              </a:rPr>
              <a:t>20min</a:t>
            </a:r>
          </a:p>
          <a:p>
            <a:pPr eaLnBrk="0" hangingPunct="0"/>
            <a:r>
              <a:rPr lang="zh-CN" altLang="en-US" sz="2000" b="1">
                <a:latin typeface="微软雅黑"/>
                <a:ea typeface="微软雅黑"/>
                <a:cs typeface="微软雅黑"/>
              </a:rPr>
              <a:t>      </a:t>
            </a:r>
            <a:r>
              <a:rPr lang="en-US" altLang="zh-CN" sz="2000" b="1">
                <a:latin typeface="微软雅黑"/>
                <a:ea typeface="微软雅黑"/>
                <a:cs typeface="微软雅黑"/>
              </a:rPr>
              <a:t>7</a:t>
            </a:r>
            <a:r>
              <a:rPr lang="zh-CN" altLang="en-US" sz="2000" b="1">
                <a:latin typeface="微软雅黑"/>
                <a:ea typeface="微软雅黑"/>
                <a:cs typeface="微软雅黑"/>
              </a:rPr>
              <a:t>个月以上孕妇禁盆浴</a:t>
            </a: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5446713" y="3973513"/>
            <a:ext cx="4165600" cy="708025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交代注意事项</a:t>
            </a:r>
          </a:p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清理用物，记录沐浴时间及效果</a:t>
            </a: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5245100" y="3490913"/>
            <a:ext cx="5489575" cy="40005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随时观察患者，发生意外，迅速救治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494" name="文本框 4"/>
          <p:cNvSpPr txBox="1">
            <a:spLocks noChangeArrowheads="1"/>
          </p:cNvSpPr>
          <p:nvPr/>
        </p:nvSpPr>
        <p:spPr bwMode="auto">
          <a:xfrm>
            <a:off x="2209800" y="2606675"/>
            <a:ext cx="1824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淋浴盆浴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505" name="组合 5"/>
          <p:cNvGrpSpPr>
            <a:grpSpLocks/>
          </p:cNvGrpSpPr>
          <p:nvPr/>
        </p:nvGrpSpPr>
        <p:grpSpPr bwMode="auto">
          <a:xfrm>
            <a:off x="574675" y="15652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9508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9509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49510" name="Rectangle 3"/>
          <p:cNvSpPr>
            <a:spLocks noRot="1" noChangeArrowheads="1"/>
          </p:cNvSpPr>
          <p:nvPr/>
        </p:nvSpPr>
        <p:spPr bwMode="auto">
          <a:xfrm>
            <a:off x="1976438" y="1982788"/>
            <a:ext cx="87709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．实施</a:t>
            </a:r>
            <a:r>
              <a:rPr lang="zh-CN" altLang="en-US" sz="2400" b="1">
                <a:solidFill>
                  <a:schemeClr val="hlink"/>
                </a:solidFill>
                <a:latin typeface="Batang"/>
                <a:ea typeface="Batang"/>
                <a:cs typeface="Batang"/>
              </a:rPr>
              <a:t>     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49513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一、沐浴法</a:t>
            </a: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3808413" y="2289175"/>
            <a:ext cx="3024187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</a:t>
            </a:r>
            <a:r>
              <a:rPr lang="zh-CN" altLang="en-US" sz="2000" b="1">
                <a:solidFill>
                  <a:schemeClr val="hlink"/>
                </a:solidFill>
                <a:latin typeface="Tahoma" pitchFamily="34" charset="0"/>
                <a:ea typeface="微软雅黑"/>
                <a:cs typeface="微软雅黑"/>
              </a:rPr>
              <a:t>核对解释</a:t>
            </a:r>
            <a:endParaRPr kumimoji="1" lang="zh-CN" altLang="en-US" sz="2000" b="1">
              <a:solidFill>
                <a:schemeClr val="hlink"/>
              </a:solidFill>
              <a:latin typeface="Tahoma" pitchFamily="34" charset="0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患者准备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调节水温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擦拭</a:t>
            </a:r>
            <a:endParaRPr lang="en-US" altLang="zh-CN" sz="2000" b="1">
              <a:solidFill>
                <a:schemeClr val="hlink"/>
              </a:solidFill>
              <a:latin typeface="Verdana" pitchFamily="34" charset="0"/>
              <a:ea typeface="微软雅黑"/>
              <a:cs typeface="微软雅黑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000" b="1">
                <a:solidFill>
                  <a:schemeClr val="hlink"/>
                </a:solidFill>
                <a:latin typeface="Verdana" pitchFamily="34" charset="0"/>
                <a:ea typeface="微软雅黑"/>
                <a:cs typeface="微软雅黑"/>
              </a:rPr>
              <a:t>◆ 观察整理</a:t>
            </a:r>
            <a:endParaRPr lang="zh-CN" altLang="en-US" sz="2000" b="1">
              <a:solidFill>
                <a:schemeClr val="hlink"/>
              </a:solidFill>
              <a:latin typeface="Tahoma" pitchFamily="34" charset="0"/>
              <a:ea typeface="微软雅黑"/>
              <a:cs typeface="微软雅黑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5489575" y="2824163"/>
            <a:ext cx="3338513" cy="708025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buFont typeface="Wingdings" charset="2"/>
              <a:buChar char="u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保护隐私</a:t>
            </a:r>
          </a:p>
          <a:p>
            <a:pPr marL="342900" indent="-342900">
              <a:buFont typeface="Wingdings" charset="2"/>
              <a:buChar char="u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保护伤口管路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5484813" y="3933825"/>
            <a:ext cx="3338512" cy="40005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一湿、二皂、三净、四干</a:t>
            </a: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5494338" y="3449638"/>
            <a:ext cx="3328987" cy="40005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水温（</a:t>
            </a:r>
            <a:r>
              <a:rPr lang="en-US" altLang="zh-CN" sz="2000" b="1">
                <a:latin typeface="微软雅黑"/>
                <a:ea typeface="微软雅黑"/>
                <a:cs typeface="微软雅黑"/>
              </a:rPr>
              <a:t>50</a:t>
            </a:r>
            <a:r>
              <a:rPr lang="zh-CN" altLang="en-US" sz="2000" b="1">
                <a:latin typeface="微软雅黑"/>
                <a:ea typeface="微软雅黑"/>
                <a:cs typeface="微软雅黑"/>
              </a:rPr>
              <a:t>～</a:t>
            </a:r>
            <a:r>
              <a:rPr lang="en-US" altLang="zh-CN" sz="2000" b="1">
                <a:latin typeface="微软雅黑"/>
                <a:ea typeface="微软雅黑"/>
                <a:cs typeface="微软雅黑"/>
              </a:rPr>
              <a:t>52℃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）</a:t>
            </a:r>
            <a:r>
              <a:rPr lang="zh-CN" altLang="en-US" sz="2000">
                <a:latin typeface="楷体"/>
                <a:ea typeface="楷体"/>
                <a:cs typeface="楷体"/>
              </a:rPr>
              <a:t> </a:t>
            </a:r>
          </a:p>
        </p:txBody>
      </p:sp>
      <p:sp>
        <p:nvSpPr>
          <p:cNvPr id="149518" name="文本框 4"/>
          <p:cNvSpPr txBox="1">
            <a:spLocks noChangeArrowheads="1"/>
          </p:cNvSpPr>
          <p:nvPr/>
        </p:nvSpPr>
        <p:spPr bwMode="auto">
          <a:xfrm>
            <a:off x="2209800" y="2606675"/>
            <a:ext cx="1824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床上擦浴</a:t>
            </a: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5489575" y="4022725"/>
            <a:ext cx="4627563" cy="1323975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脱上衣：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先近侧后对侧</a:t>
            </a:r>
          </a:p>
          <a:p>
            <a:pPr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                  如有外伤，先健侧后患侧</a:t>
            </a:r>
          </a:p>
          <a:p>
            <a:pPr marL="342900" indent="-342900">
              <a:buFont typeface="Wingdings" charset="2"/>
              <a:buChar char="u"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穿上衣：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先对侧后近侧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                  如有外伤，先患侧后健侧</a:t>
            </a:r>
          </a:p>
        </p:txBody>
      </p:sp>
      <p:grpSp>
        <p:nvGrpSpPr>
          <p:cNvPr id="150544" name="组合 22"/>
          <p:cNvGrpSpPr>
            <a:grpSpLocks/>
          </p:cNvGrpSpPr>
          <p:nvPr/>
        </p:nvGrpSpPr>
        <p:grpSpPr bwMode="auto">
          <a:xfrm>
            <a:off x="896938" y="1889125"/>
            <a:ext cx="10420350" cy="3454400"/>
            <a:chOff x="166393" y="1087463"/>
            <a:chExt cx="11720807" cy="4353339"/>
          </a:xfrm>
        </p:grpSpPr>
        <p:pic>
          <p:nvPicPr>
            <p:cNvPr id="149521" name="Picture 5" descr="擦浴1"/>
            <p:cNvPicPr>
              <a:picLocks noChangeAspect="1" noChangeArrowheads="1"/>
            </p:cNvPicPr>
            <p:nvPr/>
          </p:nvPicPr>
          <p:blipFill>
            <a:blip r:embed="rId2"/>
            <a:srcRect r="12823"/>
            <a:stretch>
              <a:fillRect/>
            </a:stretch>
          </p:blipFill>
          <p:spPr bwMode="auto">
            <a:xfrm>
              <a:off x="3100602" y="1087463"/>
              <a:ext cx="2830558" cy="2111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9522" name="Picture 6" descr="擦浴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96000" y="1087464"/>
              <a:ext cx="2906973" cy="2111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9523" name="Picture 3" descr="床上洗手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167813" y="1095100"/>
              <a:ext cx="2719387" cy="2111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9524" name="Picture 2" descr="擦浴3"/>
            <p:cNvPicPr>
              <a:picLocks noChangeAspect="1" noChangeArrowheads="1"/>
            </p:cNvPicPr>
            <p:nvPr/>
          </p:nvPicPr>
          <p:blipFill>
            <a:blip r:embed="rId5"/>
            <a:srcRect l="10243"/>
            <a:stretch>
              <a:fillRect/>
            </a:stretch>
          </p:blipFill>
          <p:spPr bwMode="auto">
            <a:xfrm>
              <a:off x="166393" y="3329130"/>
              <a:ext cx="2769369" cy="2111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9525" name="Picture 3" descr="擦浴5"/>
            <p:cNvPicPr>
              <a:picLocks noChangeAspect="1" noChangeArrowheads="1"/>
            </p:cNvPicPr>
            <p:nvPr/>
          </p:nvPicPr>
          <p:blipFill>
            <a:blip r:embed="rId6"/>
            <a:srcRect l="9912"/>
            <a:stretch>
              <a:fillRect/>
            </a:stretch>
          </p:blipFill>
          <p:spPr bwMode="auto">
            <a:xfrm>
              <a:off x="3100603" y="3357564"/>
              <a:ext cx="2830558" cy="2083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9526" name="Picture 5" descr="擦浴6"/>
            <p:cNvPicPr>
              <a:picLocks noChangeAspect="1" noChangeArrowheads="1"/>
            </p:cNvPicPr>
            <p:nvPr/>
          </p:nvPicPr>
          <p:blipFill>
            <a:blip r:embed="rId7"/>
            <a:srcRect l="4028" r="22110"/>
            <a:stretch>
              <a:fillRect/>
            </a:stretch>
          </p:blipFill>
          <p:spPr bwMode="auto">
            <a:xfrm>
              <a:off x="6096000" y="3344842"/>
              <a:ext cx="2906973" cy="2095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9527" name="Picture 6" descr="床上洗脚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9167812" y="3344842"/>
              <a:ext cx="2719388" cy="2095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9528" name="Picture 4" descr="手包浴巾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66393" y="1087463"/>
              <a:ext cx="2769369" cy="2111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22" grpId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2"/>
          <p:cNvGrpSpPr>
            <a:grpSpLocks/>
          </p:cNvGrpSpPr>
          <p:nvPr/>
        </p:nvGrpSpPr>
        <p:grpSpPr bwMode="auto">
          <a:xfrm>
            <a:off x="881063" y="1670050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430" name="AutoShape 14"/>
          <p:cNvSpPr>
            <a:spLocks noChangeArrowheads="1"/>
          </p:cNvSpPr>
          <p:nvPr/>
        </p:nvSpPr>
        <p:spPr bwMode="auto">
          <a:xfrm>
            <a:off x="1308100" y="2479675"/>
            <a:ext cx="4443413" cy="719138"/>
          </a:xfrm>
          <a:prstGeom prst="roundRect">
            <a:avLst>
              <a:gd name="adj" fmla="val 16667"/>
            </a:avLst>
          </a:prstGeom>
          <a:pattFill prst="pct2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charset="2"/>
              <a:buNone/>
              <a:defRPr/>
            </a:pPr>
            <a:r>
              <a:rPr lang="zh-CN" altLang="en-US" sz="28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/>
                <a:cs typeface="幼圆"/>
              </a:rPr>
              <a:t>健康人的口腔有细菌吗？</a:t>
            </a:r>
          </a:p>
        </p:txBody>
      </p:sp>
      <p:sp>
        <p:nvSpPr>
          <p:cNvPr id="60429" name="AutoShape 13"/>
          <p:cNvSpPr>
            <a:spLocks noChangeArrowheads="1"/>
          </p:cNvSpPr>
          <p:nvPr/>
        </p:nvSpPr>
        <p:spPr bwMode="auto">
          <a:xfrm>
            <a:off x="1298575" y="4156075"/>
            <a:ext cx="5827713" cy="727075"/>
          </a:xfrm>
          <a:prstGeom prst="roundRect">
            <a:avLst>
              <a:gd name="adj" fmla="val 16667"/>
            </a:avLst>
          </a:prstGeom>
          <a:pattFill prst="pct25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charset="2"/>
              <a:buNone/>
              <a:defRPr/>
            </a:pPr>
            <a:r>
              <a:rPr lang="zh-CN" altLang="en-US" sz="28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/>
                <a:cs typeface="幼圆"/>
              </a:rPr>
              <a:t>一般情况下为何不会引起口腔感染？</a:t>
            </a:r>
          </a:p>
        </p:txBody>
      </p:sp>
      <p:sp>
        <p:nvSpPr>
          <p:cNvPr id="190479" name="Text Box 16"/>
          <p:cNvSpPr txBox="1">
            <a:spLocks noChangeArrowheads="1"/>
          </p:cNvSpPr>
          <p:nvPr/>
        </p:nvSpPr>
        <p:spPr bwMode="auto">
          <a:xfrm>
            <a:off x="6113463" y="2439988"/>
            <a:ext cx="4765675" cy="1082675"/>
          </a:xfrm>
          <a:prstGeom prst="rect">
            <a:avLst/>
          </a:prstGeom>
          <a:solidFill>
            <a:srgbClr val="000080">
              <a:alpha val="0"/>
            </a:srgbClr>
          </a:solidFill>
          <a:ln w="76200" cmpd="tri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zh-CN" altLang="en-US" sz="1000" b="1"/>
              <a:t>●     </a:t>
            </a:r>
            <a:r>
              <a:rPr kumimoji="1" lang="zh-CN" altLang="en-US" sz="2000" b="1">
                <a:ea typeface="微软雅黑"/>
                <a:cs typeface="微软雅黑"/>
              </a:rPr>
              <a:t>存在大量的致病或非致病菌</a:t>
            </a:r>
            <a:r>
              <a:rPr kumimoji="1" lang="en-US" altLang="zh-CN" sz="2000" b="1">
                <a:latin typeface="微软雅黑"/>
                <a:ea typeface="微软雅黑"/>
                <a:cs typeface="微软雅黑"/>
              </a:rPr>
              <a:t>——</a:t>
            </a:r>
            <a:r>
              <a:rPr kumimoji="1" lang="zh-CN" altLang="en-US" sz="2000" b="1">
                <a:ea typeface="微软雅黑"/>
                <a:cs typeface="微软雅黑"/>
              </a:rPr>
              <a:t>口腔的温度、湿度、食物残渣适宜微生物生长繁殖</a:t>
            </a:r>
          </a:p>
        </p:txBody>
      </p:sp>
      <p:sp>
        <p:nvSpPr>
          <p:cNvPr id="190480" name="Text Box 18"/>
          <p:cNvSpPr txBox="1">
            <a:spLocks noChangeArrowheads="1"/>
          </p:cNvSpPr>
          <p:nvPr/>
        </p:nvSpPr>
        <p:spPr bwMode="auto">
          <a:xfrm>
            <a:off x="7377113" y="3873500"/>
            <a:ext cx="3481387" cy="1387475"/>
          </a:xfrm>
          <a:prstGeom prst="rect">
            <a:avLst/>
          </a:prstGeom>
          <a:solidFill>
            <a:srgbClr val="000080">
              <a:alpha val="0"/>
            </a:srgbClr>
          </a:solidFill>
          <a:ln w="76200" cmpd="tri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000" b="1">
                <a:latin typeface="微软雅黑"/>
                <a:ea typeface="微软雅黑"/>
                <a:cs typeface="微软雅黑"/>
              </a:rPr>
              <a:t>●</a:t>
            </a:r>
            <a:r>
              <a:rPr kumimoji="1" lang="zh-CN" altLang="en-US" sz="2000" b="1">
                <a:ea typeface="微软雅黑"/>
                <a:cs typeface="微软雅黑"/>
              </a:rPr>
              <a:t>机体抵抗能力强正常的饮水、进食、刷牙、漱口等可以起到减少和清除病菌的作用</a:t>
            </a:r>
          </a:p>
          <a:p>
            <a:pPr marL="342900" indent="-342900">
              <a:buClr>
                <a:schemeClr val="tx1"/>
              </a:buClr>
              <a:buFont typeface="Wingdings" pitchFamily="2" charset="2"/>
              <a:buNone/>
            </a:pPr>
            <a:endParaRPr lang="zh-CN" altLang="en-US" sz="2000" b="1">
              <a:latin typeface="微软雅黑"/>
              <a:ea typeface="微软雅黑"/>
              <a:cs typeface="微软雅黑"/>
            </a:endParaRPr>
          </a:p>
        </p:txBody>
      </p:sp>
      <p:sp>
        <p:nvSpPr>
          <p:cNvPr id="23565" name="文本框 15"/>
          <p:cNvSpPr txBox="1">
            <a:spLocks noChangeArrowheads="1"/>
          </p:cNvSpPr>
          <p:nvPr/>
        </p:nvSpPr>
        <p:spPr bwMode="auto">
          <a:xfrm>
            <a:off x="365125" y="273050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口腔护理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90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0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90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0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0" grpId="0" animBg="1"/>
      <p:bldP spid="60429" grpId="0" animBg="1"/>
      <p:bldP spid="190479" grpId="0" animBg="1"/>
      <p:bldP spid="190479" grpId="1" animBg="1"/>
      <p:bldP spid="190480" grpId="1" animBg="1"/>
      <p:bldP spid="190480" grpId="2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529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0532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0533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50534" name="Rectangle 3"/>
          <p:cNvSpPr>
            <a:spLocks noRot="1" noChangeArrowheads="1"/>
          </p:cNvSpPr>
          <p:nvPr/>
        </p:nvSpPr>
        <p:spPr bwMode="auto">
          <a:xfrm>
            <a:off x="1976438" y="2090738"/>
            <a:ext cx="87709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4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．评价：</a:t>
            </a: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50537" name="矩形 2"/>
          <p:cNvSpPr>
            <a:spLocks noChangeArrowheads="1"/>
          </p:cNvSpPr>
          <p:nvPr/>
        </p:nvSpPr>
        <p:spPr bwMode="auto">
          <a:xfrm>
            <a:off x="3340100" y="2581275"/>
            <a:ext cx="77073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操作过程安全，无意外发生。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患者感觉清洁、舒适，身心愉快。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护患沟通有效，患者满意。</a:t>
            </a:r>
            <a:endParaRPr lang="en-US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50538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一、沐浴法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553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1556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1557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指导要点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51560" name="矩形 2"/>
          <p:cNvSpPr>
            <a:spLocks noChangeArrowheads="1"/>
          </p:cNvSpPr>
          <p:nvPr/>
        </p:nvSpPr>
        <p:spPr bwMode="auto">
          <a:xfrm>
            <a:off x="1903413" y="2246313"/>
            <a:ext cx="9458325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协助沐浴时，指导患者使用浴室的呼叫器。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告知患者沐浴时不应用湿手接触电源开关，不要反锁浴室门。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告知患者沐浴时预防意外跌倒和晕厥的方法。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告知患者如有不适及时通知护士。</a:t>
            </a:r>
          </a:p>
          <a:p>
            <a:pPr>
              <a:lnSpc>
                <a:spcPct val="150000"/>
              </a:lnSpc>
            </a:pPr>
            <a:endParaRPr lang="zh-CN" altLang="zh-CN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51561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一、沐浴法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577" name="组合 5"/>
          <p:cNvGrpSpPr>
            <a:grpSpLocks/>
          </p:cNvGrpSpPr>
          <p:nvPr/>
        </p:nvGrpSpPr>
        <p:grpSpPr bwMode="auto">
          <a:xfrm>
            <a:off x="617538" y="15652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2580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2581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注意事项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257175"/>
            <a:ext cx="38084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951163" y="811213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52584" name="矩形 2"/>
          <p:cNvSpPr>
            <a:spLocks noChangeArrowheads="1"/>
          </p:cNvSpPr>
          <p:nvPr/>
        </p:nvSpPr>
        <p:spPr bwMode="auto">
          <a:xfrm>
            <a:off x="2911475" y="2132013"/>
            <a:ext cx="8659813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150000"/>
              </a:lnSpc>
              <a:spcBef>
                <a:spcPts val="1000"/>
              </a:spcBef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遵循节力原则</a:t>
            </a:r>
          </a:p>
          <a:p>
            <a:pPr marL="457200" indent="-4572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维护患者自尊  </a:t>
            </a:r>
          </a:p>
          <a:p>
            <a:pPr marL="457200" indent="-4572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密切观察  </a:t>
            </a:r>
          </a:p>
          <a:p>
            <a:pPr marL="457200" indent="-4572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防止着凉或烫伤  </a:t>
            </a:r>
          </a:p>
          <a:p>
            <a:pPr marL="457200" indent="-4572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  <a:sym typeface="Wingdings" pitchFamily="2" charset="2"/>
              </a:rPr>
              <a:t>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注意保护伤口和管路</a:t>
            </a:r>
          </a:p>
          <a:p>
            <a:pPr marL="457200" indent="-457200" eaLnBrk="0" hangingPunct="0">
              <a:lnSpc>
                <a:spcPct val="150000"/>
              </a:lnSpc>
              <a:spcBef>
                <a:spcPts val="1000"/>
              </a:spcBef>
              <a:buFont typeface="Arial" charset="0"/>
              <a:buNone/>
            </a:pPr>
            <a:endParaRPr lang="zh-CN" altLang="en-US" sz="2400" b="1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52585" name="文本框 12"/>
          <p:cNvSpPr txBox="1">
            <a:spLocks noChangeArrowheads="1"/>
          </p:cNvSpPr>
          <p:nvPr/>
        </p:nvSpPr>
        <p:spPr bwMode="auto">
          <a:xfrm>
            <a:off x="0" y="242888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一、沐浴法</a:t>
            </a: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238250" y="3770313"/>
            <a:ext cx="7127875" cy="3087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457200" indent="-4572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endParaRPr lang="zh-CN" alt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6096000" y="2206625"/>
            <a:ext cx="4164013" cy="708025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遵循节力原则</a:t>
            </a:r>
          </a:p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减少体力消耗</a:t>
            </a: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6076950" y="3092450"/>
            <a:ext cx="4165600" cy="10160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密切观察患者，如患者出现寒战、面色苍白等病情变化时，应立即停止操作，给予适当处理。</a:t>
            </a: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6075363" y="2701925"/>
            <a:ext cx="4165600" cy="10160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buFont typeface="Wingdings" charset="2"/>
              <a:buChar char="u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减少翻动和暴露</a:t>
            </a:r>
            <a:endParaRPr lang="zh-CN" altLang="en-US" sz="2000" b="1" dirty="0"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Wingdings" charset="2"/>
              <a:buChar char="u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15-30min</a:t>
            </a:r>
          </a:p>
          <a:p>
            <a:pPr marL="342900" indent="-342900">
              <a:buFont typeface="Wingdings" charset="2"/>
              <a:buChar char="u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注意水温、室温，防受伤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01" name="组合 2"/>
          <p:cNvGrpSpPr>
            <a:grpSpLocks/>
          </p:cNvGrpSpPr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607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679" name="Rectangle 15"/>
          <p:cNvSpPr>
            <a:spLocks noChangeArrowheads="1"/>
          </p:cNvSpPr>
          <p:nvPr/>
        </p:nvSpPr>
        <p:spPr bwMode="auto">
          <a:xfrm>
            <a:off x="2082800" y="2924175"/>
            <a:ext cx="7510463" cy="16891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charset="2"/>
              <a:buNone/>
              <a:defRPr/>
            </a:pPr>
            <a:r>
              <a:rPr lang="zh-CN" altLang="en-US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压疮</a:t>
            </a:r>
            <a:r>
              <a:rPr lang="en-US" altLang="zh-CN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亦称压力性溃疡</a:t>
            </a:r>
            <a:r>
              <a:rPr lang="en-US" altLang="zh-CN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是指局部组织由于长期受压，血液循环障碍，发生持续缺血、缺氧、营养不良而致的组织溃烂坏死。</a:t>
            </a:r>
          </a:p>
        </p:txBody>
      </p:sp>
      <p:sp>
        <p:nvSpPr>
          <p:cNvPr id="153611" name="矩形 2"/>
          <p:cNvSpPr>
            <a:spLocks noChangeArrowheads="1"/>
          </p:cNvSpPr>
          <p:nvPr/>
        </p:nvSpPr>
        <p:spPr bwMode="auto">
          <a:xfrm>
            <a:off x="1884363" y="2378075"/>
            <a:ext cx="28479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微软雅黑"/>
                <a:ea typeface="微软雅黑"/>
                <a:cs typeface="Tahoma" pitchFamily="34" charset="0"/>
              </a:rPr>
              <a:t>压疮的概念：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625" name="组合 2"/>
          <p:cNvGrpSpPr>
            <a:grpSpLocks/>
          </p:cNvGrpSpPr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4631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4634" name="文本框 21"/>
          <p:cNvSpPr txBox="1">
            <a:spLocks noChangeArrowheads="1"/>
          </p:cNvSpPr>
          <p:nvPr/>
        </p:nvSpPr>
        <p:spPr bwMode="auto">
          <a:xfrm>
            <a:off x="1060450" y="1419225"/>
            <a:ext cx="4344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（一）压疮发生的原因</a:t>
            </a:r>
          </a:p>
        </p:txBody>
      </p:sp>
      <p:sp>
        <p:nvSpPr>
          <p:cNvPr id="154635" name="Rectangle 3"/>
          <p:cNvSpPr>
            <a:spLocks noChangeArrowheads="1"/>
          </p:cNvSpPr>
          <p:nvPr/>
        </p:nvSpPr>
        <p:spPr bwMode="auto">
          <a:xfrm>
            <a:off x="1536700" y="2197100"/>
            <a:ext cx="496728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just" eaLnBrk="0" hangingPunct="0">
              <a:lnSpc>
                <a:spcPct val="130000"/>
              </a:lnSpc>
              <a:spcBef>
                <a:spcPct val="20000"/>
              </a:spcBef>
              <a:buClr>
                <a:srgbClr val="FFCCFF"/>
              </a:buClr>
              <a:buFont typeface="Wingdings" pitchFamily="2" charset="2"/>
              <a:buNone/>
            </a:pPr>
            <a:r>
              <a:rPr lang="en-US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、力学因素</a:t>
            </a:r>
          </a:p>
          <a:p>
            <a:pPr marL="342900" indent="-342900" algn="just" eaLnBrk="0" hangingPunct="0">
              <a:lnSpc>
                <a:spcPct val="130000"/>
              </a:lnSpc>
              <a:spcBef>
                <a:spcPct val="20000"/>
              </a:spcBef>
              <a:buClr>
                <a:srgbClr val="FFCCFF"/>
              </a:buClr>
              <a:buFont typeface="Wingdings" pitchFamily="2" charset="2"/>
              <a:buNone/>
            </a:pPr>
            <a:r>
              <a:rPr lang="en-US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、潮湿、排泄物的刺激</a:t>
            </a:r>
          </a:p>
          <a:p>
            <a:pPr marL="342900" indent="-342900" algn="just" eaLnBrk="0" hangingPunct="0">
              <a:lnSpc>
                <a:spcPct val="130000"/>
              </a:lnSpc>
              <a:spcBef>
                <a:spcPct val="20000"/>
              </a:spcBef>
              <a:buClr>
                <a:srgbClr val="FFCCFF"/>
              </a:buClr>
              <a:buFont typeface="Wingdings" pitchFamily="2" charset="2"/>
              <a:buNone/>
            </a:pPr>
            <a:r>
              <a:rPr lang="en-US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、全身营养不良或水肿</a:t>
            </a:r>
          </a:p>
          <a:p>
            <a:pPr marL="342900" indent="-342900" algn="just" eaLnBrk="0" hangingPunct="0">
              <a:lnSpc>
                <a:spcPct val="130000"/>
              </a:lnSpc>
              <a:spcBef>
                <a:spcPct val="20000"/>
              </a:spcBef>
              <a:buClr>
                <a:srgbClr val="FFCCFF"/>
              </a:buClr>
              <a:buFont typeface="Wingdings" pitchFamily="2" charset="2"/>
              <a:buNone/>
            </a:pPr>
            <a:r>
              <a:rPr lang="en-US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4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、石膏绷带和夹板使用不当</a:t>
            </a:r>
          </a:p>
          <a:p>
            <a:pPr marL="342900" indent="-342900" algn="just" eaLnBrk="0" hangingPunct="0">
              <a:lnSpc>
                <a:spcPct val="130000"/>
              </a:lnSpc>
              <a:spcBef>
                <a:spcPct val="20000"/>
              </a:spcBef>
              <a:buClr>
                <a:srgbClr val="FFCCFF"/>
              </a:buClr>
              <a:buFont typeface="Wingdings" pitchFamily="2" charset="2"/>
              <a:buNone/>
            </a:pPr>
            <a:r>
              <a:rPr lang="en-US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5</a:t>
            </a: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、其他 </a:t>
            </a:r>
          </a:p>
        </p:txBody>
      </p:sp>
      <p:sp>
        <p:nvSpPr>
          <p:cNvPr id="44" name="Text Box 3"/>
          <p:cNvSpPr txBox="1">
            <a:spLocks noChangeArrowheads="1"/>
          </p:cNvSpPr>
          <p:nvPr/>
        </p:nvSpPr>
        <p:spPr bwMode="auto">
          <a:xfrm>
            <a:off x="5864225" y="2265363"/>
            <a:ext cx="4137025" cy="10160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垂直压力</a:t>
            </a:r>
            <a:r>
              <a:rPr lang="en-US" altLang="zh-CN" sz="20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最主要原因</a:t>
            </a:r>
            <a:r>
              <a:rPr lang="en-US" altLang="zh-CN" sz="20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):2h</a:t>
            </a:r>
          </a:p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摩擦力</a:t>
            </a:r>
            <a:endParaRPr lang="en-US" altLang="zh-CN" sz="2000" b="1"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剪切力</a:t>
            </a:r>
          </a:p>
        </p:txBody>
      </p:sp>
      <p:grpSp>
        <p:nvGrpSpPr>
          <p:cNvPr id="155661" name="Group 20"/>
          <p:cNvGrpSpPr>
            <a:grpSpLocks/>
          </p:cNvGrpSpPr>
          <p:nvPr/>
        </p:nvGrpSpPr>
        <p:grpSpPr bwMode="auto">
          <a:xfrm>
            <a:off x="4114800" y="2147888"/>
            <a:ext cx="6983413" cy="3333750"/>
            <a:chOff x="431" y="970"/>
            <a:chExt cx="5069" cy="3006"/>
          </a:xfrm>
        </p:grpSpPr>
        <p:pic>
          <p:nvPicPr>
            <p:cNvPr id="154642" name="Picture 2" descr="压力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1" y="1026"/>
              <a:ext cx="4717" cy="2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4643" name="Group 3"/>
            <p:cNvGrpSpPr>
              <a:grpSpLocks/>
            </p:cNvGrpSpPr>
            <p:nvPr/>
          </p:nvGrpSpPr>
          <p:grpSpPr bwMode="auto">
            <a:xfrm>
              <a:off x="1746" y="970"/>
              <a:ext cx="3754" cy="2870"/>
              <a:chOff x="0" y="-147"/>
              <a:chExt cx="3757" cy="2870"/>
            </a:xfrm>
          </p:grpSpPr>
          <p:grpSp>
            <p:nvGrpSpPr>
              <p:cNvPr id="154664" name="Group 4"/>
              <p:cNvGrpSpPr>
                <a:grpSpLocks/>
              </p:cNvGrpSpPr>
              <p:nvPr/>
            </p:nvGrpSpPr>
            <p:grpSpPr bwMode="auto">
              <a:xfrm>
                <a:off x="432" y="-147"/>
                <a:ext cx="3325" cy="2000"/>
                <a:chOff x="0" y="-147"/>
                <a:chExt cx="3325" cy="2000"/>
              </a:xfrm>
            </p:grpSpPr>
            <p:sp>
              <p:nvSpPr>
                <p:cNvPr id="154677" name="AutoShape 5"/>
                <p:cNvSpPr>
                  <a:spLocks noChangeArrowheads="1"/>
                </p:cNvSpPr>
                <p:nvPr/>
              </p:nvSpPr>
              <p:spPr bwMode="auto">
                <a:xfrm>
                  <a:off x="0" y="1673"/>
                  <a:ext cx="384" cy="144"/>
                </a:xfrm>
                <a:prstGeom prst="downArrow">
                  <a:avLst>
                    <a:gd name="adj1" fmla="val 50000"/>
                    <a:gd name="adj2" fmla="val 44583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en-US" sz="2400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78" name="AutoShape 6"/>
                <p:cNvSpPr>
                  <a:spLocks noChangeArrowheads="1"/>
                </p:cNvSpPr>
                <p:nvPr/>
              </p:nvSpPr>
              <p:spPr bwMode="auto">
                <a:xfrm>
                  <a:off x="2160" y="1709"/>
                  <a:ext cx="384" cy="144"/>
                </a:xfrm>
                <a:prstGeom prst="downArrow">
                  <a:avLst>
                    <a:gd name="adj1" fmla="val 50000"/>
                    <a:gd name="adj2" fmla="val 44583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en-US" sz="2400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79" name="Line 7"/>
                <p:cNvSpPr>
                  <a:spLocks noChangeShapeType="1"/>
                </p:cNvSpPr>
                <p:nvPr/>
              </p:nvSpPr>
              <p:spPr bwMode="auto">
                <a:xfrm>
                  <a:off x="2148" y="953"/>
                  <a:ext cx="192" cy="76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80" name="Line 8"/>
                <p:cNvSpPr>
                  <a:spLocks noChangeShapeType="1"/>
                </p:cNvSpPr>
                <p:nvPr/>
              </p:nvSpPr>
              <p:spPr bwMode="auto">
                <a:xfrm flipV="1">
                  <a:off x="180" y="953"/>
                  <a:ext cx="1968" cy="725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81" name="AutoShape 9"/>
                <p:cNvSpPr>
                  <a:spLocks noChangeArrowheads="1"/>
                </p:cNvSpPr>
                <p:nvPr/>
              </p:nvSpPr>
              <p:spPr bwMode="auto">
                <a:xfrm>
                  <a:off x="2076" y="-147"/>
                  <a:ext cx="1249" cy="1139"/>
                </a:xfrm>
                <a:prstGeom prst="wedgeEllipseCallout">
                  <a:avLst>
                    <a:gd name="adj1" fmla="val -43829"/>
                    <a:gd name="adj2" fmla="val 6356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ctr"/>
                  <a:r>
                    <a:rPr lang="zh-CN" altLang="en-US" sz="2800" b="1">
                      <a:solidFill>
                        <a:srgbClr val="F4F426"/>
                      </a:solidFill>
                      <a:latin typeface="楷体"/>
                      <a:ea typeface="楷体"/>
                      <a:cs typeface="楷体"/>
                    </a:rPr>
                    <a:t>垂直</a:t>
                  </a:r>
                </a:p>
                <a:p>
                  <a:pPr algn="ctr"/>
                  <a:r>
                    <a:rPr lang="zh-CN" altLang="en-US" sz="2800" b="1">
                      <a:solidFill>
                        <a:srgbClr val="F4F426"/>
                      </a:solidFill>
                      <a:latin typeface="楷体"/>
                      <a:ea typeface="楷体"/>
                      <a:cs typeface="楷体"/>
                    </a:rPr>
                    <a:t>压力</a:t>
                  </a:r>
                  <a:endParaRPr lang="zh-CN" altLang="en-US" sz="2000" b="1">
                    <a:solidFill>
                      <a:srgbClr val="F4F426"/>
                    </a:solidFill>
                    <a:latin typeface="楷体"/>
                    <a:ea typeface="楷体"/>
                    <a:cs typeface="楷体"/>
                  </a:endParaRPr>
                </a:p>
              </p:txBody>
            </p:sp>
          </p:grpSp>
          <p:grpSp>
            <p:nvGrpSpPr>
              <p:cNvPr id="154665" name="Group 10"/>
              <p:cNvGrpSpPr>
                <a:grpSpLocks/>
              </p:cNvGrpSpPr>
              <p:nvPr/>
            </p:nvGrpSpPr>
            <p:grpSpPr bwMode="auto">
              <a:xfrm>
                <a:off x="216" y="84"/>
                <a:ext cx="2262" cy="1781"/>
                <a:chOff x="0" y="0"/>
                <a:chExt cx="2262" cy="1781"/>
              </a:xfrm>
            </p:grpSpPr>
            <p:sp>
              <p:nvSpPr>
                <p:cNvPr id="154672" name="AutoShape 11"/>
                <p:cNvSpPr>
                  <a:spLocks noChangeArrowheads="1"/>
                </p:cNvSpPr>
                <p:nvPr/>
              </p:nvSpPr>
              <p:spPr bwMode="auto">
                <a:xfrm rot="-900000">
                  <a:off x="0" y="1296"/>
                  <a:ext cx="144" cy="384"/>
                </a:xfrm>
                <a:prstGeom prst="curvedRightArrow">
                  <a:avLst>
                    <a:gd name="adj1" fmla="val 42358"/>
                    <a:gd name="adj2" fmla="val 127914"/>
                    <a:gd name="adj3" fmla="val 36032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73" name="AutoShape 12"/>
                <p:cNvSpPr>
                  <a:spLocks noChangeArrowheads="1"/>
                </p:cNvSpPr>
                <p:nvPr/>
              </p:nvSpPr>
              <p:spPr bwMode="auto">
                <a:xfrm rot="-2100000">
                  <a:off x="2159" y="1441"/>
                  <a:ext cx="103" cy="340"/>
                </a:xfrm>
                <a:prstGeom prst="curvedRightArrow">
                  <a:avLst>
                    <a:gd name="adj1" fmla="val 52433"/>
                    <a:gd name="adj2" fmla="val 158340"/>
                    <a:gd name="adj3" fmla="val 36032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74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96" y="432"/>
                  <a:ext cx="432" cy="816"/>
                </a:xfrm>
                <a:prstGeom prst="line">
                  <a:avLst/>
                </a:prstGeom>
                <a:noFill/>
                <a:ln w="50800">
                  <a:solidFill>
                    <a:srgbClr val="339966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75" name="Line 14"/>
                <p:cNvSpPr>
                  <a:spLocks noChangeShapeType="1"/>
                </p:cNvSpPr>
                <p:nvPr/>
              </p:nvSpPr>
              <p:spPr bwMode="auto">
                <a:xfrm flipH="1" flipV="1">
                  <a:off x="528" y="432"/>
                  <a:ext cx="1632" cy="1008"/>
                </a:xfrm>
                <a:prstGeom prst="line">
                  <a:avLst/>
                </a:prstGeom>
                <a:noFill/>
                <a:ln w="50800">
                  <a:solidFill>
                    <a:srgbClr val="339966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76" name="AutoShape 15"/>
                <p:cNvSpPr>
                  <a:spLocks noChangeArrowheads="1"/>
                </p:cNvSpPr>
                <p:nvPr/>
              </p:nvSpPr>
              <p:spPr bwMode="auto">
                <a:xfrm>
                  <a:off x="48" y="0"/>
                  <a:ext cx="1248" cy="336"/>
                </a:xfrm>
                <a:prstGeom prst="wedgeEllipseCallout">
                  <a:avLst>
                    <a:gd name="adj1" fmla="val -11699"/>
                    <a:gd name="adj2" fmla="val 69940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zh-CN" altLang="en-US" sz="2400" b="1">
                      <a:solidFill>
                        <a:srgbClr val="F4F426"/>
                      </a:solidFill>
                      <a:latin typeface="楷体"/>
                      <a:ea typeface="楷体"/>
                      <a:cs typeface="楷体"/>
                    </a:rPr>
                    <a:t>剪切力</a:t>
                  </a:r>
                </a:p>
              </p:txBody>
            </p:sp>
          </p:grpSp>
          <p:grpSp>
            <p:nvGrpSpPr>
              <p:cNvPr id="154666" name="Group 16"/>
              <p:cNvGrpSpPr>
                <a:grpSpLocks/>
              </p:cNvGrpSpPr>
              <p:nvPr/>
            </p:nvGrpSpPr>
            <p:grpSpPr bwMode="auto">
              <a:xfrm>
                <a:off x="0" y="1824"/>
                <a:ext cx="2688" cy="899"/>
                <a:chOff x="0" y="0"/>
                <a:chExt cx="2688" cy="899"/>
              </a:xfrm>
            </p:grpSpPr>
            <p:sp>
              <p:nvSpPr>
                <p:cNvPr id="154667" name="AutoShape 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28" cy="96"/>
                </a:xfrm>
                <a:prstGeom prst="leftArrow">
                  <a:avLst>
                    <a:gd name="adj1" fmla="val 50000"/>
                    <a:gd name="adj2" fmla="val 1375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68" name="AutoShape 18"/>
                <p:cNvSpPr>
                  <a:spLocks noChangeArrowheads="1"/>
                </p:cNvSpPr>
                <p:nvPr/>
              </p:nvSpPr>
              <p:spPr bwMode="auto">
                <a:xfrm>
                  <a:off x="2160" y="0"/>
                  <a:ext cx="528" cy="96"/>
                </a:xfrm>
                <a:prstGeom prst="leftArrow">
                  <a:avLst>
                    <a:gd name="adj1" fmla="val 50000"/>
                    <a:gd name="adj2" fmla="val 1375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69" name="Line 19"/>
                <p:cNvSpPr>
                  <a:spLocks noChangeShapeType="1"/>
                </p:cNvSpPr>
                <p:nvPr/>
              </p:nvSpPr>
              <p:spPr bwMode="auto">
                <a:xfrm>
                  <a:off x="288" y="48"/>
                  <a:ext cx="240" cy="336"/>
                </a:xfrm>
                <a:prstGeom prst="line">
                  <a:avLst/>
                </a:prstGeom>
                <a:noFill/>
                <a:ln w="508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70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528" y="96"/>
                  <a:ext cx="1920" cy="288"/>
                </a:xfrm>
                <a:prstGeom prst="line">
                  <a:avLst/>
                </a:prstGeom>
                <a:noFill/>
                <a:ln w="508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71" name="AutoShape 21"/>
                <p:cNvSpPr>
                  <a:spLocks noChangeArrowheads="1"/>
                </p:cNvSpPr>
                <p:nvPr/>
              </p:nvSpPr>
              <p:spPr bwMode="auto">
                <a:xfrm>
                  <a:off x="264" y="467"/>
                  <a:ext cx="1392" cy="432"/>
                </a:xfrm>
                <a:prstGeom prst="wedgeEllipseCallout">
                  <a:avLst>
                    <a:gd name="adj1" fmla="val -29384"/>
                    <a:gd name="adj2" fmla="val -68981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zh-CN" altLang="en-US" sz="2400" b="1">
                      <a:solidFill>
                        <a:srgbClr val="FFFF66"/>
                      </a:solidFill>
                      <a:latin typeface="楷体"/>
                      <a:ea typeface="楷体"/>
                      <a:cs typeface="楷体"/>
                    </a:rPr>
                    <a:t>摩擦力</a:t>
                  </a:r>
                </a:p>
              </p:txBody>
            </p:sp>
          </p:grpSp>
        </p:grpSp>
        <p:sp>
          <p:nvSpPr>
            <p:cNvPr id="48" name="Text Box 25"/>
            <p:cNvSpPr txBox="1">
              <a:spLocks noChangeArrowheads="1"/>
            </p:cNvSpPr>
            <p:nvPr/>
          </p:nvSpPr>
          <p:spPr bwMode="auto">
            <a:xfrm>
              <a:off x="2245" y="3657"/>
              <a:ext cx="1769" cy="31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154645" name="Group 3"/>
            <p:cNvGrpSpPr>
              <a:grpSpLocks/>
            </p:cNvGrpSpPr>
            <p:nvPr/>
          </p:nvGrpSpPr>
          <p:grpSpPr bwMode="auto">
            <a:xfrm>
              <a:off x="1746" y="970"/>
              <a:ext cx="3754" cy="2870"/>
              <a:chOff x="0" y="-147"/>
              <a:chExt cx="3757" cy="2870"/>
            </a:xfrm>
          </p:grpSpPr>
          <p:grpSp>
            <p:nvGrpSpPr>
              <p:cNvPr id="154646" name="Group 4"/>
              <p:cNvGrpSpPr>
                <a:grpSpLocks/>
              </p:cNvGrpSpPr>
              <p:nvPr/>
            </p:nvGrpSpPr>
            <p:grpSpPr bwMode="auto">
              <a:xfrm>
                <a:off x="432" y="-147"/>
                <a:ext cx="3325" cy="2000"/>
                <a:chOff x="0" y="-147"/>
                <a:chExt cx="3325" cy="2000"/>
              </a:xfrm>
            </p:grpSpPr>
            <p:sp>
              <p:nvSpPr>
                <p:cNvPr id="154659" name="AutoShape 5"/>
                <p:cNvSpPr>
                  <a:spLocks noChangeArrowheads="1"/>
                </p:cNvSpPr>
                <p:nvPr/>
              </p:nvSpPr>
              <p:spPr bwMode="auto">
                <a:xfrm>
                  <a:off x="0" y="1673"/>
                  <a:ext cx="384" cy="144"/>
                </a:xfrm>
                <a:prstGeom prst="downArrow">
                  <a:avLst>
                    <a:gd name="adj1" fmla="val 50000"/>
                    <a:gd name="adj2" fmla="val 44583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en-US" sz="2400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60" name="AutoShape 6"/>
                <p:cNvSpPr>
                  <a:spLocks noChangeArrowheads="1"/>
                </p:cNvSpPr>
                <p:nvPr/>
              </p:nvSpPr>
              <p:spPr bwMode="auto">
                <a:xfrm>
                  <a:off x="2160" y="1709"/>
                  <a:ext cx="384" cy="144"/>
                </a:xfrm>
                <a:prstGeom prst="downArrow">
                  <a:avLst>
                    <a:gd name="adj1" fmla="val 50000"/>
                    <a:gd name="adj2" fmla="val 44583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en-US" sz="2400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61" name="Line 7"/>
                <p:cNvSpPr>
                  <a:spLocks noChangeShapeType="1"/>
                </p:cNvSpPr>
                <p:nvPr/>
              </p:nvSpPr>
              <p:spPr bwMode="auto">
                <a:xfrm>
                  <a:off x="2148" y="953"/>
                  <a:ext cx="192" cy="76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62" name="Line 8"/>
                <p:cNvSpPr>
                  <a:spLocks noChangeShapeType="1"/>
                </p:cNvSpPr>
                <p:nvPr/>
              </p:nvSpPr>
              <p:spPr bwMode="auto">
                <a:xfrm flipV="1">
                  <a:off x="180" y="953"/>
                  <a:ext cx="1968" cy="725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63" name="AutoShape 9"/>
                <p:cNvSpPr>
                  <a:spLocks noChangeArrowheads="1"/>
                </p:cNvSpPr>
                <p:nvPr/>
              </p:nvSpPr>
              <p:spPr bwMode="auto">
                <a:xfrm>
                  <a:off x="2076" y="-147"/>
                  <a:ext cx="1249" cy="1139"/>
                </a:xfrm>
                <a:prstGeom prst="wedgeEllipseCallout">
                  <a:avLst>
                    <a:gd name="adj1" fmla="val -43829"/>
                    <a:gd name="adj2" fmla="val 6356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ctr"/>
                  <a:r>
                    <a:rPr lang="zh-CN" altLang="en-US" sz="2800" b="1">
                      <a:solidFill>
                        <a:srgbClr val="F4F426"/>
                      </a:solidFill>
                      <a:latin typeface="楷体"/>
                      <a:ea typeface="楷体"/>
                      <a:cs typeface="楷体"/>
                    </a:rPr>
                    <a:t>垂直</a:t>
                  </a:r>
                </a:p>
                <a:p>
                  <a:pPr algn="ctr"/>
                  <a:r>
                    <a:rPr lang="zh-CN" altLang="en-US" sz="2800" b="1">
                      <a:solidFill>
                        <a:srgbClr val="F4F426"/>
                      </a:solidFill>
                      <a:latin typeface="楷体"/>
                      <a:ea typeface="楷体"/>
                      <a:cs typeface="楷体"/>
                    </a:rPr>
                    <a:t>压力</a:t>
                  </a:r>
                  <a:endParaRPr lang="zh-CN" altLang="en-US" sz="2000" b="1">
                    <a:solidFill>
                      <a:srgbClr val="F4F426"/>
                    </a:solidFill>
                    <a:latin typeface="楷体"/>
                    <a:ea typeface="楷体"/>
                    <a:cs typeface="楷体"/>
                  </a:endParaRPr>
                </a:p>
              </p:txBody>
            </p:sp>
          </p:grpSp>
          <p:grpSp>
            <p:nvGrpSpPr>
              <p:cNvPr id="154647" name="Group 10"/>
              <p:cNvGrpSpPr>
                <a:grpSpLocks/>
              </p:cNvGrpSpPr>
              <p:nvPr/>
            </p:nvGrpSpPr>
            <p:grpSpPr bwMode="auto">
              <a:xfrm>
                <a:off x="216" y="84"/>
                <a:ext cx="2262" cy="1781"/>
                <a:chOff x="0" y="0"/>
                <a:chExt cx="2262" cy="1781"/>
              </a:xfrm>
            </p:grpSpPr>
            <p:sp>
              <p:nvSpPr>
                <p:cNvPr id="154654" name="AutoShape 11"/>
                <p:cNvSpPr>
                  <a:spLocks noChangeArrowheads="1"/>
                </p:cNvSpPr>
                <p:nvPr/>
              </p:nvSpPr>
              <p:spPr bwMode="auto">
                <a:xfrm rot="-900000">
                  <a:off x="0" y="1296"/>
                  <a:ext cx="144" cy="384"/>
                </a:xfrm>
                <a:prstGeom prst="curvedRightArrow">
                  <a:avLst>
                    <a:gd name="adj1" fmla="val 42358"/>
                    <a:gd name="adj2" fmla="val 127914"/>
                    <a:gd name="adj3" fmla="val 36032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55" name="AutoShape 12"/>
                <p:cNvSpPr>
                  <a:spLocks noChangeArrowheads="1"/>
                </p:cNvSpPr>
                <p:nvPr/>
              </p:nvSpPr>
              <p:spPr bwMode="auto">
                <a:xfrm rot="-2100000">
                  <a:off x="2159" y="1441"/>
                  <a:ext cx="103" cy="340"/>
                </a:xfrm>
                <a:prstGeom prst="curvedRightArrow">
                  <a:avLst>
                    <a:gd name="adj1" fmla="val 52433"/>
                    <a:gd name="adj2" fmla="val 158340"/>
                    <a:gd name="adj3" fmla="val 36032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56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96" y="432"/>
                  <a:ext cx="432" cy="816"/>
                </a:xfrm>
                <a:prstGeom prst="line">
                  <a:avLst/>
                </a:prstGeom>
                <a:noFill/>
                <a:ln w="50800">
                  <a:solidFill>
                    <a:srgbClr val="339966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57" name="Line 14"/>
                <p:cNvSpPr>
                  <a:spLocks noChangeShapeType="1"/>
                </p:cNvSpPr>
                <p:nvPr/>
              </p:nvSpPr>
              <p:spPr bwMode="auto">
                <a:xfrm flipH="1" flipV="1">
                  <a:off x="528" y="432"/>
                  <a:ext cx="1632" cy="1008"/>
                </a:xfrm>
                <a:prstGeom prst="line">
                  <a:avLst/>
                </a:prstGeom>
                <a:noFill/>
                <a:ln w="50800">
                  <a:solidFill>
                    <a:srgbClr val="339966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58" name="AutoShape 15"/>
                <p:cNvSpPr>
                  <a:spLocks noChangeArrowheads="1"/>
                </p:cNvSpPr>
                <p:nvPr/>
              </p:nvSpPr>
              <p:spPr bwMode="auto">
                <a:xfrm>
                  <a:off x="48" y="0"/>
                  <a:ext cx="1248" cy="336"/>
                </a:xfrm>
                <a:prstGeom prst="wedgeEllipseCallout">
                  <a:avLst>
                    <a:gd name="adj1" fmla="val -11699"/>
                    <a:gd name="adj2" fmla="val 69940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zh-CN" altLang="en-US" sz="2400" b="1">
                      <a:solidFill>
                        <a:srgbClr val="F4F426"/>
                      </a:solidFill>
                      <a:latin typeface="楷体"/>
                      <a:ea typeface="楷体"/>
                      <a:cs typeface="楷体"/>
                    </a:rPr>
                    <a:t>剪切力</a:t>
                  </a:r>
                </a:p>
              </p:txBody>
            </p:sp>
          </p:grpSp>
          <p:grpSp>
            <p:nvGrpSpPr>
              <p:cNvPr id="154648" name="Group 16"/>
              <p:cNvGrpSpPr>
                <a:grpSpLocks/>
              </p:cNvGrpSpPr>
              <p:nvPr/>
            </p:nvGrpSpPr>
            <p:grpSpPr bwMode="auto">
              <a:xfrm>
                <a:off x="0" y="1824"/>
                <a:ext cx="2688" cy="899"/>
                <a:chOff x="0" y="0"/>
                <a:chExt cx="2688" cy="899"/>
              </a:xfrm>
            </p:grpSpPr>
            <p:sp>
              <p:nvSpPr>
                <p:cNvPr id="154649" name="AutoShape 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28" cy="96"/>
                </a:xfrm>
                <a:prstGeom prst="leftArrow">
                  <a:avLst>
                    <a:gd name="adj1" fmla="val 50000"/>
                    <a:gd name="adj2" fmla="val 1375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50" name="AutoShape 18"/>
                <p:cNvSpPr>
                  <a:spLocks noChangeArrowheads="1"/>
                </p:cNvSpPr>
                <p:nvPr/>
              </p:nvSpPr>
              <p:spPr bwMode="auto">
                <a:xfrm>
                  <a:off x="2160" y="0"/>
                  <a:ext cx="528" cy="96"/>
                </a:xfrm>
                <a:prstGeom prst="leftArrow">
                  <a:avLst>
                    <a:gd name="adj1" fmla="val 50000"/>
                    <a:gd name="adj2" fmla="val 1375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楷体"/>
                    <a:ea typeface="楷体"/>
                    <a:cs typeface="楷体"/>
                  </a:endParaRPr>
                </a:p>
              </p:txBody>
            </p:sp>
            <p:sp>
              <p:nvSpPr>
                <p:cNvPr id="154651" name="Line 19"/>
                <p:cNvSpPr>
                  <a:spLocks noChangeShapeType="1"/>
                </p:cNvSpPr>
                <p:nvPr/>
              </p:nvSpPr>
              <p:spPr bwMode="auto">
                <a:xfrm>
                  <a:off x="288" y="48"/>
                  <a:ext cx="240" cy="336"/>
                </a:xfrm>
                <a:prstGeom prst="line">
                  <a:avLst/>
                </a:prstGeom>
                <a:noFill/>
                <a:ln w="508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52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528" y="96"/>
                  <a:ext cx="1920" cy="288"/>
                </a:xfrm>
                <a:prstGeom prst="line">
                  <a:avLst/>
                </a:prstGeom>
                <a:noFill/>
                <a:ln w="508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53" name="AutoShape 21"/>
                <p:cNvSpPr>
                  <a:spLocks noChangeArrowheads="1"/>
                </p:cNvSpPr>
                <p:nvPr/>
              </p:nvSpPr>
              <p:spPr bwMode="auto">
                <a:xfrm>
                  <a:off x="264" y="467"/>
                  <a:ext cx="1392" cy="432"/>
                </a:xfrm>
                <a:prstGeom prst="wedgeEllipseCallout">
                  <a:avLst>
                    <a:gd name="adj1" fmla="val -29384"/>
                    <a:gd name="adj2" fmla="val -68981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zh-CN" altLang="en-US" sz="2400" b="1">
                      <a:solidFill>
                        <a:srgbClr val="FFFF66"/>
                      </a:solidFill>
                      <a:latin typeface="楷体"/>
                      <a:ea typeface="楷体"/>
                      <a:cs typeface="楷体"/>
                    </a:rPr>
                    <a:t>摩擦力</a:t>
                  </a:r>
                </a:p>
              </p:txBody>
            </p:sp>
          </p:grpSp>
        </p:grpSp>
      </p:grpSp>
      <p:sp>
        <p:nvSpPr>
          <p:cNvPr id="86" name="Text Box 3"/>
          <p:cNvSpPr txBox="1">
            <a:spLocks noChangeArrowheads="1"/>
          </p:cNvSpPr>
          <p:nvPr/>
        </p:nvSpPr>
        <p:spPr bwMode="auto">
          <a:xfrm>
            <a:off x="5875338" y="2876550"/>
            <a:ext cx="4137025" cy="7747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潮湿</a:t>
            </a:r>
            <a:r>
              <a:rPr lang="en-US" altLang="zh-CN" sz="2000" b="1">
                <a:latin typeface="微软雅黑"/>
                <a:ea typeface="微软雅黑"/>
                <a:cs typeface="微软雅黑"/>
              </a:rPr>
              <a:t>-</a:t>
            </a:r>
            <a:r>
              <a:rPr lang="zh-CN" altLang="en-US" sz="2000" b="1">
                <a:latin typeface="微软雅黑"/>
                <a:ea typeface="微软雅黑"/>
                <a:cs typeface="微软雅黑"/>
              </a:rPr>
              <a:t>皮肤酸碱度改变</a:t>
            </a:r>
            <a:r>
              <a:rPr lang="en-US" altLang="zh-CN" sz="2000" b="1">
                <a:latin typeface="微软雅黑"/>
                <a:ea typeface="微软雅黑"/>
                <a:cs typeface="微软雅黑"/>
              </a:rPr>
              <a:t>-</a:t>
            </a:r>
            <a:r>
              <a:rPr lang="zh-CN" altLang="en-US" sz="2000" b="1">
                <a:latin typeface="微软雅黑"/>
                <a:ea typeface="微软雅黑"/>
                <a:cs typeface="微软雅黑"/>
              </a:rPr>
              <a:t>角质</a:t>
            </a: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层损伤</a:t>
            </a:r>
            <a:r>
              <a:rPr lang="en-US" altLang="zh-CN" sz="2000" b="1">
                <a:latin typeface="微软雅黑"/>
                <a:ea typeface="微软雅黑"/>
                <a:cs typeface="微软雅黑"/>
              </a:rPr>
              <a:t>-</a:t>
            </a:r>
            <a:r>
              <a:rPr lang="zh-CN" altLang="en-US" sz="2000" b="1">
                <a:latin typeface="微软雅黑"/>
                <a:ea typeface="微软雅黑"/>
                <a:cs typeface="微软雅黑"/>
              </a:rPr>
              <a:t>压疮</a:t>
            </a:r>
          </a:p>
        </p:txBody>
      </p:sp>
      <p:sp>
        <p:nvSpPr>
          <p:cNvPr id="87" name="Text Box 3"/>
          <p:cNvSpPr txBox="1">
            <a:spLocks noChangeArrowheads="1"/>
          </p:cNvSpPr>
          <p:nvPr/>
        </p:nvSpPr>
        <p:spPr bwMode="auto">
          <a:xfrm>
            <a:off x="5875338" y="3405188"/>
            <a:ext cx="4137025" cy="7747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全身营养不良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皮肤变薄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受压易</a:t>
            </a: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致血液循环障碍</a:t>
            </a:r>
            <a:r>
              <a:rPr lang="en-US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压疮</a:t>
            </a:r>
          </a:p>
        </p:txBody>
      </p:sp>
      <p:sp>
        <p:nvSpPr>
          <p:cNvPr id="88" name="Text Box 3"/>
          <p:cNvSpPr txBox="1">
            <a:spLocks noChangeArrowheads="1"/>
          </p:cNvSpPr>
          <p:nvPr/>
        </p:nvSpPr>
        <p:spPr bwMode="auto">
          <a:xfrm>
            <a:off x="5875338" y="4010025"/>
            <a:ext cx="4371975" cy="7747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使用石膏绷带、夹板时，衬垫不当</a:t>
            </a: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松紧不适宜，致使局部血液循环不良</a:t>
            </a:r>
          </a:p>
        </p:txBody>
      </p:sp>
      <p:sp>
        <p:nvSpPr>
          <p:cNvPr id="89" name="Text Box 3"/>
          <p:cNvSpPr txBox="1">
            <a:spLocks noChangeArrowheads="1"/>
          </p:cNvSpPr>
          <p:nvPr/>
        </p:nvSpPr>
        <p:spPr bwMode="auto">
          <a:xfrm>
            <a:off x="5903913" y="4600575"/>
            <a:ext cx="4373562" cy="369888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老年人、吸烟、高热、糖尿病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649" name="组合 2"/>
          <p:cNvGrpSpPr>
            <a:grpSpLocks/>
          </p:cNvGrpSpPr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5655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5658" name="文本框 21"/>
          <p:cNvSpPr txBox="1">
            <a:spLocks noChangeArrowheads="1"/>
          </p:cNvSpPr>
          <p:nvPr/>
        </p:nvSpPr>
        <p:spPr bwMode="auto">
          <a:xfrm>
            <a:off x="1060450" y="1419225"/>
            <a:ext cx="4344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（二）压疮的好发部位</a:t>
            </a:r>
          </a:p>
        </p:txBody>
      </p:sp>
      <p:sp>
        <p:nvSpPr>
          <p:cNvPr id="155659" name="Rectangle 3"/>
          <p:cNvSpPr>
            <a:spLocks noChangeArrowheads="1"/>
          </p:cNvSpPr>
          <p:nvPr/>
        </p:nvSpPr>
        <p:spPr bwMode="auto">
          <a:xfrm>
            <a:off x="1209675" y="2528888"/>
            <a:ext cx="4886325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just" eaLnBrk="0" hangingPunct="0">
              <a:lnSpc>
                <a:spcPct val="130000"/>
              </a:lnSpc>
              <a:spcBef>
                <a:spcPct val="20000"/>
              </a:spcBef>
              <a:buClr>
                <a:srgbClr val="FFCCFF"/>
              </a:buClr>
              <a:buFont typeface="Wingdings" pitchFamily="2" charset="2"/>
              <a:buNone/>
            </a:pPr>
            <a:r>
              <a:rPr lang="en-US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       </a:t>
            </a:r>
            <a:r>
              <a:rPr lang="zh-CN" altLang="zh-CN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压疮好发于受压和缺乏脂肪组织保护、无肌肉包裹或肌层较薄的</a:t>
            </a:r>
            <a:r>
              <a:rPr lang="zh-CN" altLang="zh-CN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骨骼隆突处</a:t>
            </a: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。</a:t>
            </a:r>
          </a:p>
        </p:txBody>
      </p:sp>
      <p:pic>
        <p:nvPicPr>
          <p:cNvPr id="160780" name="Picture 4" descr="TXT-2006115212256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9825" y="2168525"/>
            <a:ext cx="4703763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673" name="组合 2"/>
          <p:cNvGrpSpPr>
            <a:grpSpLocks/>
          </p:cNvGrpSpPr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6679" name="组合 2"/>
          <p:cNvGrpSpPr>
            <a:grpSpLocks/>
          </p:cNvGrpSpPr>
          <p:nvPr/>
        </p:nvGrpSpPr>
        <p:grpSpPr bwMode="auto">
          <a:xfrm>
            <a:off x="192088" y="257175"/>
            <a:ext cx="4922837" cy="744538"/>
            <a:chOff x="192088" y="257175"/>
            <a:chExt cx="4922837" cy="744538"/>
          </a:xfrm>
        </p:grpSpPr>
        <p:sp>
          <p:nvSpPr>
            <p:cNvPr id="156685" name="文本框 15"/>
            <p:cNvSpPr txBox="1">
              <a:spLocks noChangeArrowheads="1"/>
            </p:cNvSpPr>
            <p:nvPr/>
          </p:nvSpPr>
          <p:spPr bwMode="auto">
            <a:xfrm>
              <a:off x="192088" y="257175"/>
              <a:ext cx="4732337" cy="565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1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二、压疮的预防及护理</a:t>
              </a:r>
            </a:p>
          </p:txBody>
        </p:sp>
        <p:sp>
          <p:nvSpPr>
            <p:cNvPr id="19" name="直角三角形 18"/>
            <p:cNvSpPr/>
            <p:nvPr/>
          </p:nvSpPr>
          <p:spPr>
            <a:xfrm flipV="1">
              <a:off x="4259263" y="827088"/>
              <a:ext cx="855662" cy="17462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681" name="文本框 21"/>
          <p:cNvSpPr txBox="1">
            <a:spLocks noChangeArrowheads="1"/>
          </p:cNvSpPr>
          <p:nvPr/>
        </p:nvSpPr>
        <p:spPr bwMode="auto">
          <a:xfrm>
            <a:off x="1060450" y="1419225"/>
            <a:ext cx="4344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（二）压疮的好发部位</a:t>
            </a:r>
          </a:p>
        </p:txBody>
      </p:sp>
      <p:sp>
        <p:nvSpPr>
          <p:cNvPr id="156682" name="Text Box 16"/>
          <p:cNvSpPr txBox="1">
            <a:spLocks noChangeArrowheads="1"/>
          </p:cNvSpPr>
          <p:nvPr/>
        </p:nvSpPr>
        <p:spPr bwMode="auto">
          <a:xfrm>
            <a:off x="1517650" y="2855913"/>
            <a:ext cx="2495550" cy="83026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>
            <a:prstShdw prst="shdw17" dist="17961" dir="2700000">
              <a:srgbClr val="999900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压疮发生部位与卧位关系密切</a:t>
            </a:r>
          </a:p>
        </p:txBody>
      </p:sp>
      <p:pic>
        <p:nvPicPr>
          <p:cNvPr id="161804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87925" y="2085975"/>
            <a:ext cx="5876925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805" name="Picture 3" descr="图片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3863" y="2168525"/>
            <a:ext cx="4843462" cy="3065463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1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1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697" name="组合 2"/>
          <p:cNvGrpSpPr>
            <a:grpSpLocks/>
          </p:cNvGrpSpPr>
          <p:nvPr/>
        </p:nvGrpSpPr>
        <p:grpSpPr bwMode="auto">
          <a:xfrm>
            <a:off x="882650" y="1677988"/>
            <a:ext cx="10426700" cy="3897312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4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7703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7706" name="文本框 21"/>
          <p:cNvSpPr txBox="1">
            <a:spLocks noChangeArrowheads="1"/>
          </p:cNvSpPr>
          <p:nvPr/>
        </p:nvSpPr>
        <p:spPr bwMode="auto">
          <a:xfrm>
            <a:off x="1060450" y="1419225"/>
            <a:ext cx="4344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（二）压疮的分期</a:t>
            </a: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620838" y="2224088"/>
            <a:ext cx="4851400" cy="260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5125">
              <a:lnSpc>
                <a:spcPct val="200000"/>
              </a:lnSpc>
            </a:pPr>
            <a:r>
              <a:rPr lang="en-US" altLang="zh-CN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、淤血红润期</a:t>
            </a:r>
          </a:p>
          <a:p>
            <a:pPr indent="365125">
              <a:lnSpc>
                <a:spcPct val="200000"/>
              </a:lnSpc>
            </a:pPr>
            <a:r>
              <a:rPr lang="en-US" altLang="zh-CN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、炎性浸润期</a:t>
            </a:r>
          </a:p>
          <a:p>
            <a:pPr indent="365125">
              <a:lnSpc>
                <a:spcPct val="200000"/>
              </a:lnSpc>
            </a:pPr>
            <a:r>
              <a:rPr lang="en-US" altLang="zh-CN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、溃疡期</a:t>
            </a:r>
            <a:endParaRPr lang="en-US" altLang="zh-CN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  <a:p>
            <a:pPr indent="365125">
              <a:lnSpc>
                <a:spcPct val="120000"/>
              </a:lnSpc>
            </a:pPr>
            <a:endParaRPr lang="zh-CN" altLang="en-US" b="1">
              <a:latin typeface="Verdana" pitchFamily="34" charset="0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4824413" y="2316163"/>
            <a:ext cx="4524375" cy="101600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indent="365125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为压疮初期</a:t>
            </a:r>
          </a:p>
          <a:p>
            <a:pPr indent="365125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皮肤完整、发红</a:t>
            </a:r>
          </a:p>
          <a:p>
            <a:pPr indent="365125"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解除压力皮肤颜色不能恢复</a:t>
            </a: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4800600" y="3124200"/>
            <a:ext cx="4727575" cy="831850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皮肤紫红，皮下硬结</a:t>
            </a:r>
            <a:endParaRPr lang="en-US" altLang="zh-CN" sz="2000" b="1">
              <a:latin typeface="微软雅黑"/>
              <a:ea typeface="微软雅黑"/>
              <a:cs typeface="微软雅黑"/>
            </a:endParaRP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可有水泡，痛感</a:t>
            </a: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4800600" y="3956050"/>
            <a:ext cx="4524375" cy="830263"/>
          </a:xfrm>
          <a:prstGeom prst="rect">
            <a:avLst/>
          </a:prstGeom>
          <a:noFill/>
          <a:ln w="3175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皮肤破溃，有渗液</a:t>
            </a:r>
            <a:endParaRPr lang="en-US" altLang="zh-CN" sz="2000" b="1">
              <a:latin typeface="微软雅黑"/>
              <a:ea typeface="微软雅黑"/>
              <a:cs typeface="微软雅黑"/>
            </a:endParaRP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2000" b="1">
                <a:latin typeface="微软雅黑"/>
                <a:ea typeface="微软雅黑"/>
                <a:cs typeface="微软雅黑"/>
              </a:rPr>
              <a:t>组织坏死，溃疡形成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 autoUpdateAnimBg="0"/>
      <p:bldP spid="22" grpId="0" animBg="1"/>
      <p:bldP spid="22" grpId="1" animBg="1"/>
      <p:bldP spid="23" grpId="0" animBg="1"/>
      <p:bldP spid="23" grpId="1" animBg="1"/>
      <p:bldP spid="2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721" name="组合 5"/>
          <p:cNvGrpSpPr>
            <a:grpSpLocks/>
          </p:cNvGrpSpPr>
          <p:nvPr/>
        </p:nvGrpSpPr>
        <p:grpSpPr bwMode="auto">
          <a:xfrm>
            <a:off x="585788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7228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865563" y="815975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8726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8727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20193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58728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58729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（三）压疮的分期</a:t>
            </a:r>
          </a:p>
        </p:txBody>
      </p:sp>
      <p:sp>
        <p:nvSpPr>
          <p:cNvPr id="158730" name="Text Box 2"/>
          <p:cNvSpPr txBox="1">
            <a:spLocks noChangeArrowheads="1"/>
          </p:cNvSpPr>
          <p:nvPr/>
        </p:nvSpPr>
        <p:spPr bwMode="auto">
          <a:xfrm>
            <a:off x="1554163" y="2224088"/>
            <a:ext cx="5227637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5125">
              <a:lnSpc>
                <a:spcPct val="120000"/>
              </a:lnSpc>
            </a:pPr>
            <a:r>
              <a:rPr lang="en-US" altLang="zh-CN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、淤血红润期</a:t>
            </a:r>
          </a:p>
          <a:p>
            <a:pPr indent="365125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为压疮初期</a:t>
            </a:r>
          </a:p>
          <a:p>
            <a:pPr indent="365125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皮肤完整、发红</a:t>
            </a:r>
          </a:p>
          <a:p>
            <a:pPr indent="365125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与周围皮肤分界清楚、压之不退色</a:t>
            </a:r>
          </a:p>
          <a:p>
            <a:pPr indent="365125">
              <a:lnSpc>
                <a:spcPct val="120000"/>
              </a:lnSpc>
              <a:buFont typeface="Wingdings" pitchFamily="2" charset="2"/>
              <a:buChar char="u"/>
            </a:pPr>
            <a:endParaRPr lang="zh-CN" altLang="en-US" b="1">
              <a:latin typeface="Verdana" pitchFamily="34" charset="0"/>
            </a:endParaRPr>
          </a:p>
        </p:txBody>
      </p:sp>
      <p:pic>
        <p:nvPicPr>
          <p:cNvPr id="147461" name="Picture 5" descr="褥疮1期"/>
          <p:cNvPicPr>
            <a:picLocks noChangeAspect="1" noChangeArrowheads="1"/>
          </p:cNvPicPr>
          <p:nvPr/>
        </p:nvPicPr>
        <p:blipFill>
          <a:blip r:embed="rId2"/>
          <a:srcRect b="3137"/>
          <a:stretch>
            <a:fillRect/>
          </a:stretch>
        </p:blipFill>
        <p:spPr bwMode="auto">
          <a:xfrm>
            <a:off x="7294563" y="2370138"/>
            <a:ext cx="3314700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745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61327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756025" y="798513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9750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9751" name="文本框 15"/>
          <p:cNvSpPr txBox="1">
            <a:spLocks noChangeArrowheads="1"/>
          </p:cNvSpPr>
          <p:nvPr/>
        </p:nvSpPr>
        <p:spPr bwMode="auto">
          <a:xfrm>
            <a:off x="180975" y="230188"/>
            <a:ext cx="475297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59752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（三）压疮的分期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928813" y="2074863"/>
            <a:ext cx="4851400" cy="2160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65125">
              <a:lnSpc>
                <a:spcPct val="120000"/>
              </a:lnSpc>
              <a:defRPr/>
            </a:pPr>
            <a:endParaRPr lang="zh-CN" altLang="en-US" sz="2400" b="1" dirty="0">
              <a:solidFill>
                <a:schemeClr val="hlink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365125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、炎性浸润期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皮肤紫红、皮下硬结</a:t>
            </a:r>
            <a:endParaRPr lang="en-US" altLang="zh-CN" sz="2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可有水泡、有痛感</a:t>
            </a:r>
          </a:p>
        </p:txBody>
      </p:sp>
      <p:pic>
        <p:nvPicPr>
          <p:cNvPr id="148485" name="Picture 5" descr="炎性浸润期"/>
          <p:cNvPicPr>
            <a:picLocks noChangeAspect="1" noChangeArrowheads="1"/>
          </p:cNvPicPr>
          <p:nvPr/>
        </p:nvPicPr>
        <p:blipFill>
          <a:blip r:embed="rId2"/>
          <a:srcRect l="16451" t="7324" r="21899" b="24164"/>
          <a:stretch>
            <a:fillRect/>
          </a:stretch>
        </p:blipFill>
        <p:spPr bwMode="auto">
          <a:xfrm>
            <a:off x="6659563" y="2273300"/>
            <a:ext cx="3717925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2"/>
          <p:cNvGrpSpPr>
            <a:grpSpLocks/>
          </p:cNvGrpSpPr>
          <p:nvPr/>
        </p:nvGrpSpPr>
        <p:grpSpPr bwMode="auto">
          <a:xfrm>
            <a:off x="881063" y="1670050"/>
            <a:ext cx="10426700" cy="3897313"/>
            <a:chOff x="882025" y="1678585"/>
            <a:chExt cx="10427950" cy="3897086"/>
          </a:xfrm>
        </p:grpSpPr>
        <p:sp>
          <p:nvSpPr>
            <p:cNvPr id="17" name="矩形 16"/>
            <p:cNvSpPr/>
            <p:nvPr/>
          </p:nvSpPr>
          <p:spPr>
            <a:xfrm>
              <a:off x="882025" y="1678585"/>
              <a:ext cx="10427950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05865" y="1811927"/>
              <a:ext cx="10102473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 rot="10800000" flipH="1" flipV="1">
            <a:off x="4987925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0800000" flipV="1">
            <a:off x="882650" y="1397000"/>
            <a:ext cx="357188" cy="28098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46188" y="1397000"/>
            <a:ext cx="3741737" cy="660400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85" name="文本框 15"/>
          <p:cNvSpPr txBox="1">
            <a:spLocks noChangeArrowheads="1"/>
          </p:cNvSpPr>
          <p:nvPr/>
        </p:nvSpPr>
        <p:spPr bwMode="auto">
          <a:xfrm>
            <a:off x="365125" y="273050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一、目的</a:t>
            </a:r>
          </a:p>
        </p:txBody>
      </p:sp>
      <p:sp>
        <p:nvSpPr>
          <p:cNvPr id="24586" name="矩形 2"/>
          <p:cNvSpPr>
            <a:spLocks noChangeArrowheads="1"/>
          </p:cNvSpPr>
          <p:nvPr/>
        </p:nvSpPr>
        <p:spPr bwMode="auto">
          <a:xfrm>
            <a:off x="1733550" y="2509838"/>
            <a:ext cx="8407400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8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保持口腔清洁、湿润，预防并发症。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8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去除口臭、牙垢，促进食欲，保持口腔正常功能。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8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通过观察口腔状况，为诊断和治疗疾病提供依据</a:t>
            </a:r>
            <a:endParaRPr lang="zh-CN" altLang="en-US" sz="2800">
              <a:solidFill>
                <a:srgbClr val="0070C0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769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3815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524250" y="825500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0774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0775" name="文本框 15"/>
          <p:cNvSpPr txBox="1">
            <a:spLocks noChangeArrowheads="1"/>
          </p:cNvSpPr>
          <p:nvPr/>
        </p:nvSpPr>
        <p:spPr bwMode="auto">
          <a:xfrm>
            <a:off x="0" y="249238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60776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（三）压疮的分期</a:t>
            </a:r>
          </a:p>
        </p:txBody>
      </p:sp>
      <p:sp>
        <p:nvSpPr>
          <p:cNvPr id="147458" name="Text Box 2"/>
          <p:cNvSpPr txBox="1">
            <a:spLocks noChangeArrowheads="1"/>
          </p:cNvSpPr>
          <p:nvPr/>
        </p:nvSpPr>
        <p:spPr bwMode="auto">
          <a:xfrm>
            <a:off x="1687513" y="2479675"/>
            <a:ext cx="4851400" cy="2049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65125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、溃疡期</a:t>
            </a:r>
            <a:endParaRPr lang="en-US" altLang="zh-CN" sz="2800" b="1" dirty="0">
              <a:solidFill>
                <a:schemeClr val="hlink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表皮破溃，有渗出物，痛感加重</a:t>
            </a:r>
            <a:endParaRPr lang="en-US" altLang="zh-CN" sz="2400" b="1" dirty="0">
              <a:solidFill>
                <a:schemeClr val="hlink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组织坏死，有脓液</a:t>
            </a:r>
          </a:p>
          <a:p>
            <a:pPr indent="365125">
              <a:lnSpc>
                <a:spcPct val="120000"/>
              </a:lnSpc>
              <a:defRPr/>
            </a:pPr>
            <a:endParaRPr lang="zh-CN" altLang="en-US" b="1" dirty="0">
              <a:latin typeface="Verdana" pitchFamily="34" charset="0"/>
            </a:endParaRPr>
          </a:p>
        </p:txBody>
      </p:sp>
      <p:pic>
        <p:nvPicPr>
          <p:cNvPr id="16692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85025" y="2255838"/>
            <a:ext cx="33274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/>
          <p:cNvPicPr>
            <a:picLocks noChangeArrowheads="1"/>
          </p:cNvPicPr>
          <p:nvPr/>
        </p:nvPicPr>
        <p:blipFill>
          <a:blip r:embed="rId3"/>
          <a:srcRect l="52499" t="34666" r="15001" b="33556"/>
          <a:stretch>
            <a:fillRect/>
          </a:stretch>
        </p:blipFill>
        <p:spPr bwMode="auto">
          <a:xfrm>
            <a:off x="6835775" y="2230438"/>
            <a:ext cx="3786188" cy="26749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793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7085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3592513" y="835025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1798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1799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目   的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2390775" y="2239963"/>
            <a:ext cx="8356600" cy="2678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保持皮肤清洁，使患者舒适。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促进皮肤的血液循环，增强皮肤功能，预防皮肤并发症。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观察皮肤情况，为临床诊治提供依据。</a:t>
            </a:r>
          </a:p>
          <a:p>
            <a:pPr marL="342900" indent="-342900"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促进沟通，维持形象，增强信心。</a:t>
            </a:r>
          </a:p>
          <a:p>
            <a:pPr>
              <a:defRPr/>
            </a:pPr>
            <a:endParaRPr lang="zh-CN" altLang="en-US" sz="2400" b="1" dirty="0">
              <a:solidFill>
                <a:schemeClr val="hlink"/>
              </a:solidFill>
              <a:ea typeface="微软雅黑" pitchFamily="34" charset="-122"/>
            </a:endParaRPr>
          </a:p>
        </p:txBody>
      </p:sp>
      <p:sp>
        <p:nvSpPr>
          <p:cNvPr id="161801" name="文本框 15"/>
          <p:cNvSpPr txBox="1">
            <a:spLocks noChangeArrowheads="1"/>
          </p:cNvSpPr>
          <p:nvPr/>
        </p:nvSpPr>
        <p:spPr bwMode="auto">
          <a:xfrm>
            <a:off x="174625" y="242888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817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43547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570288" y="819150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2822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2823" name="文本框 15"/>
          <p:cNvSpPr txBox="1">
            <a:spLocks noChangeArrowheads="1"/>
          </p:cNvSpPr>
          <p:nvPr/>
        </p:nvSpPr>
        <p:spPr bwMode="auto">
          <a:xfrm>
            <a:off x="6350" y="257175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62824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（四）压疮的预防与护理</a:t>
            </a:r>
          </a:p>
        </p:txBody>
      </p:sp>
      <p:sp>
        <p:nvSpPr>
          <p:cNvPr id="3" name="AutoShape 7" descr="5%"/>
          <p:cNvSpPr>
            <a:spLocks noChangeArrowheads="1"/>
          </p:cNvSpPr>
          <p:nvPr/>
        </p:nvSpPr>
        <p:spPr bwMode="auto">
          <a:xfrm>
            <a:off x="1306513" y="3168650"/>
            <a:ext cx="1571625" cy="534988"/>
          </a:xfrm>
          <a:prstGeom prst="roundRect">
            <a:avLst>
              <a:gd name="adj" fmla="val 16667"/>
            </a:avLst>
          </a:prstGeom>
          <a:pattFill prst="pct5">
            <a:fgClr>
              <a:schemeClr val="tx1"/>
            </a:fgClr>
            <a:bgClr>
              <a:schemeClr val="accent1"/>
            </a:bgClr>
          </a:pattFill>
          <a:ln w="57150" cmpd="thinThick" algn="ctr">
            <a:solidFill>
              <a:schemeClr val="bg1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charset="2"/>
              <a:buNone/>
              <a:defRPr/>
            </a:pPr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itchFamily="34" charset="-122"/>
              </a:rPr>
              <a:t>目的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3394075" y="2543175"/>
            <a:ext cx="7243763" cy="1962150"/>
          </a:xfrm>
          <a:prstGeom prst="rect">
            <a:avLst/>
          </a:prstGeom>
          <a:noFill/>
          <a:ln w="44450" cap="rnd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ea typeface="微软雅黑"/>
                <a:cs typeface="微软雅黑"/>
              </a:rPr>
              <a:t>促进血液循环，保持皮肤完整性。</a:t>
            </a:r>
          </a:p>
          <a:p>
            <a:pPr>
              <a:buFont typeface="Wingdings" pitchFamily="2" charset="2"/>
              <a:buChar char="u"/>
            </a:pPr>
            <a:endParaRPr lang="zh-CN" altLang="en-US" sz="2400" b="1">
              <a:solidFill>
                <a:schemeClr val="hlink"/>
              </a:solidFill>
              <a:ea typeface="微软雅黑"/>
              <a:cs typeface="微软雅黑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ea typeface="微软雅黑"/>
                <a:cs typeface="微软雅黑"/>
              </a:rPr>
              <a:t>促进压疮痊愈，防止并发症。</a:t>
            </a:r>
          </a:p>
          <a:p>
            <a:pPr>
              <a:buFont typeface="Wingdings" pitchFamily="2" charset="2"/>
              <a:buChar char="u"/>
            </a:pPr>
            <a:endParaRPr lang="zh-CN" altLang="en-US" sz="2400" b="1">
              <a:solidFill>
                <a:schemeClr val="hlink"/>
              </a:solidFill>
              <a:ea typeface="微软雅黑"/>
              <a:cs typeface="微软雅黑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ea typeface="微软雅黑"/>
                <a:cs typeface="微软雅黑"/>
              </a:rPr>
              <a:t>患者及家属获得预防压疮的知识和技能。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258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41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5307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673475" y="796925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846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3847" name="文本框 15"/>
          <p:cNvSpPr txBox="1">
            <a:spLocks noChangeArrowheads="1"/>
          </p:cNvSpPr>
          <p:nvPr/>
        </p:nvSpPr>
        <p:spPr bwMode="auto">
          <a:xfrm>
            <a:off x="73025" y="246063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63848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3" name="AutoShape 7" descr="5%"/>
          <p:cNvSpPr>
            <a:spLocks noChangeArrowheads="1"/>
          </p:cNvSpPr>
          <p:nvPr/>
        </p:nvSpPr>
        <p:spPr bwMode="auto">
          <a:xfrm>
            <a:off x="1306513" y="3168650"/>
            <a:ext cx="1571625" cy="534988"/>
          </a:xfrm>
          <a:prstGeom prst="roundRect">
            <a:avLst>
              <a:gd name="adj" fmla="val 16667"/>
            </a:avLst>
          </a:prstGeom>
          <a:pattFill prst="pct5">
            <a:fgClr>
              <a:schemeClr val="tx1"/>
            </a:fgClr>
            <a:bgClr>
              <a:schemeClr val="accent1"/>
            </a:bgClr>
          </a:pattFill>
          <a:ln w="57150" cmpd="thinThick" algn="ctr">
            <a:solidFill>
              <a:schemeClr val="bg1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charset="2"/>
              <a:buNone/>
              <a:defRPr/>
            </a:pPr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itchFamily="34" charset="-122"/>
              </a:rPr>
              <a:t>操作程序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3394075" y="2543175"/>
            <a:ext cx="1136650" cy="2327275"/>
          </a:xfrm>
          <a:prstGeom prst="rect">
            <a:avLst/>
          </a:prstGeom>
          <a:noFill/>
          <a:ln w="44450" cap="rnd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ea typeface="微软雅黑"/>
                <a:cs typeface="微软雅黑"/>
              </a:rPr>
              <a:t>评估</a:t>
            </a:r>
          </a:p>
          <a:p>
            <a:pPr>
              <a:buFont typeface="Wingdings" pitchFamily="2" charset="2"/>
              <a:buChar char="u"/>
            </a:pPr>
            <a:endParaRPr lang="zh-CN" altLang="en-US" sz="2400" b="1">
              <a:solidFill>
                <a:schemeClr val="hlink"/>
              </a:solidFill>
              <a:ea typeface="微软雅黑"/>
              <a:cs typeface="微软雅黑"/>
            </a:endParaRPr>
          </a:p>
          <a:p>
            <a:pPr>
              <a:buFont typeface="Wingdings" pitchFamily="2" charset="2"/>
              <a:buChar char="u"/>
            </a:pPr>
            <a:endParaRPr lang="zh-CN" altLang="en-US" sz="2400" b="1">
              <a:solidFill>
                <a:schemeClr val="hlink"/>
              </a:solidFill>
              <a:ea typeface="微软雅黑"/>
              <a:cs typeface="微软雅黑"/>
            </a:endParaRPr>
          </a:p>
          <a:p>
            <a:pPr>
              <a:buFont typeface="Wingdings" pitchFamily="2" charset="2"/>
              <a:buNone/>
            </a:pPr>
            <a:endParaRPr lang="zh-CN" altLang="en-US" sz="2400" b="1">
              <a:solidFill>
                <a:schemeClr val="hlink"/>
              </a:solidFill>
              <a:ea typeface="微软雅黑"/>
              <a:cs typeface="微软雅黑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ea typeface="微软雅黑"/>
                <a:cs typeface="微软雅黑"/>
              </a:rPr>
              <a:t>计划</a:t>
            </a:r>
          </a:p>
          <a:p>
            <a:pPr>
              <a:buFont typeface="Wingdings" pitchFamily="2" charset="2"/>
              <a:buNone/>
            </a:pPr>
            <a:endParaRPr lang="zh-CN" altLang="en-US" sz="2400" b="1">
              <a:solidFill>
                <a:schemeClr val="hlink"/>
              </a:solidFill>
              <a:ea typeface="微软雅黑"/>
              <a:cs typeface="微软雅黑"/>
            </a:endParaRPr>
          </a:p>
        </p:txBody>
      </p:sp>
      <p:sp>
        <p:nvSpPr>
          <p:cNvPr id="114710" name="Text Box 22"/>
          <p:cNvSpPr txBox="1">
            <a:spLocks noChangeArrowheads="1"/>
          </p:cNvSpPr>
          <p:nvPr/>
        </p:nvSpPr>
        <p:spPr bwMode="auto">
          <a:xfrm>
            <a:off x="5067300" y="2497138"/>
            <a:ext cx="5354638" cy="919162"/>
          </a:xfrm>
          <a:prstGeom prst="rect">
            <a:avLst/>
          </a:prstGeom>
          <a:solidFill>
            <a:srgbClr val="0000FF">
              <a:alpha val="38823"/>
            </a:srgbClr>
          </a:solidFill>
          <a:ln w="3175" algn="ctr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高危人群及危险因素评估。</a:t>
            </a:r>
          </a:p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患者压疮好发部位皮肤的变化及其分期。</a:t>
            </a:r>
          </a:p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患者及其家属有关防治压疮的知识和合作能力。</a:t>
            </a:r>
          </a:p>
        </p:txBody>
      </p:sp>
      <p:sp>
        <p:nvSpPr>
          <p:cNvPr id="5" name="Text Box 22"/>
          <p:cNvSpPr txBox="1">
            <a:spLocks noChangeArrowheads="1"/>
          </p:cNvSpPr>
          <p:nvPr/>
        </p:nvSpPr>
        <p:spPr bwMode="auto">
          <a:xfrm>
            <a:off x="5046663" y="3790950"/>
            <a:ext cx="5354637" cy="1200150"/>
          </a:xfrm>
          <a:prstGeom prst="rect">
            <a:avLst/>
          </a:prstGeom>
          <a:solidFill>
            <a:srgbClr val="0000FF">
              <a:alpha val="38823"/>
            </a:srgbClr>
          </a:solidFill>
          <a:ln w="3175" algn="ctr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翻身记录卡、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zh-CN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％乙醇、电动按摩器、支被架、海绵垫、分隔式气圈、方块垫、羊皮垫、弹性棉花填充的小方隔褥垫、泡沫海绵垫褥、气垫褥、水褥、电动翻转床、压力轮替床垫、蛋型床垫。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14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2582" grpId="0" animBg="1"/>
      <p:bldP spid="114710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865" name="组合 5"/>
          <p:cNvGrpSpPr>
            <a:grpSpLocks/>
          </p:cNvGrpSpPr>
          <p:nvPr/>
        </p:nvGrpSpPr>
        <p:grpSpPr bwMode="auto">
          <a:xfrm>
            <a:off x="565150" y="15303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42118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563938" y="827088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4870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4871" name="文本框 15"/>
          <p:cNvSpPr txBox="1">
            <a:spLocks noChangeArrowheads="1"/>
          </p:cNvSpPr>
          <p:nvPr/>
        </p:nvSpPr>
        <p:spPr bwMode="auto">
          <a:xfrm>
            <a:off x="19050" y="254000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64872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3" name="AutoShape 7" descr="5%"/>
          <p:cNvSpPr>
            <a:spLocks noChangeArrowheads="1"/>
          </p:cNvSpPr>
          <p:nvPr/>
        </p:nvSpPr>
        <p:spPr bwMode="auto">
          <a:xfrm>
            <a:off x="1306513" y="3168650"/>
            <a:ext cx="1571625" cy="534988"/>
          </a:xfrm>
          <a:prstGeom prst="roundRect">
            <a:avLst>
              <a:gd name="adj" fmla="val 16667"/>
            </a:avLst>
          </a:prstGeom>
          <a:pattFill prst="pct5">
            <a:fgClr>
              <a:schemeClr val="tx1"/>
            </a:fgClr>
            <a:bgClr>
              <a:schemeClr val="accent1"/>
            </a:bgClr>
          </a:pattFill>
          <a:ln w="57150" cmpd="thinThick" algn="ctr">
            <a:solidFill>
              <a:schemeClr val="bg1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charset="2"/>
              <a:buNone/>
              <a:defRPr/>
            </a:pPr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itchFamily="34" charset="-122"/>
              </a:rPr>
              <a:t>操作程序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3425825" y="2266950"/>
            <a:ext cx="5203825" cy="2692400"/>
          </a:xfrm>
          <a:prstGeom prst="rect">
            <a:avLst/>
          </a:prstGeom>
          <a:noFill/>
          <a:ln w="44450" cap="rnd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</a:pPr>
            <a:endParaRPr lang="zh-CN" altLang="en-US" sz="2400" b="1">
              <a:solidFill>
                <a:schemeClr val="hlink"/>
              </a:solidFill>
              <a:ea typeface="微软雅黑"/>
              <a:cs typeface="微软雅黑"/>
            </a:endParaRPr>
          </a:p>
          <a:p>
            <a:pPr>
              <a:buFont typeface="Wingdings" pitchFamily="2" charset="2"/>
              <a:buNone/>
            </a:pPr>
            <a:r>
              <a:rPr lang="zh-CN" altLang="en-US">
                <a:solidFill>
                  <a:srgbClr val="FFFFFF"/>
                </a:solidFill>
              </a:rPr>
              <a:t>                         </a:t>
            </a:r>
            <a:r>
              <a:rPr lang="zh-CN" altLang="en-US" sz="2400" b="1">
                <a:solidFill>
                  <a:schemeClr val="hlink"/>
                </a:solidFill>
                <a:ea typeface="微软雅黑"/>
                <a:cs typeface="微软雅黑"/>
              </a:rPr>
              <a:t>压疮的预防</a:t>
            </a:r>
          </a:p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ea typeface="微软雅黑"/>
                <a:cs typeface="微软雅黑"/>
              </a:rPr>
              <a:t>实施</a:t>
            </a:r>
          </a:p>
          <a:p>
            <a:pPr>
              <a:buFont typeface="Wingdings" pitchFamily="2" charset="2"/>
              <a:buNone/>
            </a:pPr>
            <a:endParaRPr lang="zh-CN" altLang="en-US" sz="2400" b="1">
              <a:solidFill>
                <a:schemeClr val="hlink"/>
              </a:solidFill>
              <a:ea typeface="微软雅黑"/>
              <a:cs typeface="微软雅黑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ea typeface="微软雅黑"/>
                <a:cs typeface="微软雅黑"/>
              </a:rPr>
              <a:t>                   压疮的治疗与护理 </a:t>
            </a:r>
          </a:p>
          <a:p>
            <a:pPr>
              <a:buFont typeface="Wingdings" pitchFamily="2" charset="2"/>
              <a:buNone/>
            </a:pPr>
            <a:endParaRPr lang="zh-CN" altLang="en-US" sz="2400" b="1">
              <a:solidFill>
                <a:schemeClr val="hlink"/>
              </a:solidFill>
              <a:ea typeface="微软雅黑"/>
              <a:cs typeface="微软雅黑"/>
            </a:endParaRPr>
          </a:p>
          <a:p>
            <a:pPr>
              <a:buFont typeface="Wingdings" pitchFamily="2" charset="2"/>
              <a:buNone/>
            </a:pPr>
            <a:endParaRPr lang="zh-CN" altLang="en-US" sz="2400" b="1">
              <a:solidFill>
                <a:schemeClr val="hlink"/>
              </a:solidFill>
              <a:ea typeface="微软雅黑"/>
              <a:cs typeface="微软雅黑"/>
            </a:endParaRPr>
          </a:p>
        </p:txBody>
      </p:sp>
      <p:sp>
        <p:nvSpPr>
          <p:cNvPr id="132116" name="AutoShape 20"/>
          <p:cNvSpPr/>
          <p:nvPr/>
        </p:nvSpPr>
        <p:spPr bwMode="auto">
          <a:xfrm>
            <a:off x="4751388" y="2781300"/>
            <a:ext cx="255587" cy="1036638"/>
          </a:xfrm>
          <a:prstGeom prst="leftBrace">
            <a:avLst>
              <a:gd name="adj1" fmla="val 33799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2582" grpId="0" animBg="1"/>
      <p:bldP spid="13211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889" name="组合 5"/>
          <p:cNvGrpSpPr>
            <a:grpSpLocks/>
          </p:cNvGrpSpPr>
          <p:nvPr/>
        </p:nvGrpSpPr>
        <p:grpSpPr bwMode="auto">
          <a:xfrm>
            <a:off x="544513" y="15303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48945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570288" y="814388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5894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5895" name="文本框 15"/>
          <p:cNvSpPr txBox="1">
            <a:spLocks noChangeArrowheads="1"/>
          </p:cNvSpPr>
          <p:nvPr/>
        </p:nvSpPr>
        <p:spPr bwMode="auto">
          <a:xfrm>
            <a:off x="146050" y="261938"/>
            <a:ext cx="470852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65896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34162" name="Text Box 18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、压疮的预防</a:t>
            </a:r>
          </a:p>
        </p:txBody>
      </p:sp>
      <p:sp>
        <p:nvSpPr>
          <p:cNvPr id="134163" name="Rectangle 19"/>
          <p:cNvSpPr>
            <a:spLocks noChangeArrowheads="1"/>
          </p:cNvSpPr>
          <p:nvPr/>
        </p:nvSpPr>
        <p:spPr bwMode="auto">
          <a:xfrm>
            <a:off x="2255838" y="2816225"/>
            <a:ext cx="7461250" cy="19177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预防压疮关键在于消除易发原因</a:t>
            </a:r>
          </a:p>
          <a:p>
            <a:pPr>
              <a:buFont typeface="Wingdings" pitchFamily="2" charset="2"/>
              <a:buChar char="u"/>
            </a:pPr>
            <a:endParaRPr lang="zh-CN" altLang="en-US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做到“六勤一好”：勤观察   勤翻身</a:t>
            </a:r>
          </a:p>
          <a:p>
            <a:pPr>
              <a:buFont typeface="Wingdings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                   勤擦洗   勤按摩</a:t>
            </a:r>
          </a:p>
          <a:p>
            <a:pPr>
              <a:buFont typeface="Wingdings" pitchFamily="2" charset="2"/>
              <a:buNone/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               勤整理   勤更换    营养好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913" name="组合 5"/>
          <p:cNvGrpSpPr>
            <a:grpSpLocks/>
          </p:cNvGrpSpPr>
          <p:nvPr/>
        </p:nvGrpSpPr>
        <p:grpSpPr bwMode="auto">
          <a:xfrm>
            <a:off x="544513" y="15303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352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495675" y="827088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6918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6919" name="文本框 15"/>
          <p:cNvSpPr txBox="1">
            <a:spLocks noChangeArrowheads="1"/>
          </p:cNvSpPr>
          <p:nvPr/>
        </p:nvSpPr>
        <p:spPr bwMode="auto">
          <a:xfrm>
            <a:off x="0" y="269875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66920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35184" name="Text Box 16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、压疮的预防</a:t>
            </a:r>
          </a:p>
        </p:txBody>
      </p:sp>
      <p:sp>
        <p:nvSpPr>
          <p:cNvPr id="166922" name="Text Box 5"/>
          <p:cNvSpPr txBox="1">
            <a:spLocks noChangeArrowheads="1"/>
          </p:cNvSpPr>
          <p:nvPr/>
        </p:nvSpPr>
        <p:spPr bwMode="auto">
          <a:xfrm>
            <a:off x="1766888" y="3243263"/>
            <a:ext cx="446405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定时翻身：</a:t>
            </a:r>
          </a:p>
          <a:p>
            <a:pPr>
              <a:lnSpc>
                <a:spcPct val="105000"/>
              </a:lnSpc>
              <a:buFont typeface="Wingdings" pitchFamily="2" charset="2"/>
              <a:buNone/>
            </a:pP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 每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2h</a:t>
            </a: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翻身一次</a:t>
            </a:r>
          </a:p>
          <a:p>
            <a:pPr>
              <a:lnSpc>
                <a:spcPct val="105000"/>
              </a:lnSpc>
              <a:buFont typeface="Wingdings" pitchFamily="2" charset="2"/>
              <a:buNone/>
            </a:pP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 建立床头翻身记录卡</a:t>
            </a:r>
          </a:p>
        </p:txBody>
      </p:sp>
      <p:pic>
        <p:nvPicPr>
          <p:cNvPr id="154627" name="Picture 3" descr="翻身侧卧4"/>
          <p:cNvPicPr>
            <a:picLocks noChangeAspect="1" noChangeArrowheads="1"/>
          </p:cNvPicPr>
          <p:nvPr/>
        </p:nvPicPr>
        <p:blipFill>
          <a:blip r:embed="rId2"/>
          <a:srcRect b="3215"/>
          <a:stretch>
            <a:fillRect/>
          </a:stretch>
        </p:blipFill>
        <p:spPr bwMode="auto">
          <a:xfrm>
            <a:off x="6588125" y="2387600"/>
            <a:ext cx="4195763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5228" name="Group 60"/>
          <p:cNvGraphicFramePr>
            <a:graphicFrameLocks noGrp="1"/>
          </p:cNvGraphicFramePr>
          <p:nvPr/>
        </p:nvGraphicFramePr>
        <p:xfrm>
          <a:off x="6230938" y="2528888"/>
          <a:ext cx="5092700" cy="2551112"/>
        </p:xfrm>
        <a:graphic>
          <a:graphicData uri="http://schemas.openxmlformats.org/drawingml/2006/table">
            <a:tbl>
              <a:tblPr/>
              <a:tblGrid>
                <a:gridCol w="1427162"/>
                <a:gridCol w="849313"/>
                <a:gridCol w="1543050"/>
                <a:gridCol w="1273175"/>
              </a:tblGrid>
              <a:tr h="130835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日期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/ 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时间</a:t>
                      </a: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卧位</a:t>
                      </a: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皮肤情况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及  备  注</a:t>
                      </a: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执行者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签     名</a:t>
                      </a: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2"/>
                        <a:buNone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5229" name="Text Box 61"/>
          <p:cNvSpPr txBox="1">
            <a:spLocks noChangeArrowheads="1"/>
          </p:cNvSpPr>
          <p:nvPr/>
        </p:nvSpPr>
        <p:spPr bwMode="auto">
          <a:xfrm>
            <a:off x="968375" y="2581275"/>
            <a:ext cx="4400550" cy="5238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）避免局部受压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35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5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937" name="组合 5"/>
          <p:cNvGrpSpPr>
            <a:grpSpLocks/>
          </p:cNvGrpSpPr>
          <p:nvPr/>
        </p:nvGrpSpPr>
        <p:grpSpPr bwMode="auto">
          <a:xfrm>
            <a:off x="544513" y="15303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4037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570288" y="827088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7942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7943" name="文本框 15"/>
          <p:cNvSpPr txBox="1">
            <a:spLocks noChangeArrowheads="1"/>
          </p:cNvSpPr>
          <p:nvPr/>
        </p:nvSpPr>
        <p:spPr bwMode="auto">
          <a:xfrm>
            <a:off x="100013" y="261938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67944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36208" name="Text Box 16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、压疮的预防</a:t>
            </a:r>
          </a:p>
        </p:txBody>
      </p:sp>
      <p:sp>
        <p:nvSpPr>
          <p:cNvPr id="167946" name="Text Box 5"/>
          <p:cNvSpPr txBox="1">
            <a:spLocks noChangeArrowheads="1"/>
          </p:cNvSpPr>
          <p:nvPr/>
        </p:nvSpPr>
        <p:spPr bwMode="auto">
          <a:xfrm>
            <a:off x="1785938" y="3303588"/>
            <a:ext cx="52355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保护骨隆突处和支持身体空隙处</a:t>
            </a:r>
          </a:p>
          <a:p>
            <a:pPr>
              <a:lnSpc>
                <a:spcPct val="105000"/>
              </a:lnSpc>
              <a:buFont typeface="Wingdings" pitchFamily="2" charset="2"/>
              <a:buNone/>
            </a:pPr>
            <a:r>
              <a:rPr lang="zh-CN" altLang="en-US" sz="2400" b="1">
                <a:latin typeface="楷体"/>
                <a:ea typeface="楷体"/>
                <a:cs typeface="楷体"/>
              </a:rPr>
              <a:t>    </a:t>
            </a:r>
          </a:p>
        </p:txBody>
      </p:sp>
      <p:pic>
        <p:nvPicPr>
          <p:cNvPr id="156677" name="Picture 5" descr="气垫1"/>
          <p:cNvPicPr>
            <a:picLocks noChangeAspect="1" noChangeArrowheads="1"/>
          </p:cNvPicPr>
          <p:nvPr/>
        </p:nvPicPr>
        <p:blipFill>
          <a:blip r:embed="rId2"/>
          <a:srcRect r="6282"/>
          <a:stretch>
            <a:fillRect/>
          </a:stretch>
        </p:blipFill>
        <p:spPr bwMode="auto">
          <a:xfrm>
            <a:off x="6788150" y="2409825"/>
            <a:ext cx="4286250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8" name="Picture 6" descr="护架"/>
          <p:cNvPicPr>
            <a:picLocks noChangeAspect="1" noChangeArrowheads="1"/>
          </p:cNvPicPr>
          <p:nvPr/>
        </p:nvPicPr>
        <p:blipFill>
          <a:blip r:embed="rId3"/>
          <a:srcRect b="7784"/>
          <a:stretch>
            <a:fillRect/>
          </a:stretch>
        </p:blipFill>
        <p:spPr bwMode="auto">
          <a:xfrm>
            <a:off x="6829425" y="2409825"/>
            <a:ext cx="4278313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 Box 61"/>
          <p:cNvSpPr txBox="1">
            <a:spLocks noChangeArrowheads="1"/>
          </p:cNvSpPr>
          <p:nvPr/>
        </p:nvSpPr>
        <p:spPr bwMode="auto">
          <a:xfrm>
            <a:off x="1079500" y="2644775"/>
            <a:ext cx="4400550" cy="5238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）避免局部受压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961" name="组合 5"/>
          <p:cNvGrpSpPr>
            <a:grpSpLocks/>
          </p:cNvGrpSpPr>
          <p:nvPr/>
        </p:nvGrpSpPr>
        <p:grpSpPr bwMode="auto">
          <a:xfrm>
            <a:off x="544513" y="15303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3894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570288" y="809625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8966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8967" name="文本框 15"/>
          <p:cNvSpPr txBox="1">
            <a:spLocks noChangeArrowheads="1"/>
          </p:cNvSpPr>
          <p:nvPr/>
        </p:nvSpPr>
        <p:spPr bwMode="auto">
          <a:xfrm>
            <a:off x="53975" y="250825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68968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37232" name="Text Box 16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、压疮的预防</a:t>
            </a: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2309813" y="3448050"/>
            <a:ext cx="5235575" cy="1655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正确使用石膏、绷带及夹板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zh-CN" alt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05000"/>
              </a:lnSpc>
              <a:buFont typeface="Wingdings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</a:p>
        </p:txBody>
      </p:sp>
      <p:pic>
        <p:nvPicPr>
          <p:cNvPr id="157701" name="Picture 5" descr="SLING3"/>
          <p:cNvPicPr>
            <a:picLocks noChangeAspect="1" noChangeArrowheads="1"/>
          </p:cNvPicPr>
          <p:nvPr/>
        </p:nvPicPr>
        <p:blipFill>
          <a:blip r:embed="rId2"/>
          <a:srcRect t="43152" b="11702"/>
          <a:stretch>
            <a:fillRect/>
          </a:stretch>
        </p:blipFill>
        <p:spPr bwMode="auto">
          <a:xfrm>
            <a:off x="7138988" y="2190750"/>
            <a:ext cx="3581400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 Box 61"/>
          <p:cNvSpPr txBox="1">
            <a:spLocks noChangeArrowheads="1"/>
          </p:cNvSpPr>
          <p:nvPr/>
        </p:nvSpPr>
        <p:spPr bwMode="auto">
          <a:xfrm>
            <a:off x="1476375" y="2728913"/>
            <a:ext cx="4400550" cy="5238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）避免局部受压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985" name="组合 5"/>
          <p:cNvGrpSpPr>
            <a:grpSpLocks/>
          </p:cNvGrpSpPr>
          <p:nvPr/>
        </p:nvGrpSpPr>
        <p:grpSpPr bwMode="auto">
          <a:xfrm>
            <a:off x="544513" y="15303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29736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440113" y="811213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9990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9991" name="文本框 15"/>
          <p:cNvSpPr txBox="1">
            <a:spLocks noChangeArrowheads="1"/>
          </p:cNvSpPr>
          <p:nvPr/>
        </p:nvSpPr>
        <p:spPr bwMode="auto">
          <a:xfrm>
            <a:off x="46038" y="2444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69992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38256" name="Text Box 16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、压疮的预防</a:t>
            </a: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2052638" y="3468688"/>
            <a:ext cx="4165600" cy="1581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半卧位时防身体下滑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zh-CN" alt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05000"/>
              </a:lnSpc>
              <a:buFont typeface="Wingdings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</a:p>
        </p:txBody>
      </p:sp>
      <p:sp>
        <p:nvSpPr>
          <p:cNvPr id="138258" name="Text Box 18"/>
          <p:cNvSpPr txBox="1">
            <a:spLocks noChangeArrowheads="1"/>
          </p:cNvSpPr>
          <p:nvPr/>
        </p:nvSpPr>
        <p:spPr bwMode="auto">
          <a:xfrm>
            <a:off x="1312863" y="2700338"/>
            <a:ext cx="4905375" cy="46196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）避免摩擦力及剪切力的作用</a:t>
            </a:r>
          </a:p>
        </p:txBody>
      </p:sp>
      <p:pic>
        <p:nvPicPr>
          <p:cNvPr id="165890" name="Picture 2" descr="wowei-5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8625" y="2360613"/>
            <a:ext cx="3816350" cy="271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9337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3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二、操作程序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076450" y="827088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5607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5608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评    估</a:t>
            </a:r>
          </a:p>
        </p:txBody>
      </p:sp>
      <p:sp>
        <p:nvSpPr>
          <p:cNvPr id="43019" name="Rectangle 16"/>
          <p:cNvSpPr>
            <a:spLocks noChangeArrowheads="1"/>
          </p:cNvSpPr>
          <p:nvPr/>
        </p:nvSpPr>
        <p:spPr bwMode="auto">
          <a:xfrm>
            <a:off x="1036638" y="2136775"/>
            <a:ext cx="99314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患者病情、意识状况及生活自理能力</a:t>
            </a:r>
          </a:p>
          <a:p>
            <a:pPr indent="304800"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患者心理反应及合作程度</a:t>
            </a:r>
          </a:p>
          <a:p>
            <a:pPr indent="304800"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口腔基本状况</a:t>
            </a:r>
          </a:p>
          <a:p>
            <a:pPr indent="304800"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患者口腔卫生习惯及对口腔卫生知识的了解和重视程度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009" name="组合 5"/>
          <p:cNvGrpSpPr>
            <a:grpSpLocks/>
          </p:cNvGrpSpPr>
          <p:nvPr/>
        </p:nvGrpSpPr>
        <p:grpSpPr bwMode="auto">
          <a:xfrm>
            <a:off x="544513" y="15303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3894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570288" y="779463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1014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1015" name="文本框 15"/>
          <p:cNvSpPr txBox="1">
            <a:spLocks noChangeArrowheads="1"/>
          </p:cNvSpPr>
          <p:nvPr/>
        </p:nvSpPr>
        <p:spPr bwMode="auto">
          <a:xfrm>
            <a:off x="0" y="252413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71016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39280" name="Text Box 16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、压疮的预防</a:t>
            </a: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1978025" y="3451225"/>
            <a:ext cx="5235575" cy="1581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翻身、更换被服时抬起身体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zh-CN" alt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05000"/>
              </a:lnSpc>
              <a:buFont typeface="Wingdings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</a:p>
        </p:txBody>
      </p:sp>
      <p:pic>
        <p:nvPicPr>
          <p:cNvPr id="1638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7513" y="2181225"/>
            <a:ext cx="4081462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1301750" y="2803525"/>
            <a:ext cx="4905375" cy="46196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）避免摩擦力及剪切力的作用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033" name="组合 5"/>
          <p:cNvGrpSpPr>
            <a:grpSpLocks/>
          </p:cNvGrpSpPr>
          <p:nvPr/>
        </p:nvGrpSpPr>
        <p:grpSpPr bwMode="auto">
          <a:xfrm>
            <a:off x="544513" y="15303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37356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516313" y="827088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2038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2039" name="文本框 15"/>
          <p:cNvSpPr txBox="1">
            <a:spLocks noChangeArrowheads="1"/>
          </p:cNvSpPr>
          <p:nvPr/>
        </p:nvSpPr>
        <p:spPr bwMode="auto">
          <a:xfrm>
            <a:off x="57150" y="230188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72040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40304" name="Text Box 16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、压疮的预防</a:t>
            </a: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2114550" y="3559175"/>
            <a:ext cx="5235575" cy="1582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使用便器时不硬拉、硬塞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zh-CN" alt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05000"/>
              </a:lnSpc>
              <a:buFont typeface="Wingdings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</a:p>
        </p:txBody>
      </p:sp>
      <p:pic>
        <p:nvPicPr>
          <p:cNvPr id="181261" name="Picture 11" descr="D]AMXPCFS@H~USYC73HFZJ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7513" y="2235200"/>
            <a:ext cx="4227512" cy="26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1301750" y="2803525"/>
            <a:ext cx="4905375" cy="46196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）避免摩擦力及剪切力的作用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057" name="组合 5"/>
          <p:cNvGrpSpPr>
            <a:grpSpLocks/>
          </p:cNvGrpSpPr>
          <p:nvPr/>
        </p:nvGrpSpPr>
        <p:grpSpPr bwMode="auto">
          <a:xfrm>
            <a:off x="544513" y="1530350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237038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416300" y="827088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3062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3063" name="文本框 15"/>
          <p:cNvSpPr txBox="1">
            <a:spLocks noChangeArrowheads="1"/>
          </p:cNvSpPr>
          <p:nvPr/>
        </p:nvSpPr>
        <p:spPr bwMode="auto">
          <a:xfrm>
            <a:off x="0" y="279400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73064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41328" name="Text Box 16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、压疮的预防</a:t>
            </a: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2017713" y="3354388"/>
            <a:ext cx="52355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保持皮肤清洁干燥</a:t>
            </a:r>
          </a:p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不可直接卧于橡胶单或塑料布上</a:t>
            </a:r>
          </a:p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被服污染要及时更换</a:t>
            </a:r>
          </a:p>
        </p:txBody>
      </p:sp>
      <p:sp>
        <p:nvSpPr>
          <p:cNvPr id="141330" name="Text Box 18"/>
          <p:cNvSpPr txBox="1">
            <a:spLocks noChangeArrowheads="1"/>
          </p:cNvSpPr>
          <p:nvPr/>
        </p:nvSpPr>
        <p:spPr bwMode="auto">
          <a:xfrm>
            <a:off x="1263650" y="2754313"/>
            <a:ext cx="4479925" cy="46196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）避免潮湿及排泄物刺激</a:t>
            </a:r>
          </a:p>
        </p:txBody>
      </p:sp>
      <p:pic>
        <p:nvPicPr>
          <p:cNvPr id="166917" name="Picture 5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3288" y="2319338"/>
            <a:ext cx="3313112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9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81" name="组合 5"/>
          <p:cNvGrpSpPr>
            <a:grpSpLocks/>
          </p:cNvGrpSpPr>
          <p:nvPr/>
        </p:nvGrpSpPr>
        <p:grpSpPr bwMode="auto">
          <a:xfrm>
            <a:off x="554038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3434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486150" y="827088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4086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4087" name="文本框 15"/>
          <p:cNvSpPr txBox="1">
            <a:spLocks noChangeArrowheads="1"/>
          </p:cNvSpPr>
          <p:nvPr/>
        </p:nvSpPr>
        <p:spPr bwMode="auto">
          <a:xfrm>
            <a:off x="44450" y="249238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74088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42352" name="Text Box 16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、压疮的预防</a:t>
            </a: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2159000" y="3132138"/>
            <a:ext cx="52355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手法按摩：全背      局部</a:t>
            </a:r>
          </a:p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电动按摩</a:t>
            </a:r>
          </a:p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全范围关节活动</a:t>
            </a:r>
          </a:p>
          <a:p>
            <a:pP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使用压疮透明贴</a:t>
            </a:r>
          </a:p>
        </p:txBody>
      </p:sp>
      <p:sp>
        <p:nvSpPr>
          <p:cNvPr id="142354" name="Text Box 18"/>
          <p:cNvSpPr txBox="1">
            <a:spLocks noChangeArrowheads="1"/>
          </p:cNvSpPr>
          <p:nvPr/>
        </p:nvSpPr>
        <p:spPr bwMode="auto">
          <a:xfrm>
            <a:off x="1312863" y="2586038"/>
            <a:ext cx="3670300" cy="46196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）促进血液循环</a:t>
            </a:r>
            <a:endParaRPr lang="zh-CN" alt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67941" name="Picture 5" descr="背按摩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26313" y="2152650"/>
            <a:ext cx="29368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9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727575" y="434975"/>
            <a:ext cx="2736850" cy="609600"/>
          </a:xfrm>
        </p:spPr>
        <p:txBody>
          <a:bodyPr/>
          <a:lstStyle/>
          <a:p>
            <a:r>
              <a:rPr lang="zh-CN" altLang="en-US" sz="3200" b="1" smtClean="0">
                <a:solidFill>
                  <a:srgbClr val="FFCC00"/>
                </a:solidFill>
                <a:latin typeface="微软雅黑"/>
                <a:ea typeface="微软雅黑"/>
                <a:cs typeface="微软雅黑"/>
              </a:rPr>
              <a:t>全背按摩</a:t>
            </a:r>
          </a:p>
        </p:txBody>
      </p:sp>
      <p:pic>
        <p:nvPicPr>
          <p:cNvPr id="175106" name="Picture 3" descr="图片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lum bright="-24000"/>
          </a:blip>
          <a:srcRect/>
          <a:stretch>
            <a:fillRect/>
          </a:stretch>
        </p:blipFill>
        <p:spPr>
          <a:xfrm>
            <a:off x="1103313" y="1341438"/>
            <a:ext cx="9985375" cy="4783137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Rectangle 3" descr="幻灯片45"/>
          <p:cNvSpPr>
            <a:spLocks noGrp="1" noChangeAspect="1" noChangeArrowheads="1"/>
          </p:cNvSpPr>
          <p:nvPr>
            <p:ph type="body" idx="4294967295"/>
          </p:nvPr>
        </p:nvSpPr>
        <p:spPr>
          <a:xfrm>
            <a:off x="1196975" y="1219200"/>
            <a:ext cx="10080625" cy="4868863"/>
          </a:xfr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mtClean="0">
              <a:latin typeface="楷体"/>
              <a:ea typeface="楷体"/>
              <a:cs typeface="楷体"/>
            </a:endParaRP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4016375" y="414338"/>
            <a:ext cx="4224338" cy="57943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全范围关节活动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153" name="组合 5"/>
          <p:cNvGrpSpPr>
            <a:grpSpLocks/>
          </p:cNvGrpSpPr>
          <p:nvPr/>
        </p:nvGrpSpPr>
        <p:grpSpPr bwMode="auto">
          <a:xfrm>
            <a:off x="554038" y="15208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8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35927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502025" y="796925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7158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7159" name="文本框 15"/>
          <p:cNvSpPr txBox="1">
            <a:spLocks noChangeArrowheads="1"/>
          </p:cNvSpPr>
          <p:nvPr/>
        </p:nvSpPr>
        <p:spPr bwMode="auto">
          <a:xfrm>
            <a:off x="4763" y="265113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77160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43376" name="Text Box 16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、压疮的预防</a:t>
            </a:r>
          </a:p>
        </p:txBody>
      </p:sp>
      <p:pic>
        <p:nvPicPr>
          <p:cNvPr id="177162" name="Picture 4" descr="红烧鱼"/>
          <p:cNvPicPr>
            <a:picLocks noChangeAspect="1" noChangeArrowheads="1"/>
          </p:cNvPicPr>
          <p:nvPr/>
        </p:nvPicPr>
        <p:blipFill>
          <a:blip r:embed="rId2"/>
          <a:srcRect t="10098" b="19543"/>
          <a:stretch>
            <a:fillRect/>
          </a:stretch>
        </p:blipFill>
        <p:spPr bwMode="auto">
          <a:xfrm>
            <a:off x="6018213" y="2471738"/>
            <a:ext cx="2449512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163" name="Picture 5" descr="豆腐肉饼"/>
          <p:cNvPicPr>
            <a:picLocks noChangeAspect="1" noChangeArrowheads="1"/>
          </p:cNvPicPr>
          <p:nvPr/>
        </p:nvPicPr>
        <p:blipFill>
          <a:blip r:embed="rId3"/>
          <a:srcRect l="19354" t="23094" r="12903" b="19327"/>
          <a:stretch>
            <a:fillRect/>
          </a:stretch>
        </p:blipFill>
        <p:spPr bwMode="auto">
          <a:xfrm>
            <a:off x="8763000" y="2432050"/>
            <a:ext cx="24479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164" name="Picture 6" descr="蛋"/>
          <p:cNvPicPr>
            <a:picLocks noChangeAspect="1" noChangeArrowheads="1"/>
          </p:cNvPicPr>
          <p:nvPr/>
        </p:nvPicPr>
        <p:blipFill>
          <a:blip r:embed="rId4"/>
          <a:srcRect t="13889" r="30208" b="6944"/>
          <a:stretch>
            <a:fillRect/>
          </a:stretch>
        </p:blipFill>
        <p:spPr bwMode="auto">
          <a:xfrm>
            <a:off x="3195638" y="2525713"/>
            <a:ext cx="2525712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165" name="Picture 7" descr="白菜"/>
          <p:cNvPicPr>
            <a:picLocks noChangeAspect="1" noChangeArrowheads="1"/>
          </p:cNvPicPr>
          <p:nvPr/>
        </p:nvPicPr>
        <p:blipFill>
          <a:blip r:embed="rId5"/>
          <a:srcRect l="77499" b="59023"/>
          <a:stretch>
            <a:fillRect/>
          </a:stretch>
        </p:blipFill>
        <p:spPr bwMode="auto">
          <a:xfrm>
            <a:off x="8763000" y="3875088"/>
            <a:ext cx="2447925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166" name="Picture 8" descr="橙子"/>
          <p:cNvPicPr>
            <a:picLocks noChangeAspect="1" noChangeArrowheads="1"/>
          </p:cNvPicPr>
          <p:nvPr/>
        </p:nvPicPr>
        <p:blipFill>
          <a:blip r:embed="rId6"/>
          <a:srcRect l="25078" t="50000" r="51247" b="7576"/>
          <a:stretch>
            <a:fillRect/>
          </a:stretch>
        </p:blipFill>
        <p:spPr bwMode="auto">
          <a:xfrm>
            <a:off x="3159125" y="3836988"/>
            <a:ext cx="258127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167" name="Picture 9" descr="黄瓜"/>
          <p:cNvPicPr>
            <a:picLocks noChangeAspect="1" noChangeArrowheads="1"/>
          </p:cNvPicPr>
          <p:nvPr/>
        </p:nvPicPr>
        <p:blipFill>
          <a:blip r:embed="rId7"/>
          <a:srcRect l="27209" t="52997" r="52673" b="11049"/>
          <a:stretch>
            <a:fillRect/>
          </a:stretch>
        </p:blipFill>
        <p:spPr bwMode="auto">
          <a:xfrm>
            <a:off x="6018213" y="3859213"/>
            <a:ext cx="247332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68" name="文本框 2"/>
          <p:cNvSpPr txBox="1">
            <a:spLocks noChangeArrowheads="1"/>
          </p:cNvSpPr>
          <p:nvPr/>
        </p:nvSpPr>
        <p:spPr bwMode="auto">
          <a:xfrm>
            <a:off x="1493838" y="2298700"/>
            <a:ext cx="552450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增加营养的摄入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177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22116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363913" y="798513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8182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8183" name="文本框 15"/>
          <p:cNvSpPr txBox="1">
            <a:spLocks noChangeArrowheads="1"/>
          </p:cNvSpPr>
          <p:nvPr/>
        </p:nvSpPr>
        <p:spPr bwMode="auto">
          <a:xfrm>
            <a:off x="0" y="234950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29040" name="Text Box 16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、压疮的治疗与护理</a:t>
            </a:r>
          </a:p>
        </p:txBody>
      </p:sp>
      <p:sp>
        <p:nvSpPr>
          <p:cNvPr id="178185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47458" name="Text Box 2"/>
          <p:cNvSpPr txBox="1">
            <a:spLocks noChangeArrowheads="1"/>
          </p:cNvSpPr>
          <p:nvPr/>
        </p:nvSpPr>
        <p:spPr bwMode="auto">
          <a:xfrm>
            <a:off x="1312863" y="2562225"/>
            <a:ext cx="6073775" cy="2322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65125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淤血红润期</a:t>
            </a:r>
          </a:p>
          <a:p>
            <a:pPr indent="365125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原则</a:t>
            </a:r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及时去除致病原因，加强预防措施</a:t>
            </a:r>
            <a:r>
              <a:rPr lang="en-US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indent="365125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措施</a:t>
            </a:r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增加翻身次数</a:t>
            </a:r>
            <a:r>
              <a:rPr lang="en-US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indent="365125"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  保护局部 </a:t>
            </a:r>
            <a:r>
              <a:rPr lang="en-US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endParaRPr lang="en-US" altLang="zh-CN" sz="2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365125">
              <a:defRPr/>
            </a:pPr>
            <a:r>
              <a:rPr lang="en-US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禁局部按摩</a:t>
            </a:r>
            <a:r>
              <a:rPr lang="en-US" altLang="zh-CN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indent="365125">
              <a:lnSpc>
                <a:spcPct val="120000"/>
              </a:lnSpc>
              <a:defRPr/>
            </a:pPr>
            <a:endParaRPr lang="zh-CN" altLang="en-US" b="1" dirty="0">
              <a:latin typeface="Verdana" pitchFamily="34" charset="0"/>
            </a:endParaRPr>
          </a:p>
        </p:txBody>
      </p:sp>
      <p:pic>
        <p:nvPicPr>
          <p:cNvPr id="147461" name="Picture 5" descr="褥疮1期"/>
          <p:cNvPicPr>
            <a:picLocks noChangeAspect="1" noChangeArrowheads="1"/>
          </p:cNvPicPr>
          <p:nvPr/>
        </p:nvPicPr>
        <p:blipFill>
          <a:blip r:embed="rId2"/>
          <a:srcRect b="3137"/>
          <a:stretch>
            <a:fillRect/>
          </a:stretch>
        </p:blipFill>
        <p:spPr bwMode="auto">
          <a:xfrm>
            <a:off x="8004175" y="2584450"/>
            <a:ext cx="2919413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 autoUpdateAnimBg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201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3434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484563" y="811213"/>
            <a:ext cx="858837" cy="1793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9206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9207" name="文本框 15"/>
          <p:cNvSpPr txBox="1">
            <a:spLocks noChangeArrowheads="1"/>
          </p:cNvSpPr>
          <p:nvPr/>
        </p:nvSpPr>
        <p:spPr bwMode="auto">
          <a:xfrm>
            <a:off x="0" y="249238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53615" name="Text Box 15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、压疮的治疗与护理</a:t>
            </a:r>
          </a:p>
        </p:txBody>
      </p:sp>
      <p:sp>
        <p:nvSpPr>
          <p:cNvPr id="179209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47458" name="Text Box 2"/>
          <p:cNvSpPr txBox="1">
            <a:spLocks noChangeArrowheads="1"/>
          </p:cNvSpPr>
          <p:nvPr/>
        </p:nvSpPr>
        <p:spPr bwMode="auto">
          <a:xfrm>
            <a:off x="1487488" y="2606675"/>
            <a:ext cx="5715000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5125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炎性浸润期</a:t>
            </a:r>
          </a:p>
          <a:p>
            <a:pPr indent="365125"/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原则</a:t>
            </a: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：保护皮肤，预防感染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.</a:t>
            </a:r>
          </a:p>
          <a:p>
            <a:pPr indent="365125"/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措施</a:t>
            </a: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：保护未破的小水泡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.</a:t>
            </a:r>
          </a:p>
          <a:p>
            <a:pPr indent="365125"/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   对较大的水泡，消毒后用无菌注</a:t>
            </a:r>
          </a:p>
          <a:p>
            <a:pPr indent="365125"/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   射器抽出液体，用溃疡粉加渗液</a:t>
            </a:r>
          </a:p>
          <a:p>
            <a:pPr indent="365125"/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   吸收贴或溃疡贴保护皮肤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.</a:t>
            </a:r>
          </a:p>
          <a:p>
            <a:pPr indent="365125">
              <a:lnSpc>
                <a:spcPct val="120000"/>
              </a:lnSpc>
            </a:pPr>
            <a:endParaRPr lang="zh-CN" altLang="en-US" b="1">
              <a:solidFill>
                <a:srgbClr val="0066FF"/>
              </a:solidFill>
              <a:latin typeface="Verdana" pitchFamily="34" charset="0"/>
            </a:endParaRPr>
          </a:p>
        </p:txBody>
      </p:sp>
      <p:pic>
        <p:nvPicPr>
          <p:cNvPr id="152579" name="Picture 3" descr="炎性浸润期"/>
          <p:cNvPicPr>
            <a:picLocks noChangeAspect="1" noChangeArrowheads="1"/>
          </p:cNvPicPr>
          <p:nvPr/>
        </p:nvPicPr>
        <p:blipFill>
          <a:blip r:embed="rId2"/>
          <a:srcRect l="33553" t="16397" r="28770" b="38661"/>
          <a:stretch>
            <a:fillRect/>
          </a:stretch>
        </p:blipFill>
        <p:spPr bwMode="auto">
          <a:xfrm>
            <a:off x="7553325" y="2463800"/>
            <a:ext cx="32766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 autoUpdateAnimBg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225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44037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3570288" y="812800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80230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0231" name="文本框 15"/>
          <p:cNvSpPr txBox="1">
            <a:spLocks noChangeArrowheads="1"/>
          </p:cNvSpPr>
          <p:nvPr/>
        </p:nvSpPr>
        <p:spPr bwMode="auto">
          <a:xfrm>
            <a:off x="53975" y="258763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二、压疮的预防及护理</a:t>
            </a:r>
          </a:p>
        </p:txBody>
      </p:sp>
      <p:sp>
        <p:nvSpPr>
          <p:cNvPr id="154639" name="Text Box 15"/>
          <p:cNvSpPr txBox="1">
            <a:spLocks noChangeArrowheads="1"/>
          </p:cNvSpPr>
          <p:nvPr/>
        </p:nvSpPr>
        <p:spPr bwMode="auto">
          <a:xfrm>
            <a:off x="3676650" y="2043113"/>
            <a:ext cx="49212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、压疮的治疗与护理</a:t>
            </a:r>
          </a:p>
        </p:txBody>
      </p:sp>
      <p:sp>
        <p:nvSpPr>
          <p:cNvPr id="180233" name="文本框 21"/>
          <p:cNvSpPr txBox="1">
            <a:spLocks noChangeArrowheads="1"/>
          </p:cNvSpPr>
          <p:nvPr/>
        </p:nvSpPr>
        <p:spPr bwMode="auto">
          <a:xfrm>
            <a:off x="3998913" y="1223963"/>
            <a:ext cx="4344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（四）压疮预防与护理</a:t>
            </a:r>
          </a:p>
        </p:txBody>
      </p:sp>
      <p:sp>
        <p:nvSpPr>
          <p:cNvPr id="147458" name="Text Box 2"/>
          <p:cNvSpPr txBox="1">
            <a:spLocks noChangeArrowheads="1"/>
          </p:cNvSpPr>
          <p:nvPr/>
        </p:nvSpPr>
        <p:spPr bwMode="auto">
          <a:xfrm>
            <a:off x="1066800" y="2359025"/>
            <a:ext cx="806926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5125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/>
                <a:ea typeface="微软雅黑"/>
                <a:cs typeface="微软雅黑"/>
              </a:rPr>
              <a:t>溃疡期</a:t>
            </a:r>
            <a:endParaRPr lang="en-US" altLang="zh-CN" sz="2400" b="1">
              <a:solidFill>
                <a:schemeClr val="hlink"/>
              </a:solidFill>
              <a:latin typeface="微软雅黑"/>
              <a:ea typeface="微软雅黑"/>
              <a:cs typeface="微软雅黑"/>
            </a:endParaRPr>
          </a:p>
          <a:p>
            <a:pPr indent="365125"/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原则</a:t>
            </a: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：轻者清洁创面，保持湿性环境以促进愈合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;</a:t>
            </a:r>
          </a:p>
          <a:p>
            <a:pPr indent="365125"/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     重者彻底清创，去除坏死组织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.</a:t>
            </a:r>
          </a:p>
          <a:p>
            <a:pPr indent="365125"/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措施</a:t>
            </a: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：用溃疡粉、溃疡糊涂抹于皮肤破溃处 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;</a:t>
            </a:r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</a:t>
            </a:r>
          </a:p>
          <a:p>
            <a:pPr indent="365125"/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   深度溃疡创面用清创胶加渗液吸收贴等保湿外敷 料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;</a:t>
            </a:r>
          </a:p>
          <a:p>
            <a:pPr indent="365125"/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   渗出液多时，用藻酸盐填充条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;</a:t>
            </a:r>
          </a:p>
          <a:p>
            <a:pPr indent="365125"/>
            <a:r>
              <a:rPr lang="zh-CN" altLang="en-US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   渗出液少时，用溃疡糊</a:t>
            </a:r>
            <a:r>
              <a:rPr lang="en-US" altLang="zh-CN" sz="24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.</a:t>
            </a:r>
          </a:p>
          <a:p>
            <a:pPr indent="365125">
              <a:lnSpc>
                <a:spcPct val="120000"/>
              </a:lnSpc>
            </a:pPr>
            <a:endParaRPr lang="zh-CN" altLang="en-US" b="1">
              <a:latin typeface="Verdana" pitchFamily="34" charset="0"/>
            </a:endParaRPr>
          </a:p>
        </p:txBody>
      </p:sp>
      <p:pic>
        <p:nvPicPr>
          <p:cNvPr id="18945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07488" y="1743075"/>
            <a:ext cx="2273300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9453" name="Picture 7"/>
          <p:cNvPicPr>
            <a:picLocks noChangeArrowheads="1"/>
          </p:cNvPicPr>
          <p:nvPr/>
        </p:nvPicPr>
        <p:blipFill>
          <a:blip r:embed="rId3"/>
          <a:srcRect l="52499" t="34666" r="15001" b="33556"/>
          <a:stretch>
            <a:fillRect/>
          </a:stretch>
        </p:blipFill>
        <p:spPr bwMode="auto">
          <a:xfrm>
            <a:off x="9136063" y="3286125"/>
            <a:ext cx="2192337" cy="1922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5"/>
          <p:cNvGrpSpPr>
            <a:grpSpLocks/>
          </p:cNvGrpSpPr>
          <p:nvPr/>
        </p:nvGrpSpPr>
        <p:grpSpPr bwMode="auto">
          <a:xfrm>
            <a:off x="592138" y="1887538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2"/>
              <a:ext cx="10669608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9337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7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二、操作程序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076450" y="827088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6631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632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评    估</a:t>
            </a:r>
          </a:p>
        </p:txBody>
      </p:sp>
      <p:graphicFrame>
        <p:nvGraphicFramePr>
          <p:cNvPr id="230416" name="Group 54"/>
          <p:cNvGraphicFramePr>
            <a:graphicFrameLocks noGrp="1"/>
          </p:cNvGraphicFramePr>
          <p:nvPr/>
        </p:nvGraphicFramePr>
        <p:xfrm>
          <a:off x="1092200" y="2009775"/>
          <a:ext cx="10072688" cy="3208338"/>
        </p:xfrm>
        <a:graphic>
          <a:graphicData uri="http://schemas.openxmlformats.org/drawingml/2006/table">
            <a:tbl>
              <a:tblPr/>
              <a:tblGrid>
                <a:gridCol w="1025525"/>
                <a:gridCol w="2051050"/>
                <a:gridCol w="3054350"/>
                <a:gridCol w="3941763"/>
              </a:tblGrid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1438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部位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1438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1438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分值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1438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1438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1438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唇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黏膜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牙龈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牙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义齿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牙垢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牙石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腭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唾液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气味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损伤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自理能力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健康知识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滑润，质软，无裂口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湿润，完整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无出血、无萎缩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无龋齿，义齿合适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无牙垢或有少许牙石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湿润，少量舌苔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湿润，无或有少量碎屑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中量，透明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无味或有味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全部自理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大部分知识来自于实践，刷牙有效，使用牙线清洁牙齿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干燥，有少量痂皮，有裂口，有出血倾向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干燥，完整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轻微萎缩，出血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无龋齿，义齿不合适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有少量至中量牙垢或中量牙石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干燥，有中量舌苔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干燥，有少量或中量碎屑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少量或过多量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有难闻气味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唇有损伤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部分自理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有些错误观念，刷牙有效，未使用牙线清洁牙齿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干燥，有大量痂皮，有裂口，有分泌物，易出血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干燥，黏膜损伤或有溃疡面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有萎缩，容易出血、肿胀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有许多空洞，有裂缝，义齿不合适，齿间流脓液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大量牙垢或牙石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干燥，有大量舌苔或覆盖黄色舌苔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干燥，有大量碎屑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半透明或黏稠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有刺鼻气味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口腔内有损伤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完全不能自理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华文隶书" pitchFamily="2" charset="-122"/>
                          <a:ea typeface="华文隶书" pitchFamily="2" charset="-122"/>
                          <a:cs typeface="Times New Roman" pitchFamily="18" charset="0"/>
                        </a:rPr>
                        <a:t>有许多错误观念，很少清洁口腔，刷牙无效，未使用牙线清洁牙齿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1250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       皮肤护理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1252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5021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1259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课前思考</a:t>
            </a:r>
          </a:p>
        </p:txBody>
      </p:sp>
      <p:sp>
        <p:nvSpPr>
          <p:cNvPr id="181260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40" name="文本框 25"/>
          <p:cNvSpPr txBox="1">
            <a:spLocks noChangeArrowheads="1"/>
          </p:cNvSpPr>
          <p:nvPr/>
        </p:nvSpPr>
        <p:spPr bwMode="auto">
          <a:xfrm>
            <a:off x="1163638" y="2649538"/>
            <a:ext cx="2838450" cy="2943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王红，女，</a:t>
            </a:r>
            <a:r>
              <a:rPr lang="zh-CN" altLang="zh-CN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52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岁，患重症肌无力住院治疗。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生活不能自理，夏季天气炎热，她７天没有洗澡。</a:t>
            </a:r>
            <a:endParaRPr lang="zh-CN" altLang="en-US" sz="20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30000"/>
              </a:lnSpc>
              <a:defRPr/>
            </a:pPr>
            <a:endParaRPr lang="zh-CN" altLang="en-US" sz="20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30000"/>
              </a:lnSpc>
              <a:defRPr/>
            </a:pP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1266" name="Text Box 5"/>
          <p:cNvSpPr txBox="1">
            <a:spLocks noChangeArrowheads="1"/>
          </p:cNvSpPr>
          <p:nvPr/>
        </p:nvSpPr>
        <p:spPr bwMode="auto">
          <a:xfrm>
            <a:off x="8094663" y="2457450"/>
            <a:ext cx="334803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护士应选用哪种方法为患者完成皮肤清洁护理？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如何预防病人发生压疮？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25782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2278" name="文本框 2"/>
          <p:cNvSpPr txBox="1">
            <a:spLocks noChangeArrowheads="1"/>
          </p:cNvSpPr>
          <p:nvPr/>
        </p:nvSpPr>
        <p:spPr bwMode="auto">
          <a:xfrm>
            <a:off x="577850" y="2520950"/>
            <a:ext cx="2673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第十一章</a:t>
            </a:r>
            <a:endParaRPr lang="en-US" altLang="zh-CN" sz="28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患者的清洁护理</a:t>
            </a:r>
          </a:p>
        </p:txBody>
      </p:sp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3270250" y="53657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994150" y="179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137025" y="305752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2282" name="文本框 7"/>
          <p:cNvSpPr txBox="1">
            <a:spLocks noChangeArrowheads="1"/>
          </p:cNvSpPr>
          <p:nvPr/>
        </p:nvSpPr>
        <p:spPr bwMode="auto">
          <a:xfrm>
            <a:off x="4137025" y="48260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口腔护理</a:t>
            </a:r>
          </a:p>
        </p:txBody>
      </p:sp>
      <p:sp>
        <p:nvSpPr>
          <p:cNvPr id="182283" name="文本框 8"/>
          <p:cNvSpPr txBox="1">
            <a:spLocks noChangeArrowheads="1"/>
          </p:cNvSpPr>
          <p:nvPr/>
        </p:nvSpPr>
        <p:spPr bwMode="auto">
          <a:xfrm>
            <a:off x="4860925" y="1743075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头发护理</a:t>
            </a:r>
          </a:p>
        </p:txBody>
      </p:sp>
      <p:sp>
        <p:nvSpPr>
          <p:cNvPr id="182284" name="文本框 10"/>
          <p:cNvSpPr txBox="1">
            <a:spLocks noChangeArrowheads="1"/>
          </p:cNvSpPr>
          <p:nvPr/>
        </p:nvSpPr>
        <p:spPr bwMode="auto">
          <a:xfrm>
            <a:off x="5003800" y="300355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皮肤护理</a:t>
            </a:r>
          </a:p>
        </p:txBody>
      </p:sp>
      <p:sp>
        <p:nvSpPr>
          <p:cNvPr id="12" name="椭圆 11"/>
          <p:cNvSpPr/>
          <p:nvPr/>
        </p:nvSpPr>
        <p:spPr>
          <a:xfrm>
            <a:off x="3992563" y="433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268663" y="559752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860925" y="4283075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ea typeface="微软雅黑"/>
                <a:cs typeface="微软雅黑"/>
              </a:rPr>
              <a:t>卧床患者床整理法及更换床单法</a:t>
            </a:r>
            <a:endParaRPr lang="zh-CN" altLang="en-US" sz="2400" b="1">
              <a:ea typeface="微软雅黑"/>
              <a:cs typeface="微软雅黑"/>
              <a:hlinkClick r:id="rId5" action="ppaction://hlinksldjump"/>
            </a:endParaRPr>
          </a:p>
        </p:txBody>
      </p:sp>
      <p:sp>
        <p:nvSpPr>
          <p:cNvPr id="182288" name="文本框 14"/>
          <p:cNvSpPr txBox="1">
            <a:spLocks noChangeArrowheads="1"/>
          </p:cNvSpPr>
          <p:nvPr/>
        </p:nvSpPr>
        <p:spPr bwMode="auto">
          <a:xfrm>
            <a:off x="4137025" y="554355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晨晚间护理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1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4386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28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课前思考</a:t>
            </a:r>
          </a:p>
        </p:txBody>
      </p:sp>
      <p:sp>
        <p:nvSpPr>
          <p:cNvPr id="184329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40" name="文本框 25"/>
          <p:cNvSpPr txBox="1">
            <a:spLocks noChangeArrowheads="1"/>
          </p:cNvSpPr>
          <p:nvPr/>
        </p:nvSpPr>
        <p:spPr bwMode="auto">
          <a:xfrm>
            <a:off x="1036638" y="3148013"/>
            <a:ext cx="2838450" cy="163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王红，女，</a:t>
            </a:r>
            <a:r>
              <a:rPr lang="zh-CN" altLang="zh-CN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52</a:t>
            </a: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岁，患重症肌无力住院治疗。生活不能自理。</a:t>
            </a:r>
          </a:p>
          <a:p>
            <a:pPr eaLnBrk="0" hangingPunct="0">
              <a:lnSpc>
                <a:spcPct val="130000"/>
              </a:lnSpc>
              <a:defRPr/>
            </a:pP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8404225" y="2767013"/>
            <a:ext cx="26654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护士如何给病人在床上更换床单？</a:t>
            </a:r>
          </a:p>
          <a:p>
            <a:r>
              <a:rPr lang="zh-CN" altLang="en-US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在操作中应注意哪些事项？</a:t>
            </a:r>
          </a:p>
        </p:txBody>
      </p:sp>
      <p:grpSp>
        <p:nvGrpSpPr>
          <p:cNvPr id="184336" name="组合 21"/>
          <p:cNvGrpSpPr>
            <a:grpSpLocks/>
          </p:cNvGrpSpPr>
          <p:nvPr/>
        </p:nvGrpSpPr>
        <p:grpSpPr bwMode="auto">
          <a:xfrm>
            <a:off x="0" y="257175"/>
            <a:ext cx="7437438" cy="714375"/>
            <a:chOff x="0" y="257175"/>
            <a:chExt cx="7437120" cy="714480"/>
          </a:xfrm>
        </p:grpSpPr>
        <p:sp>
          <p:nvSpPr>
            <p:cNvPr id="23" name="矩形 22"/>
            <p:cNvSpPr/>
            <p:nvPr/>
          </p:nvSpPr>
          <p:spPr>
            <a:xfrm>
              <a:off x="0" y="257175"/>
              <a:ext cx="7437120" cy="5699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直角三角形 25"/>
            <p:cNvSpPr/>
            <p:nvPr/>
          </p:nvSpPr>
          <p:spPr>
            <a:xfrm flipV="1">
              <a:off x="6579907" y="797004"/>
              <a:ext cx="857213" cy="17465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4337" name="文本框 15"/>
          <p:cNvSpPr txBox="1">
            <a:spLocks noChangeArrowheads="1"/>
          </p:cNvSpPr>
          <p:nvPr/>
        </p:nvSpPr>
        <p:spPr bwMode="auto">
          <a:xfrm>
            <a:off x="82550" y="249238"/>
            <a:ext cx="7224713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</a:t>
            </a:r>
            <a:r>
              <a:rPr lang="zh-CN" altLang="en-US" sz="32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卧床患者床整理法及更换床单法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5346" name="文本框 12"/>
          <p:cNvSpPr txBox="1">
            <a:spLocks noChangeArrowheads="1"/>
          </p:cNvSpPr>
          <p:nvPr/>
        </p:nvSpPr>
        <p:spPr bwMode="auto">
          <a:xfrm>
            <a:off x="1655763" y="271463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学习目标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9"/>
          <p:cNvSpPr/>
          <p:nvPr/>
        </p:nvSpPr>
        <p:spPr>
          <a:xfrm>
            <a:off x="3292475" y="3082925"/>
            <a:ext cx="5588000" cy="3005138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  <a:gd name="connsiteX0-41" fmla="*/ 0 w 5589349"/>
              <a:gd name="connsiteY0-42" fmla="*/ 1828800 h 3082246"/>
              <a:gd name="connsiteX1-43" fmla="*/ 5579824 w 5589349"/>
              <a:gd name="connsiteY1-44" fmla="*/ 0 h 3082246"/>
              <a:gd name="connsiteX2-45" fmla="*/ 5589349 w 5589349"/>
              <a:gd name="connsiteY2-46" fmla="*/ 1285196 h 3082246"/>
              <a:gd name="connsiteX3-47" fmla="*/ 0 w 5589349"/>
              <a:gd name="connsiteY3-48" fmla="*/ 3082246 h 3082246"/>
              <a:gd name="connsiteX4-49" fmla="*/ 0 w 5589349"/>
              <a:gd name="connsiteY4-50" fmla="*/ 1828800 h 3082246"/>
              <a:gd name="connsiteX0-51" fmla="*/ 0 w 5589349"/>
              <a:gd name="connsiteY0-52" fmla="*/ 1790700 h 3044146"/>
              <a:gd name="connsiteX1-53" fmla="*/ 5567124 w 5589349"/>
              <a:gd name="connsiteY1-54" fmla="*/ 0 h 3044146"/>
              <a:gd name="connsiteX2-55" fmla="*/ 5589349 w 5589349"/>
              <a:gd name="connsiteY2-56" fmla="*/ 1247096 h 3044146"/>
              <a:gd name="connsiteX3-57" fmla="*/ 0 w 5589349"/>
              <a:gd name="connsiteY3-58" fmla="*/ 3044146 h 3044146"/>
              <a:gd name="connsiteX4-59" fmla="*/ 0 w 5589349"/>
              <a:gd name="connsiteY4-60" fmla="*/ 1790700 h 3044146"/>
              <a:gd name="connsiteX0-61" fmla="*/ 0 w 5589349"/>
              <a:gd name="connsiteY0-62" fmla="*/ 1790700 h 3006046"/>
              <a:gd name="connsiteX1-63" fmla="*/ 5567124 w 5589349"/>
              <a:gd name="connsiteY1-64" fmla="*/ 0 h 3006046"/>
              <a:gd name="connsiteX2-65" fmla="*/ 5589349 w 5589349"/>
              <a:gd name="connsiteY2-66" fmla="*/ 1247096 h 3006046"/>
              <a:gd name="connsiteX3-67" fmla="*/ 0 w 5589349"/>
              <a:gd name="connsiteY3-68" fmla="*/ 3006046 h 3006046"/>
              <a:gd name="connsiteX4-69" fmla="*/ 0 w 5589349"/>
              <a:gd name="connsiteY4-70" fmla="*/ 1790700 h 3006046"/>
              <a:gd name="connsiteX0-71" fmla="*/ 0 w 5589349"/>
              <a:gd name="connsiteY0-72" fmla="*/ 1765300 h 3006046"/>
              <a:gd name="connsiteX1-73" fmla="*/ 5567124 w 5589349"/>
              <a:gd name="connsiteY1-74" fmla="*/ 0 h 3006046"/>
              <a:gd name="connsiteX2-75" fmla="*/ 5589349 w 5589349"/>
              <a:gd name="connsiteY2-76" fmla="*/ 1247096 h 3006046"/>
              <a:gd name="connsiteX3-77" fmla="*/ 0 w 5589349"/>
              <a:gd name="connsiteY3-78" fmla="*/ 3006046 h 3006046"/>
              <a:gd name="connsiteX4-79" fmla="*/ 0 w 5589349"/>
              <a:gd name="connsiteY4-80" fmla="*/ 1765300 h 3006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19"/>
          <p:cNvSpPr/>
          <p:nvPr/>
        </p:nvSpPr>
        <p:spPr>
          <a:xfrm>
            <a:off x="3302000" y="1250950"/>
            <a:ext cx="5588000" cy="3082925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juxing1"/>
          <p:cNvSpPr/>
          <p:nvPr/>
        </p:nvSpPr>
        <p:spPr>
          <a:xfrm>
            <a:off x="3297238" y="1222375"/>
            <a:ext cx="5597525" cy="1252538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juxing2"/>
          <p:cNvSpPr/>
          <p:nvPr/>
        </p:nvSpPr>
        <p:spPr>
          <a:xfrm>
            <a:off x="3297238" y="3079750"/>
            <a:ext cx="5597525" cy="1254125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juxing3"/>
          <p:cNvSpPr/>
          <p:nvPr/>
        </p:nvSpPr>
        <p:spPr>
          <a:xfrm>
            <a:off x="3297238" y="4848225"/>
            <a:ext cx="5597525" cy="1252538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5353" name="文本框 37"/>
          <p:cNvSpPr txBox="1">
            <a:spLocks noChangeArrowheads="1"/>
          </p:cNvSpPr>
          <p:nvPr/>
        </p:nvSpPr>
        <p:spPr bwMode="auto">
          <a:xfrm>
            <a:off x="3567113" y="1438275"/>
            <a:ext cx="52355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B050"/>
                </a:solidFill>
                <a:latin typeface="微软雅黑"/>
                <a:ea typeface="微软雅黑"/>
                <a:cs typeface="Tahoma" pitchFamily="34" charset="0"/>
              </a:rPr>
              <a:t>了解</a:t>
            </a:r>
            <a:r>
              <a:rPr lang="zh-CN" altLang="en-US" sz="24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卧床患者床单元整理及更换床单元的目的</a:t>
            </a:r>
          </a:p>
        </p:txBody>
      </p:sp>
      <p:sp>
        <p:nvSpPr>
          <p:cNvPr id="185354" name="文本框 39"/>
          <p:cNvSpPr txBox="1">
            <a:spLocks noChangeArrowheads="1"/>
          </p:cNvSpPr>
          <p:nvPr/>
        </p:nvSpPr>
        <p:spPr bwMode="auto">
          <a:xfrm>
            <a:off x="3524250" y="5060950"/>
            <a:ext cx="524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/>
                <a:ea typeface="微软雅黑"/>
                <a:cs typeface="Tahoma" pitchFamily="34" charset="0"/>
              </a:rPr>
              <a:t>掌握</a:t>
            </a:r>
            <a:r>
              <a:rPr lang="zh-CN" altLang="en-US" sz="24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侧卧、仰卧位患者更换床单法</a:t>
            </a:r>
          </a:p>
        </p:txBody>
      </p:sp>
      <p:sp>
        <p:nvSpPr>
          <p:cNvPr id="42" name="等腰三角形 41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5357" name="文本框 39"/>
          <p:cNvSpPr txBox="1">
            <a:spLocks noChangeArrowheads="1"/>
          </p:cNvSpPr>
          <p:nvPr/>
        </p:nvSpPr>
        <p:spPr bwMode="auto">
          <a:xfrm>
            <a:off x="3432175" y="3559175"/>
            <a:ext cx="524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/>
                <a:ea typeface="微软雅黑"/>
                <a:cs typeface="Tahoma" pitchFamily="34" charset="0"/>
              </a:rPr>
              <a:t>掌握</a:t>
            </a:r>
            <a:r>
              <a:rPr lang="zh-CN" altLang="en-US" sz="24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卧床患者床单元的整理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6370" name="文本框 12"/>
          <p:cNvSpPr txBox="1">
            <a:spLocks noChangeArrowheads="1"/>
          </p:cNvSpPr>
          <p:nvPr/>
        </p:nvSpPr>
        <p:spPr bwMode="auto">
          <a:xfrm>
            <a:off x="1531938" y="207963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学习内容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376488"/>
            <a:ext cx="1866900" cy="1016000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3392488"/>
            <a:ext cx="1866900" cy="10160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66900" y="1982788"/>
            <a:ext cx="2032000" cy="1409700"/>
          </a:xfrm>
          <a:custGeom>
            <a:avLst/>
            <a:gdLst>
              <a:gd name="connsiteX0" fmla="*/ 0 w 2146300"/>
              <a:gd name="connsiteY0" fmla="*/ 0 h 1016000"/>
              <a:gd name="connsiteX1" fmla="*/ 2146300 w 2146300"/>
              <a:gd name="connsiteY1" fmla="*/ 0 h 1016000"/>
              <a:gd name="connsiteX2" fmla="*/ 2146300 w 2146300"/>
              <a:gd name="connsiteY2" fmla="*/ 1016000 h 1016000"/>
              <a:gd name="connsiteX3" fmla="*/ 0 w 2146300"/>
              <a:gd name="connsiteY3" fmla="*/ 1016000 h 1016000"/>
              <a:gd name="connsiteX4" fmla="*/ 0 w 2146300"/>
              <a:gd name="connsiteY4" fmla="*/ 0 h 1016000"/>
              <a:gd name="connsiteX0-1" fmla="*/ 0 w 2146300"/>
              <a:gd name="connsiteY0-2" fmla="*/ 0 h 1016000"/>
              <a:gd name="connsiteX1-3" fmla="*/ 2146300 w 2146300"/>
              <a:gd name="connsiteY1-4" fmla="*/ 0 h 1016000"/>
              <a:gd name="connsiteX2-5" fmla="*/ 2146300 w 2146300"/>
              <a:gd name="connsiteY2-6" fmla="*/ 1016000 h 1016000"/>
              <a:gd name="connsiteX3-7" fmla="*/ 0 w 2146300"/>
              <a:gd name="connsiteY3-8" fmla="*/ 1016000 h 1016000"/>
              <a:gd name="connsiteX4-9" fmla="*/ 0 w 2146300"/>
              <a:gd name="connsiteY4-10" fmla="*/ 0 h 1016000"/>
              <a:gd name="connsiteX0-11" fmla="*/ 0 w 2184400"/>
              <a:gd name="connsiteY0-12" fmla="*/ 368300 h 1384300"/>
              <a:gd name="connsiteX1-13" fmla="*/ 2184400 w 2184400"/>
              <a:gd name="connsiteY1-14" fmla="*/ 0 h 1384300"/>
              <a:gd name="connsiteX2-15" fmla="*/ 2146300 w 2184400"/>
              <a:gd name="connsiteY2-16" fmla="*/ 1384300 h 1384300"/>
              <a:gd name="connsiteX3-17" fmla="*/ 0 w 2184400"/>
              <a:gd name="connsiteY3-18" fmla="*/ 1384300 h 1384300"/>
              <a:gd name="connsiteX4-19" fmla="*/ 0 w 2184400"/>
              <a:gd name="connsiteY4-20" fmla="*/ 368300 h 1384300"/>
              <a:gd name="connsiteX0-21" fmla="*/ 0 w 2171700"/>
              <a:gd name="connsiteY0-22" fmla="*/ 368300 h 1384300"/>
              <a:gd name="connsiteX1-23" fmla="*/ 2171700 w 2171700"/>
              <a:gd name="connsiteY1-24" fmla="*/ 0 h 1384300"/>
              <a:gd name="connsiteX2-25" fmla="*/ 2146300 w 2171700"/>
              <a:gd name="connsiteY2-26" fmla="*/ 1384300 h 1384300"/>
              <a:gd name="connsiteX3-27" fmla="*/ 0 w 2171700"/>
              <a:gd name="connsiteY3-28" fmla="*/ 1384300 h 1384300"/>
              <a:gd name="connsiteX4-29" fmla="*/ 0 w 2171700"/>
              <a:gd name="connsiteY4-30" fmla="*/ 368300 h 1384300"/>
              <a:gd name="connsiteX0-31" fmla="*/ 0 w 2146300"/>
              <a:gd name="connsiteY0-32" fmla="*/ 393700 h 1409700"/>
              <a:gd name="connsiteX1-33" fmla="*/ 2146300 w 2146300"/>
              <a:gd name="connsiteY1-34" fmla="*/ 0 h 1409700"/>
              <a:gd name="connsiteX2-35" fmla="*/ 2146300 w 2146300"/>
              <a:gd name="connsiteY2-36" fmla="*/ 1409700 h 1409700"/>
              <a:gd name="connsiteX3-37" fmla="*/ 0 w 2146300"/>
              <a:gd name="connsiteY3-38" fmla="*/ 1409700 h 1409700"/>
              <a:gd name="connsiteX4-39" fmla="*/ 0 w 2146300"/>
              <a:gd name="connsiteY4-40" fmla="*/ 393700 h 1409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46300" h="1409700">
                <a:moveTo>
                  <a:pt x="0" y="393700"/>
                </a:moveTo>
                <a:lnTo>
                  <a:pt x="2146300" y="0"/>
                </a:lnTo>
                <a:lnTo>
                  <a:pt x="2146300" y="1409700"/>
                </a:lnTo>
                <a:lnTo>
                  <a:pt x="0" y="1409700"/>
                </a:lnTo>
                <a:lnTo>
                  <a:pt x="0" y="393700"/>
                </a:lnTo>
                <a:close/>
              </a:path>
            </a:pathLst>
          </a:custGeom>
          <a:solidFill>
            <a:srgbClr val="307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66900" y="3392488"/>
            <a:ext cx="2036763" cy="1527175"/>
          </a:xfrm>
          <a:custGeom>
            <a:avLst/>
            <a:gdLst>
              <a:gd name="connsiteX0" fmla="*/ 0 w 2146300"/>
              <a:gd name="connsiteY0" fmla="*/ 0 h 1016000"/>
              <a:gd name="connsiteX1" fmla="*/ 2146300 w 2146300"/>
              <a:gd name="connsiteY1" fmla="*/ 0 h 1016000"/>
              <a:gd name="connsiteX2" fmla="*/ 2146300 w 2146300"/>
              <a:gd name="connsiteY2" fmla="*/ 1016000 h 1016000"/>
              <a:gd name="connsiteX3" fmla="*/ 0 w 2146300"/>
              <a:gd name="connsiteY3" fmla="*/ 1016000 h 1016000"/>
              <a:gd name="connsiteX4" fmla="*/ 0 w 2146300"/>
              <a:gd name="connsiteY4" fmla="*/ 0 h 1016000"/>
              <a:gd name="connsiteX0-1" fmla="*/ 0 w 2146300"/>
              <a:gd name="connsiteY0-2" fmla="*/ 0 h 1524000"/>
              <a:gd name="connsiteX1-3" fmla="*/ 2146300 w 2146300"/>
              <a:gd name="connsiteY1-4" fmla="*/ 0 h 1524000"/>
              <a:gd name="connsiteX2-5" fmla="*/ 2120900 w 2146300"/>
              <a:gd name="connsiteY2-6" fmla="*/ 1524000 h 1524000"/>
              <a:gd name="connsiteX3-7" fmla="*/ 0 w 2146300"/>
              <a:gd name="connsiteY3-8" fmla="*/ 1016000 h 1524000"/>
              <a:gd name="connsiteX4-9" fmla="*/ 0 w 2146300"/>
              <a:gd name="connsiteY4-10" fmla="*/ 0 h 1524000"/>
              <a:gd name="connsiteX0-11" fmla="*/ 0 w 2152006"/>
              <a:gd name="connsiteY0-12" fmla="*/ 0 h 1562100"/>
              <a:gd name="connsiteX1-13" fmla="*/ 2146300 w 2152006"/>
              <a:gd name="connsiteY1-14" fmla="*/ 0 h 1562100"/>
              <a:gd name="connsiteX2-15" fmla="*/ 2152006 w 2152006"/>
              <a:gd name="connsiteY2-16" fmla="*/ 1562100 h 1562100"/>
              <a:gd name="connsiteX3-17" fmla="*/ 0 w 2152006"/>
              <a:gd name="connsiteY3-18" fmla="*/ 1016000 h 1562100"/>
              <a:gd name="connsiteX4-19" fmla="*/ 0 w 2152006"/>
              <a:gd name="connsiteY4-20" fmla="*/ 0 h 1562100"/>
              <a:gd name="connsiteX0-21" fmla="*/ 0 w 2152006"/>
              <a:gd name="connsiteY0-22" fmla="*/ 0 h 1536700"/>
              <a:gd name="connsiteX1-23" fmla="*/ 2146300 w 2152006"/>
              <a:gd name="connsiteY1-24" fmla="*/ 0 h 1536700"/>
              <a:gd name="connsiteX2-25" fmla="*/ 2152006 w 2152006"/>
              <a:gd name="connsiteY2-26" fmla="*/ 1536700 h 1536700"/>
              <a:gd name="connsiteX3-27" fmla="*/ 0 w 2152006"/>
              <a:gd name="connsiteY3-28" fmla="*/ 1016000 h 1536700"/>
              <a:gd name="connsiteX4-29" fmla="*/ 0 w 2152006"/>
              <a:gd name="connsiteY4-30" fmla="*/ 0 h 1536700"/>
              <a:gd name="connsiteX0-31" fmla="*/ 0 w 2152006"/>
              <a:gd name="connsiteY0-32" fmla="*/ 0 h 1527175"/>
              <a:gd name="connsiteX1-33" fmla="*/ 2146300 w 2152006"/>
              <a:gd name="connsiteY1-34" fmla="*/ 0 h 1527175"/>
              <a:gd name="connsiteX2-35" fmla="*/ 2152006 w 2152006"/>
              <a:gd name="connsiteY2-36" fmla="*/ 1527175 h 1527175"/>
              <a:gd name="connsiteX3-37" fmla="*/ 0 w 2152006"/>
              <a:gd name="connsiteY3-38" fmla="*/ 1016000 h 1527175"/>
              <a:gd name="connsiteX4-39" fmla="*/ 0 w 2152006"/>
              <a:gd name="connsiteY4-40" fmla="*/ 0 h 15271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52006" h="1527175">
                <a:moveTo>
                  <a:pt x="0" y="0"/>
                </a:moveTo>
                <a:lnTo>
                  <a:pt x="2146300" y="0"/>
                </a:lnTo>
                <a:lnTo>
                  <a:pt x="2152006" y="1527175"/>
                </a:lnTo>
                <a:lnTo>
                  <a:pt x="0" y="1016000"/>
                </a:lnTo>
                <a:lnTo>
                  <a:pt x="0" y="0"/>
                </a:lnTo>
                <a:close/>
              </a:path>
            </a:pathLst>
          </a:custGeom>
          <a:solidFill>
            <a:srgbClr val="205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898900" y="1982788"/>
            <a:ext cx="7291388" cy="1409700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98900" y="3392488"/>
            <a:ext cx="7291388" cy="15240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30700" y="3919538"/>
            <a:ext cx="6324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卧床患者更换床单法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4289425" y="2593975"/>
            <a:ext cx="6324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卧床患者床单元整理法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63813" y="2732088"/>
            <a:ext cx="171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一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636838" y="3889375"/>
            <a:ext cx="171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二</a:t>
            </a:r>
          </a:p>
        </p:txBody>
      </p:sp>
      <p:sp>
        <p:nvSpPr>
          <p:cNvPr id="25" name="等腰三角形 24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20" grpId="0" animBg="1"/>
      <p:bldP spid="21" grpId="0" animBg="1"/>
      <p:bldP spid="3" grpId="0"/>
      <p:bldP spid="22" grpId="0"/>
      <p:bldP spid="4" grpId="0"/>
      <p:bldP spid="2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393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87394" name="组合 2"/>
          <p:cNvGrpSpPr>
            <a:grpSpLocks/>
          </p:cNvGrpSpPr>
          <p:nvPr/>
        </p:nvGrpSpPr>
        <p:grpSpPr bwMode="auto">
          <a:xfrm>
            <a:off x="0" y="257175"/>
            <a:ext cx="7437438" cy="714375"/>
            <a:chOff x="0" y="257175"/>
            <a:chExt cx="7437120" cy="714480"/>
          </a:xfrm>
        </p:grpSpPr>
        <p:sp>
          <p:nvSpPr>
            <p:cNvPr id="12" name="矩形 11"/>
            <p:cNvSpPr/>
            <p:nvPr/>
          </p:nvSpPr>
          <p:spPr>
            <a:xfrm>
              <a:off x="0" y="257175"/>
              <a:ext cx="7437120" cy="5699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flipV="1">
              <a:off x="6579907" y="797004"/>
              <a:ext cx="857213" cy="17465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87397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7398" name="文本框 15"/>
          <p:cNvSpPr txBox="1">
            <a:spLocks noChangeArrowheads="1"/>
          </p:cNvSpPr>
          <p:nvPr/>
        </p:nvSpPr>
        <p:spPr bwMode="auto">
          <a:xfrm>
            <a:off x="82550" y="249238"/>
            <a:ext cx="7224713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</a:t>
            </a:r>
            <a:r>
              <a:rPr lang="zh-CN" altLang="en-US" sz="32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卧床患者床整理法及更换床单法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87399" name="文本框 21"/>
          <p:cNvSpPr txBox="1">
            <a:spLocks noChangeArrowheads="1"/>
          </p:cNvSpPr>
          <p:nvPr/>
        </p:nvSpPr>
        <p:spPr bwMode="auto">
          <a:xfrm>
            <a:off x="5399088" y="1255713"/>
            <a:ext cx="1998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目   的</a:t>
            </a:r>
          </a:p>
        </p:txBody>
      </p:sp>
      <p:sp>
        <p:nvSpPr>
          <p:cNvPr id="155666" name="Rectangle 18"/>
          <p:cNvSpPr>
            <a:spLocks noChangeArrowheads="1"/>
          </p:cNvSpPr>
          <p:nvPr/>
        </p:nvSpPr>
        <p:spPr bwMode="auto">
          <a:xfrm>
            <a:off x="2547938" y="2605088"/>
            <a:ext cx="7118350" cy="148272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3200" b="1" dirty="0">
                <a:solidFill>
                  <a:srgbClr val="0070C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使保持病室和床单位整洁、美观</a:t>
            </a:r>
          </a:p>
          <a:p>
            <a:pPr>
              <a:lnSpc>
                <a:spcPct val="150000"/>
              </a:lnSpc>
              <a:buFont typeface="Wingdings" charset="2"/>
              <a:buChar char="u"/>
              <a:defRPr/>
            </a:pPr>
            <a:r>
              <a:rPr lang="zh-CN" altLang="en-US" sz="3200" b="1" dirty="0">
                <a:solidFill>
                  <a:srgbClr val="0070C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患者舒适，预防压疮等并发症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417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88420" name="组合 2"/>
          <p:cNvGrpSpPr>
            <a:grpSpLocks/>
          </p:cNvGrpSpPr>
          <p:nvPr/>
        </p:nvGrpSpPr>
        <p:grpSpPr bwMode="auto">
          <a:xfrm>
            <a:off x="2309813" y="1120775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8421" name="文本框 21"/>
          <p:cNvSpPr txBox="1">
            <a:spLocks noChangeArrowheads="1"/>
          </p:cNvSpPr>
          <p:nvPr/>
        </p:nvSpPr>
        <p:spPr bwMode="auto">
          <a:xfrm>
            <a:off x="5248275" y="1285875"/>
            <a:ext cx="2263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63857" name="Rectangle 17"/>
          <p:cNvSpPr>
            <a:spLocks noChangeArrowheads="1"/>
          </p:cNvSpPr>
          <p:nvPr/>
        </p:nvSpPr>
        <p:spPr bwMode="auto">
          <a:xfrm>
            <a:off x="2082800" y="2778125"/>
            <a:ext cx="8007350" cy="18161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indent="304800"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chemeClr val="hlink"/>
                </a:solidFill>
                <a:ea typeface="微软雅黑" pitchFamily="34" charset="-122"/>
              </a:rPr>
              <a:t>患者的病情、意识状态，治疗情况，是否有限制活动的因素、自理程度、皮肤情况、管路情况。</a:t>
            </a:r>
          </a:p>
          <a:p>
            <a:pPr indent="304800"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chemeClr val="hlink"/>
                </a:solidFill>
                <a:ea typeface="微软雅黑" pitchFamily="34" charset="-122"/>
              </a:rPr>
              <a:t>患者心理反应及合作程度。</a:t>
            </a:r>
          </a:p>
          <a:p>
            <a:pPr indent="304800"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chemeClr val="hlink"/>
                </a:solidFill>
                <a:ea typeface="微软雅黑" pitchFamily="34" charset="-122"/>
              </a:rPr>
              <a:t>床单位的安全、方便、整洁程度</a:t>
            </a:r>
            <a:r>
              <a:rPr lang="zh-CN" altLang="en-US" sz="2800" b="1" dirty="0">
                <a:solidFill>
                  <a:srgbClr val="0070C4"/>
                </a:solidFill>
                <a:ea typeface="微软雅黑" pitchFamily="34" charset="-122"/>
              </a:rPr>
              <a:t>。</a:t>
            </a:r>
          </a:p>
        </p:txBody>
      </p:sp>
      <p:sp>
        <p:nvSpPr>
          <p:cNvPr id="163858" name="Rectangle 18"/>
          <p:cNvSpPr>
            <a:spLocks noChangeArrowheads="1"/>
          </p:cNvSpPr>
          <p:nvPr/>
        </p:nvSpPr>
        <p:spPr bwMode="auto">
          <a:xfrm>
            <a:off x="5094288" y="2095500"/>
            <a:ext cx="1668462" cy="585788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．评估</a:t>
            </a:r>
          </a:p>
        </p:txBody>
      </p:sp>
      <p:grpSp>
        <p:nvGrpSpPr>
          <p:cNvPr id="188424" name="组合 19"/>
          <p:cNvGrpSpPr>
            <a:grpSpLocks/>
          </p:cNvGrpSpPr>
          <p:nvPr/>
        </p:nvGrpSpPr>
        <p:grpSpPr bwMode="auto">
          <a:xfrm>
            <a:off x="0" y="279400"/>
            <a:ext cx="7437438" cy="714375"/>
            <a:chOff x="0" y="257175"/>
            <a:chExt cx="7437120" cy="714480"/>
          </a:xfrm>
        </p:grpSpPr>
        <p:sp>
          <p:nvSpPr>
            <p:cNvPr id="22" name="矩形 21"/>
            <p:cNvSpPr/>
            <p:nvPr/>
          </p:nvSpPr>
          <p:spPr>
            <a:xfrm>
              <a:off x="0" y="257175"/>
              <a:ext cx="7437120" cy="5699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flipV="1">
              <a:off x="6579907" y="797004"/>
              <a:ext cx="857213" cy="17465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8425" name="文本框 15"/>
          <p:cNvSpPr txBox="1">
            <a:spLocks noChangeArrowheads="1"/>
          </p:cNvSpPr>
          <p:nvPr/>
        </p:nvSpPr>
        <p:spPr bwMode="auto">
          <a:xfrm>
            <a:off x="82550" y="249238"/>
            <a:ext cx="7224713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</a:t>
            </a:r>
            <a:r>
              <a:rPr lang="zh-CN" altLang="en-US" sz="32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卧床患者床整理法及更换床单法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441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89444" name="组合 2"/>
          <p:cNvGrpSpPr>
            <a:grpSpLocks/>
          </p:cNvGrpSpPr>
          <p:nvPr/>
        </p:nvGrpSpPr>
        <p:grpSpPr bwMode="auto">
          <a:xfrm>
            <a:off x="2309813" y="1120775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9445" name="文本框 21"/>
          <p:cNvSpPr txBox="1">
            <a:spLocks noChangeArrowheads="1"/>
          </p:cNvSpPr>
          <p:nvPr/>
        </p:nvSpPr>
        <p:spPr bwMode="auto">
          <a:xfrm>
            <a:off x="5226050" y="1290638"/>
            <a:ext cx="19986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操作程序</a:t>
            </a:r>
          </a:p>
        </p:txBody>
      </p:sp>
      <p:sp>
        <p:nvSpPr>
          <p:cNvPr id="164881" name="Rectangle 17"/>
          <p:cNvSpPr>
            <a:spLocks noChangeArrowheads="1"/>
          </p:cNvSpPr>
          <p:nvPr/>
        </p:nvSpPr>
        <p:spPr bwMode="auto">
          <a:xfrm>
            <a:off x="4911725" y="2006600"/>
            <a:ext cx="2097088" cy="5842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．计划</a:t>
            </a:r>
          </a:p>
        </p:txBody>
      </p:sp>
      <p:sp>
        <p:nvSpPr>
          <p:cNvPr id="160784" name="Rectangle 16"/>
          <p:cNvSpPr>
            <a:spLocks noChangeArrowheads="1"/>
          </p:cNvSpPr>
          <p:nvPr/>
        </p:nvSpPr>
        <p:spPr bwMode="auto">
          <a:xfrm>
            <a:off x="0" y="2838450"/>
            <a:ext cx="10845800" cy="4603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indent="304800" algn="ctr"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用物准备：床刷、床刷套、便盆、清洁衣裤。</a:t>
            </a:r>
            <a:endParaRPr lang="zh-CN" altLang="en-US" sz="2400" dirty="0">
              <a:solidFill>
                <a:schemeClr val="hlin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785" name="Rectangle 17"/>
          <p:cNvSpPr>
            <a:spLocks noChangeArrowheads="1"/>
          </p:cNvSpPr>
          <p:nvPr/>
        </p:nvSpPr>
        <p:spPr bwMode="auto">
          <a:xfrm>
            <a:off x="2060575" y="3797300"/>
            <a:ext cx="7983538" cy="46196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环境准备：病室清洁，冬天关闭门窗，室温</a:t>
            </a:r>
            <a:r>
              <a:rPr lang="en-US" altLang="zh-CN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26℃</a:t>
            </a:r>
            <a:r>
              <a:rPr lang="zh-CN" altLang="en-US" sz="24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189449" name="组合 19"/>
          <p:cNvGrpSpPr>
            <a:grpSpLocks/>
          </p:cNvGrpSpPr>
          <p:nvPr/>
        </p:nvGrpSpPr>
        <p:grpSpPr bwMode="auto">
          <a:xfrm>
            <a:off x="0" y="279400"/>
            <a:ext cx="7437438" cy="714375"/>
            <a:chOff x="0" y="257175"/>
            <a:chExt cx="7437120" cy="714480"/>
          </a:xfrm>
        </p:grpSpPr>
        <p:sp>
          <p:nvSpPr>
            <p:cNvPr id="22" name="矩形 21"/>
            <p:cNvSpPr/>
            <p:nvPr/>
          </p:nvSpPr>
          <p:spPr>
            <a:xfrm>
              <a:off x="0" y="257175"/>
              <a:ext cx="7437120" cy="5699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flipV="1">
              <a:off x="6579907" y="797004"/>
              <a:ext cx="857213" cy="17465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9450" name="文本框 15"/>
          <p:cNvSpPr txBox="1">
            <a:spLocks noChangeArrowheads="1"/>
          </p:cNvSpPr>
          <p:nvPr/>
        </p:nvSpPr>
        <p:spPr bwMode="auto">
          <a:xfrm>
            <a:off x="106363" y="249238"/>
            <a:ext cx="72009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</a:t>
            </a:r>
            <a:r>
              <a:rPr lang="zh-CN" altLang="en-US" sz="32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卧床患者床整理法及更换床单法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465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0468" name="组合 2"/>
          <p:cNvGrpSpPr>
            <a:grpSpLocks/>
          </p:cNvGrpSpPr>
          <p:nvPr/>
        </p:nvGrpSpPr>
        <p:grpSpPr bwMode="auto">
          <a:xfrm>
            <a:off x="2309813" y="1120775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4701" name="Rectangle 13"/>
          <p:cNvSpPr>
            <a:spLocks noChangeArrowheads="1"/>
          </p:cNvSpPr>
          <p:nvPr/>
        </p:nvSpPr>
        <p:spPr bwMode="auto">
          <a:xfrm>
            <a:off x="2468563" y="2141538"/>
            <a:ext cx="3024187" cy="31670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护士准备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核对解释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移开床旁桌椅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患者准备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整理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安置患者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charset="2"/>
              <a:buNone/>
              <a:defRPr/>
            </a:pPr>
            <a:endParaRPr lang="zh-CN" alt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charset="2"/>
              <a:buNone/>
              <a:defRPr/>
            </a:pPr>
            <a:endParaRPr lang="zh-CN" alt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5906" name="Text Box 18"/>
          <p:cNvSpPr txBox="1">
            <a:spLocks noChangeArrowheads="1"/>
          </p:cNvSpPr>
          <p:nvPr/>
        </p:nvSpPr>
        <p:spPr bwMode="auto">
          <a:xfrm>
            <a:off x="4192588" y="1216025"/>
            <a:ext cx="4089400" cy="5842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（一）床单位整理法</a:t>
            </a:r>
          </a:p>
        </p:txBody>
      </p:sp>
      <p:sp>
        <p:nvSpPr>
          <p:cNvPr id="114710" name="Text Box 22"/>
          <p:cNvSpPr txBox="1">
            <a:spLocks noChangeArrowheads="1"/>
          </p:cNvSpPr>
          <p:nvPr/>
        </p:nvSpPr>
        <p:spPr bwMode="auto">
          <a:xfrm>
            <a:off x="5843588" y="2903538"/>
            <a:ext cx="3197225" cy="2286000"/>
          </a:xfrm>
          <a:prstGeom prst="rect">
            <a:avLst/>
          </a:prstGeom>
          <a:solidFill>
            <a:srgbClr val="0000FF">
              <a:alpha val="38823"/>
            </a:srgbClr>
          </a:solidFill>
          <a:ln w="3175" algn="ctr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①整理近侧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   松单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   清扫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   铺单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②整理对侧（同法）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③整理盖被枕头</a:t>
            </a:r>
          </a:p>
        </p:txBody>
      </p:sp>
      <p:pic>
        <p:nvPicPr>
          <p:cNvPr id="180228" name="Picture 4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2006600"/>
            <a:ext cx="4103688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0473" name="组合 18"/>
          <p:cNvGrpSpPr>
            <a:grpSpLocks/>
          </p:cNvGrpSpPr>
          <p:nvPr/>
        </p:nvGrpSpPr>
        <p:grpSpPr bwMode="auto">
          <a:xfrm>
            <a:off x="0" y="279400"/>
            <a:ext cx="7437438" cy="714375"/>
            <a:chOff x="0" y="257175"/>
            <a:chExt cx="7437120" cy="714480"/>
          </a:xfrm>
        </p:grpSpPr>
        <p:sp>
          <p:nvSpPr>
            <p:cNvPr id="20" name="矩形 19"/>
            <p:cNvSpPr/>
            <p:nvPr/>
          </p:nvSpPr>
          <p:spPr>
            <a:xfrm>
              <a:off x="0" y="257175"/>
              <a:ext cx="7437120" cy="5699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 flipV="1">
              <a:off x="6579907" y="797004"/>
              <a:ext cx="857213" cy="17465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0474" name="文本框 15"/>
          <p:cNvSpPr txBox="1">
            <a:spLocks noChangeArrowheads="1"/>
          </p:cNvSpPr>
          <p:nvPr/>
        </p:nvSpPr>
        <p:spPr bwMode="auto">
          <a:xfrm>
            <a:off x="106363" y="249238"/>
            <a:ext cx="72009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</a:t>
            </a:r>
            <a:r>
              <a:rPr lang="zh-CN" altLang="en-US" sz="32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卧床患者床整理法及更换床单法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01" grpId="0" uiExpand="1" build="p"/>
      <p:bldP spid="114710" grpId="0" animBg="1"/>
      <p:bldP spid="114710" grpId="1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489" name="组合 5"/>
          <p:cNvGrpSpPr>
            <a:grpSpLocks/>
          </p:cNvGrpSpPr>
          <p:nvPr/>
        </p:nvGrpSpPr>
        <p:grpSpPr bwMode="auto">
          <a:xfrm>
            <a:off x="758825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1492" name="组合 2"/>
          <p:cNvGrpSpPr>
            <a:grpSpLocks/>
          </p:cNvGrpSpPr>
          <p:nvPr/>
        </p:nvGrpSpPr>
        <p:grpSpPr bwMode="auto">
          <a:xfrm>
            <a:off x="2309813" y="1120775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6928" name="Text Box 16"/>
          <p:cNvSpPr txBox="1">
            <a:spLocks noChangeArrowheads="1"/>
          </p:cNvSpPr>
          <p:nvPr/>
        </p:nvSpPr>
        <p:spPr bwMode="auto">
          <a:xfrm>
            <a:off x="4181475" y="1181100"/>
            <a:ext cx="3708400" cy="5842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（二）换单法</a:t>
            </a:r>
          </a:p>
        </p:txBody>
      </p:sp>
      <p:sp>
        <p:nvSpPr>
          <p:cNvPr id="114701" name="Rectangle 13"/>
          <p:cNvSpPr>
            <a:spLocks noChangeArrowheads="1"/>
          </p:cNvSpPr>
          <p:nvPr/>
        </p:nvSpPr>
        <p:spPr bwMode="auto">
          <a:xfrm>
            <a:off x="2616200" y="1503363"/>
            <a:ext cx="3024188" cy="31670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Wingdings" charset="2"/>
              <a:buChar char="l"/>
              <a:defRPr/>
            </a:pPr>
            <a:endParaRPr lang="zh-CN" alt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护士准备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核对解释</a:t>
            </a:r>
            <a:endParaRPr kumimoji="1" lang="zh-CN" altLang="en-US" sz="2800" b="1" dirty="0">
              <a:solidFill>
                <a:srgbClr val="0070C4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移开床旁桌椅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患者准备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换单</a:t>
            </a:r>
          </a:p>
          <a:p>
            <a:pPr marL="457200" indent="-457200">
              <a:spcBef>
                <a:spcPct val="20000"/>
              </a:spcBef>
              <a:buClr>
                <a:schemeClr val="tx1"/>
              </a:buCl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整理用物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charset="2"/>
              <a:buNone/>
              <a:defRPr/>
            </a:pPr>
            <a:endParaRPr lang="zh-CN" alt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10000"/>
              <a:buFont typeface="Wingdings" charset="2"/>
              <a:buNone/>
              <a:defRPr/>
            </a:pPr>
            <a:endParaRPr lang="zh-CN" alt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4710" name="Text Box 22"/>
          <p:cNvSpPr txBox="1">
            <a:spLocks noChangeArrowheads="1"/>
          </p:cNvSpPr>
          <p:nvPr/>
        </p:nvSpPr>
        <p:spPr bwMode="auto">
          <a:xfrm>
            <a:off x="6546850" y="1965325"/>
            <a:ext cx="3619500" cy="3408363"/>
          </a:xfrm>
          <a:prstGeom prst="rect">
            <a:avLst/>
          </a:prstGeom>
          <a:solidFill>
            <a:srgbClr val="0000FF">
              <a:alpha val="12000"/>
            </a:srgbClr>
          </a:solidFill>
          <a:ln w="28575" cmpd="dbl" algn="ctr">
            <a:solidFill>
              <a:schemeClr val="accent1">
                <a:shade val="50000"/>
              </a:schemeClr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侧卧位换单法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①协助侧卧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②换近侧单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卷单、扫单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铺清洁单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③协助翻身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④换对侧单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取污单、扫单、铺清洁单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⑤换被套、枕套</a:t>
            </a:r>
          </a:p>
        </p:txBody>
      </p:sp>
      <p:sp>
        <p:nvSpPr>
          <p:cNvPr id="5" name="Text Box 22"/>
          <p:cNvSpPr txBox="1">
            <a:spLocks noChangeArrowheads="1"/>
          </p:cNvSpPr>
          <p:nvPr/>
        </p:nvSpPr>
        <p:spPr bwMode="auto">
          <a:xfrm>
            <a:off x="6499225" y="3171825"/>
            <a:ext cx="2663825" cy="1555750"/>
          </a:xfrm>
          <a:prstGeom prst="rect">
            <a:avLst/>
          </a:prstGeom>
          <a:solidFill>
            <a:srgbClr val="0000FF">
              <a:alpha val="13000"/>
            </a:srgbClr>
          </a:solidFill>
          <a:ln w="28575" cmpd="dbl" algn="ctr">
            <a:solidFill>
              <a:schemeClr val="accent1">
                <a:shade val="50000"/>
              </a:schemeClr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仰卧位换单法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①换大单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②换橡胶单中单</a:t>
            </a:r>
          </a:p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③换被套枕套</a:t>
            </a:r>
          </a:p>
        </p:txBody>
      </p:sp>
      <p:pic>
        <p:nvPicPr>
          <p:cNvPr id="184325" name="Picture 5" descr="更单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3775" y="2071688"/>
            <a:ext cx="4321175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347" name="Picture 3" descr="更单"/>
          <p:cNvPicPr>
            <a:picLocks noChangeAspect="1" noChangeArrowheads="1"/>
          </p:cNvPicPr>
          <p:nvPr/>
        </p:nvPicPr>
        <p:blipFill>
          <a:blip r:embed="rId3"/>
          <a:srcRect b="7835"/>
          <a:stretch>
            <a:fillRect/>
          </a:stretch>
        </p:blipFill>
        <p:spPr bwMode="auto">
          <a:xfrm>
            <a:off x="6015038" y="2079625"/>
            <a:ext cx="5256212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1499" name="组合 21"/>
          <p:cNvGrpSpPr>
            <a:grpSpLocks/>
          </p:cNvGrpSpPr>
          <p:nvPr/>
        </p:nvGrpSpPr>
        <p:grpSpPr bwMode="auto">
          <a:xfrm>
            <a:off x="0" y="279400"/>
            <a:ext cx="7437438" cy="714375"/>
            <a:chOff x="0" y="257175"/>
            <a:chExt cx="7437120" cy="714480"/>
          </a:xfrm>
        </p:grpSpPr>
        <p:sp>
          <p:nvSpPr>
            <p:cNvPr id="23" name="矩形 22"/>
            <p:cNvSpPr/>
            <p:nvPr/>
          </p:nvSpPr>
          <p:spPr>
            <a:xfrm>
              <a:off x="0" y="257175"/>
              <a:ext cx="7437120" cy="5699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直角三角形 23"/>
            <p:cNvSpPr/>
            <p:nvPr/>
          </p:nvSpPr>
          <p:spPr>
            <a:xfrm flipV="1">
              <a:off x="6579907" y="797004"/>
              <a:ext cx="857213" cy="17465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1500" name="文本框 15"/>
          <p:cNvSpPr txBox="1">
            <a:spLocks noChangeArrowheads="1"/>
          </p:cNvSpPr>
          <p:nvPr/>
        </p:nvSpPr>
        <p:spPr bwMode="auto">
          <a:xfrm>
            <a:off x="106363" y="249238"/>
            <a:ext cx="72009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</a:t>
            </a:r>
            <a:r>
              <a:rPr lang="zh-CN" altLang="en-US" sz="32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卧床患者床整理法及更换床单法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4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4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4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4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4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01" grpId="0" uiExpand="1" build="p"/>
      <p:bldP spid="114710" grpId="1" bldLvl="0" animBg="1"/>
      <p:bldP spid="114710" grpId="2" bldLvl="0" animBg="1"/>
      <p:bldP spid="5" grpId="0" bldLvl="0" animBg="1"/>
      <p:bldP spid="5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5"/>
          <p:cNvGrpSpPr>
            <a:grpSpLocks/>
          </p:cNvGrpSpPr>
          <p:nvPr/>
        </p:nvGrpSpPr>
        <p:grpSpPr bwMode="auto">
          <a:xfrm>
            <a:off x="574675" y="154622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933700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1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43751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二、操作程序</a:t>
            </a:r>
          </a:p>
        </p:txBody>
      </p:sp>
      <p:sp>
        <p:nvSpPr>
          <p:cNvPr id="14" name="直角三角形 13"/>
          <p:cNvSpPr>
            <a:spLocks noChangeArrowheads="1"/>
          </p:cNvSpPr>
          <p:nvPr/>
        </p:nvSpPr>
        <p:spPr bwMode="auto">
          <a:xfrm flipV="1">
            <a:off x="2076450" y="822325"/>
            <a:ext cx="857250" cy="174625"/>
          </a:xfrm>
          <a:prstGeom prst="rtTriangle">
            <a:avLst/>
          </a:prstGeom>
          <a:solidFill>
            <a:srgbClr val="1F4E79"/>
          </a:solidFill>
          <a:ln w="12700" algn="ctr">
            <a:noFill/>
            <a:miter lim="800000"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655" name="组合 2"/>
          <p:cNvGrpSpPr>
            <a:grpSpLocks/>
          </p:cNvGrpSpPr>
          <p:nvPr/>
        </p:nvGrpSpPr>
        <p:grpSpPr bwMode="auto">
          <a:xfrm>
            <a:off x="2300288" y="1131888"/>
            <a:ext cx="7591425" cy="830262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7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7656" name="文本框 21"/>
          <p:cNvSpPr txBox="1">
            <a:spLocks noChangeArrowheads="1"/>
          </p:cNvSpPr>
          <p:nvPr/>
        </p:nvSpPr>
        <p:spPr bwMode="auto">
          <a:xfrm>
            <a:off x="4033838" y="1306513"/>
            <a:ext cx="412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92D050"/>
                </a:solidFill>
                <a:latin typeface="微软雅黑"/>
                <a:ea typeface="微软雅黑"/>
                <a:cs typeface="Tahoma" pitchFamily="34" charset="0"/>
              </a:rPr>
              <a:t>计   划</a:t>
            </a:r>
          </a:p>
        </p:txBody>
      </p:sp>
      <p:sp>
        <p:nvSpPr>
          <p:cNvPr id="43019" name="Rectangle 16"/>
          <p:cNvSpPr>
            <a:spLocks noChangeArrowheads="1"/>
          </p:cNvSpPr>
          <p:nvPr/>
        </p:nvSpPr>
        <p:spPr bwMode="auto">
          <a:xfrm>
            <a:off x="990600" y="4732338"/>
            <a:ext cx="107140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治疗盘内                                    治疗盘外</a:t>
            </a:r>
          </a:p>
        </p:txBody>
      </p:sp>
      <p:pic>
        <p:nvPicPr>
          <p:cNvPr id="27658" name="Picture 14" descr="90WQNIJ5%@WF_O8FGDMX8L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4400" y="2079625"/>
            <a:ext cx="3609975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Picture 16" descr="][$E[DXW1)WTF0[26J5T5V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2875" y="2065338"/>
            <a:ext cx="4138613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513" name="组合 5"/>
          <p:cNvGrpSpPr>
            <a:grpSpLocks/>
          </p:cNvGrpSpPr>
          <p:nvPr/>
        </p:nvGrpSpPr>
        <p:grpSpPr bwMode="auto">
          <a:xfrm>
            <a:off x="611188" y="1554163"/>
            <a:ext cx="11042650" cy="3897312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2"/>
              <a:ext cx="10669608" cy="3630402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2516" name="组合 2"/>
          <p:cNvGrpSpPr>
            <a:grpSpLocks/>
          </p:cNvGrpSpPr>
          <p:nvPr/>
        </p:nvGrpSpPr>
        <p:grpSpPr bwMode="auto">
          <a:xfrm>
            <a:off x="2309813" y="1120775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2517" name="文本框 21"/>
          <p:cNvSpPr txBox="1">
            <a:spLocks noChangeArrowheads="1"/>
          </p:cNvSpPr>
          <p:nvPr/>
        </p:nvSpPr>
        <p:spPr bwMode="auto">
          <a:xfrm>
            <a:off x="5324475" y="1268413"/>
            <a:ext cx="24638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注意事项</a:t>
            </a:r>
          </a:p>
        </p:txBody>
      </p:sp>
      <p:sp>
        <p:nvSpPr>
          <p:cNvPr id="192518" name="Rectangle 10"/>
          <p:cNvSpPr>
            <a:spLocks noChangeArrowheads="1"/>
          </p:cNvSpPr>
          <p:nvPr/>
        </p:nvSpPr>
        <p:spPr bwMode="auto">
          <a:xfrm>
            <a:off x="1500188" y="2314575"/>
            <a:ext cx="4321175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．防止污染</a:t>
            </a: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．保证安全与舒适</a:t>
            </a: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．观察病情</a:t>
            </a: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4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．遵循节力原则</a:t>
            </a:r>
          </a:p>
        </p:txBody>
      </p:sp>
      <p:sp>
        <p:nvSpPr>
          <p:cNvPr id="114710" name="Text Box 22"/>
          <p:cNvSpPr txBox="1">
            <a:spLocks noChangeArrowheads="1"/>
          </p:cNvSpPr>
          <p:nvPr/>
        </p:nvSpPr>
        <p:spPr bwMode="auto">
          <a:xfrm>
            <a:off x="5122863" y="1981200"/>
            <a:ext cx="5329237" cy="1190625"/>
          </a:xfrm>
          <a:prstGeom prst="rect">
            <a:avLst/>
          </a:prstGeom>
          <a:solidFill>
            <a:srgbClr val="0000FF">
              <a:alpha val="38823"/>
            </a:srgbClr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l"/>
            </a:pPr>
            <a:r>
              <a:rPr lang="zh-CN" altLang="en-US" sz="2400" b="1">
                <a:latin typeface="楷体"/>
                <a:ea typeface="楷体"/>
                <a:cs typeface="楷体"/>
              </a:rPr>
              <a:t>操作避开治疗和进餐时间</a:t>
            </a:r>
          </a:p>
          <a:p>
            <a:pPr algn="just">
              <a:buFont typeface="Wingdings" pitchFamily="2" charset="2"/>
              <a:buChar char="l"/>
            </a:pPr>
            <a:r>
              <a:rPr lang="zh-CN" altLang="en-US" sz="2400" b="1">
                <a:latin typeface="楷体"/>
                <a:ea typeface="楷体"/>
                <a:cs typeface="楷体"/>
              </a:rPr>
              <a:t>采用湿式清扫，一床一巾一消毒</a:t>
            </a:r>
          </a:p>
          <a:p>
            <a:pPr algn="just">
              <a:buFont typeface="Wingdings" pitchFamily="2" charset="2"/>
              <a:buChar char="l"/>
            </a:pPr>
            <a:r>
              <a:rPr lang="zh-CN" altLang="en-US" sz="2400" b="1">
                <a:latin typeface="楷体"/>
                <a:ea typeface="楷体"/>
                <a:cs typeface="楷体"/>
              </a:rPr>
              <a:t>每周更换</a:t>
            </a:r>
            <a:r>
              <a:rPr lang="en-US" altLang="zh-CN" sz="2400" b="1">
                <a:latin typeface="楷体"/>
                <a:ea typeface="楷体"/>
                <a:cs typeface="楷体"/>
              </a:rPr>
              <a:t>1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～</a:t>
            </a:r>
            <a:r>
              <a:rPr lang="en-US" altLang="zh-CN" sz="2400" b="1">
                <a:latin typeface="楷体"/>
                <a:ea typeface="楷体"/>
                <a:cs typeface="楷体"/>
              </a:rPr>
              <a:t>2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次，污染应随时更换</a:t>
            </a:r>
          </a:p>
        </p:txBody>
      </p:sp>
      <p:sp>
        <p:nvSpPr>
          <p:cNvPr id="5" name="Text Box 22"/>
          <p:cNvSpPr txBox="1">
            <a:spLocks noChangeArrowheads="1"/>
          </p:cNvSpPr>
          <p:nvPr/>
        </p:nvSpPr>
        <p:spPr bwMode="auto">
          <a:xfrm>
            <a:off x="5122863" y="2878138"/>
            <a:ext cx="5329237" cy="830262"/>
          </a:xfrm>
          <a:prstGeom prst="rect">
            <a:avLst/>
          </a:prstGeom>
          <a:solidFill>
            <a:srgbClr val="0000FF">
              <a:alpha val="38823"/>
            </a:srgbClr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l"/>
            </a:pPr>
            <a:r>
              <a:rPr lang="zh-CN" altLang="en-US" sz="2400" b="1">
                <a:latin typeface="楷体"/>
                <a:ea typeface="楷体"/>
                <a:cs typeface="楷体"/>
              </a:rPr>
              <a:t>保护好各种管路</a:t>
            </a:r>
          </a:p>
          <a:p>
            <a:pPr algn="just">
              <a:buFont typeface="Wingdings" pitchFamily="2" charset="2"/>
              <a:buChar char="l"/>
            </a:pPr>
            <a:r>
              <a:rPr lang="zh-CN" altLang="en-US" sz="2400" b="1">
                <a:latin typeface="楷体"/>
                <a:ea typeface="楷体"/>
                <a:cs typeface="楷体"/>
              </a:rPr>
              <a:t>保护患者</a:t>
            </a:r>
          </a:p>
        </p:txBody>
      </p:sp>
      <p:sp>
        <p:nvSpPr>
          <p:cNvPr id="3" name="Text Box 22"/>
          <p:cNvSpPr txBox="1">
            <a:spLocks noChangeArrowheads="1"/>
          </p:cNvSpPr>
          <p:nvPr/>
        </p:nvSpPr>
        <p:spPr bwMode="auto">
          <a:xfrm>
            <a:off x="5122863" y="3595688"/>
            <a:ext cx="5329237" cy="1200150"/>
          </a:xfrm>
          <a:prstGeom prst="rect">
            <a:avLst/>
          </a:prstGeom>
          <a:solidFill>
            <a:srgbClr val="0000FF">
              <a:alpha val="38823"/>
            </a:srgbClr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l"/>
            </a:pPr>
            <a:r>
              <a:rPr lang="zh-CN" altLang="en-US" sz="2400" b="1">
                <a:latin typeface="楷体"/>
                <a:ea typeface="楷体"/>
                <a:cs typeface="楷体"/>
              </a:rPr>
              <a:t>注意人体力学原则，防止职业损伤</a:t>
            </a:r>
          </a:p>
          <a:p>
            <a:pPr algn="just">
              <a:buFont typeface="Wingdings" pitchFamily="2" charset="2"/>
              <a:buChar char="l"/>
            </a:pPr>
            <a:r>
              <a:rPr lang="zh-CN" altLang="en-US" sz="2400" b="1">
                <a:latin typeface="楷体"/>
                <a:ea typeface="楷体"/>
                <a:cs typeface="楷体"/>
              </a:rPr>
              <a:t>操作动作轻稳、省力，两人操作配合协调。</a:t>
            </a:r>
          </a:p>
        </p:txBody>
      </p:sp>
      <p:grpSp>
        <p:nvGrpSpPr>
          <p:cNvPr id="192522" name="组合 19"/>
          <p:cNvGrpSpPr>
            <a:grpSpLocks/>
          </p:cNvGrpSpPr>
          <p:nvPr/>
        </p:nvGrpSpPr>
        <p:grpSpPr bwMode="auto">
          <a:xfrm>
            <a:off x="0" y="279400"/>
            <a:ext cx="7437438" cy="714375"/>
            <a:chOff x="0" y="257175"/>
            <a:chExt cx="7437120" cy="714480"/>
          </a:xfrm>
        </p:grpSpPr>
        <p:sp>
          <p:nvSpPr>
            <p:cNvPr id="22" name="矩形 21"/>
            <p:cNvSpPr/>
            <p:nvPr/>
          </p:nvSpPr>
          <p:spPr>
            <a:xfrm>
              <a:off x="0" y="257175"/>
              <a:ext cx="7437120" cy="5699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flipV="1">
              <a:off x="6579907" y="797004"/>
              <a:ext cx="857213" cy="17465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2523" name="文本框 15"/>
          <p:cNvSpPr txBox="1">
            <a:spLocks noChangeArrowheads="1"/>
          </p:cNvSpPr>
          <p:nvPr/>
        </p:nvSpPr>
        <p:spPr bwMode="auto">
          <a:xfrm>
            <a:off x="106363" y="249238"/>
            <a:ext cx="72009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</a:t>
            </a:r>
            <a:r>
              <a:rPr lang="zh-CN" altLang="en-US" sz="32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卧床患者床整理法及更换床单法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10" grpId="0" animBg="1"/>
      <p:bldP spid="114710" grpId="1" animBg="1"/>
      <p:bldP spid="5" grpId="0" animBg="1"/>
      <p:bldP spid="5" grpId="1" animBg="1"/>
      <p:bldP spid="3" grpId="0" animBg="1"/>
      <p:bldP spid="3" grpId="1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7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043863" y="1692275"/>
            <a:ext cx="3386137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3544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课前思考</a:t>
            </a:r>
          </a:p>
        </p:txBody>
      </p:sp>
      <p:sp>
        <p:nvSpPr>
          <p:cNvPr id="193545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40" name="文本框 25"/>
          <p:cNvSpPr txBox="1">
            <a:spLocks noChangeArrowheads="1"/>
          </p:cNvSpPr>
          <p:nvPr/>
        </p:nvSpPr>
        <p:spPr bwMode="auto">
          <a:xfrm>
            <a:off x="1036638" y="3148013"/>
            <a:ext cx="2838450" cy="163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王红，女，</a:t>
            </a:r>
            <a:r>
              <a:rPr lang="zh-CN" altLang="zh-CN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52</a:t>
            </a: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岁，患重症肌无力住院治疗。生活不能自理。</a:t>
            </a:r>
          </a:p>
          <a:p>
            <a:pPr eaLnBrk="0" hangingPunct="0">
              <a:lnSpc>
                <a:spcPct val="130000"/>
              </a:lnSpc>
              <a:defRPr/>
            </a:pP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3551" name="Text Box 5"/>
          <p:cNvSpPr txBox="1">
            <a:spLocks noChangeArrowheads="1"/>
          </p:cNvSpPr>
          <p:nvPr/>
        </p:nvSpPr>
        <p:spPr bwMode="auto">
          <a:xfrm>
            <a:off x="8404225" y="2767013"/>
            <a:ext cx="26654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护士如何给病人在床上更换床单？</a:t>
            </a:r>
          </a:p>
          <a:p>
            <a:r>
              <a:rPr lang="zh-CN" altLang="en-US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      在操作中应注意哪些事项？</a:t>
            </a:r>
          </a:p>
        </p:txBody>
      </p:sp>
      <p:grpSp>
        <p:nvGrpSpPr>
          <p:cNvPr id="193552" name="组合 21"/>
          <p:cNvGrpSpPr>
            <a:grpSpLocks/>
          </p:cNvGrpSpPr>
          <p:nvPr/>
        </p:nvGrpSpPr>
        <p:grpSpPr bwMode="auto">
          <a:xfrm>
            <a:off x="0" y="257175"/>
            <a:ext cx="7437438" cy="714375"/>
            <a:chOff x="0" y="257175"/>
            <a:chExt cx="7437120" cy="714480"/>
          </a:xfrm>
        </p:grpSpPr>
        <p:sp>
          <p:nvSpPr>
            <p:cNvPr id="23" name="矩形 22"/>
            <p:cNvSpPr/>
            <p:nvPr/>
          </p:nvSpPr>
          <p:spPr>
            <a:xfrm>
              <a:off x="0" y="257175"/>
              <a:ext cx="7437120" cy="5699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直角三角形 25"/>
            <p:cNvSpPr/>
            <p:nvPr/>
          </p:nvSpPr>
          <p:spPr>
            <a:xfrm flipV="1">
              <a:off x="6579907" y="797004"/>
              <a:ext cx="857213" cy="17465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3553" name="文本框 15"/>
          <p:cNvSpPr txBox="1">
            <a:spLocks noChangeArrowheads="1"/>
          </p:cNvSpPr>
          <p:nvPr/>
        </p:nvSpPr>
        <p:spPr bwMode="auto">
          <a:xfrm>
            <a:off x="82550" y="249238"/>
            <a:ext cx="7224713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    </a:t>
            </a:r>
            <a:r>
              <a:rPr lang="zh-CN" altLang="en-US" sz="32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卧床患者床整理法及更换床单法</a:t>
            </a:r>
          </a:p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25782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2934436 w 4572000"/>
              <a:gd name="connsiteY1" fmla="*/ 0 h 6858000"/>
              <a:gd name="connsiteX2" fmla="*/ 2981810 w 4572000"/>
              <a:gd name="connsiteY2" fmla="*/ 39873 h 6858000"/>
              <a:gd name="connsiteX3" fmla="*/ 4572000 w 4572000"/>
              <a:gd name="connsiteY3" fmla="*/ 3429000 h 6858000"/>
              <a:gd name="connsiteX4" fmla="*/ 2981810 w 4572000"/>
              <a:gd name="connsiteY4" fmla="*/ 6818127 h 6858000"/>
              <a:gd name="connsiteX5" fmla="*/ 2934436 w 4572000"/>
              <a:gd name="connsiteY5" fmla="*/ 6858000 h 6858000"/>
              <a:gd name="connsiteX6" fmla="*/ 0 w 457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2934436" y="0"/>
                </a:lnTo>
                <a:lnTo>
                  <a:pt x="2981810" y="39873"/>
                </a:lnTo>
                <a:cubicBezTo>
                  <a:pt x="3964311" y="907226"/>
                  <a:pt x="4572000" y="2105464"/>
                  <a:pt x="4572000" y="3429000"/>
                </a:cubicBezTo>
                <a:cubicBezTo>
                  <a:pt x="4572000" y="4752537"/>
                  <a:pt x="3964311" y="5950774"/>
                  <a:pt x="2981810" y="6818127"/>
                </a:cubicBezTo>
                <a:lnTo>
                  <a:pt x="2934436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566" name="文本框 2"/>
          <p:cNvSpPr txBox="1">
            <a:spLocks noChangeArrowheads="1"/>
          </p:cNvSpPr>
          <p:nvPr/>
        </p:nvSpPr>
        <p:spPr bwMode="auto">
          <a:xfrm>
            <a:off x="577850" y="2520950"/>
            <a:ext cx="2673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第十一章</a:t>
            </a:r>
            <a:endParaRPr lang="en-US" altLang="zh-CN" sz="28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r>
              <a:rPr lang="zh-CN" altLang="en-US" sz="28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患者的清洁护理</a:t>
            </a:r>
          </a:p>
        </p:txBody>
      </p:sp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3270250" y="53657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994150" y="179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137025" y="305752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570" name="文本框 7"/>
          <p:cNvSpPr txBox="1">
            <a:spLocks noChangeArrowheads="1"/>
          </p:cNvSpPr>
          <p:nvPr/>
        </p:nvSpPr>
        <p:spPr bwMode="auto">
          <a:xfrm>
            <a:off x="4137025" y="48260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口腔护理</a:t>
            </a:r>
          </a:p>
        </p:txBody>
      </p:sp>
      <p:sp>
        <p:nvSpPr>
          <p:cNvPr id="194571" name="文本框 8"/>
          <p:cNvSpPr txBox="1">
            <a:spLocks noChangeArrowheads="1"/>
          </p:cNvSpPr>
          <p:nvPr/>
        </p:nvSpPr>
        <p:spPr bwMode="auto">
          <a:xfrm>
            <a:off x="4860925" y="1743075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头发护理</a:t>
            </a:r>
          </a:p>
        </p:txBody>
      </p:sp>
      <p:sp>
        <p:nvSpPr>
          <p:cNvPr id="194572" name="文本框 10"/>
          <p:cNvSpPr txBox="1">
            <a:spLocks noChangeArrowheads="1"/>
          </p:cNvSpPr>
          <p:nvPr/>
        </p:nvSpPr>
        <p:spPr bwMode="auto">
          <a:xfrm>
            <a:off x="5003800" y="300355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皮肤护理</a:t>
            </a:r>
          </a:p>
        </p:txBody>
      </p:sp>
      <p:sp>
        <p:nvSpPr>
          <p:cNvPr id="12" name="椭圆 11"/>
          <p:cNvSpPr/>
          <p:nvPr/>
        </p:nvSpPr>
        <p:spPr>
          <a:xfrm>
            <a:off x="3992563" y="4337050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268663" y="5597525"/>
            <a:ext cx="723900" cy="723900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575" name="文本框 13"/>
          <p:cNvSpPr txBox="1">
            <a:spLocks noChangeArrowheads="1"/>
          </p:cNvSpPr>
          <p:nvPr/>
        </p:nvSpPr>
        <p:spPr bwMode="auto">
          <a:xfrm>
            <a:off x="4860925" y="4283075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ea typeface="微软雅黑"/>
                <a:cs typeface="微软雅黑"/>
              </a:rPr>
              <a:t>卧床患者床整理法及更换床单法</a:t>
            </a:r>
            <a:endParaRPr lang="zh-CN" altLang="en-US" sz="2400" b="1">
              <a:ea typeface="微软雅黑"/>
              <a:cs typeface="微软雅黑"/>
              <a:hlinkClick r:id="rId5" action="ppaction://hlinksldjump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137025" y="5543550"/>
            <a:ext cx="543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/>
                <a:ea typeface="微软雅黑"/>
                <a:cs typeface="微软雅黑"/>
              </a:rPr>
              <a:t>晨晚间护理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6610" name="文本框 12"/>
          <p:cNvSpPr txBox="1">
            <a:spLocks noChangeArrowheads="1"/>
          </p:cNvSpPr>
          <p:nvPr/>
        </p:nvSpPr>
        <p:spPr bwMode="auto">
          <a:xfrm>
            <a:off x="192088" y="257175"/>
            <a:ext cx="771207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晨晚间护理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612" name="图片 14"/>
          <p:cNvPicPr>
            <a:picLocks noChangeAspect="1"/>
          </p:cNvPicPr>
          <p:nvPr/>
        </p:nvPicPr>
        <p:blipFill>
          <a:blip r:embed="rId2"/>
          <a:srcRect t="5482" b="6068"/>
          <a:stretch>
            <a:fillRect/>
          </a:stretch>
        </p:blipFill>
        <p:spPr bwMode="auto">
          <a:xfrm>
            <a:off x="4148138" y="1692275"/>
            <a:ext cx="38957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82042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0" y="1692275"/>
            <a:ext cx="3386138" cy="3897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813" y="1692275"/>
            <a:ext cx="3743325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3863" y="4927600"/>
            <a:ext cx="3741737" cy="661988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646613"/>
            <a:ext cx="355600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13" y="2354263"/>
            <a:ext cx="357187" cy="28098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6619" name="文本框 21"/>
          <p:cNvSpPr txBox="1">
            <a:spLocks noChangeArrowheads="1"/>
          </p:cNvSpPr>
          <p:nvPr/>
        </p:nvSpPr>
        <p:spPr bwMode="auto">
          <a:xfrm>
            <a:off x="1512888" y="1730375"/>
            <a:ext cx="1847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课前思考</a:t>
            </a:r>
          </a:p>
        </p:txBody>
      </p:sp>
      <p:sp>
        <p:nvSpPr>
          <p:cNvPr id="196620" name="文本框 22"/>
          <p:cNvSpPr txBox="1">
            <a:spLocks noChangeArrowheads="1"/>
          </p:cNvSpPr>
          <p:nvPr/>
        </p:nvSpPr>
        <p:spPr bwMode="auto">
          <a:xfrm>
            <a:off x="9099550" y="49672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想一想</a:t>
            </a:r>
          </a:p>
        </p:txBody>
      </p:sp>
      <p:sp>
        <p:nvSpPr>
          <p:cNvPr id="24" name="直角三角形 23"/>
          <p:cNvSpPr/>
          <p:nvPr/>
        </p:nvSpPr>
        <p:spPr>
          <a:xfrm rot="16200000">
            <a:off x="7377113" y="4922837"/>
            <a:ext cx="661988" cy="671513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5400000">
            <a:off x="4152900" y="1687513"/>
            <a:ext cx="661988" cy="671512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40" name="文本框 25"/>
          <p:cNvSpPr txBox="1">
            <a:spLocks noChangeArrowheads="1"/>
          </p:cNvSpPr>
          <p:nvPr/>
        </p:nvSpPr>
        <p:spPr bwMode="auto">
          <a:xfrm>
            <a:off x="1166813" y="2795588"/>
            <a:ext cx="2838450" cy="235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王女士，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67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岁，因急性胰腺炎住院治疗。目前禁饮食，绝对卧床休息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生活不能自理</a:t>
            </a:r>
            <a:r>
              <a:rPr lang="zh-CN" altLang="zh-CN" b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护士要为王女士进行晨晚间护理。</a:t>
            </a:r>
          </a:p>
          <a:p>
            <a:pPr eaLnBrk="0" hangingPunct="0">
              <a:lnSpc>
                <a:spcPct val="130000"/>
              </a:lnSpc>
              <a:defRPr/>
            </a:pP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8456613" y="2844800"/>
            <a:ext cx="288131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晨晚间护理的目的是什么？</a:t>
            </a:r>
          </a:p>
          <a:p>
            <a:pPr>
              <a:defRPr/>
            </a:pPr>
            <a:r>
              <a:rPr lang="zh-CN" altLang="en-US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护士应为王女士做哪些护理工作？</a:t>
            </a:r>
          </a:p>
          <a:p>
            <a:pPr>
              <a:defRPr/>
            </a:pPr>
            <a:endParaRPr lang="zh-CN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7634" name="文本框 12"/>
          <p:cNvSpPr txBox="1">
            <a:spLocks noChangeArrowheads="1"/>
          </p:cNvSpPr>
          <p:nvPr/>
        </p:nvSpPr>
        <p:spPr bwMode="auto">
          <a:xfrm>
            <a:off x="1417638" y="290513"/>
            <a:ext cx="47307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学习目标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9"/>
          <p:cNvSpPr/>
          <p:nvPr/>
        </p:nvSpPr>
        <p:spPr>
          <a:xfrm>
            <a:off x="3292475" y="3082925"/>
            <a:ext cx="5588000" cy="3005138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  <a:gd name="connsiteX0-41" fmla="*/ 0 w 5589349"/>
              <a:gd name="connsiteY0-42" fmla="*/ 1828800 h 3082246"/>
              <a:gd name="connsiteX1-43" fmla="*/ 5579824 w 5589349"/>
              <a:gd name="connsiteY1-44" fmla="*/ 0 h 3082246"/>
              <a:gd name="connsiteX2-45" fmla="*/ 5589349 w 5589349"/>
              <a:gd name="connsiteY2-46" fmla="*/ 1285196 h 3082246"/>
              <a:gd name="connsiteX3-47" fmla="*/ 0 w 5589349"/>
              <a:gd name="connsiteY3-48" fmla="*/ 3082246 h 3082246"/>
              <a:gd name="connsiteX4-49" fmla="*/ 0 w 5589349"/>
              <a:gd name="connsiteY4-50" fmla="*/ 1828800 h 3082246"/>
              <a:gd name="connsiteX0-51" fmla="*/ 0 w 5589349"/>
              <a:gd name="connsiteY0-52" fmla="*/ 1790700 h 3044146"/>
              <a:gd name="connsiteX1-53" fmla="*/ 5567124 w 5589349"/>
              <a:gd name="connsiteY1-54" fmla="*/ 0 h 3044146"/>
              <a:gd name="connsiteX2-55" fmla="*/ 5589349 w 5589349"/>
              <a:gd name="connsiteY2-56" fmla="*/ 1247096 h 3044146"/>
              <a:gd name="connsiteX3-57" fmla="*/ 0 w 5589349"/>
              <a:gd name="connsiteY3-58" fmla="*/ 3044146 h 3044146"/>
              <a:gd name="connsiteX4-59" fmla="*/ 0 w 5589349"/>
              <a:gd name="connsiteY4-60" fmla="*/ 1790700 h 3044146"/>
              <a:gd name="connsiteX0-61" fmla="*/ 0 w 5589349"/>
              <a:gd name="connsiteY0-62" fmla="*/ 1790700 h 3006046"/>
              <a:gd name="connsiteX1-63" fmla="*/ 5567124 w 5589349"/>
              <a:gd name="connsiteY1-64" fmla="*/ 0 h 3006046"/>
              <a:gd name="connsiteX2-65" fmla="*/ 5589349 w 5589349"/>
              <a:gd name="connsiteY2-66" fmla="*/ 1247096 h 3006046"/>
              <a:gd name="connsiteX3-67" fmla="*/ 0 w 5589349"/>
              <a:gd name="connsiteY3-68" fmla="*/ 3006046 h 3006046"/>
              <a:gd name="connsiteX4-69" fmla="*/ 0 w 5589349"/>
              <a:gd name="connsiteY4-70" fmla="*/ 1790700 h 3006046"/>
              <a:gd name="connsiteX0-71" fmla="*/ 0 w 5589349"/>
              <a:gd name="connsiteY0-72" fmla="*/ 1765300 h 3006046"/>
              <a:gd name="connsiteX1-73" fmla="*/ 5567124 w 5589349"/>
              <a:gd name="connsiteY1-74" fmla="*/ 0 h 3006046"/>
              <a:gd name="connsiteX2-75" fmla="*/ 5589349 w 5589349"/>
              <a:gd name="connsiteY2-76" fmla="*/ 1247096 h 3006046"/>
              <a:gd name="connsiteX3-77" fmla="*/ 0 w 5589349"/>
              <a:gd name="connsiteY3-78" fmla="*/ 3006046 h 3006046"/>
              <a:gd name="connsiteX4-79" fmla="*/ 0 w 5589349"/>
              <a:gd name="connsiteY4-80" fmla="*/ 1765300 h 3006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19"/>
          <p:cNvSpPr/>
          <p:nvPr/>
        </p:nvSpPr>
        <p:spPr>
          <a:xfrm>
            <a:off x="3302000" y="1250950"/>
            <a:ext cx="5588000" cy="3082925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-1" fmla="*/ 0 w 5598874"/>
              <a:gd name="connsiteY0-2" fmla="*/ 1828800 h 3082246"/>
              <a:gd name="connsiteX1-3" fmla="*/ 5579824 w 5598874"/>
              <a:gd name="connsiteY1-4" fmla="*/ 0 h 3082246"/>
              <a:gd name="connsiteX2-5" fmla="*/ 5598874 w 5598874"/>
              <a:gd name="connsiteY2-6" fmla="*/ 3082246 h 3082246"/>
              <a:gd name="connsiteX3-7" fmla="*/ 0 w 5598874"/>
              <a:gd name="connsiteY3-8" fmla="*/ 3082246 h 3082246"/>
              <a:gd name="connsiteX4-9" fmla="*/ 0 w 5598874"/>
              <a:gd name="connsiteY4-10" fmla="*/ 1828800 h 3082246"/>
              <a:gd name="connsiteX0-11" fmla="*/ 0 w 5579824"/>
              <a:gd name="connsiteY0-12" fmla="*/ 1828800 h 3082246"/>
              <a:gd name="connsiteX1-13" fmla="*/ 5579824 w 5579824"/>
              <a:gd name="connsiteY1-14" fmla="*/ 0 h 3082246"/>
              <a:gd name="connsiteX2-15" fmla="*/ 5579824 w 5579824"/>
              <a:gd name="connsiteY2-16" fmla="*/ 1234396 h 3082246"/>
              <a:gd name="connsiteX3-17" fmla="*/ 0 w 5579824"/>
              <a:gd name="connsiteY3-18" fmla="*/ 3082246 h 3082246"/>
              <a:gd name="connsiteX4-19" fmla="*/ 0 w 5579824"/>
              <a:gd name="connsiteY4-20" fmla="*/ 1828800 h 3082246"/>
              <a:gd name="connsiteX0-21" fmla="*/ 0 w 5589349"/>
              <a:gd name="connsiteY0-22" fmla="*/ 1828800 h 3082246"/>
              <a:gd name="connsiteX1-23" fmla="*/ 5579824 w 5589349"/>
              <a:gd name="connsiteY1-24" fmla="*/ 0 h 3082246"/>
              <a:gd name="connsiteX2-25" fmla="*/ 5589349 w 5589349"/>
              <a:gd name="connsiteY2-26" fmla="*/ 1224871 h 3082246"/>
              <a:gd name="connsiteX3-27" fmla="*/ 0 w 5589349"/>
              <a:gd name="connsiteY3-28" fmla="*/ 3082246 h 3082246"/>
              <a:gd name="connsiteX4-29" fmla="*/ 0 w 5589349"/>
              <a:gd name="connsiteY4-30" fmla="*/ 1828800 h 3082246"/>
              <a:gd name="connsiteX0-31" fmla="*/ 0 w 5589349"/>
              <a:gd name="connsiteY0-32" fmla="*/ 1828800 h 3082246"/>
              <a:gd name="connsiteX1-33" fmla="*/ 5579824 w 5589349"/>
              <a:gd name="connsiteY1-34" fmla="*/ 0 h 3082246"/>
              <a:gd name="connsiteX2-35" fmla="*/ 5589349 w 5589349"/>
              <a:gd name="connsiteY2-36" fmla="*/ 1234396 h 3082246"/>
              <a:gd name="connsiteX3-37" fmla="*/ 0 w 5589349"/>
              <a:gd name="connsiteY3-38" fmla="*/ 3082246 h 3082246"/>
              <a:gd name="connsiteX4-39" fmla="*/ 0 w 5589349"/>
              <a:gd name="connsiteY4-40" fmla="*/ 1828800 h 30822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juxing1"/>
          <p:cNvSpPr/>
          <p:nvPr/>
        </p:nvSpPr>
        <p:spPr>
          <a:xfrm>
            <a:off x="3297238" y="1222375"/>
            <a:ext cx="5597525" cy="1252538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juxing2"/>
          <p:cNvSpPr/>
          <p:nvPr/>
        </p:nvSpPr>
        <p:spPr>
          <a:xfrm>
            <a:off x="3308350" y="3070225"/>
            <a:ext cx="5597525" cy="1254125"/>
          </a:xfrm>
          <a:prstGeom prst="rect">
            <a:avLst/>
          </a:prstGeom>
          <a:solidFill>
            <a:srgbClr val="3786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juxing3"/>
          <p:cNvSpPr/>
          <p:nvPr/>
        </p:nvSpPr>
        <p:spPr>
          <a:xfrm>
            <a:off x="3297238" y="4848225"/>
            <a:ext cx="5597525" cy="1252538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7641" name="文本框 37"/>
          <p:cNvSpPr txBox="1">
            <a:spLocks noChangeArrowheads="1"/>
          </p:cNvSpPr>
          <p:nvPr/>
        </p:nvSpPr>
        <p:spPr bwMode="auto">
          <a:xfrm>
            <a:off x="3567113" y="1438275"/>
            <a:ext cx="5235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B050"/>
                </a:solidFill>
                <a:latin typeface="微软雅黑"/>
                <a:ea typeface="微软雅黑"/>
                <a:cs typeface="Tahoma" pitchFamily="34" charset="0"/>
              </a:rPr>
              <a:t>了解</a:t>
            </a:r>
            <a:r>
              <a:rPr lang="zh-CN" altLang="en-US" sz="24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晨间、晚间护理的目的</a:t>
            </a:r>
          </a:p>
        </p:txBody>
      </p:sp>
      <p:sp>
        <p:nvSpPr>
          <p:cNvPr id="197642" name="文本框 39"/>
          <p:cNvSpPr txBox="1">
            <a:spLocks noChangeArrowheads="1"/>
          </p:cNvSpPr>
          <p:nvPr/>
        </p:nvSpPr>
        <p:spPr bwMode="auto">
          <a:xfrm>
            <a:off x="3524250" y="5060950"/>
            <a:ext cx="524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E6FB23"/>
                </a:solidFill>
                <a:latin typeface="微软雅黑"/>
                <a:ea typeface="微软雅黑"/>
                <a:cs typeface="Tahoma" pitchFamily="34" charset="0"/>
              </a:rPr>
              <a:t>熟悉</a:t>
            </a:r>
            <a:r>
              <a:rPr lang="zh-CN" altLang="en-US" sz="2400">
                <a:solidFill>
                  <a:schemeClr val="bg1"/>
                </a:solidFill>
                <a:latin typeface="微软雅黑"/>
                <a:ea typeface="微软雅黑"/>
                <a:cs typeface="Tahoma" pitchFamily="34" charset="0"/>
              </a:rPr>
              <a:t>晨晚间护理注意事项</a:t>
            </a:r>
          </a:p>
        </p:txBody>
      </p:sp>
      <p:sp>
        <p:nvSpPr>
          <p:cNvPr id="42" name="等腰三角形 41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7645" name="文本框 39"/>
          <p:cNvSpPr txBox="1">
            <a:spLocks noChangeArrowheads="1"/>
          </p:cNvSpPr>
          <p:nvPr/>
        </p:nvSpPr>
        <p:spPr bwMode="auto">
          <a:xfrm>
            <a:off x="3432175" y="3559175"/>
            <a:ext cx="52498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E6FB23"/>
                </a:solidFill>
                <a:latin typeface="微软雅黑"/>
                <a:ea typeface="微软雅黑"/>
                <a:cs typeface="Tahoma" pitchFamily="34" charset="0"/>
              </a:rPr>
              <a:t>熟悉</a:t>
            </a:r>
            <a:r>
              <a:rPr lang="zh-CN" altLang="en-US" sz="2400">
                <a:solidFill>
                  <a:schemeClr val="bg1"/>
                </a:solidFill>
                <a:ea typeface="微软雅黑"/>
                <a:cs typeface="Tahoma" pitchFamily="34" charset="0"/>
              </a:rPr>
              <a:t>晨间、晚间护理的护理措施</a:t>
            </a:r>
          </a:p>
          <a:p>
            <a:endParaRPr lang="zh-CN" altLang="en-US" sz="2400">
              <a:solidFill>
                <a:schemeClr val="bg1"/>
              </a:solidFill>
              <a:latin typeface="微软雅黑"/>
              <a:ea typeface="微软雅黑"/>
              <a:cs typeface="Tahom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57175"/>
            <a:ext cx="5114925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658" name="文本框 12"/>
          <p:cNvSpPr txBox="1">
            <a:spLocks noChangeArrowheads="1"/>
          </p:cNvSpPr>
          <p:nvPr/>
        </p:nvSpPr>
        <p:spPr bwMode="auto">
          <a:xfrm>
            <a:off x="1220788" y="257175"/>
            <a:ext cx="267335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学习内容</a:t>
            </a:r>
          </a:p>
        </p:txBody>
      </p:sp>
      <p:sp>
        <p:nvSpPr>
          <p:cNvPr id="14" name="直角三角形 13"/>
          <p:cNvSpPr/>
          <p:nvPr/>
        </p:nvSpPr>
        <p:spPr>
          <a:xfrm flipV="1">
            <a:off x="4259263" y="827088"/>
            <a:ext cx="855662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Freeform 5"/>
          <p:cNvSpPr/>
          <p:nvPr/>
        </p:nvSpPr>
        <p:spPr bwMode="auto">
          <a:xfrm>
            <a:off x="6105525" y="2011363"/>
            <a:ext cx="1552575" cy="2038350"/>
          </a:xfrm>
          <a:custGeom>
            <a:avLst/>
            <a:gdLst>
              <a:gd name="T0" fmla="*/ 0 w 6568"/>
              <a:gd name="T1" fmla="*/ 5750 h 8625"/>
              <a:gd name="T2" fmla="*/ 4980 w 6568"/>
              <a:gd name="T3" fmla="*/ 8625 h 8625"/>
              <a:gd name="T4" fmla="*/ 2875 w 6568"/>
              <a:gd name="T5" fmla="*/ 770 h 8625"/>
              <a:gd name="T6" fmla="*/ 0 w 6568"/>
              <a:gd name="T7" fmla="*/ 0 h 8625"/>
              <a:gd name="T8" fmla="*/ 0 w 6568"/>
              <a:gd name="T9" fmla="*/ 5750 h 8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68" h="8625">
                <a:moveTo>
                  <a:pt x="0" y="5750"/>
                </a:moveTo>
                <a:lnTo>
                  <a:pt x="4980" y="8625"/>
                </a:lnTo>
                <a:cubicBezTo>
                  <a:pt x="6568" y="5875"/>
                  <a:pt x="5626" y="2358"/>
                  <a:pt x="2875" y="770"/>
                </a:cubicBezTo>
                <a:cubicBezTo>
                  <a:pt x="2001" y="266"/>
                  <a:pt x="1010" y="0"/>
                  <a:pt x="0" y="0"/>
                </a:cubicBezTo>
                <a:lnTo>
                  <a:pt x="0" y="575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0">
            <a:solidFill>
              <a:schemeClr val="accent1">
                <a:shade val="50000"/>
              </a:schemeClr>
            </a:solidFill>
            <a:prstDash val="dash"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7" name="Freeform 7"/>
          <p:cNvSpPr/>
          <p:nvPr/>
        </p:nvSpPr>
        <p:spPr bwMode="auto">
          <a:xfrm>
            <a:off x="4929188" y="3370263"/>
            <a:ext cx="2354262" cy="1552575"/>
          </a:xfrm>
          <a:custGeom>
            <a:avLst/>
            <a:gdLst>
              <a:gd name="T0" fmla="*/ 9959 w 19919"/>
              <a:gd name="T1" fmla="*/ 0 h 13135"/>
              <a:gd name="T2" fmla="*/ 0 w 19919"/>
              <a:gd name="T3" fmla="*/ 5750 h 13135"/>
              <a:gd name="T4" fmla="*/ 15709 w 19919"/>
              <a:gd name="T5" fmla="*/ 9959 h 13135"/>
              <a:gd name="T6" fmla="*/ 19919 w 19919"/>
              <a:gd name="T7" fmla="*/ 5750 h 13135"/>
              <a:gd name="T8" fmla="*/ 9959 w 19919"/>
              <a:gd name="T9" fmla="*/ 0 h 1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19" h="13135">
                <a:moveTo>
                  <a:pt x="9959" y="0"/>
                </a:moveTo>
                <a:lnTo>
                  <a:pt x="0" y="5750"/>
                </a:lnTo>
                <a:cubicBezTo>
                  <a:pt x="3176" y="11250"/>
                  <a:pt x="10209" y="13135"/>
                  <a:pt x="15709" y="9959"/>
                </a:cubicBezTo>
                <a:cubicBezTo>
                  <a:pt x="17458" y="8950"/>
                  <a:pt x="18909" y="7498"/>
                  <a:pt x="19919" y="5750"/>
                </a:cubicBezTo>
                <a:lnTo>
                  <a:pt x="9959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0">
            <a:solidFill>
              <a:schemeClr val="accent1">
                <a:shade val="50000"/>
              </a:schemeClr>
            </a:solidFill>
            <a:prstDash val="dash"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8" name="Freeform 9"/>
          <p:cNvSpPr/>
          <p:nvPr/>
        </p:nvSpPr>
        <p:spPr bwMode="auto">
          <a:xfrm>
            <a:off x="4746625" y="2011363"/>
            <a:ext cx="1358900" cy="2038350"/>
          </a:xfrm>
          <a:custGeom>
            <a:avLst/>
            <a:gdLst>
              <a:gd name="T0" fmla="*/ 11499 w 11499"/>
              <a:gd name="T1" fmla="*/ 11499 h 17249"/>
              <a:gd name="T2" fmla="*/ 11499 w 11499"/>
              <a:gd name="T3" fmla="*/ 0 h 17249"/>
              <a:gd name="T4" fmla="*/ 0 w 11499"/>
              <a:gd name="T5" fmla="*/ 11499 h 17249"/>
              <a:gd name="T6" fmla="*/ 1540 w 11499"/>
              <a:gd name="T7" fmla="*/ 17249 h 17249"/>
              <a:gd name="T8" fmla="*/ 11499 w 11499"/>
              <a:gd name="T9" fmla="*/ 11499 h 17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99" h="17249">
                <a:moveTo>
                  <a:pt x="11499" y="11499"/>
                </a:moveTo>
                <a:lnTo>
                  <a:pt x="11499" y="0"/>
                </a:lnTo>
                <a:cubicBezTo>
                  <a:pt x="5148" y="0"/>
                  <a:pt x="0" y="5148"/>
                  <a:pt x="0" y="11499"/>
                </a:cubicBezTo>
                <a:cubicBezTo>
                  <a:pt x="0" y="13518"/>
                  <a:pt x="531" y="15501"/>
                  <a:pt x="1540" y="17249"/>
                </a:cubicBezTo>
                <a:lnTo>
                  <a:pt x="11499" y="1149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solidFill>
              <a:schemeClr val="accent1">
                <a:shade val="50000"/>
              </a:schemeClr>
            </a:solidFill>
            <a:prstDash val="dash"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2557463" y="2146300"/>
            <a:ext cx="3213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一、评估</a:t>
            </a: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8101013" y="2047875"/>
            <a:ext cx="3213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二、晨晚间护理</a:t>
            </a: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5275263" y="5035550"/>
            <a:ext cx="3213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微软雅黑"/>
                <a:ea typeface="微软雅黑"/>
                <a:cs typeface="微软雅黑"/>
              </a:rPr>
              <a:t>三、注意事项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681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257175"/>
            <a:ext cx="2627313" cy="569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1770063" y="827088"/>
            <a:ext cx="857250" cy="17462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9686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9687" name="文本框 15"/>
          <p:cNvSpPr txBox="1">
            <a:spLocks noChangeArrowheads="1"/>
          </p:cNvSpPr>
          <p:nvPr/>
        </p:nvSpPr>
        <p:spPr bwMode="auto">
          <a:xfrm>
            <a:off x="192088" y="257175"/>
            <a:ext cx="47323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100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9688" name="文本框 15"/>
          <p:cNvSpPr txBox="1">
            <a:spLocks noChangeArrowheads="1"/>
          </p:cNvSpPr>
          <p:nvPr/>
        </p:nvSpPr>
        <p:spPr bwMode="auto">
          <a:xfrm>
            <a:off x="0" y="217488"/>
            <a:ext cx="473233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1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一、评估</a:t>
            </a:r>
          </a:p>
        </p:txBody>
      </p:sp>
      <p:sp>
        <p:nvSpPr>
          <p:cNvPr id="177169" name="Rectangle 17"/>
          <p:cNvSpPr>
            <a:spLocks noChangeArrowheads="1"/>
          </p:cNvSpPr>
          <p:nvPr/>
        </p:nvSpPr>
        <p:spPr bwMode="auto">
          <a:xfrm>
            <a:off x="3017838" y="2479675"/>
            <a:ext cx="7513637" cy="18161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患者的护理级别、病情、意识、自理能力等</a:t>
            </a:r>
          </a:p>
          <a:p>
            <a:pP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患者清洁卫生及皮肤受压情况</a:t>
            </a:r>
          </a:p>
          <a:p>
            <a:pP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患者的心理反应及合作程度</a:t>
            </a:r>
          </a:p>
          <a:p>
            <a:pPr>
              <a:buFont typeface="Wingdings" charset="2"/>
              <a:buChar char="u"/>
              <a:defRPr/>
            </a:pP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病室环境及床单位的清洁程度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705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0708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0709" name="组合 2"/>
          <p:cNvGrpSpPr>
            <a:grpSpLocks/>
          </p:cNvGrpSpPr>
          <p:nvPr/>
        </p:nvGrpSpPr>
        <p:grpSpPr bwMode="auto">
          <a:xfrm>
            <a:off x="0" y="247650"/>
            <a:ext cx="4878388" cy="752475"/>
            <a:chOff x="0" y="248363"/>
            <a:chExt cx="4877594" cy="752477"/>
          </a:xfrm>
        </p:grpSpPr>
        <p:sp>
          <p:nvSpPr>
            <p:cNvPr id="12" name="矩形 11"/>
            <p:cNvSpPr/>
            <p:nvPr/>
          </p:nvSpPr>
          <p:spPr>
            <a:xfrm>
              <a:off x="0" y="257888"/>
              <a:ext cx="3368127" cy="56991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flipV="1">
              <a:off x="2511016" y="826215"/>
              <a:ext cx="857110" cy="17462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0715" name="文本框 15"/>
            <p:cNvSpPr txBox="1">
              <a:spLocks noChangeArrowheads="1"/>
            </p:cNvSpPr>
            <p:nvPr/>
          </p:nvSpPr>
          <p:spPr bwMode="auto">
            <a:xfrm>
              <a:off x="145256" y="248363"/>
              <a:ext cx="4732338" cy="565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1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二、晨晚间护理</a:t>
              </a:r>
            </a:p>
          </p:txBody>
        </p:sp>
      </p:grpSp>
      <p:sp>
        <p:nvSpPr>
          <p:cNvPr id="179216" name="Text Box 16"/>
          <p:cNvSpPr txBox="1">
            <a:spLocks noChangeArrowheads="1"/>
          </p:cNvSpPr>
          <p:nvPr/>
        </p:nvSpPr>
        <p:spPr bwMode="auto">
          <a:xfrm>
            <a:off x="4498975" y="1220788"/>
            <a:ext cx="3278188" cy="5238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（一）晨间护理</a:t>
            </a:r>
          </a:p>
        </p:txBody>
      </p:sp>
      <p:sp>
        <p:nvSpPr>
          <p:cNvPr id="6" name="AutoShape 7" descr="5%"/>
          <p:cNvSpPr>
            <a:spLocks noChangeArrowheads="1"/>
          </p:cNvSpPr>
          <p:nvPr/>
        </p:nvSpPr>
        <p:spPr bwMode="auto">
          <a:xfrm>
            <a:off x="1376363" y="3001963"/>
            <a:ext cx="1571625" cy="731837"/>
          </a:xfrm>
          <a:prstGeom prst="roundRect">
            <a:avLst>
              <a:gd name="adj" fmla="val 16667"/>
            </a:avLst>
          </a:prstGeom>
          <a:pattFill prst="pct5">
            <a:fgClr>
              <a:schemeClr val="tx1"/>
            </a:fgClr>
            <a:bgClr>
              <a:schemeClr val="accent1"/>
            </a:bgClr>
          </a:pattFill>
          <a:ln w="57150" cmpd="thinThick" algn="ctr">
            <a:solidFill>
              <a:schemeClr val="bg1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charset="2"/>
              <a:buNone/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itchFamily="34" charset="-122"/>
              </a:rPr>
              <a:t>目的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3562350" y="2584450"/>
            <a:ext cx="6999288" cy="1816100"/>
          </a:xfrm>
          <a:prstGeom prst="rect">
            <a:avLst/>
          </a:prstGeom>
          <a:noFill/>
          <a:ln w="44450" cap="rnd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、满足患者清洁需要，预防并发症。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、保持床单位和病室整洁。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、观察和了解患者病情，满足患者的身心需要，促进护患沟通。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2582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729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1732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4027488" y="2149475"/>
            <a:ext cx="4095750" cy="2678113"/>
          </a:xfrm>
          <a:prstGeom prst="rect">
            <a:avLst/>
          </a:prstGeom>
          <a:noFill/>
          <a:ln w="44450" cap="rnd">
            <a:noFill/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、了解晚间睡眠情况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、鼓励或协助患者排便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、协助患者洗漱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4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、整理床单位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5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、观察病情</a:t>
            </a:r>
          </a:p>
          <a:p>
            <a:r>
              <a:rPr lang="en-US" altLang="zh-CN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6</a:t>
            </a:r>
            <a:r>
              <a:rPr lang="zh-CN" altLang="en-US" sz="2800" b="1">
                <a:solidFill>
                  <a:srgbClr val="0070C4"/>
                </a:solidFill>
                <a:latin typeface="微软雅黑"/>
                <a:ea typeface="微软雅黑"/>
                <a:cs typeface="微软雅黑"/>
              </a:rPr>
              <a:t>、整理病室</a:t>
            </a:r>
          </a:p>
        </p:txBody>
      </p:sp>
      <p:sp>
        <p:nvSpPr>
          <p:cNvPr id="6" name="AutoShape 7" descr="5%"/>
          <p:cNvSpPr>
            <a:spLocks noChangeArrowheads="1"/>
          </p:cNvSpPr>
          <p:nvPr/>
        </p:nvSpPr>
        <p:spPr bwMode="auto">
          <a:xfrm>
            <a:off x="1517650" y="2860675"/>
            <a:ext cx="2043113" cy="873125"/>
          </a:xfrm>
          <a:prstGeom prst="roundRect">
            <a:avLst>
              <a:gd name="adj" fmla="val 16667"/>
            </a:avLst>
          </a:prstGeom>
          <a:pattFill prst="pct5">
            <a:fgClr>
              <a:schemeClr val="tx1"/>
            </a:fgClr>
            <a:bgClr>
              <a:schemeClr val="accent1"/>
            </a:bgClr>
          </a:pattFill>
          <a:ln w="57150" cmpd="thinThick" algn="ctr">
            <a:solidFill>
              <a:schemeClr val="bg1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charset="2"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itchFamily="34" charset="-122"/>
              </a:rPr>
              <a:t>护理措施</a:t>
            </a:r>
          </a:p>
        </p:txBody>
      </p:sp>
      <p:sp>
        <p:nvSpPr>
          <p:cNvPr id="114710" name="Text Box 22"/>
          <p:cNvSpPr txBox="1">
            <a:spLocks noChangeArrowheads="1"/>
          </p:cNvSpPr>
          <p:nvPr/>
        </p:nvSpPr>
        <p:spPr bwMode="auto">
          <a:xfrm>
            <a:off x="7356475" y="3148013"/>
            <a:ext cx="4032250" cy="1555750"/>
          </a:xfrm>
          <a:prstGeom prst="rect">
            <a:avLst/>
          </a:prstGeom>
          <a:solidFill>
            <a:srgbClr val="0000FF">
              <a:alpha val="38823"/>
            </a:srgbClr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l"/>
            </a:pPr>
            <a:r>
              <a:rPr lang="zh-CN" altLang="en-US" sz="2400" b="1">
                <a:latin typeface="楷体"/>
                <a:ea typeface="楷体"/>
                <a:cs typeface="楷体"/>
              </a:rPr>
              <a:t>刷牙</a:t>
            </a:r>
            <a:r>
              <a:rPr lang="en-US" altLang="zh-CN" sz="2400" b="1">
                <a:latin typeface="楷体"/>
                <a:ea typeface="楷体"/>
                <a:cs typeface="楷体"/>
              </a:rPr>
              <a:t>(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口腔护理</a:t>
            </a:r>
            <a:r>
              <a:rPr lang="en-US" altLang="zh-CN" sz="2400" b="1">
                <a:latin typeface="楷体"/>
                <a:ea typeface="楷体"/>
                <a:cs typeface="楷体"/>
              </a:rPr>
              <a:t>)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、洗脸、洗手、梳头、翻身和检查皮肤受压情况，擦洗背部，用</a:t>
            </a:r>
            <a:r>
              <a:rPr lang="en-US" altLang="zh-CN" sz="24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50</a:t>
            </a:r>
            <a:r>
              <a:rPr lang="zh-CN" altLang="en-US" sz="24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％乙醇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按摩骨突处。</a:t>
            </a:r>
          </a:p>
        </p:txBody>
      </p:sp>
      <p:grpSp>
        <p:nvGrpSpPr>
          <p:cNvPr id="201736" name="组合 19"/>
          <p:cNvGrpSpPr>
            <a:grpSpLocks/>
          </p:cNvGrpSpPr>
          <p:nvPr/>
        </p:nvGrpSpPr>
        <p:grpSpPr bwMode="auto">
          <a:xfrm>
            <a:off x="0" y="247650"/>
            <a:ext cx="4878388" cy="752475"/>
            <a:chOff x="0" y="248363"/>
            <a:chExt cx="4877594" cy="752477"/>
          </a:xfrm>
        </p:grpSpPr>
        <p:sp>
          <p:nvSpPr>
            <p:cNvPr id="22" name="矩形 21"/>
            <p:cNvSpPr/>
            <p:nvPr/>
          </p:nvSpPr>
          <p:spPr>
            <a:xfrm>
              <a:off x="0" y="257888"/>
              <a:ext cx="3368127" cy="56991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flipV="1">
              <a:off x="2511016" y="826215"/>
              <a:ext cx="857110" cy="17462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1740" name="文本框 15"/>
            <p:cNvSpPr txBox="1">
              <a:spLocks noChangeArrowheads="1"/>
            </p:cNvSpPr>
            <p:nvPr/>
          </p:nvSpPr>
          <p:spPr bwMode="auto">
            <a:xfrm>
              <a:off x="145256" y="248363"/>
              <a:ext cx="4732338" cy="565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1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二、晨晚间护理</a:t>
              </a:r>
            </a:p>
          </p:txBody>
        </p:sp>
      </p:grp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4498975" y="1265238"/>
            <a:ext cx="3278188" cy="52228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（一）晨间护理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2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2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2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2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2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2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2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2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2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2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2" grpId="0" uiExpand="1" build="p" animBg="1"/>
      <p:bldP spid="114710" grpId="0" animBg="1"/>
      <p:bldP spid="114710" grpId="1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753" name="组合 5"/>
          <p:cNvGrpSpPr>
            <a:grpSpLocks/>
          </p:cNvGrpSpPr>
          <p:nvPr/>
        </p:nvGrpSpPr>
        <p:grpSpPr bwMode="auto">
          <a:xfrm>
            <a:off x="565150" y="1539875"/>
            <a:ext cx="11042650" cy="3897313"/>
            <a:chOff x="574705" y="1571328"/>
            <a:chExt cx="11042672" cy="3897086"/>
          </a:xfrm>
        </p:grpSpPr>
        <p:sp>
          <p:nvSpPr>
            <p:cNvPr id="17" name="矩形 16"/>
            <p:cNvSpPr/>
            <p:nvPr/>
          </p:nvSpPr>
          <p:spPr>
            <a:xfrm>
              <a:off x="574705" y="1571328"/>
              <a:ext cx="11042672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1555" y="1709433"/>
              <a:ext cx="10669609" cy="3630401"/>
            </a:xfrm>
            <a:prstGeom prst="rect">
              <a:avLst/>
            </a:prstGeom>
            <a:noFill/>
            <a:ln w="2222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等腰三角形 1"/>
          <p:cNvSpPr/>
          <p:nvPr/>
        </p:nvSpPr>
        <p:spPr>
          <a:xfrm rot="2741901">
            <a:off x="11346657" y="5741194"/>
            <a:ext cx="1511300" cy="130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0747375" y="6477000"/>
            <a:ext cx="442913" cy="3810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2756" name="组合 2"/>
          <p:cNvGrpSpPr>
            <a:grpSpLocks/>
          </p:cNvGrpSpPr>
          <p:nvPr/>
        </p:nvGrpSpPr>
        <p:grpSpPr bwMode="auto">
          <a:xfrm>
            <a:off x="2309813" y="1111250"/>
            <a:ext cx="7591425" cy="830263"/>
            <a:chOff x="5354177" y="1987945"/>
            <a:chExt cx="2795356" cy="540275"/>
          </a:xfrm>
        </p:grpSpPr>
        <p:sp>
          <p:nvSpPr>
            <p:cNvPr id="18" name="矩形 17"/>
            <p:cNvSpPr/>
            <p:nvPr/>
          </p:nvSpPr>
          <p:spPr>
            <a:xfrm>
              <a:off x="5712511" y="1987945"/>
              <a:ext cx="2079857" cy="540275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 flipH="1" flipV="1">
              <a:off x="7792368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 flipV="1">
              <a:off x="5354177" y="1987945"/>
              <a:ext cx="357165" cy="28201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AutoShape 7" descr="5%"/>
          <p:cNvSpPr>
            <a:spLocks noChangeArrowheads="1"/>
          </p:cNvSpPr>
          <p:nvPr/>
        </p:nvSpPr>
        <p:spPr bwMode="auto">
          <a:xfrm>
            <a:off x="1393825" y="2613025"/>
            <a:ext cx="1571625" cy="874713"/>
          </a:xfrm>
          <a:prstGeom prst="roundRect">
            <a:avLst>
              <a:gd name="adj" fmla="val 16667"/>
            </a:avLst>
          </a:prstGeom>
          <a:pattFill prst="pct5">
            <a:fgClr>
              <a:schemeClr val="tx1"/>
            </a:fgClr>
            <a:bgClr>
              <a:schemeClr val="accent1"/>
            </a:bgClr>
          </a:pattFill>
          <a:ln w="57150" cmpd="thinThick" algn="ctr">
            <a:solidFill>
              <a:schemeClr val="bg1"/>
            </a:solidFill>
            <a:round/>
          </a:ln>
        </p:spPr>
        <p:txBody>
          <a:bodyPr wrap="none" anchor="ctr"/>
          <a:lstStyle/>
          <a:p>
            <a:pPr marL="342900" indent="-342900" algn="ctr">
              <a:buClr>
                <a:srgbClr val="6600CC"/>
              </a:buClr>
              <a:buFont typeface="Wingdings" charset="2"/>
              <a:buNone/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itchFamily="34" charset="-122"/>
              </a:rPr>
              <a:t>目的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3581400" y="2370138"/>
            <a:ext cx="7359650" cy="1816100"/>
          </a:xfrm>
          <a:prstGeom prst="rect">
            <a:avLst/>
          </a:prstGeom>
          <a:noFill/>
          <a:ln w="44450" cap="rnd">
            <a:solidFill>
              <a:schemeClr val="bg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、保持病室安静，病床整洁，患者清洁舒适，易于入睡。</a:t>
            </a:r>
          </a:p>
          <a:p>
            <a:pPr>
              <a:defRPr/>
            </a:pPr>
            <a:endParaRPr lang="zh-CN" altLang="en-US" sz="2800" b="1" dirty="0">
              <a:solidFill>
                <a:srgbClr val="0070C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>
                <a:solidFill>
                  <a:srgbClr val="0070C4"/>
                </a:solidFill>
                <a:latin typeface="微软雅黑" pitchFamily="34" charset="-122"/>
                <a:ea typeface="微软雅黑" pitchFamily="34" charset="-122"/>
              </a:rPr>
              <a:t>、观察和了解患者病情，预防并发症的发生</a:t>
            </a:r>
            <a:r>
              <a:rPr lang="zh-CN" altLang="en-US" sz="2800" b="1" dirty="0">
                <a:solidFill>
                  <a:srgbClr val="0070C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4498975" y="1265238"/>
            <a:ext cx="3278188" cy="52228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（二）晚间护理</a:t>
            </a:r>
          </a:p>
        </p:txBody>
      </p:sp>
      <p:grpSp>
        <p:nvGrpSpPr>
          <p:cNvPr id="202760" name="组合 21"/>
          <p:cNvGrpSpPr>
            <a:grpSpLocks/>
          </p:cNvGrpSpPr>
          <p:nvPr/>
        </p:nvGrpSpPr>
        <p:grpSpPr bwMode="auto">
          <a:xfrm>
            <a:off x="0" y="247650"/>
            <a:ext cx="4878388" cy="752475"/>
            <a:chOff x="0" y="248363"/>
            <a:chExt cx="4877594" cy="752477"/>
          </a:xfrm>
        </p:grpSpPr>
        <p:sp>
          <p:nvSpPr>
            <p:cNvPr id="23" name="矩形 22"/>
            <p:cNvSpPr/>
            <p:nvPr/>
          </p:nvSpPr>
          <p:spPr>
            <a:xfrm>
              <a:off x="0" y="257888"/>
              <a:ext cx="3368127" cy="56991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直角三角形 23"/>
            <p:cNvSpPr/>
            <p:nvPr/>
          </p:nvSpPr>
          <p:spPr>
            <a:xfrm flipV="1">
              <a:off x="2511016" y="826215"/>
              <a:ext cx="857110" cy="17462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2763" name="文本框 15"/>
            <p:cNvSpPr txBox="1">
              <a:spLocks noChangeArrowheads="1"/>
            </p:cNvSpPr>
            <p:nvPr/>
          </p:nvSpPr>
          <p:spPr bwMode="auto">
            <a:xfrm>
              <a:off x="145256" y="248363"/>
              <a:ext cx="4732338" cy="565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1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二、晨晚间护理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258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5532</Words>
  <Application>Microsoft Office PowerPoint</Application>
  <PresentationFormat>宽屏</PresentationFormat>
  <Paragraphs>896</Paragraphs>
  <Slides>108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108</vt:i4>
      </vt:variant>
    </vt:vector>
  </HeadingPairs>
  <TitlesOfParts>
    <vt:vector size="124" baseType="lpstr">
      <vt:lpstr>Batang</vt:lpstr>
      <vt:lpstr>华文隶书</vt:lpstr>
      <vt:lpstr>华文新魏</vt:lpstr>
      <vt:lpstr>楷体</vt:lpstr>
      <vt:lpstr>楷体_GB2312</vt:lpstr>
      <vt:lpstr>宋体</vt:lpstr>
      <vt:lpstr>微软雅黑</vt:lpstr>
      <vt:lpstr>幼圆</vt:lpstr>
      <vt:lpstr>Arial</vt:lpstr>
      <vt:lpstr>Calibri</vt:lpstr>
      <vt:lpstr>Calibri Light</vt:lpstr>
      <vt:lpstr>Tahoma</vt:lpstr>
      <vt:lpstr>Times New Roman</vt:lpstr>
      <vt:lpstr>Verdana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全背按摩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nj</dc:creator>
  <cp:lastModifiedBy>崔 博</cp:lastModifiedBy>
  <cp:revision>145</cp:revision>
  <dcterms:created xsi:type="dcterms:W3CDTF">1900-01-01T00:00:00Z</dcterms:created>
  <dcterms:modified xsi:type="dcterms:W3CDTF">2019-12-31T04:58:01Z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2052-9.7.0</vt:lpwstr>
  </property>
</Properties>
</file>