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60" r:id="rId2"/>
    <p:sldId id="265" r:id="rId3"/>
    <p:sldId id="266" r:id="rId4"/>
    <p:sldId id="272" r:id="rId5"/>
    <p:sldId id="277" r:id="rId6"/>
    <p:sldId id="274" r:id="rId7"/>
    <p:sldId id="278" r:id="rId8"/>
    <p:sldId id="349" r:id="rId9"/>
    <p:sldId id="319" r:id="rId10"/>
    <p:sldId id="284" r:id="rId11"/>
    <p:sldId id="285" r:id="rId12"/>
    <p:sldId id="298" r:id="rId13"/>
    <p:sldId id="287" r:id="rId14"/>
    <p:sldId id="300" r:id="rId15"/>
    <p:sldId id="301" r:id="rId16"/>
    <p:sldId id="302" r:id="rId17"/>
    <p:sldId id="304" r:id="rId18"/>
    <p:sldId id="303" r:id="rId19"/>
    <p:sldId id="305" r:id="rId20"/>
    <p:sldId id="307" r:id="rId21"/>
    <p:sldId id="321" r:id="rId22"/>
    <p:sldId id="309" r:id="rId23"/>
    <p:sldId id="310" r:id="rId24"/>
    <p:sldId id="311" r:id="rId25"/>
    <p:sldId id="312" r:id="rId26"/>
    <p:sldId id="313" r:id="rId27"/>
    <p:sldId id="324" r:id="rId28"/>
    <p:sldId id="314" r:id="rId29"/>
    <p:sldId id="315" r:id="rId30"/>
    <p:sldId id="316" r:id="rId31"/>
    <p:sldId id="317" r:id="rId32"/>
    <p:sldId id="318" r:id="rId33"/>
    <p:sldId id="322" r:id="rId3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0">
          <p15:clr>
            <a:srgbClr val="A4A3A4"/>
          </p15:clr>
        </p15:guide>
        <p15:guide id="2" pos="38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33FF"/>
    <a:srgbClr val="0000FF"/>
    <a:srgbClr val="009900"/>
    <a:srgbClr val="00CC00"/>
    <a:srgbClr val="33CC33"/>
    <a:srgbClr val="FF3300"/>
    <a:srgbClr val="FFFF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4" autoAdjust="0"/>
    <p:restoredTop sz="94089" autoAdjust="0"/>
  </p:normalViewPr>
  <p:slideViewPr>
    <p:cSldViewPr snapToGrid="0">
      <p:cViewPr varScale="1">
        <p:scale>
          <a:sx n="76" d="100"/>
          <a:sy n="76" d="100"/>
        </p:scale>
        <p:origin x="280" y="52"/>
      </p:cViewPr>
      <p:guideLst>
        <p:guide orient="horz" pos="2120"/>
        <p:guide pos="382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CFC279C-AF35-44C0-ADA3-DE787A22C998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4B0F3E2-7A47-466D-9ED0-EDE196FBB0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7575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8F76FB-3315-468A-968F-D61E0E77846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9515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7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E362B832-A5F6-49DF-969B-1DF173B7BE91}" type="slidenum">
              <a:rPr lang="zh-CN" altLang="en-US" sz="1200">
                <a:latin typeface="+mn-lt"/>
                <a:ea typeface="+mn-ea"/>
              </a:rPr>
              <a:pPr algn="r">
                <a:defRPr/>
              </a:pPr>
              <a:t>8</a:t>
            </a:fld>
            <a:endParaRPr lang="en-US" altLang="zh-CN" sz="120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312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4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7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E362B832-A5F6-49DF-969B-1DF173B7BE91}" type="slidenum">
              <a:rPr lang="zh-CN" altLang="en-US" sz="1200">
                <a:latin typeface="+mn-lt"/>
                <a:ea typeface="+mn-ea"/>
              </a:rPr>
              <a:pPr algn="r">
                <a:defRPr/>
              </a:pPr>
              <a:t>20</a:t>
            </a:fld>
            <a:endParaRPr lang="en-US" altLang="zh-CN" sz="120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90939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E9AC-26F9-41A2-961E-28DD08D5F891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8C321-3AC3-414A-B192-8036A277A4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E6336-0268-4AA7-865C-A44D38FBBCD2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5A720-65CA-4C94-B7D2-B83225033A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A242A-E4AB-4139-BD0C-5767E0BB26EF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75CAB-86F9-4DF2-A044-1DB34E3457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CFD9D-6028-4B0E-8613-EB188AC5CD28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0CDE8-9DA1-4392-BFBE-224627EC37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85F1E-51C5-44E5-AFA3-27F1F242D6AF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1238-3308-4141-AAEC-1204E82D24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4DEB0-5BC2-4357-8BF4-E7F665B989B9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613A6-8A6E-419E-A60A-D7CF5B8060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B61DA-AC6C-486C-BB3D-491302274D29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DBC25-71D9-40AC-BBB6-9EE66ADBAD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09F44-0519-4398-83F1-DC6EED5DE510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83B65-DB5F-42D1-A077-E8D544B9CE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C3A21-1178-4398-BF17-6DAA71CA2C20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DC983-974D-46BA-A293-9E1513AD50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7697C-472F-4B42-8F44-C5BE652C1410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AB365-0E7C-4442-B74F-33C4216848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DC04B-A3DB-4E32-93EC-607A443FE1C2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1A89E-7E57-4DBC-8A13-E45B9DEA51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9498352-3BDE-4587-B2A1-47686661CBFB}" type="datetimeFigureOut">
              <a:rPr lang="zh-CN" altLang="en-US"/>
              <a:pPr>
                <a:defRPr/>
              </a:pPr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347F5C6-4112-4DF8-BC1B-A81F74B96E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257820" y="635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38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2779713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第十九单元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临终患者的护理</a:t>
            </a:r>
          </a:p>
        </p:txBody>
      </p:sp>
      <p:sp>
        <p:nvSpPr>
          <p:cNvPr id="2" name="椭圆 1"/>
          <p:cNvSpPr/>
          <p:nvPr/>
        </p:nvSpPr>
        <p:spPr>
          <a:xfrm>
            <a:off x="3775075" y="10826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137025" y="306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778250" y="48736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664075" y="10287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概述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60925" y="3013075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临终患者及其家属的关怀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664075" y="481965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尸体护理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/>
      <p:bldP spid="8" grpId="1"/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29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熟悉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临终患者家属的关怀</a:t>
            </a:r>
          </a:p>
        </p:txBody>
      </p:sp>
      <p:sp>
        <p:nvSpPr>
          <p:cNvPr id="30730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临终患者的身心变化</a:t>
            </a:r>
          </a:p>
        </p:txBody>
      </p:sp>
      <p:sp>
        <p:nvSpPr>
          <p:cNvPr id="30731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临终患者的身心护理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4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临终患者及其家属的关怀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1341438" y="2047875"/>
            <a:ext cx="32131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一、临终患者的生理改变及症状护理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二、临终患者的心理变化及护理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4554538" y="4922838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三、临终患者家属的关怀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组合 5"/>
          <p:cNvGrpSpPr/>
          <p:nvPr/>
        </p:nvGrpSpPr>
        <p:grpSpPr bwMode="auto">
          <a:xfrm>
            <a:off x="574675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>
                <a:solidFill>
                  <a:srgbClr val="FFFFFF"/>
                </a:solidFill>
                <a:ea typeface="微软雅黑" pitchFamily="34" charset="-122"/>
              </a:rPr>
              <a:t>一、临终患者的生理改变及症状护理</a:t>
            </a:r>
          </a:p>
        </p:txBody>
      </p:sp>
      <p:sp>
        <p:nvSpPr>
          <p:cNvPr id="3277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200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77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2776" name="文本框 21"/>
          <p:cNvSpPr txBox="1">
            <a:spLocks noChangeArrowheads="1"/>
          </p:cNvSpPr>
          <p:nvPr/>
        </p:nvSpPr>
        <p:spPr bwMode="auto">
          <a:xfrm>
            <a:off x="3533775" y="1095375"/>
            <a:ext cx="52990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（一）、临终患者常见生理改变</a:t>
            </a:r>
          </a:p>
        </p:txBody>
      </p:sp>
      <p:sp>
        <p:nvSpPr>
          <p:cNvPr id="32777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32778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graphicFrame>
        <p:nvGraphicFramePr>
          <p:cNvPr id="32811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114580"/>
              </p:ext>
            </p:extLst>
          </p:nvPr>
        </p:nvGraphicFramePr>
        <p:xfrm>
          <a:off x="941705" y="2037715"/>
          <a:ext cx="10361295" cy="3199448"/>
        </p:xfrm>
        <a:graphic>
          <a:graphicData uri="http://schemas.openxmlformats.org/drawingml/2006/table">
            <a:tbl>
              <a:tblPr/>
              <a:tblGrid>
                <a:gridCol w="2357755"/>
                <a:gridCol w="8003540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生理改变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临床表现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1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．循环与呼吸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咳嗽，皮肤苍白，脉搏细数而不规则、逐渐变弱而消失，血压下降甚至测不出，呼吸频率由快变慢，呼吸深度由深变浅，出现鼻翼煽动、潮式呼吸、张口呼吸，痰鸣音及鼾声呼吸等。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7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．饮食与排泄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口臭、口干、口炎、食欲缺乏、吞咽困难、呃逆、恶心、呕吐、便秘、大便嵌塞、腹泻、腹水、排便失禁、肠胀气等。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3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．感觉与知觉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常有疼痛。视觉减退，由视觉模糊发展到只有光感，最后消失的感觉是听觉。意识改变可表现为惊厥、睡眠障碍、嗜睡、意识模糊、昏睡、昏迷，谵妄。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4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．肌肉与皮肤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1430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皮肤瘙痒、皮肤干或潮湿或压疮、出汗、四肢冰凉、发绀等。肌张力丧失，全身肌肉软瘫，患者不能自己改变体位，无法维持良好舒适的功能体位，容易发生压疮。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5.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临近死亡的体征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各种反射逐渐消失，肌张力逐渐丧失，脉搏快且弱并逐渐消失，血压降低直至测不出，呼吸困难、出现潮式呼吸、间断呼吸等，瞳孔散大。通常呼吸先停止，随后心搏停止。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．其他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恶病质、淋巴水肿等 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组合 5"/>
          <p:cNvGrpSpPr/>
          <p:nvPr/>
        </p:nvGrpSpPr>
        <p:grpSpPr bwMode="auto">
          <a:xfrm>
            <a:off x="574675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>
                <a:solidFill>
                  <a:srgbClr val="FFFFFF"/>
                </a:solidFill>
                <a:ea typeface="微软雅黑" pitchFamily="34" charset="-122"/>
              </a:rPr>
              <a:t>一、临终患者的生理改变及症状护理</a:t>
            </a:r>
          </a:p>
        </p:txBody>
      </p:sp>
      <p:sp>
        <p:nvSpPr>
          <p:cNvPr id="3379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200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379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3800" name="文本框 21"/>
          <p:cNvSpPr txBox="1">
            <a:spLocks noChangeArrowheads="1"/>
          </p:cNvSpPr>
          <p:nvPr/>
        </p:nvSpPr>
        <p:spPr bwMode="auto">
          <a:xfrm>
            <a:off x="3455988" y="1165225"/>
            <a:ext cx="52990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（二）、临终患者的症状护理</a:t>
            </a:r>
          </a:p>
        </p:txBody>
      </p:sp>
      <p:sp>
        <p:nvSpPr>
          <p:cNvPr id="33801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33802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graphicFrame>
        <p:nvGraphicFramePr>
          <p:cNvPr id="33834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898552"/>
              </p:ext>
            </p:extLst>
          </p:nvPr>
        </p:nvGraphicFramePr>
        <p:xfrm>
          <a:off x="824230" y="1948180"/>
          <a:ext cx="10541000" cy="3364230"/>
        </p:xfrm>
        <a:graphic>
          <a:graphicData uri="http://schemas.openxmlformats.org/drawingml/2006/table">
            <a:tbl>
              <a:tblPr/>
              <a:tblGrid>
                <a:gridCol w="2352675"/>
                <a:gridCol w="8188325"/>
              </a:tblGrid>
              <a:tr h="31559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系统化护理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具体护理措施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91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．改善循环与呼吸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1430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）严密观察生命体征的变化以及皮肤颜色和温度。</a:t>
                      </a:r>
                    </a:p>
                    <a:p>
                      <a:pPr marL="0" marR="0" lvl="0" indent="11430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）保持呼吸道通畅，必要时吸痰。</a:t>
                      </a:r>
                    </a:p>
                    <a:p>
                      <a:pPr marL="0" marR="0" lvl="0" indent="11430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）昏迷的患者，可采取侧卧位或仰卧位头偏向一侧，以利呼吸道分泌物的引流。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91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．增进食欲与营养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143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）了解患者饮食习惯，增进食欲。</a:t>
                      </a:r>
                    </a:p>
                    <a:p>
                      <a:pPr marL="0" marR="0" lvl="0" indent="1143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）给予流质或半流质饮食，保证患者营养供给。</a:t>
                      </a:r>
                    </a:p>
                    <a:p>
                      <a:pPr marL="0" marR="0" lvl="0" indent="1143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）加强监测，观察患者电解质指标及营养状况 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3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．促进舒适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（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）口腔护理：每日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～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次口腔护理；口唇干燥者可用湿棉签湿润口唇或用湿纱布覆盖；口唇干裂 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者可涂液状石蜡，有溃疡或真菌感染者酌情涂药。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（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）皮肤护理：勤翻身、勤按摩、勤擦洗、勤更换、勤整理。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（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）保持头发的清洁、发型美观。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8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4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．减轻感知觉改变的影响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143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）提供舒适的环境（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）眼部护理（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）其他：不在床旁讨论病情，必要时使用保护具。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365">
                <a:tc>
                  <a:txBody>
                    <a:bodyPr/>
                    <a:lstStyle/>
                    <a:p>
                      <a:pPr marL="457200" marR="0" lvl="0" indent="-4572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5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．控制疼痛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1430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）观察疼痛的程度、性质、部位、持续时间等。</a:t>
                      </a:r>
                    </a:p>
                    <a:p>
                      <a:pPr marL="0" marR="0" lvl="0" indent="11430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）使用最有效的方法控制疼痛。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组合 5"/>
          <p:cNvGrpSpPr/>
          <p:nvPr/>
        </p:nvGrpSpPr>
        <p:grpSpPr bwMode="auto">
          <a:xfrm>
            <a:off x="574358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>
                <a:solidFill>
                  <a:srgbClr val="FFFFFF"/>
                </a:solidFill>
                <a:ea typeface="微软雅黑" pitchFamily="34" charset="-122"/>
              </a:rPr>
              <a:t>二、临终患者的心理变化及护理</a:t>
            </a:r>
          </a:p>
        </p:txBody>
      </p:sp>
      <p:sp>
        <p:nvSpPr>
          <p:cNvPr id="3481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200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482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4824" name="文本框 21"/>
          <p:cNvSpPr txBox="1">
            <a:spLocks noChangeArrowheads="1"/>
          </p:cNvSpPr>
          <p:nvPr/>
        </p:nvSpPr>
        <p:spPr bwMode="auto">
          <a:xfrm>
            <a:off x="3543300" y="1174750"/>
            <a:ext cx="52990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（一）、临终患者的心理变化</a:t>
            </a:r>
          </a:p>
        </p:txBody>
      </p:sp>
      <p:sp>
        <p:nvSpPr>
          <p:cNvPr id="34825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34826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390525" y="2220913"/>
            <a:ext cx="4856163" cy="23034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 algn="ctr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  <a:p>
            <a:pPr marL="228600" indent="-228600" algn="ctr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临终病人往往</a:t>
            </a:r>
          </a:p>
          <a:p>
            <a:pPr marL="228600" indent="-228600" algn="ctr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经历五种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心理阶段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4516" name="AutoShape 4"/>
          <p:cNvSpPr>
            <a:spLocks noChangeArrowheads="1"/>
          </p:cNvSpPr>
          <p:nvPr/>
        </p:nvSpPr>
        <p:spPr bwMode="auto">
          <a:xfrm>
            <a:off x="8437563" y="2036763"/>
            <a:ext cx="2232025" cy="585787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2075" tIns="46038" rIns="92075" bIns="46038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楷体" pitchFamily="49" charset="-122"/>
                <a:ea typeface="楷体" pitchFamily="49" charset="-122"/>
              </a:rPr>
              <a:t>否 认 期</a:t>
            </a:r>
          </a:p>
        </p:txBody>
      </p:sp>
      <p:sp>
        <p:nvSpPr>
          <p:cNvPr id="64517" name="AutoShape 5"/>
          <p:cNvSpPr>
            <a:spLocks noChangeArrowheads="1"/>
          </p:cNvSpPr>
          <p:nvPr/>
        </p:nvSpPr>
        <p:spPr bwMode="auto">
          <a:xfrm>
            <a:off x="7443788" y="2744788"/>
            <a:ext cx="2447925" cy="585787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2075" tIns="46038" rIns="92075" bIns="46038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楷体" pitchFamily="49" charset="-122"/>
                <a:ea typeface="楷体" pitchFamily="49" charset="-122"/>
              </a:rPr>
              <a:t>愤 怒 期</a:t>
            </a:r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auto">
          <a:xfrm>
            <a:off x="5614988" y="4168775"/>
            <a:ext cx="2447925" cy="585788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2075" tIns="46038" rIns="92075" bIns="46038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楷体" pitchFamily="49" charset="-122"/>
                <a:ea typeface="楷体" pitchFamily="49" charset="-122"/>
              </a:rPr>
              <a:t>忧 郁 期</a:t>
            </a:r>
          </a:p>
        </p:txBody>
      </p:sp>
      <p:sp>
        <p:nvSpPr>
          <p:cNvPr id="64519" name="AutoShape 7"/>
          <p:cNvSpPr>
            <a:spLocks noChangeArrowheads="1"/>
          </p:cNvSpPr>
          <p:nvPr/>
        </p:nvSpPr>
        <p:spPr bwMode="auto">
          <a:xfrm>
            <a:off x="4675188" y="4843463"/>
            <a:ext cx="2447925" cy="585787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2075" tIns="46038" rIns="92075" bIns="46038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楷体" pitchFamily="49" charset="-122"/>
                <a:ea typeface="楷体" pitchFamily="49" charset="-122"/>
              </a:rPr>
              <a:t>接 受 期</a:t>
            </a:r>
          </a:p>
        </p:txBody>
      </p:sp>
      <p:sp>
        <p:nvSpPr>
          <p:cNvPr id="64520" name="AutoShape 8"/>
          <p:cNvSpPr>
            <a:spLocks noChangeArrowheads="1"/>
          </p:cNvSpPr>
          <p:nvPr/>
        </p:nvSpPr>
        <p:spPr bwMode="auto">
          <a:xfrm>
            <a:off x="6535738" y="3454400"/>
            <a:ext cx="2447925" cy="585788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2075" tIns="46038" rIns="92075" bIns="46038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楷体" pitchFamily="49" charset="-122"/>
                <a:ea typeface="楷体" pitchFamily="49" charset="-122"/>
              </a:rPr>
              <a:t>协 议 期</a:t>
            </a:r>
          </a:p>
        </p:txBody>
      </p:sp>
      <p:sp>
        <p:nvSpPr>
          <p:cNvPr id="64522" name="AutoShape 10"/>
          <p:cNvSpPr>
            <a:spLocks noChangeArrowheads="1"/>
          </p:cNvSpPr>
          <p:nvPr/>
        </p:nvSpPr>
        <p:spPr bwMode="auto">
          <a:xfrm>
            <a:off x="7505700" y="2192338"/>
            <a:ext cx="201613" cy="493712"/>
          </a:xfrm>
          <a:prstGeom prst="downArrow">
            <a:avLst>
              <a:gd name="adj1" fmla="val 50000"/>
              <a:gd name="adj2" fmla="val 44611"/>
            </a:avLst>
          </a:prstGeom>
          <a:solidFill>
            <a:srgbClr val="33CCCC"/>
          </a:solidFill>
          <a:ln w="9525" algn="ctr">
            <a:noFill/>
            <a:miter lim="800000"/>
          </a:ln>
        </p:spPr>
        <p:txBody>
          <a:bodyPr lIns="92075" tIns="46038" rIns="92075" bIns="46038" anchor="ctr">
            <a:spAutoFit/>
          </a:bodyPr>
          <a:lstStyle/>
          <a:p>
            <a:pPr eaLnBrk="0" hangingPunct="0"/>
            <a:endParaRPr lang="zh-CN" altLang="en-US" sz="2400">
              <a:latin typeface="楷体" pitchFamily="49" charset="-122"/>
              <a:ea typeface="楷体" pitchFamily="49" charset="-122"/>
              <a:cs typeface="楷体_GB2312" pitchFamily="49" charset="-122"/>
            </a:endParaRPr>
          </a:p>
        </p:txBody>
      </p:sp>
      <p:sp>
        <p:nvSpPr>
          <p:cNvPr id="64523" name="AutoShape 11"/>
          <p:cNvSpPr>
            <a:spLocks noChangeArrowheads="1"/>
          </p:cNvSpPr>
          <p:nvPr/>
        </p:nvSpPr>
        <p:spPr bwMode="auto">
          <a:xfrm>
            <a:off x="6608763" y="2903538"/>
            <a:ext cx="184150" cy="493712"/>
          </a:xfrm>
          <a:prstGeom prst="downArrow">
            <a:avLst>
              <a:gd name="adj1" fmla="val 50000"/>
              <a:gd name="adj2" fmla="val 48842"/>
            </a:avLst>
          </a:prstGeom>
          <a:solidFill>
            <a:srgbClr val="33CCCC"/>
          </a:solidFill>
          <a:ln w="9525" algn="ctr">
            <a:noFill/>
            <a:miter lim="800000"/>
          </a:ln>
        </p:spPr>
        <p:txBody>
          <a:bodyPr wrap="none" lIns="92075" tIns="46038" rIns="92075" bIns="46038" anchor="ctr">
            <a:spAutoFit/>
          </a:bodyPr>
          <a:lstStyle/>
          <a:p>
            <a:pPr eaLnBrk="0" hangingPunct="0"/>
            <a:endParaRPr lang="zh-CN" altLang="en-US" sz="2400">
              <a:latin typeface="楷体" pitchFamily="49" charset="-122"/>
              <a:ea typeface="楷体" pitchFamily="49" charset="-122"/>
              <a:cs typeface="楷体_GB2312" pitchFamily="49" charset="-122"/>
            </a:endParaRPr>
          </a:p>
        </p:txBody>
      </p:sp>
      <p:sp>
        <p:nvSpPr>
          <p:cNvPr id="64524" name="AutoShape 12"/>
          <p:cNvSpPr>
            <a:spLocks noChangeArrowheads="1"/>
          </p:cNvSpPr>
          <p:nvPr/>
        </p:nvSpPr>
        <p:spPr bwMode="auto">
          <a:xfrm>
            <a:off x="5661025" y="3641725"/>
            <a:ext cx="184150" cy="493713"/>
          </a:xfrm>
          <a:prstGeom prst="downArrow">
            <a:avLst>
              <a:gd name="adj1" fmla="val 50000"/>
              <a:gd name="adj2" fmla="val 48842"/>
            </a:avLst>
          </a:prstGeom>
          <a:solidFill>
            <a:srgbClr val="33CCCC"/>
          </a:solidFill>
          <a:ln w="9525" algn="ctr">
            <a:noFill/>
            <a:miter lim="800000"/>
          </a:ln>
        </p:spPr>
        <p:txBody>
          <a:bodyPr wrap="none" lIns="92075" tIns="46038" rIns="92075" bIns="46038" anchor="ctr">
            <a:spAutoFit/>
          </a:bodyPr>
          <a:lstStyle/>
          <a:p>
            <a:pPr eaLnBrk="0" hangingPunct="0"/>
            <a:endParaRPr lang="zh-CN" altLang="en-US" sz="2400">
              <a:latin typeface="楷体" pitchFamily="49" charset="-122"/>
              <a:ea typeface="楷体" pitchFamily="49" charset="-122"/>
              <a:cs typeface="楷体_GB2312" pitchFamily="49" charset="-122"/>
            </a:endParaRPr>
          </a:p>
        </p:txBody>
      </p:sp>
      <p:sp>
        <p:nvSpPr>
          <p:cNvPr id="64525" name="AutoShape 13"/>
          <p:cNvSpPr>
            <a:spLocks noChangeArrowheads="1"/>
          </p:cNvSpPr>
          <p:nvPr/>
        </p:nvSpPr>
        <p:spPr bwMode="auto">
          <a:xfrm>
            <a:off x="4679950" y="4278313"/>
            <a:ext cx="184150" cy="493712"/>
          </a:xfrm>
          <a:prstGeom prst="downArrow">
            <a:avLst>
              <a:gd name="adj1" fmla="val 50000"/>
              <a:gd name="adj2" fmla="val 48842"/>
            </a:avLst>
          </a:prstGeom>
          <a:solidFill>
            <a:srgbClr val="33CCCC"/>
          </a:solidFill>
          <a:ln w="9525" algn="ctr">
            <a:noFill/>
            <a:miter lim="800000"/>
          </a:ln>
        </p:spPr>
        <p:txBody>
          <a:bodyPr wrap="none" lIns="92075" tIns="46038" rIns="92075" bIns="46038" anchor="ctr">
            <a:spAutoFit/>
          </a:bodyPr>
          <a:lstStyle/>
          <a:p>
            <a:pPr eaLnBrk="0" hangingPunct="0"/>
            <a:endParaRPr lang="zh-CN" altLang="en-US" sz="2400">
              <a:latin typeface="楷体" pitchFamily="49" charset="-122"/>
              <a:ea typeface="楷体" pitchFamily="49" charset="-122"/>
              <a:cs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6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500"/>
                                        <p:tgtEl>
                                          <p:spTgt spid="64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  <p:bldP spid="64516" grpId="0" animBg="1"/>
      <p:bldP spid="64517" grpId="0" animBg="1"/>
      <p:bldP spid="64518" grpId="0" animBg="1"/>
      <p:bldP spid="64519" grpId="0" animBg="1"/>
      <p:bldP spid="64520" grpId="0" animBg="1"/>
      <p:bldP spid="64522" grpId="0" animBg="1"/>
      <p:bldP spid="64523" grpId="0" animBg="1"/>
      <p:bldP spid="64524" grpId="0" animBg="1"/>
      <p:bldP spid="645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5"/>
          <p:cNvGrpSpPr/>
          <p:nvPr/>
        </p:nvGrpSpPr>
        <p:grpSpPr bwMode="auto">
          <a:xfrm>
            <a:off x="576263" y="155638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>
                <a:solidFill>
                  <a:srgbClr val="FFFFFF"/>
                </a:solidFill>
                <a:ea typeface="微软雅黑" pitchFamily="34" charset="-122"/>
              </a:rPr>
              <a:t>二、临终患者的心理变化及护理</a:t>
            </a:r>
          </a:p>
        </p:txBody>
      </p:sp>
      <p:sp>
        <p:nvSpPr>
          <p:cNvPr id="3584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584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5848" name="文本框 21"/>
          <p:cNvSpPr txBox="1">
            <a:spLocks noChangeArrowheads="1"/>
          </p:cNvSpPr>
          <p:nvPr/>
        </p:nvSpPr>
        <p:spPr bwMode="auto">
          <a:xfrm>
            <a:off x="3543300" y="1174750"/>
            <a:ext cx="52990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（一）、临终患者的心理变化</a:t>
            </a:r>
          </a:p>
        </p:txBody>
      </p:sp>
      <p:sp>
        <p:nvSpPr>
          <p:cNvPr id="35849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35850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graphicFrame>
        <p:nvGraphicFramePr>
          <p:cNvPr id="35880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518043"/>
              </p:ext>
            </p:extLst>
          </p:nvPr>
        </p:nvGraphicFramePr>
        <p:xfrm>
          <a:off x="1043305" y="1961833"/>
          <a:ext cx="10064750" cy="2241550"/>
        </p:xfrm>
        <a:graphic>
          <a:graphicData uri="http://schemas.openxmlformats.org/drawingml/2006/table">
            <a:tbl>
              <a:tblPr/>
              <a:tblGrid>
                <a:gridCol w="1909763"/>
                <a:gridCol w="8154987"/>
              </a:tblGrid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心理变化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临床表现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．否认期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不接受事实，试图证实诊断错误。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．愤怒期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充满怨恨与嫉妒，难以接近。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3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．协议期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接受事实，表情平静，配合治疗。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4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．忧郁期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悲哀、退缩，甚至有轻生的念头。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5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．接受期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情感减退，等待死亡到来。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组合 5"/>
          <p:cNvGrpSpPr/>
          <p:nvPr/>
        </p:nvGrpSpPr>
        <p:grpSpPr bwMode="auto">
          <a:xfrm>
            <a:off x="566103" y="155575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>
                <a:solidFill>
                  <a:srgbClr val="FFFFFF"/>
                </a:solidFill>
                <a:ea typeface="微软雅黑" pitchFamily="34" charset="-122"/>
              </a:rPr>
              <a:t>二、临终患者的心理变化及护理</a:t>
            </a:r>
          </a:p>
        </p:txBody>
      </p:sp>
      <p:sp>
        <p:nvSpPr>
          <p:cNvPr id="3686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200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687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6872" name="文本框 21"/>
          <p:cNvSpPr txBox="1">
            <a:spLocks noChangeArrowheads="1"/>
          </p:cNvSpPr>
          <p:nvPr/>
        </p:nvSpPr>
        <p:spPr bwMode="auto">
          <a:xfrm>
            <a:off x="3543300" y="1174750"/>
            <a:ext cx="52990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（二）、临终患者的心理护理</a:t>
            </a:r>
          </a:p>
        </p:txBody>
      </p:sp>
      <p:sp>
        <p:nvSpPr>
          <p:cNvPr id="36873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36874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graphicFrame>
        <p:nvGraphicFramePr>
          <p:cNvPr id="36904" name="Group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860710"/>
              </p:ext>
            </p:extLst>
          </p:nvPr>
        </p:nvGraphicFramePr>
        <p:xfrm>
          <a:off x="869950" y="2282825"/>
          <a:ext cx="10648950" cy="2598420"/>
        </p:xfrm>
        <a:graphic>
          <a:graphicData uri="http://schemas.openxmlformats.org/drawingml/2006/table">
            <a:tbl>
              <a:tblPr/>
              <a:tblGrid>
                <a:gridCol w="2101850"/>
                <a:gridCol w="8547100"/>
              </a:tblGrid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心理变化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具体护理措施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否认期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维持其适度的希望，不刻意揭穿其心理防卫。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愤怒期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鼓励患者说出内心感受，宣泄不良情绪。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协议期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尽可能满足患者提出的要求和愿望。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忧郁期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允许患者表达其悲哀情绪，加强安全保护，防止自杀行为。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接受期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加强生活护理，给予适当支持。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组合 5"/>
          <p:cNvGrpSpPr/>
          <p:nvPr/>
        </p:nvGrpSpPr>
        <p:grpSpPr bwMode="auto">
          <a:xfrm>
            <a:off x="592138" y="156210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>
                <a:solidFill>
                  <a:srgbClr val="FFFFFF"/>
                </a:solidFill>
                <a:ea typeface="微软雅黑" pitchFamily="34" charset="-122"/>
              </a:rPr>
              <a:t>三、临终患者家属的关怀</a:t>
            </a:r>
          </a:p>
        </p:txBody>
      </p:sp>
      <p:sp>
        <p:nvSpPr>
          <p:cNvPr id="3789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7895" name="组合 2"/>
          <p:cNvGrpSpPr/>
          <p:nvPr/>
        </p:nvGrpSpPr>
        <p:grpSpPr bwMode="auto">
          <a:xfrm>
            <a:off x="2290763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7896" name="文本框 21"/>
          <p:cNvSpPr txBox="1">
            <a:spLocks noChangeArrowheads="1"/>
          </p:cNvSpPr>
          <p:nvPr/>
        </p:nvSpPr>
        <p:spPr bwMode="auto">
          <a:xfrm>
            <a:off x="3463924" y="1132205"/>
            <a:ext cx="668591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99CC00"/>
                </a:solidFill>
                <a:latin typeface="微软雅黑" pitchFamily="34" charset="-122"/>
                <a:ea typeface="微软雅黑" pitchFamily="34" charset="-122"/>
              </a:rPr>
              <a:t>1986</a:t>
            </a:r>
            <a:r>
              <a:rPr lang="zh-CN" altLang="en-US" sz="2400" b="1" dirty="0">
                <a:solidFill>
                  <a:srgbClr val="99CC00"/>
                </a:solidFill>
                <a:latin typeface="微软雅黑" pitchFamily="34" charset="-122"/>
                <a:ea typeface="微软雅黑" pitchFamily="34" charset="-122"/>
              </a:rPr>
              <a:t>年，费尔斯特和</a:t>
            </a:r>
            <a:r>
              <a:rPr lang="zh-CN" altLang="en-US" sz="2400" b="1" dirty="0" smtClean="0">
                <a:solidFill>
                  <a:srgbClr val="99CC00"/>
                </a:solidFill>
                <a:latin typeface="微软雅黑" pitchFamily="34" charset="-122"/>
                <a:ea typeface="微软雅黑" pitchFamily="34" charset="-122"/>
              </a:rPr>
              <a:t>霍克</a:t>
            </a:r>
          </a:p>
          <a:p>
            <a:r>
              <a:rPr lang="zh-CN" altLang="en-US" sz="2400" b="1" dirty="0" smtClean="0">
                <a:solidFill>
                  <a:srgbClr val="99CC00"/>
                </a:solidFill>
                <a:latin typeface="微软雅黑" pitchFamily="34" charset="-122"/>
                <a:ea typeface="微软雅黑" pitchFamily="34" charset="-122"/>
              </a:rPr>
              <a:t>提出临终患者家属的</a:t>
            </a:r>
            <a:r>
              <a:rPr lang="en-US" altLang="zh-CN" sz="2400" b="1" dirty="0" smtClean="0">
                <a:solidFill>
                  <a:srgbClr val="99CC00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400" b="1" dirty="0" smtClean="0">
                <a:solidFill>
                  <a:srgbClr val="99CC00"/>
                </a:solidFill>
                <a:latin typeface="微软雅黑" pitchFamily="34" charset="-122"/>
                <a:ea typeface="微软雅黑" pitchFamily="34" charset="-122"/>
              </a:rPr>
              <a:t>种需要</a:t>
            </a:r>
            <a:endParaRPr lang="zh-CN" altLang="en-US" sz="2400" b="1" dirty="0">
              <a:solidFill>
                <a:srgbClr val="99CC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897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37898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60436" name="Rectangle 20"/>
          <p:cNvSpPr>
            <a:spLocks noChangeArrowheads="1"/>
          </p:cNvSpPr>
          <p:nvPr/>
        </p:nvSpPr>
        <p:spPr bwMode="auto">
          <a:xfrm>
            <a:off x="2074863" y="2041525"/>
            <a:ext cx="7853362" cy="31629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①了解患者病情、照顾等相关问题的发展。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②了解临终关怀医疗小组中，哪些人擅长照顾患者。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③参与患者的日常照顾。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④知道患者受到临终关怀医疗小组良好照顾。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⑤被关怀与支持。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⑥了解患者死亡后相关事宜</a:t>
            </a:r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处理后事</a:t>
            </a:r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⑦了解有关资源：经济补助、社会资源、义工团体等。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3" name="组合 5"/>
          <p:cNvGrpSpPr/>
          <p:nvPr/>
        </p:nvGrpSpPr>
        <p:grpSpPr bwMode="auto">
          <a:xfrm>
            <a:off x="576263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>
                <a:solidFill>
                  <a:srgbClr val="FFFFFF"/>
                </a:solidFill>
                <a:ea typeface="微软雅黑" pitchFamily="34" charset="-122"/>
              </a:rPr>
              <a:t>三、临终患者家属的关怀</a:t>
            </a:r>
          </a:p>
        </p:txBody>
      </p:sp>
      <p:sp>
        <p:nvSpPr>
          <p:cNvPr id="3891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8919" name="组合 2"/>
          <p:cNvGrpSpPr/>
          <p:nvPr/>
        </p:nvGrpSpPr>
        <p:grpSpPr bwMode="auto">
          <a:xfrm>
            <a:off x="1401763" y="1131888"/>
            <a:ext cx="8587106" cy="829945"/>
            <a:chOff x="5194008" y="1987945"/>
            <a:chExt cx="3161991" cy="540069"/>
          </a:xfrm>
        </p:grpSpPr>
        <p:sp>
          <p:nvSpPr>
            <p:cNvPr id="18" name="矩形 17"/>
            <p:cNvSpPr/>
            <p:nvPr/>
          </p:nvSpPr>
          <p:spPr>
            <a:xfrm>
              <a:off x="5551524" y="1987945"/>
              <a:ext cx="2447427" cy="540069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998834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19400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8920" name="文本框 21"/>
          <p:cNvSpPr txBox="1">
            <a:spLocks noChangeArrowheads="1"/>
          </p:cNvSpPr>
          <p:nvPr/>
        </p:nvSpPr>
        <p:spPr bwMode="auto">
          <a:xfrm>
            <a:off x="2315845" y="1155065"/>
            <a:ext cx="7068185" cy="548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（一）、临终患者家属的心理和行为改变</a:t>
            </a:r>
          </a:p>
        </p:txBody>
      </p:sp>
      <p:sp>
        <p:nvSpPr>
          <p:cNvPr id="38921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38922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2819400" y="2505075"/>
            <a:ext cx="3480440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/>
              <a:t> 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个人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需求状态改变</a:t>
            </a:r>
          </a:p>
        </p:txBody>
      </p:sp>
      <p:sp>
        <p:nvSpPr>
          <p:cNvPr id="59433" name="Text Box 41"/>
          <p:cNvSpPr txBox="1">
            <a:spLocks noChangeArrowheads="1"/>
          </p:cNvSpPr>
          <p:nvPr/>
        </p:nvSpPr>
        <p:spPr bwMode="auto">
          <a:xfrm>
            <a:off x="2809875" y="3190875"/>
            <a:ext cx="455765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/>
              <a:t> 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家属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角色的调整与再适应</a:t>
            </a:r>
          </a:p>
        </p:txBody>
      </p:sp>
      <p:sp>
        <p:nvSpPr>
          <p:cNvPr id="59434" name="Text Box 42"/>
          <p:cNvSpPr txBox="1">
            <a:spLocks noChangeArrowheads="1"/>
          </p:cNvSpPr>
          <p:nvPr/>
        </p:nvSpPr>
        <p:spPr bwMode="auto">
          <a:xfrm>
            <a:off x="2895600" y="3878263"/>
            <a:ext cx="3740126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强烈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的内疚与罪恶感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9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9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32" grpId="0" bldLvl="0" animBg="1"/>
      <p:bldP spid="59433" grpId="0" bldLvl="0" animBg="1"/>
      <p:bldP spid="5943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组合 5"/>
          <p:cNvGrpSpPr/>
          <p:nvPr/>
        </p:nvGrpSpPr>
        <p:grpSpPr bwMode="auto">
          <a:xfrm>
            <a:off x="576263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三、临终患者家属的关怀</a:t>
            </a:r>
          </a:p>
        </p:txBody>
      </p:sp>
      <p:sp>
        <p:nvSpPr>
          <p:cNvPr id="3993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200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994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9944" name="文本框 21"/>
          <p:cNvSpPr txBox="1">
            <a:spLocks noChangeArrowheads="1"/>
          </p:cNvSpPr>
          <p:nvPr/>
        </p:nvSpPr>
        <p:spPr bwMode="auto">
          <a:xfrm>
            <a:off x="3489325" y="1174750"/>
            <a:ext cx="54578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（二）、临终患者家属的关怀</a:t>
            </a:r>
          </a:p>
        </p:txBody>
      </p:sp>
      <p:sp>
        <p:nvSpPr>
          <p:cNvPr id="39945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39946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2819400" y="2505075"/>
            <a:ext cx="6253635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满足其了解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临终患者相关情况的需要</a:t>
            </a:r>
          </a:p>
        </p:txBody>
      </p:sp>
      <p:sp>
        <p:nvSpPr>
          <p:cNvPr id="61458" name="Text Box 18"/>
          <p:cNvSpPr txBox="1">
            <a:spLocks noChangeArrowheads="1"/>
          </p:cNvSpPr>
          <p:nvPr/>
        </p:nvSpPr>
        <p:spPr bwMode="auto">
          <a:xfrm>
            <a:off x="2697481" y="3543300"/>
            <a:ext cx="632999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dirty="0"/>
              <a:t> 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满足其参与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患者日常照顾的需要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1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7" grpId="0" bldLvl="0" animBg="1"/>
      <p:bldP spid="6145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9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熟悉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临终关怀的原则</a:t>
            </a:r>
          </a:p>
        </p:txBody>
      </p:sp>
      <p:sp>
        <p:nvSpPr>
          <p:cNvPr id="20490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熟悉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死亡的分期</a:t>
            </a:r>
          </a:p>
        </p:txBody>
      </p:sp>
      <p:sp>
        <p:nvSpPr>
          <p:cNvPr id="20491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临终关怀的定义及死亡的概念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257820" y="635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014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196215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第二十二章</a:t>
            </a:r>
            <a:endParaRPr lang="en-US" altLang="zh-CN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临终患者</a:t>
            </a:r>
          </a:p>
        </p:txBody>
      </p:sp>
      <p:sp>
        <p:nvSpPr>
          <p:cNvPr id="2" name="椭圆 1"/>
          <p:cNvSpPr/>
          <p:nvPr/>
        </p:nvSpPr>
        <p:spPr>
          <a:xfrm>
            <a:off x="3775075" y="10826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137025" y="306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778250" y="48736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664075" y="10287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概述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60925" y="3013075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临终患者及其家属的关怀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664075" y="481965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尸体护理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058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9900"/>
              </a:solidFill>
            </a:endParaRPr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065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99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了解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尸体护理的目的</a:t>
            </a:r>
          </a:p>
        </p:txBody>
      </p:sp>
      <p:sp>
        <p:nvSpPr>
          <p:cNvPr id="45066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熟悉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尸体护理的操作方法</a:t>
            </a:r>
          </a:p>
        </p:txBody>
      </p:sp>
      <p:sp>
        <p:nvSpPr>
          <p:cNvPr id="45067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熟悉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尸体护理的注意事项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1" name="组合 5"/>
          <p:cNvGrpSpPr/>
          <p:nvPr/>
        </p:nvGrpSpPr>
        <p:grpSpPr bwMode="auto">
          <a:xfrm>
            <a:off x="576263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尸体护理</a:t>
            </a:r>
          </a:p>
        </p:txBody>
      </p:sp>
      <p:sp>
        <p:nvSpPr>
          <p:cNvPr id="4608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608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6088" name="文本框 21"/>
          <p:cNvSpPr txBox="1">
            <a:spLocks noChangeArrowheads="1"/>
          </p:cNvSpPr>
          <p:nvPr/>
        </p:nvSpPr>
        <p:spPr bwMode="auto">
          <a:xfrm>
            <a:off x="3489325" y="1174750"/>
            <a:ext cx="54578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             目的</a:t>
            </a:r>
          </a:p>
        </p:txBody>
      </p:sp>
      <p:sp>
        <p:nvSpPr>
          <p:cNvPr id="46089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46090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67601" name="Text Box 17"/>
          <p:cNvSpPr txBox="1">
            <a:spLocks noChangeArrowheads="1"/>
          </p:cNvSpPr>
          <p:nvPr/>
        </p:nvSpPr>
        <p:spPr bwMode="auto">
          <a:xfrm>
            <a:off x="2804160" y="2505075"/>
            <a:ext cx="6106795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维持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良好的尸体外观，易于识别。</a:t>
            </a:r>
          </a:p>
        </p:txBody>
      </p:sp>
      <p:sp>
        <p:nvSpPr>
          <p:cNvPr id="67602" name="Text Box 18"/>
          <p:cNvSpPr txBox="1">
            <a:spLocks noChangeArrowheads="1"/>
          </p:cNvSpPr>
          <p:nvPr/>
        </p:nvSpPr>
        <p:spPr bwMode="auto">
          <a:xfrm>
            <a:off x="2743201" y="3543300"/>
            <a:ext cx="760761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尊重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死者，给家属以安慰，使其减轻哀痛。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7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01" grpId="0" bldLvl="0" animBg="1"/>
      <p:bldP spid="67602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5" name="组合 5"/>
          <p:cNvGrpSpPr/>
          <p:nvPr/>
        </p:nvGrpSpPr>
        <p:grpSpPr bwMode="auto">
          <a:xfrm>
            <a:off x="574358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尸体护理</a:t>
            </a:r>
          </a:p>
        </p:txBody>
      </p:sp>
      <p:sp>
        <p:nvSpPr>
          <p:cNvPr id="4710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711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7112" name="文本框 21"/>
          <p:cNvSpPr txBox="1">
            <a:spLocks noChangeArrowheads="1"/>
          </p:cNvSpPr>
          <p:nvPr/>
        </p:nvSpPr>
        <p:spPr bwMode="auto">
          <a:xfrm>
            <a:off x="3489325" y="1174750"/>
            <a:ext cx="54578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  操作程序</a:t>
            </a:r>
            <a:r>
              <a:rPr lang="en-US" altLang="zh-CN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——</a:t>
            </a:r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评估</a:t>
            </a:r>
          </a:p>
        </p:txBody>
      </p:sp>
      <p:sp>
        <p:nvSpPr>
          <p:cNvPr id="47113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47114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1852613" y="2479675"/>
            <a:ext cx="8614859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rgbClr val="0066FF"/>
                </a:solidFill>
              </a:rPr>
              <a:t> 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患者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的诊断、治疗、抢救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过程、死亡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原因及时间。</a:t>
            </a:r>
          </a:p>
        </p:txBody>
      </p:sp>
      <p:sp>
        <p:nvSpPr>
          <p:cNvPr id="68626" name="Text Box 18"/>
          <p:cNvSpPr txBox="1">
            <a:spLocks noChangeArrowheads="1"/>
          </p:cNvSpPr>
          <p:nvPr/>
        </p:nvSpPr>
        <p:spPr bwMode="auto">
          <a:xfrm>
            <a:off x="1862138" y="3463925"/>
            <a:ext cx="876393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/>
              <a:t> 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死者面容、身体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清洁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程度、有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无伤口或引流管等。</a:t>
            </a:r>
          </a:p>
        </p:txBody>
      </p:sp>
      <p:sp>
        <p:nvSpPr>
          <p:cNvPr id="68627" name="Text Box 19"/>
          <p:cNvSpPr txBox="1">
            <a:spLocks noChangeArrowheads="1"/>
          </p:cNvSpPr>
          <p:nvPr/>
        </p:nvSpPr>
        <p:spPr bwMode="auto">
          <a:xfrm>
            <a:off x="1860550" y="4405313"/>
            <a:ext cx="8404865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/>
              <a:t> 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死者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的民族、宗教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信仰，及家属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对死亡的态度。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8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8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8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5" grpId="0" bldLvl="0" animBg="1"/>
      <p:bldP spid="68626" grpId="0" bldLvl="0" animBg="1"/>
      <p:bldP spid="6862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组合 5"/>
          <p:cNvGrpSpPr/>
          <p:nvPr/>
        </p:nvGrpSpPr>
        <p:grpSpPr bwMode="auto">
          <a:xfrm>
            <a:off x="566103" y="155829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尸体护理</a:t>
            </a:r>
          </a:p>
        </p:txBody>
      </p:sp>
      <p:sp>
        <p:nvSpPr>
          <p:cNvPr id="4813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813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8136" name="文本框 21"/>
          <p:cNvSpPr txBox="1">
            <a:spLocks noChangeArrowheads="1"/>
          </p:cNvSpPr>
          <p:nvPr/>
        </p:nvSpPr>
        <p:spPr bwMode="auto">
          <a:xfrm>
            <a:off x="3498850" y="1149350"/>
            <a:ext cx="5457825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ea typeface="微软雅黑" pitchFamily="34" charset="-122"/>
              </a:rPr>
              <a:t>           操作程序</a:t>
            </a:r>
            <a:r>
              <a:rPr lang="en-US" altLang="zh-CN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800" b="1">
                <a:solidFill>
                  <a:srgbClr val="92D050"/>
                </a:solidFill>
                <a:ea typeface="微软雅黑" pitchFamily="34" charset="-122"/>
              </a:rPr>
              <a:t>计划</a:t>
            </a:r>
          </a:p>
          <a:p>
            <a:endParaRPr lang="zh-CN" altLang="en-US" sz="2800" b="1">
              <a:solidFill>
                <a:srgbClr val="009900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48137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48138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69649" name="Text Box 17"/>
          <p:cNvSpPr txBox="1">
            <a:spLocks noChangeArrowheads="1"/>
          </p:cNvSpPr>
          <p:nvPr/>
        </p:nvSpPr>
        <p:spPr bwMode="auto">
          <a:xfrm>
            <a:off x="863283" y="1907540"/>
            <a:ext cx="10398125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0"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用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物准备：治疗盘内备衣裤、尸单、血管钳、不脱脂棉球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、剪</a:t>
            </a:r>
            <a:endParaRPr lang="en-US" altLang="zh-CN" sz="2800" b="1" dirty="0" smtClean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0"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                 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刀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、尸体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识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别卡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张、梳子、松节油、绷带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、擦洗</a:t>
            </a:r>
            <a:endParaRPr lang="en-US" altLang="zh-CN" sz="2800" b="1" dirty="0" smtClean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0"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                 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用具。治疗车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、手消毒液、医用垃圾桶。</a:t>
            </a:r>
          </a:p>
          <a:p>
            <a:pPr>
              <a:buFont typeface="Wingdings" pitchFamily="2" charset="2"/>
              <a:buChar char="v"/>
            </a:pP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另备：有伤口需备换药敷料、胶布</a:t>
            </a:r>
            <a:r>
              <a:rPr 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必要时备隔离衣、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手套、</a:t>
            </a:r>
            <a:endParaRPr lang="en-US" altLang="zh-CN" sz="2800" b="1" dirty="0" smtClean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消毒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液和尸袋</a:t>
            </a:r>
          </a:p>
          <a:p>
            <a:endParaRPr lang="zh-CN" altLang="en-US" sz="28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901700" y="4730750"/>
            <a:ext cx="10410222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/>
              <a:t> 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环境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准备：保持安静、肃穆，让其他人员回避，用隔帘遮挡。</a:t>
            </a:r>
          </a:p>
        </p:txBody>
      </p:sp>
      <p:graphicFrame>
        <p:nvGraphicFramePr>
          <p:cNvPr id="69685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450107"/>
              </p:ext>
            </p:extLst>
          </p:nvPr>
        </p:nvGraphicFramePr>
        <p:xfrm>
          <a:off x="2869816" y="1819791"/>
          <a:ext cx="6043930" cy="3444240"/>
        </p:xfrm>
        <a:graphic>
          <a:graphicData uri="http://schemas.openxmlformats.org/drawingml/2006/table">
            <a:tbl>
              <a:tblPr/>
              <a:tblGrid>
                <a:gridCol w="6043930"/>
              </a:tblGrid>
              <a:tr h="34442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     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                         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                                        尸体识别卡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endParaRPr kumimoji="0" lang="zh-CN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楷体_GB231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  姓名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_________ 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住院号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民族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______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年龄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_________ 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性别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         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楷体_GB231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 病室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_________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床号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_________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籍贯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_________ 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诊断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_________      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楷体_GB231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 住址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___________________________________________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楷体_GB231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 死亡时间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 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年  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 月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 日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时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 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分 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endParaRPr kumimoji="0" lang="zh-CN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楷体_GB231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                                                   护士签名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__________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                                                     ____________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楷体_GB2312"/>
                        </a:rPr>
                        <a:t>医院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cs typeface="楷体_GB2312"/>
                        </a:rPr>
                        <a:t>                   </a:t>
                      </a: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cs typeface="楷体_GB2312"/>
                        </a:rPr>
                        <a:t>                 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微软雅黑" pitchFamily="34" charset="-122"/>
                          <a:cs typeface="楷体_GB2312"/>
                        </a:rPr>
                        <a:t>                                                                                                              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微软雅黑" pitchFamily="34" charset="-122"/>
                          <a:cs typeface="楷体_GB2312"/>
                        </a:rPr>
                        <a:t> </a:t>
                      </a:r>
                      <a:endParaRPr kumimoji="0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微软雅黑" pitchFamily="34" charset="-122"/>
                        <a:cs typeface="楷体_GB231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9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9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9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9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9" grpId="0"/>
      <p:bldP spid="69649" grpId="1"/>
      <p:bldP spid="69649" grpId="2"/>
      <p:bldP spid="69651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3" name="组合 5"/>
          <p:cNvGrpSpPr/>
          <p:nvPr/>
        </p:nvGrpSpPr>
        <p:grpSpPr bwMode="auto">
          <a:xfrm>
            <a:off x="576263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尸体护理</a:t>
            </a:r>
          </a:p>
        </p:txBody>
      </p:sp>
      <p:sp>
        <p:nvSpPr>
          <p:cNvPr id="4915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200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915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9160" name="文本框 21"/>
          <p:cNvSpPr txBox="1">
            <a:spLocks noChangeArrowheads="1"/>
          </p:cNvSpPr>
          <p:nvPr/>
        </p:nvSpPr>
        <p:spPr bwMode="auto">
          <a:xfrm>
            <a:off x="3489325" y="1174750"/>
            <a:ext cx="54578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  操作程序</a:t>
            </a:r>
            <a:r>
              <a:rPr lang="en-US" altLang="zh-CN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——</a:t>
            </a:r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实施</a:t>
            </a:r>
          </a:p>
        </p:txBody>
      </p:sp>
      <p:sp>
        <p:nvSpPr>
          <p:cNvPr id="49161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49162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1748" name="Rectangle 9"/>
          <p:cNvSpPr>
            <a:spLocks noChangeArrowheads="1"/>
          </p:cNvSpPr>
          <p:nvPr/>
        </p:nvSpPr>
        <p:spPr bwMode="auto">
          <a:xfrm>
            <a:off x="1214438" y="1668463"/>
            <a:ext cx="6408737" cy="3749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准备</a:t>
            </a:r>
          </a:p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劝慰家属</a:t>
            </a:r>
          </a:p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撤治疗用物</a:t>
            </a:r>
          </a:p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安置体位</a:t>
            </a:r>
          </a:p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清洁面部</a:t>
            </a:r>
          </a:p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闭合眼、口</a:t>
            </a:r>
          </a:p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填塞孔道</a:t>
            </a:r>
          </a:p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清洁身体</a:t>
            </a:r>
          </a:p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穿衣、系卡</a:t>
            </a:r>
          </a:p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搬运、置卡</a:t>
            </a:r>
          </a:p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整理与记录</a:t>
            </a:r>
          </a:p>
          <a:p>
            <a:pPr eaLnBrk="0" hangingPunct="0">
              <a:buFont typeface="Wingdings" pitchFamily="2" charset="2"/>
              <a:buChar char="u"/>
              <a:defRPr/>
            </a:pPr>
            <a:r>
              <a:rPr lang="zh-CN" altLang="en-US" sz="20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结账清点遗物</a:t>
            </a:r>
          </a:p>
        </p:txBody>
      </p:sp>
      <p:sp>
        <p:nvSpPr>
          <p:cNvPr id="114710" name="Text Box 22"/>
          <p:cNvSpPr txBox="1">
            <a:spLocks noChangeArrowheads="1"/>
          </p:cNvSpPr>
          <p:nvPr/>
        </p:nvSpPr>
        <p:spPr bwMode="auto">
          <a:xfrm>
            <a:off x="3513683" y="1955800"/>
            <a:ext cx="4895850" cy="1009650"/>
          </a:xfrm>
          <a:prstGeom prst="rect">
            <a:avLst/>
          </a:prstGeom>
          <a:solidFill>
            <a:srgbClr val="0000FF">
              <a:alpha val="38823"/>
            </a:srgbClr>
          </a:solidFill>
          <a:ln w="3175" algn="ctr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l"/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将床放平</a:t>
            </a:r>
          </a:p>
          <a:p>
            <a:pPr eaLnBrk="0" hangingPunct="0">
              <a:buFont typeface="Wingdings" pitchFamily="2" charset="2"/>
              <a:buChar char="l"/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尸体仰卧，头下垫一枕头（以防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面部瘀血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变色）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  <a:cs typeface="楷体_GB2312"/>
              </a:rPr>
              <a:t> </a:t>
            </a: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3492500" y="2492375"/>
            <a:ext cx="4895850" cy="1314450"/>
          </a:xfrm>
          <a:prstGeom prst="rect">
            <a:avLst/>
          </a:prstGeom>
          <a:solidFill>
            <a:srgbClr val="0000FF">
              <a:alpha val="38823"/>
            </a:srgbClr>
          </a:solidFill>
          <a:ln w="3175" algn="ctr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l"/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眼睑不能闭合，可用毛巾湿敷或按摩后，将眼睑闭合</a:t>
            </a:r>
          </a:p>
          <a:p>
            <a:pPr eaLnBrk="0" hangingPunct="0">
              <a:buFont typeface="Wingdings" pitchFamily="2" charset="2"/>
              <a:buChar char="l"/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嘴不能闭合，可轻揉下颌或用绷带托起。装义齿</a:t>
            </a:r>
          </a:p>
        </p:txBody>
      </p:sp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3419475" y="3357563"/>
            <a:ext cx="4895850" cy="704850"/>
          </a:xfrm>
          <a:prstGeom prst="rect">
            <a:avLst/>
          </a:prstGeom>
          <a:solidFill>
            <a:srgbClr val="0000FF">
              <a:alpha val="38823"/>
            </a:srgbClr>
          </a:solidFill>
          <a:ln w="3175" algn="ctr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algn="just" eaLnBrk="0" hangingPunct="0">
              <a:buFont typeface="Wingdings" pitchFamily="2" charset="2"/>
              <a:buChar char="l"/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用棉花将口、鼻、耳、阴道、肛门等孔道塞住，以防体液外溢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3546475" y="4189413"/>
            <a:ext cx="4895850" cy="400050"/>
          </a:xfrm>
          <a:prstGeom prst="rect">
            <a:avLst/>
          </a:prstGeom>
          <a:solidFill>
            <a:srgbClr val="0000FF">
              <a:alpha val="38823"/>
            </a:srgbClr>
          </a:solidFill>
          <a:ln w="3175" algn="ctr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algn="just" eaLnBrk="0" hangingPunct="0">
              <a:buFont typeface="Wingdings" pitchFamily="2" charset="2"/>
              <a:buChar char="l"/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第一张尸体识别卡系于尸体右手腕部</a:t>
            </a:r>
            <a:r>
              <a:rPr lang="zh-CN" altLang="en-US" sz="2000">
                <a:latin typeface="楷体" pitchFamily="49" charset="-122"/>
                <a:ea typeface="楷体" pitchFamily="49" charset="-122"/>
                <a:cs typeface="楷体_GB2312"/>
              </a:rPr>
              <a:t> 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3708400" y="4652963"/>
            <a:ext cx="4895850" cy="704850"/>
          </a:xfrm>
          <a:prstGeom prst="rect">
            <a:avLst/>
          </a:prstGeom>
          <a:solidFill>
            <a:srgbClr val="0000FF">
              <a:alpha val="38823"/>
            </a:srgbClr>
          </a:solidFill>
          <a:ln w="3175" algn="ctr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algn="just" eaLnBrk="0" hangingPunct="0">
              <a:buFont typeface="Wingdings" pitchFamily="2" charset="2"/>
              <a:buChar char="l"/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将第二张尸体识别卡交于太平间工作人员</a:t>
            </a: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" pitchFamily="49" charset="-122"/>
                <a:ea typeface="楷体" pitchFamily="49" charset="-122"/>
                <a:cs typeface="楷体_GB2312"/>
              </a:rPr>
              <a:t> </a:t>
            </a: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3744913" y="4289425"/>
            <a:ext cx="4895850" cy="1069975"/>
          </a:xfrm>
          <a:prstGeom prst="rect">
            <a:avLst/>
          </a:prstGeom>
          <a:solidFill>
            <a:srgbClr val="0000FF">
              <a:alpha val="38823"/>
            </a:srgbClr>
          </a:solidFill>
          <a:ln w="3175" algn="ctr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algn="just" eaLnBrk="0" hangingPunct="0">
              <a:buFont typeface="Wingdings" pitchFamily="2" charset="2"/>
              <a:buChar char="l"/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清点遗物交给家属</a:t>
            </a:r>
          </a:p>
          <a:p>
            <a:pPr algn="just" eaLnBrk="0" hangingPunct="0">
              <a:buFont typeface="Wingdings" pitchFamily="2" charset="2"/>
              <a:buChar char="l"/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/>
              </a:rPr>
              <a:t>如家属不在，要由两人共同清点，并列出清单，交护士长保存</a:t>
            </a:r>
            <a:r>
              <a:rPr lang="zh-CN" altLang="en-US" sz="2400" dirty="0">
                <a:solidFill>
                  <a:srgbClr val="3366FF"/>
                </a:solidFill>
                <a:latin typeface="微软雅黑" pitchFamily="34" charset="-122"/>
                <a:ea typeface="微软雅黑" pitchFamily="34" charset="-122"/>
                <a:cs typeface="楷体_GB231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10" grpId="0" animBg="1"/>
      <p:bldP spid="7" grpId="0" animBg="1"/>
      <p:bldP spid="3" grpId="0" animBg="1"/>
      <p:bldP spid="8" grpId="0" animBg="1"/>
      <p:bldP spid="5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7" name="组合 5"/>
          <p:cNvGrpSpPr/>
          <p:nvPr/>
        </p:nvGrpSpPr>
        <p:grpSpPr bwMode="auto">
          <a:xfrm>
            <a:off x="576263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尸体护理</a:t>
            </a:r>
          </a:p>
        </p:txBody>
      </p:sp>
      <p:sp>
        <p:nvSpPr>
          <p:cNvPr id="5017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018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0184" name="文本框 21"/>
          <p:cNvSpPr txBox="1">
            <a:spLocks noChangeArrowheads="1"/>
          </p:cNvSpPr>
          <p:nvPr/>
        </p:nvSpPr>
        <p:spPr bwMode="auto">
          <a:xfrm>
            <a:off x="3489325" y="1174750"/>
            <a:ext cx="54578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   操作程序 </a:t>
            </a:r>
            <a:r>
              <a:rPr lang="en-US" altLang="zh-CN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——</a:t>
            </a:r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评价</a:t>
            </a:r>
          </a:p>
        </p:txBody>
      </p:sp>
      <p:sp>
        <p:nvSpPr>
          <p:cNvPr id="50185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50186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1852613" y="2479675"/>
            <a:ext cx="661270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尸体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整洁，面容安详，尸体放置良好。</a:t>
            </a:r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1795463" y="3463925"/>
            <a:ext cx="4778872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/>
              <a:t> 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2.3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张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尸体识别卡放置正确。</a:t>
            </a:r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1803400" y="4405313"/>
            <a:ext cx="5993949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/>
              <a:t> 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护士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态度严肃、认真，家属满意。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2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2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21" grpId="0" bldLvl="0" animBg="1"/>
      <p:bldP spid="72722" grpId="0" bldLvl="0" animBg="1"/>
      <p:bldP spid="72723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1" name="组合 5"/>
          <p:cNvGrpSpPr/>
          <p:nvPr/>
        </p:nvGrpSpPr>
        <p:grpSpPr bwMode="auto">
          <a:xfrm>
            <a:off x="576263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68897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尸体护理</a:t>
            </a:r>
          </a:p>
        </p:txBody>
      </p:sp>
      <p:sp>
        <p:nvSpPr>
          <p:cNvPr id="5120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6032183" y="82200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120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1208" name="文本框 21"/>
          <p:cNvSpPr txBox="1">
            <a:spLocks noChangeArrowheads="1"/>
          </p:cNvSpPr>
          <p:nvPr/>
        </p:nvSpPr>
        <p:spPr bwMode="auto">
          <a:xfrm>
            <a:off x="3489325" y="1174750"/>
            <a:ext cx="54578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      注意事项</a:t>
            </a:r>
          </a:p>
        </p:txBody>
      </p:sp>
      <p:sp>
        <p:nvSpPr>
          <p:cNvPr id="51209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51210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8388" name="Rectangle 20"/>
          <p:cNvSpPr>
            <a:spLocks noChangeArrowheads="1"/>
          </p:cNvSpPr>
          <p:nvPr/>
        </p:nvSpPr>
        <p:spPr bwMode="auto">
          <a:xfrm>
            <a:off x="1581150" y="2076450"/>
            <a:ext cx="9191625" cy="27515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kumimoji="1"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．应在</a:t>
            </a:r>
            <a:r>
              <a:rPr kumimoji="1"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医生开出死亡证明和家属同意</a:t>
            </a:r>
            <a:r>
              <a:rPr kumimoji="1"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后尽快进行</a:t>
            </a:r>
            <a:r>
              <a:rPr kumimoji="1"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>
              <a:lnSpc>
                <a:spcPct val="90000"/>
              </a:lnSpc>
            </a:pPr>
            <a:endParaRPr kumimoji="1" lang="zh-CN" altLang="en-US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r>
              <a:rPr kumimoji="1"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kumimoji="1"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．自觉、严肃</a:t>
            </a:r>
            <a:r>
              <a:rPr kumimoji="1"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地履行应尽义务，按规定进行操作。</a:t>
            </a:r>
          </a:p>
          <a:p>
            <a:pPr>
              <a:lnSpc>
                <a:spcPct val="90000"/>
              </a:lnSpc>
            </a:pPr>
            <a:endParaRPr kumimoji="1" lang="zh-CN" altLang="en-US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r>
              <a:rPr kumimoji="1"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kumimoji="1"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．始终</a:t>
            </a:r>
            <a:r>
              <a:rPr kumimoji="1"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对死者持尊重与爱护态度，动作轻稳。</a:t>
            </a:r>
          </a:p>
          <a:p>
            <a:pPr>
              <a:lnSpc>
                <a:spcPct val="90000"/>
              </a:lnSpc>
            </a:pPr>
            <a:endParaRPr kumimoji="1" lang="zh-CN" altLang="en-US" sz="24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r>
              <a:rPr kumimoji="1" lang="en-US" altLang="zh-CN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4 . </a:t>
            </a:r>
            <a:r>
              <a:rPr kumimoji="1"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如为传染病患者，填塞孔道要用浸有</a:t>
            </a:r>
            <a:r>
              <a:rPr kumimoji="1"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kumimoji="1"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％氯胺溶液的棉球</a:t>
            </a:r>
            <a:r>
              <a:rPr kumimoji="1"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，包裹</a:t>
            </a:r>
            <a:endParaRPr kumimoji="1" lang="en-US" altLang="zh-CN" sz="2400" b="1" dirty="0" smtClean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r>
              <a:rPr kumimoji="1" lang="en-US" altLang="zh-CN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kumimoji="1"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尸体</a:t>
            </a:r>
            <a:r>
              <a:rPr kumimoji="1"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要用一次性的尸单或尸袍，</a:t>
            </a:r>
            <a:r>
              <a:rPr kumimoji="1"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并做传染</a:t>
            </a:r>
            <a:r>
              <a:rPr kumimoji="1"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标志。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5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227" name="文本框 25"/>
          <p:cNvSpPr txBox="1">
            <a:spLocks noChangeArrowheads="1"/>
          </p:cNvSpPr>
          <p:nvPr/>
        </p:nvSpPr>
        <p:spPr bwMode="auto">
          <a:xfrm>
            <a:off x="1617663" y="2219325"/>
            <a:ext cx="9509125" cy="35086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0066FF"/>
                </a:solidFill>
                <a:ea typeface="微软雅黑" pitchFamily="34" charset="-122"/>
              </a:rPr>
              <a:t>● 死亡是生命特征的消失。死亡过程分濒</a:t>
            </a:r>
            <a:r>
              <a:rPr lang="zh-CN" altLang="en-US" sz="2400" b="1" dirty="0">
                <a:solidFill>
                  <a:srgbClr val="0066FF"/>
                </a:solidFill>
                <a:ea typeface="微软雅黑" pitchFamily="34" charset="-122"/>
              </a:rPr>
              <a:t>死期、</a:t>
            </a:r>
            <a:r>
              <a:rPr lang="zh-CN" altLang="en-US" sz="2400" b="1" dirty="0" smtClean="0">
                <a:solidFill>
                  <a:srgbClr val="0066FF"/>
                </a:solidFill>
                <a:ea typeface="微软雅黑" pitchFamily="34" charset="-122"/>
              </a:rPr>
              <a:t>临床 </a:t>
            </a:r>
            <a:endParaRPr lang="en-US" altLang="zh-CN" sz="2400" b="1" dirty="0" smtClean="0">
              <a:solidFill>
                <a:srgbClr val="0066FF"/>
              </a:solidFill>
              <a:ea typeface="微软雅黑" pitchFamily="34" charset="-122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0066FF"/>
                </a:solidFill>
                <a:ea typeface="微软雅黑" pitchFamily="34" charset="-122"/>
              </a:rPr>
              <a:t>   </a:t>
            </a:r>
            <a:r>
              <a:rPr lang="zh-CN" altLang="en-US" sz="2400" b="1" dirty="0" smtClean="0">
                <a:solidFill>
                  <a:srgbClr val="0066FF"/>
                </a:solidFill>
                <a:ea typeface="微软雅黑" pitchFamily="34" charset="-122"/>
              </a:rPr>
              <a:t>死亡期</a:t>
            </a:r>
            <a:r>
              <a:rPr lang="zh-CN" altLang="en-US" sz="2400" b="1" dirty="0">
                <a:solidFill>
                  <a:srgbClr val="0066FF"/>
                </a:solidFill>
                <a:ea typeface="微软雅黑" pitchFamily="34" charset="-122"/>
              </a:rPr>
              <a:t>、生物学死亡期。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0066FF"/>
                </a:solidFill>
                <a:ea typeface="微软雅黑" pitchFamily="34" charset="-122"/>
              </a:rPr>
              <a:t>● 临终</a:t>
            </a:r>
            <a:r>
              <a:rPr lang="zh-CN" altLang="en-US" sz="2400" b="1" dirty="0">
                <a:solidFill>
                  <a:srgbClr val="0066FF"/>
                </a:solidFill>
                <a:ea typeface="微软雅黑" pitchFamily="34" charset="-122"/>
              </a:rPr>
              <a:t>病人的心理过程有否认期、愤怒期、协议期、忧郁期及接受期。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0066FF"/>
                </a:solidFill>
                <a:ea typeface="微软雅黑" pitchFamily="34" charset="-122"/>
              </a:rPr>
              <a:t>● 尸体</a:t>
            </a:r>
            <a:r>
              <a:rPr lang="zh-CN" altLang="en-US" sz="2400" b="1" dirty="0">
                <a:solidFill>
                  <a:srgbClr val="0066FF"/>
                </a:solidFill>
                <a:ea typeface="微软雅黑" pitchFamily="34" charset="-122"/>
              </a:rPr>
              <a:t>护理是对病人整体护理的继续，是临终关怀的重要内容。</a:t>
            </a:r>
            <a:r>
              <a:rPr lang="zh-CN" altLang="en-US" sz="2400" b="1" dirty="0" smtClean="0">
                <a:solidFill>
                  <a:srgbClr val="0066FF"/>
                </a:solidFill>
                <a:ea typeface="微软雅黑" pitchFamily="34" charset="-122"/>
              </a:rPr>
              <a:t>做好</a:t>
            </a:r>
            <a:endParaRPr lang="en-US" altLang="zh-CN" sz="2400" b="1" dirty="0" smtClean="0">
              <a:solidFill>
                <a:srgbClr val="0066FF"/>
              </a:solidFill>
              <a:ea typeface="微软雅黑" pitchFamily="34" charset="-122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0066FF"/>
                </a:solidFill>
                <a:ea typeface="微软雅黑" pitchFamily="34" charset="-122"/>
              </a:rPr>
              <a:t>   </a:t>
            </a:r>
            <a:r>
              <a:rPr lang="zh-CN" altLang="en-US" sz="2400" b="1" dirty="0" smtClean="0">
                <a:solidFill>
                  <a:srgbClr val="0066FF"/>
                </a:solidFill>
                <a:ea typeface="微软雅黑" pitchFamily="34" charset="-122"/>
              </a:rPr>
              <a:t>尸体</a:t>
            </a:r>
            <a:r>
              <a:rPr lang="zh-CN" altLang="en-US" sz="2400" b="1" dirty="0">
                <a:solidFill>
                  <a:srgbClr val="0066FF"/>
                </a:solidFill>
                <a:ea typeface="微软雅黑" pitchFamily="34" charset="-122"/>
              </a:rPr>
              <a:t>护理，不仅是对死者人格的尊重，也是对家属</a:t>
            </a:r>
            <a:r>
              <a:rPr lang="zh-CN" altLang="en-US" sz="2400" b="1" dirty="0" smtClean="0">
                <a:solidFill>
                  <a:srgbClr val="0066FF"/>
                </a:solidFill>
                <a:ea typeface="微软雅黑" pitchFamily="34" charset="-122"/>
              </a:rPr>
              <a:t>心理上</a:t>
            </a:r>
            <a:r>
              <a:rPr lang="zh-CN" altLang="en-US" sz="2400" b="1" dirty="0">
                <a:solidFill>
                  <a:srgbClr val="0066FF"/>
                </a:solidFill>
                <a:ea typeface="微软雅黑" pitchFamily="34" charset="-122"/>
              </a:rPr>
              <a:t>的安慰。</a:t>
            </a:r>
          </a:p>
          <a:p>
            <a:endParaRPr lang="zh-CN" altLang="en-US" sz="2400" b="1" dirty="0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232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临终患者的护理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235" name="文本框 21"/>
          <p:cNvSpPr txBox="1">
            <a:spLocks noChangeArrowheads="1"/>
          </p:cNvSpPr>
          <p:nvPr/>
        </p:nvSpPr>
        <p:spPr bwMode="auto">
          <a:xfrm>
            <a:off x="1679575" y="1409700"/>
            <a:ext cx="322897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99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49" name="组合 5"/>
          <p:cNvGrpSpPr/>
          <p:nvPr/>
        </p:nvGrpSpPr>
        <p:grpSpPr bwMode="auto">
          <a:xfrm>
            <a:off x="556895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71341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临终患者的护理</a:t>
            </a:r>
          </a:p>
        </p:txBody>
      </p:sp>
      <p:sp>
        <p:nvSpPr>
          <p:cNvPr id="5325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85616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325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3256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   课堂测评</a:t>
            </a:r>
          </a:p>
        </p:txBody>
      </p:sp>
      <p:sp>
        <p:nvSpPr>
          <p:cNvPr id="53257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53258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74801" name="Rectangle 49"/>
          <p:cNvSpPr>
            <a:spLocks noChangeArrowheads="1"/>
          </p:cNvSpPr>
          <p:nvPr/>
        </p:nvSpPr>
        <p:spPr bwMode="auto">
          <a:xfrm>
            <a:off x="2560320" y="1952307"/>
            <a:ext cx="7035800" cy="36379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A1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型题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1.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进行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尸体护理时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，在其头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下垫一软枕的目的是（  ）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．防止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面部瘀血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变色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．用于安慰家属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．便于家属识别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．保持尸体整洁</a:t>
            </a: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．保持尸体位置良好</a:t>
            </a:r>
          </a:p>
        </p:txBody>
      </p:sp>
      <p:sp>
        <p:nvSpPr>
          <p:cNvPr id="74802" name="Text Box 50"/>
          <p:cNvSpPr txBox="1">
            <a:spLocks noChangeArrowheads="1"/>
          </p:cNvSpPr>
          <p:nvPr/>
        </p:nvSpPr>
        <p:spPr bwMode="auto">
          <a:xfrm>
            <a:off x="2814638" y="2833689"/>
            <a:ext cx="4508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801" grpId="0"/>
      <p:bldP spid="748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376488"/>
            <a:ext cx="1866900" cy="1016000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3392488"/>
            <a:ext cx="1866900" cy="1016000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866900" y="1982788"/>
            <a:ext cx="2032000" cy="1409700"/>
          </a:xfrm>
          <a:custGeom>
            <a:avLst/>
            <a:gdLst>
              <a:gd name="connsiteX0" fmla="*/ 0 w 2146300"/>
              <a:gd name="connsiteY0" fmla="*/ 0 h 1016000"/>
              <a:gd name="connsiteX1" fmla="*/ 2146300 w 2146300"/>
              <a:gd name="connsiteY1" fmla="*/ 0 h 1016000"/>
              <a:gd name="connsiteX2" fmla="*/ 2146300 w 2146300"/>
              <a:gd name="connsiteY2" fmla="*/ 1016000 h 1016000"/>
              <a:gd name="connsiteX3" fmla="*/ 0 w 2146300"/>
              <a:gd name="connsiteY3" fmla="*/ 1016000 h 1016000"/>
              <a:gd name="connsiteX4" fmla="*/ 0 w 2146300"/>
              <a:gd name="connsiteY4" fmla="*/ 0 h 1016000"/>
              <a:gd name="connsiteX0-1" fmla="*/ 0 w 2146300"/>
              <a:gd name="connsiteY0-2" fmla="*/ 0 h 1016000"/>
              <a:gd name="connsiteX1-3" fmla="*/ 2146300 w 2146300"/>
              <a:gd name="connsiteY1-4" fmla="*/ 0 h 1016000"/>
              <a:gd name="connsiteX2-5" fmla="*/ 2146300 w 2146300"/>
              <a:gd name="connsiteY2-6" fmla="*/ 1016000 h 1016000"/>
              <a:gd name="connsiteX3-7" fmla="*/ 0 w 2146300"/>
              <a:gd name="connsiteY3-8" fmla="*/ 1016000 h 1016000"/>
              <a:gd name="connsiteX4-9" fmla="*/ 0 w 2146300"/>
              <a:gd name="connsiteY4-10" fmla="*/ 0 h 1016000"/>
              <a:gd name="connsiteX0-11" fmla="*/ 0 w 2184400"/>
              <a:gd name="connsiteY0-12" fmla="*/ 368300 h 1384300"/>
              <a:gd name="connsiteX1-13" fmla="*/ 2184400 w 2184400"/>
              <a:gd name="connsiteY1-14" fmla="*/ 0 h 1384300"/>
              <a:gd name="connsiteX2-15" fmla="*/ 2146300 w 2184400"/>
              <a:gd name="connsiteY2-16" fmla="*/ 1384300 h 1384300"/>
              <a:gd name="connsiteX3-17" fmla="*/ 0 w 2184400"/>
              <a:gd name="connsiteY3-18" fmla="*/ 1384300 h 1384300"/>
              <a:gd name="connsiteX4-19" fmla="*/ 0 w 2184400"/>
              <a:gd name="connsiteY4-20" fmla="*/ 368300 h 1384300"/>
              <a:gd name="connsiteX0-21" fmla="*/ 0 w 2171700"/>
              <a:gd name="connsiteY0-22" fmla="*/ 368300 h 1384300"/>
              <a:gd name="connsiteX1-23" fmla="*/ 2171700 w 2171700"/>
              <a:gd name="connsiteY1-24" fmla="*/ 0 h 1384300"/>
              <a:gd name="connsiteX2-25" fmla="*/ 2146300 w 2171700"/>
              <a:gd name="connsiteY2-26" fmla="*/ 1384300 h 1384300"/>
              <a:gd name="connsiteX3-27" fmla="*/ 0 w 2171700"/>
              <a:gd name="connsiteY3-28" fmla="*/ 1384300 h 1384300"/>
              <a:gd name="connsiteX4-29" fmla="*/ 0 w 2171700"/>
              <a:gd name="connsiteY4-30" fmla="*/ 368300 h 1384300"/>
              <a:gd name="connsiteX0-31" fmla="*/ 0 w 2146300"/>
              <a:gd name="connsiteY0-32" fmla="*/ 393700 h 1409700"/>
              <a:gd name="connsiteX1-33" fmla="*/ 2146300 w 2146300"/>
              <a:gd name="connsiteY1-34" fmla="*/ 0 h 1409700"/>
              <a:gd name="connsiteX2-35" fmla="*/ 2146300 w 2146300"/>
              <a:gd name="connsiteY2-36" fmla="*/ 1409700 h 1409700"/>
              <a:gd name="connsiteX3-37" fmla="*/ 0 w 2146300"/>
              <a:gd name="connsiteY3-38" fmla="*/ 1409700 h 1409700"/>
              <a:gd name="connsiteX4-39" fmla="*/ 0 w 2146300"/>
              <a:gd name="connsiteY4-40" fmla="*/ 393700 h 14097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46300" h="1409700">
                <a:moveTo>
                  <a:pt x="0" y="393700"/>
                </a:moveTo>
                <a:lnTo>
                  <a:pt x="2146300" y="0"/>
                </a:lnTo>
                <a:lnTo>
                  <a:pt x="2146300" y="1409700"/>
                </a:lnTo>
                <a:lnTo>
                  <a:pt x="0" y="1409700"/>
                </a:lnTo>
                <a:lnTo>
                  <a:pt x="0" y="393700"/>
                </a:lnTo>
                <a:close/>
              </a:path>
            </a:pathLst>
          </a:custGeom>
          <a:solidFill>
            <a:srgbClr val="307B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866900" y="3392488"/>
            <a:ext cx="2036763" cy="1527175"/>
          </a:xfrm>
          <a:custGeom>
            <a:avLst/>
            <a:gdLst>
              <a:gd name="connsiteX0" fmla="*/ 0 w 2146300"/>
              <a:gd name="connsiteY0" fmla="*/ 0 h 1016000"/>
              <a:gd name="connsiteX1" fmla="*/ 2146300 w 2146300"/>
              <a:gd name="connsiteY1" fmla="*/ 0 h 1016000"/>
              <a:gd name="connsiteX2" fmla="*/ 2146300 w 2146300"/>
              <a:gd name="connsiteY2" fmla="*/ 1016000 h 1016000"/>
              <a:gd name="connsiteX3" fmla="*/ 0 w 2146300"/>
              <a:gd name="connsiteY3" fmla="*/ 1016000 h 1016000"/>
              <a:gd name="connsiteX4" fmla="*/ 0 w 2146300"/>
              <a:gd name="connsiteY4" fmla="*/ 0 h 1016000"/>
              <a:gd name="connsiteX0-1" fmla="*/ 0 w 2146300"/>
              <a:gd name="connsiteY0-2" fmla="*/ 0 h 1524000"/>
              <a:gd name="connsiteX1-3" fmla="*/ 2146300 w 2146300"/>
              <a:gd name="connsiteY1-4" fmla="*/ 0 h 1524000"/>
              <a:gd name="connsiteX2-5" fmla="*/ 2120900 w 2146300"/>
              <a:gd name="connsiteY2-6" fmla="*/ 1524000 h 1524000"/>
              <a:gd name="connsiteX3-7" fmla="*/ 0 w 2146300"/>
              <a:gd name="connsiteY3-8" fmla="*/ 1016000 h 1524000"/>
              <a:gd name="connsiteX4-9" fmla="*/ 0 w 2146300"/>
              <a:gd name="connsiteY4-10" fmla="*/ 0 h 1524000"/>
              <a:gd name="connsiteX0-11" fmla="*/ 0 w 2152006"/>
              <a:gd name="connsiteY0-12" fmla="*/ 0 h 1562100"/>
              <a:gd name="connsiteX1-13" fmla="*/ 2146300 w 2152006"/>
              <a:gd name="connsiteY1-14" fmla="*/ 0 h 1562100"/>
              <a:gd name="connsiteX2-15" fmla="*/ 2152006 w 2152006"/>
              <a:gd name="connsiteY2-16" fmla="*/ 1562100 h 1562100"/>
              <a:gd name="connsiteX3-17" fmla="*/ 0 w 2152006"/>
              <a:gd name="connsiteY3-18" fmla="*/ 1016000 h 1562100"/>
              <a:gd name="connsiteX4-19" fmla="*/ 0 w 2152006"/>
              <a:gd name="connsiteY4-20" fmla="*/ 0 h 1562100"/>
              <a:gd name="connsiteX0-21" fmla="*/ 0 w 2152006"/>
              <a:gd name="connsiteY0-22" fmla="*/ 0 h 1536700"/>
              <a:gd name="connsiteX1-23" fmla="*/ 2146300 w 2152006"/>
              <a:gd name="connsiteY1-24" fmla="*/ 0 h 1536700"/>
              <a:gd name="connsiteX2-25" fmla="*/ 2152006 w 2152006"/>
              <a:gd name="connsiteY2-26" fmla="*/ 1536700 h 1536700"/>
              <a:gd name="connsiteX3-27" fmla="*/ 0 w 2152006"/>
              <a:gd name="connsiteY3-28" fmla="*/ 1016000 h 1536700"/>
              <a:gd name="connsiteX4-29" fmla="*/ 0 w 2152006"/>
              <a:gd name="connsiteY4-30" fmla="*/ 0 h 1536700"/>
              <a:gd name="connsiteX0-31" fmla="*/ 0 w 2152006"/>
              <a:gd name="connsiteY0-32" fmla="*/ 0 h 1527175"/>
              <a:gd name="connsiteX1-33" fmla="*/ 2146300 w 2152006"/>
              <a:gd name="connsiteY1-34" fmla="*/ 0 h 1527175"/>
              <a:gd name="connsiteX2-35" fmla="*/ 2152006 w 2152006"/>
              <a:gd name="connsiteY2-36" fmla="*/ 1527175 h 1527175"/>
              <a:gd name="connsiteX3-37" fmla="*/ 0 w 2152006"/>
              <a:gd name="connsiteY3-38" fmla="*/ 1016000 h 1527175"/>
              <a:gd name="connsiteX4-39" fmla="*/ 0 w 2152006"/>
              <a:gd name="connsiteY4-40" fmla="*/ 0 h 15271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52006" h="1527175">
                <a:moveTo>
                  <a:pt x="0" y="0"/>
                </a:moveTo>
                <a:lnTo>
                  <a:pt x="2146300" y="0"/>
                </a:lnTo>
                <a:lnTo>
                  <a:pt x="2152006" y="1527175"/>
                </a:lnTo>
                <a:lnTo>
                  <a:pt x="0" y="1016000"/>
                </a:lnTo>
                <a:lnTo>
                  <a:pt x="0" y="0"/>
                </a:lnTo>
                <a:close/>
              </a:path>
            </a:pathLst>
          </a:custGeom>
          <a:solidFill>
            <a:srgbClr val="205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898900" y="1982788"/>
            <a:ext cx="7291388" cy="1409700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898900" y="3392488"/>
            <a:ext cx="7291388" cy="1524000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381500" y="3498850"/>
            <a:ext cx="6324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死亡分期及死亡的概念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381500" y="2025650"/>
            <a:ext cx="6324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临终关怀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025650" y="2498725"/>
            <a:ext cx="17145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2025650" y="3638550"/>
            <a:ext cx="17145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二、</a:t>
            </a:r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20" grpId="0" animBg="1"/>
      <p:bldP spid="21" grpId="0" animBg="1"/>
      <p:bldP spid="3" grpId="0"/>
      <p:bldP spid="22" grpId="0"/>
      <p:bldP spid="4" grpId="0"/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3" name="组合 5"/>
          <p:cNvGrpSpPr/>
          <p:nvPr/>
        </p:nvGrpSpPr>
        <p:grpSpPr bwMode="auto">
          <a:xfrm>
            <a:off x="574358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8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71341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临终患者的护理</a:t>
            </a:r>
          </a:p>
        </p:txBody>
      </p:sp>
      <p:sp>
        <p:nvSpPr>
          <p:cNvPr id="5427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85616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427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280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   课堂测评</a:t>
            </a:r>
          </a:p>
        </p:txBody>
      </p:sp>
      <p:sp>
        <p:nvSpPr>
          <p:cNvPr id="54281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54282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2505075" y="2071688"/>
            <a:ext cx="7967663" cy="2714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 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目前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医学界主张判断死亡的诊断标准是（</a:t>
            </a:r>
            <a:r>
              <a:rPr lang="zh-CN" altLang="en-US" sz="32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  <a:p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．瞳孔散大固定</a:t>
            </a:r>
          </a:p>
          <a:p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．各种反射消失</a:t>
            </a:r>
          </a:p>
          <a:p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．呼吸停止</a:t>
            </a:r>
          </a:p>
          <a:p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</a:t>
            </a:r>
            <a:r>
              <a:rPr lang="zh-CN" altLang="en-US" sz="28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心搏停止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8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E </a:t>
            </a:r>
            <a:r>
              <a:rPr lang="zh-CN" altLang="en-US" sz="28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．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脑死亡</a:t>
            </a:r>
          </a:p>
        </p:txBody>
      </p:sp>
      <p:sp>
        <p:nvSpPr>
          <p:cNvPr id="75794" name="Text Box 18"/>
          <p:cNvSpPr txBox="1">
            <a:spLocks noChangeArrowheads="1"/>
          </p:cNvSpPr>
          <p:nvPr/>
        </p:nvSpPr>
        <p:spPr bwMode="auto">
          <a:xfrm>
            <a:off x="9553575" y="2135188"/>
            <a:ext cx="44608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3" grpId="0"/>
      <p:bldP spid="7579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7" name="组合 5"/>
          <p:cNvGrpSpPr/>
          <p:nvPr/>
        </p:nvGrpSpPr>
        <p:grpSpPr bwMode="auto">
          <a:xfrm>
            <a:off x="519113" y="156495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2"/>
              <a:ext cx="10669608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71341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临终患者的护理</a:t>
            </a:r>
          </a:p>
        </p:txBody>
      </p:sp>
      <p:sp>
        <p:nvSpPr>
          <p:cNvPr id="5529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85616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530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5304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   课堂测评</a:t>
            </a:r>
          </a:p>
        </p:txBody>
      </p:sp>
      <p:sp>
        <p:nvSpPr>
          <p:cNvPr id="55305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55306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5307" name="Text Box 9"/>
          <p:cNvSpPr txBox="1">
            <a:spLocks noChangeArrowheads="1"/>
          </p:cNvSpPr>
          <p:nvPr/>
        </p:nvSpPr>
        <p:spPr bwMode="auto">
          <a:xfrm>
            <a:off x="1258888" y="1797050"/>
            <a:ext cx="9248775" cy="249299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A3/A4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型题</a:t>
            </a:r>
          </a:p>
          <a:p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（</a:t>
            </a:r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1</a:t>
            </a:r>
            <a:r>
              <a:rPr lang="zh-CN" altLang="en-US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～</a:t>
            </a:r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3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题共用题干）</a:t>
            </a:r>
          </a:p>
          <a:p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患者，女性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，</a:t>
            </a:r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68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岁。肝癌晚期，治疗效果不佳，肝区疼痛剧烈，腹水，呼吸困难，患者感到痛苦，悲哀，有自身念头。尤其是在疼痛发作时求死欲望强烈，情绪烦躁，在疼痛缓解时仍拒绝与人交往</a:t>
            </a:r>
            <a:r>
              <a:rPr lang="zh-CN" altLang="en-US" sz="2400" b="1" dirty="0">
                <a:solidFill>
                  <a:srgbClr val="33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。</a:t>
            </a:r>
          </a:p>
          <a:p>
            <a:pPr>
              <a:lnSpc>
                <a:spcPts val="2400"/>
              </a:lnSpc>
              <a:spcBef>
                <a:spcPct val="50000"/>
              </a:spcBef>
            </a:pPr>
            <a:endParaRPr lang="zh-CN" altLang="en-US" sz="2400" b="1" dirty="0">
              <a:solidFill>
                <a:srgbClr val="3366FF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</p:txBody>
      </p:sp>
      <p:sp>
        <p:nvSpPr>
          <p:cNvPr id="55308" name="Text Box 10"/>
          <p:cNvSpPr txBox="1">
            <a:spLocks noChangeArrowheads="1"/>
          </p:cNvSpPr>
          <p:nvPr/>
        </p:nvSpPr>
        <p:spPr bwMode="auto">
          <a:xfrm>
            <a:off x="1460818" y="4014788"/>
            <a:ext cx="8689022" cy="1200329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1.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该患者此时的心理反应属于（   ）</a:t>
            </a:r>
          </a:p>
          <a:p>
            <a:r>
              <a:rPr lang="en-US" altLang="zh-CN" sz="2400" b="1" dirty="0">
                <a:solidFill>
                  <a:srgbClr val="33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 </a:t>
            </a:r>
            <a:endParaRPr lang="en-US" altLang="zh-CN" sz="2400" b="1" dirty="0" smtClean="0">
              <a:solidFill>
                <a:srgbClr val="3366FF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  <a:p>
            <a:r>
              <a:rPr lang="en-US" altLang="zh-CN" sz="2400" b="1" dirty="0" smtClean="0">
                <a:solidFill>
                  <a:srgbClr val="33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 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A.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否认期  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     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B.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愤怒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期      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C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忧郁期    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D.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接受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期   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E.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协议期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5824538" y="3859213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楷体_GB2312" pitchFamily="49" charset="-12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1" name="组合 5"/>
          <p:cNvGrpSpPr/>
          <p:nvPr/>
        </p:nvGrpSpPr>
        <p:grpSpPr bwMode="auto">
          <a:xfrm>
            <a:off x="526733" y="1564958"/>
            <a:ext cx="11042650" cy="3897312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2"/>
              <a:ext cx="10669608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71341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临终患者的护理</a:t>
            </a:r>
          </a:p>
        </p:txBody>
      </p:sp>
      <p:sp>
        <p:nvSpPr>
          <p:cNvPr id="5632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85616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32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6328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            课堂测评</a:t>
            </a:r>
          </a:p>
        </p:txBody>
      </p:sp>
      <p:sp>
        <p:nvSpPr>
          <p:cNvPr id="56329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56330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56331" name="Text Box 9"/>
          <p:cNvSpPr txBox="1">
            <a:spLocks noChangeArrowheads="1"/>
          </p:cNvSpPr>
          <p:nvPr/>
        </p:nvSpPr>
        <p:spPr bwMode="auto">
          <a:xfrm>
            <a:off x="1843722" y="2069465"/>
            <a:ext cx="8900477" cy="1200329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2.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对该患者的护理，不妥的是（   ）</a:t>
            </a:r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?</a:t>
            </a:r>
          </a:p>
          <a:p>
            <a:r>
              <a:rPr lang="en-US" altLang="zh-CN" sz="2400" b="1" dirty="0">
                <a:solidFill>
                  <a:srgbClr val="33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 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A.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多给患者同情和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照顾     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B.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允许家属陪伴  </a:t>
            </a:r>
          </a:p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 C.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加强安全保护 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      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D.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尽量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不让患者流露出失落、悲哀的情绪</a:t>
            </a:r>
          </a:p>
        </p:txBody>
      </p:sp>
      <p:sp>
        <p:nvSpPr>
          <p:cNvPr id="56332" name="Text Box 10"/>
          <p:cNvSpPr txBox="1">
            <a:spLocks noChangeArrowheads="1"/>
          </p:cNvSpPr>
          <p:nvPr/>
        </p:nvSpPr>
        <p:spPr bwMode="auto">
          <a:xfrm>
            <a:off x="1828800" y="3581400"/>
            <a:ext cx="9740901" cy="167753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3.</a:t>
            </a:r>
            <a:r>
              <a:rPr lang="zh-CN" altLang="en-US" sz="24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对于该患者，以下哪项为解除疼痛的最佳措施（   ）？</a:t>
            </a:r>
          </a:p>
          <a:p>
            <a:r>
              <a:rPr lang="en-US" altLang="zh-CN" sz="2400" b="1" dirty="0">
                <a:solidFill>
                  <a:srgbClr val="33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A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告诉患者疼痛时难免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的                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B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慎用哌替啶，以免药物成瘾</a:t>
            </a:r>
          </a:p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C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口服可待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因                        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D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肌内注射吗啡</a:t>
            </a:r>
          </a:p>
          <a:p>
            <a:pPr>
              <a:lnSpc>
                <a:spcPts val="2400"/>
              </a:lnSpc>
              <a:spcBef>
                <a:spcPct val="50000"/>
              </a:spcBef>
            </a:pP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</p:txBody>
      </p:sp>
      <p:sp>
        <p:nvSpPr>
          <p:cNvPr id="29707" name="Text Box 5"/>
          <p:cNvSpPr txBox="1">
            <a:spLocks noChangeArrowheads="1"/>
          </p:cNvSpPr>
          <p:nvPr/>
        </p:nvSpPr>
        <p:spPr bwMode="auto">
          <a:xfrm>
            <a:off x="6111240" y="1950720"/>
            <a:ext cx="755968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D</a:t>
            </a:r>
          </a:p>
        </p:txBody>
      </p:sp>
      <p:sp>
        <p:nvSpPr>
          <p:cNvPr id="29708" name="Text Box 5"/>
          <p:cNvSpPr txBox="1">
            <a:spLocks noChangeArrowheads="1"/>
          </p:cNvSpPr>
          <p:nvPr/>
        </p:nvSpPr>
        <p:spPr bwMode="auto">
          <a:xfrm>
            <a:off x="8580120" y="3459480"/>
            <a:ext cx="518161" cy="723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D  </a:t>
            </a:r>
            <a:endParaRPr lang="en-US" altLang="zh-CN" sz="3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/>
      <p:bldP spid="2970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5" name="组合 2"/>
          <p:cNvGrpSpPr/>
          <p:nvPr/>
        </p:nvGrpSpPr>
        <p:grpSpPr bwMode="auto">
          <a:xfrm>
            <a:off x="892175" y="168052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351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临终患者的护理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354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角色扮演活动</a:t>
            </a:r>
          </a:p>
        </p:txBody>
      </p:sp>
      <p:sp>
        <p:nvSpPr>
          <p:cNvPr id="57355" name="Rectangle 3"/>
          <p:cNvSpPr>
            <a:spLocks noChangeArrowheads="1"/>
          </p:cNvSpPr>
          <p:nvPr/>
        </p:nvSpPr>
        <p:spPr bwMode="auto">
          <a:xfrm>
            <a:off x="1171575" y="2214563"/>
            <a:ext cx="9555163" cy="337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/>
            <a:r>
              <a:rPr lang="zh-CN" altLang="en-US" sz="2800" b="1" dirty="0">
                <a:solidFill>
                  <a:srgbClr val="3366FF"/>
                </a:solidFill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汪某，女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，回族，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45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岁，因车祸致脑外伤，经抢救无效死亡，医生已开具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死亡医学证明书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。责任护士为其进行尸体护理。</a:t>
            </a:r>
          </a:p>
          <a:p>
            <a:pPr marL="228600" indent="-228600"/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228600" indent="-228600"/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    学生分组在示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教室进行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角色扮演，每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人为一组，分别轮流扮演护士和家属。</a:t>
            </a:r>
          </a:p>
          <a:p>
            <a:pPr marL="228600" indent="-228600" eaLnBrk="0" hangingPunct="0"/>
            <a:endParaRPr lang="zh-CN" altLang="en-US" sz="28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1" name="文本框 25"/>
          <p:cNvSpPr txBox="1">
            <a:spLocks noChangeArrowheads="1"/>
          </p:cNvSpPr>
          <p:nvPr/>
        </p:nvSpPr>
        <p:spPr bwMode="auto">
          <a:xfrm>
            <a:off x="1237933" y="2195195"/>
            <a:ext cx="9826307" cy="23329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0066FF"/>
                </a:solidFill>
              </a:rPr>
              <a:t>◆</a:t>
            </a:r>
            <a:r>
              <a:rPr lang="zh-CN" altLang="zh-CN" sz="2800" dirty="0"/>
              <a:t>临终关怀指由医护人员、心理学者、社会工作者和 志愿者等人员组成的团队对临终患者及其家属所提供的全面照护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0066FF"/>
                </a:solidFill>
              </a:rPr>
              <a:t>◆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目的在于提高临终患者的生命质量</a:t>
            </a:r>
            <a:r>
              <a:rPr lang="zh-CN" altLang="en-US" sz="2800" b="1" dirty="0" smtClean="0">
                <a:solidFill>
                  <a:srgbClr val="0066FF"/>
                </a:solidFill>
                <a:ea typeface="微软雅黑" pitchFamily="34" charset="-122"/>
              </a:rPr>
              <a:t>，并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使家属的身心得到维护和增强。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6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一、临终关怀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9" name="文本框 21"/>
          <p:cNvSpPr txBox="1">
            <a:spLocks noChangeArrowheads="1"/>
          </p:cNvSpPr>
          <p:nvPr/>
        </p:nvSpPr>
        <p:spPr bwMode="auto">
          <a:xfrm>
            <a:off x="1679575" y="1409700"/>
            <a:ext cx="322897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99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（一）定义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4038" name="文本框 25"/>
          <p:cNvSpPr txBox="1">
            <a:spLocks noChangeArrowheads="1"/>
          </p:cNvSpPr>
          <p:nvPr/>
        </p:nvSpPr>
        <p:spPr bwMode="auto">
          <a:xfrm>
            <a:off x="1344613" y="2008188"/>
            <a:ext cx="9728200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0066FF"/>
                </a:solidFill>
              </a:rPr>
              <a:t>◆</a:t>
            </a:r>
            <a:r>
              <a:rPr lang="en-US" altLang="zh-CN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 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人道主义原则</a:t>
            </a:r>
            <a:endParaRPr lang="zh-CN" altLang="en-US" sz="28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尊重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临终患者的权利与尊严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，满足其个性化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需要</a:t>
            </a:r>
            <a:r>
              <a:rPr lang="zh-CN" altLang="en-US" sz="2800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8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◆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 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适度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治疗原则</a:t>
            </a:r>
            <a:endParaRPr lang="zh-CN" altLang="en-US" sz="28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以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减轻临终患者的痛苦、提高生命质量为主</a:t>
            </a:r>
            <a:r>
              <a:rPr lang="zh-CN" altLang="en-US" sz="2800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◆</a:t>
            </a:r>
            <a:r>
              <a:rPr lang="en-US" altLang="zh-CN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 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全面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护理原则</a:t>
            </a:r>
            <a:endParaRPr lang="zh-CN" altLang="en-US" sz="2800" b="1" dirty="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包括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对临终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患者、对家属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关心，以及</a:t>
            </a:r>
            <a:r>
              <a:rPr lang="zh-CN" altLang="en-US" sz="2800" b="1" dirty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患者离去</a:t>
            </a:r>
            <a:r>
              <a:rPr lang="zh-CN" altLang="en-US" sz="2800" b="1" dirty="0" smtClean="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后的丧葬服务</a:t>
            </a:r>
            <a:endParaRPr lang="zh-CN" altLang="en-US" sz="2800" b="1" dirty="0">
              <a:solidFill>
                <a:srgbClr val="3366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60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一、临终关怀</a:t>
            </a: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9" name="文本框 21"/>
          <p:cNvSpPr txBox="1">
            <a:spLocks noChangeArrowheads="1"/>
          </p:cNvSpPr>
          <p:nvPr/>
        </p:nvSpPr>
        <p:spPr bwMode="auto">
          <a:xfrm>
            <a:off x="1679575" y="1409700"/>
            <a:ext cx="3228975" cy="6134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99CC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（二）原则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5"/>
          <p:cNvGrpSpPr/>
          <p:nvPr/>
        </p:nvGrpSpPr>
        <p:grpSpPr bwMode="auto">
          <a:xfrm>
            <a:off x="574675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71341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FFFF"/>
                </a:solidFill>
                <a:ea typeface="微软雅黑" pitchFamily="34" charset="-122"/>
              </a:rPr>
              <a:t>二、死亡的分期及死亡的概念</a:t>
            </a:r>
          </a:p>
        </p:txBody>
      </p:sp>
      <p:sp>
        <p:nvSpPr>
          <p:cNvPr id="2457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856163" y="82200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4583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4584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（一）、死亡的分期</a:t>
            </a:r>
          </a:p>
        </p:txBody>
      </p:sp>
      <p:sp>
        <p:nvSpPr>
          <p:cNvPr id="24585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4586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graphicFrame>
        <p:nvGraphicFramePr>
          <p:cNvPr id="27714" name="Group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935621"/>
              </p:ext>
            </p:extLst>
          </p:nvPr>
        </p:nvGraphicFramePr>
        <p:xfrm>
          <a:off x="852805" y="1916430"/>
          <a:ext cx="10668000" cy="3304540"/>
        </p:xfrm>
        <a:graphic>
          <a:graphicData uri="http://schemas.openxmlformats.org/drawingml/2006/table">
            <a:tbl>
              <a:tblPr/>
              <a:tblGrid>
                <a:gridCol w="1352550"/>
                <a:gridCol w="3740785"/>
                <a:gridCol w="3161030"/>
                <a:gridCol w="2413635"/>
              </a:tblGrid>
              <a:tr h="46164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濒死期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临床死亡期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生物学死亡期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8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持续时间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数小时至数天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5~6min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永久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0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中枢神经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脑干以上抑制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延髓抑制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全脑抑制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临床表现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反射减弱或迟钝；意识模糊或丧失；血压下降，心搏减弱，呼吸微弱，出现潮式呼吸或间断呼吸；希氏面容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反射消失；意识丧失；血压消失；心搏、呼吸停止；瞳孔散大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体温降低，尸冷、尸斑、尸僵，组织细胞腐败分解。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组织代谢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微弱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5"/>
          <p:cNvGrpSpPr/>
          <p:nvPr/>
        </p:nvGrpSpPr>
        <p:grpSpPr bwMode="auto">
          <a:xfrm>
            <a:off x="576580" y="1562100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571341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>
                <a:solidFill>
                  <a:srgbClr val="FFFFFF"/>
                </a:solidFill>
                <a:ea typeface="微软雅黑" pitchFamily="34" charset="-122"/>
              </a:rPr>
              <a:t>二、死亡的分期及死亡的概念</a:t>
            </a:r>
          </a:p>
        </p:txBody>
      </p:sp>
      <p:sp>
        <p:nvSpPr>
          <p:cNvPr id="2560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18827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1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三角形 13"/>
          <p:cNvSpPr/>
          <p:nvPr/>
        </p:nvSpPr>
        <p:spPr>
          <a:xfrm flipV="1">
            <a:off x="4856163" y="827088"/>
            <a:ext cx="857250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560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608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（二）、死亡的概念</a:t>
            </a:r>
          </a:p>
        </p:txBody>
      </p:sp>
      <p:sp>
        <p:nvSpPr>
          <p:cNvPr id="25609" name="文本框 4"/>
          <p:cNvSpPr txBox="1">
            <a:spLocks noChangeArrowheads="1"/>
          </p:cNvSpPr>
          <p:nvPr/>
        </p:nvSpPr>
        <p:spPr bwMode="auto">
          <a:xfrm>
            <a:off x="4314825" y="1962150"/>
            <a:ext cx="18034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130000"/>
              </a:lnSpc>
            </a:pPr>
            <a:endParaRPr lang="zh-CN" altLang="en-US" sz="2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  <a:p>
            <a:pPr marL="342900" indent="-342900" algn="ctr"/>
            <a:endParaRPr lang="zh-CN" altLang="en-US">
              <a:latin typeface="Calibri" pitchFamily="34" charset="0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5610" name="Text Box 16"/>
          <p:cNvSpPr txBox="1">
            <a:spLocks noChangeArrowheads="1"/>
          </p:cNvSpPr>
          <p:nvPr/>
        </p:nvSpPr>
        <p:spPr bwMode="auto">
          <a:xfrm>
            <a:off x="3081338" y="3181350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46134" name="Text Box 54"/>
          <p:cNvSpPr txBox="1">
            <a:spLocks noChangeArrowheads="1"/>
          </p:cNvSpPr>
          <p:nvPr/>
        </p:nvSpPr>
        <p:spPr bwMode="auto">
          <a:xfrm>
            <a:off x="876300" y="1916113"/>
            <a:ext cx="4366901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b="1" dirty="0">
                <a:solidFill>
                  <a:srgbClr val="0066FF"/>
                </a:solidFill>
              </a:rPr>
              <a:t>◆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传统死亡</a:t>
            </a:r>
            <a:r>
              <a:rPr lang="zh-CN" altLang="en-US" sz="2800" b="1" dirty="0" smtClean="0">
                <a:solidFill>
                  <a:srgbClr val="0066FF"/>
                </a:solidFill>
                <a:ea typeface="微软雅黑" pitchFamily="34" charset="-122"/>
              </a:rPr>
              <a:t>：心搏呼吸停止</a:t>
            </a:r>
            <a:endParaRPr lang="zh-CN" altLang="en-US" sz="2800" b="1" dirty="0">
              <a:solidFill>
                <a:srgbClr val="0066FF"/>
              </a:solidFill>
              <a:ea typeface="微软雅黑" pitchFamily="34" charset="-122"/>
            </a:endParaRPr>
          </a:p>
          <a:p>
            <a:endParaRPr lang="zh-CN" altLang="en-US" sz="2800" b="1" dirty="0">
              <a:solidFill>
                <a:srgbClr val="0066FF"/>
              </a:solidFill>
              <a:ea typeface="微软雅黑" pitchFamily="34" charset="-122"/>
            </a:endParaRPr>
          </a:p>
        </p:txBody>
      </p:sp>
      <p:sp>
        <p:nvSpPr>
          <p:cNvPr id="46135" name="Text Box 55"/>
          <p:cNvSpPr txBox="1">
            <a:spLocks noChangeArrowheads="1"/>
          </p:cNvSpPr>
          <p:nvPr/>
        </p:nvSpPr>
        <p:spPr bwMode="auto">
          <a:xfrm>
            <a:off x="882650" y="2574925"/>
            <a:ext cx="1042543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66FF"/>
                </a:solidFill>
              </a:rPr>
              <a:t>◆</a:t>
            </a:r>
            <a:r>
              <a:rPr lang="zh-CN" altLang="en-US" sz="2800" b="1" dirty="0" smtClean="0">
                <a:solidFill>
                  <a:srgbClr val="FF3300"/>
                </a:solidFill>
                <a:ea typeface="微软雅黑" pitchFamily="34" charset="-122"/>
              </a:rPr>
              <a:t>脑死亡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：又称全脑死亡，包括大脑、中脑、</a:t>
            </a:r>
            <a:r>
              <a:rPr lang="zh-CN" altLang="en-US" sz="2800" b="1" dirty="0" smtClean="0">
                <a:solidFill>
                  <a:srgbClr val="0066FF"/>
                </a:solidFill>
                <a:ea typeface="微软雅黑" pitchFamily="34" charset="-122"/>
              </a:rPr>
              <a:t>小脑 </a:t>
            </a:r>
            <a:endParaRPr lang="en-US" altLang="zh-CN" sz="2800" b="1" dirty="0" smtClean="0">
              <a:solidFill>
                <a:srgbClr val="0066FF"/>
              </a:solidFill>
              <a:ea typeface="微软雅黑" pitchFamily="34" charset="-122"/>
            </a:endParaRPr>
          </a:p>
          <a:p>
            <a:r>
              <a:rPr lang="en-US" altLang="zh-CN" sz="2800" b="1" dirty="0" smtClean="0">
                <a:solidFill>
                  <a:srgbClr val="0066FF"/>
                </a:solidFill>
                <a:ea typeface="微软雅黑" pitchFamily="34" charset="-122"/>
              </a:rPr>
              <a:t>                           </a:t>
            </a:r>
            <a:r>
              <a:rPr lang="zh-CN" altLang="en-US" sz="2800" b="1" dirty="0" smtClean="0">
                <a:solidFill>
                  <a:srgbClr val="0066FF"/>
                </a:solidFill>
                <a:ea typeface="微软雅黑" pitchFamily="34" charset="-122"/>
              </a:rPr>
              <a:t>和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脑干的不可逆死亡</a:t>
            </a:r>
          </a:p>
        </p:txBody>
      </p:sp>
      <p:sp>
        <p:nvSpPr>
          <p:cNvPr id="46136" name="Text Box 56"/>
          <p:cNvSpPr txBox="1">
            <a:spLocks noChangeArrowheads="1"/>
          </p:cNvSpPr>
          <p:nvPr/>
        </p:nvSpPr>
        <p:spPr bwMode="auto">
          <a:xfrm>
            <a:off x="903288" y="3659188"/>
            <a:ext cx="6678431" cy="18158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66FF"/>
                </a:solidFill>
              </a:rPr>
              <a:t>◆</a:t>
            </a:r>
            <a:r>
              <a:rPr lang="zh-CN" altLang="en-US" dirty="0">
                <a:solidFill>
                  <a:srgbClr val="0066FF"/>
                </a:solidFill>
              </a:rPr>
              <a:t> </a:t>
            </a:r>
            <a:r>
              <a:rPr lang="zh-CN" altLang="en-US" sz="28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诊断标准</a:t>
            </a:r>
            <a:r>
              <a:rPr lang="zh-CN" altLang="en-US" sz="2800" b="1" dirty="0">
                <a:solidFill>
                  <a:srgbClr val="3366FF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2800" b="1" dirty="0">
              <a:solidFill>
                <a:srgbClr val="3366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8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不可逆的深昏迷     </a:t>
            </a:r>
            <a:r>
              <a:rPr lang="zh-CN" altLang="en-US" sz="28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8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自发呼吸停止</a:t>
            </a:r>
          </a:p>
          <a:p>
            <a:r>
              <a:rPr lang="zh-CN" altLang="en-US" sz="28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      脑干反射消失         </a:t>
            </a:r>
            <a:r>
              <a:rPr lang="zh-CN" altLang="en-US" sz="2800" b="1" dirty="0" smtClean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800" b="1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脑电波消失</a:t>
            </a:r>
          </a:p>
          <a:p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6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6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34" grpId="0"/>
      <p:bldP spid="46135" grpId="0"/>
      <p:bldP spid="461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257820" y="635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014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196215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第二十二章</a:t>
            </a:r>
            <a:endParaRPr lang="en-US" altLang="zh-CN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临终患者</a:t>
            </a:r>
          </a:p>
        </p:txBody>
      </p:sp>
      <p:sp>
        <p:nvSpPr>
          <p:cNvPr id="2" name="椭圆 1"/>
          <p:cNvSpPr/>
          <p:nvPr/>
        </p:nvSpPr>
        <p:spPr>
          <a:xfrm>
            <a:off x="3775075" y="10826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137025" y="30670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778250" y="48736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664075" y="10287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概述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60925" y="3013075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临终患者及其家属的关怀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664075" y="481965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尸体护理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698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临终患者及其家属的关怀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9700" name="图片 14"/>
          <p:cNvPicPr>
            <a:picLocks noChangeAspect="1"/>
          </p:cNvPicPr>
          <p:nvPr/>
        </p:nvPicPr>
        <p:blipFill>
          <a:blip r:embed="rId2" cstate="print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07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9708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40" name="文本框 25"/>
          <p:cNvSpPr txBox="1">
            <a:spLocks noChangeArrowheads="1"/>
          </p:cNvSpPr>
          <p:nvPr/>
        </p:nvSpPr>
        <p:spPr bwMode="auto">
          <a:xfrm>
            <a:off x="889000" y="2406650"/>
            <a:ext cx="3192463" cy="22467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患者，男性，</a:t>
            </a:r>
            <a:r>
              <a:rPr lang="en-US" altLang="zh-CN" sz="2800" b="1" dirty="0" smtClean="0">
                <a:latin typeface="微软雅黑" pitchFamily="34" charset="-122"/>
                <a:ea typeface="微软雅黑" pitchFamily="34" charset="-122"/>
              </a:rPr>
              <a:t>62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岁。骨癌晚期，近日病情逐渐加重，怨恨家属照顾不周，心生不满。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41" name="文本框 26"/>
          <p:cNvSpPr txBox="1">
            <a:spLocks noChangeArrowheads="1"/>
          </p:cNvSpPr>
          <p:nvPr/>
        </p:nvSpPr>
        <p:spPr bwMode="auto">
          <a:xfrm>
            <a:off x="7891877" y="1901507"/>
            <a:ext cx="3216275" cy="21605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66FF"/>
                </a:solidFill>
              </a:rPr>
              <a:t>◆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其心理反应</a:t>
            </a:r>
            <a:r>
              <a:rPr lang="zh-CN" altLang="en-US" sz="2800" b="1" dirty="0" smtClean="0">
                <a:solidFill>
                  <a:srgbClr val="0066FF"/>
                </a:solidFill>
                <a:ea typeface="微软雅黑" pitchFamily="34" charset="-122"/>
              </a:rPr>
              <a:t>属于哪个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阶段？</a:t>
            </a: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66FF"/>
                </a:solidFill>
              </a:rPr>
              <a:t>◆</a:t>
            </a:r>
            <a:r>
              <a:rPr lang="zh-CN" altLang="en-US" sz="2800" b="1" dirty="0">
                <a:solidFill>
                  <a:srgbClr val="0066FF"/>
                </a:solidFill>
                <a:ea typeface="微软雅黑" pitchFamily="34" charset="-122"/>
              </a:rPr>
              <a:t>对该患者应采取哪些护理措施？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2407</Words>
  <Application>Microsoft Office PowerPoint</Application>
  <PresentationFormat>宽屏</PresentationFormat>
  <Paragraphs>309</Paragraphs>
  <Slides>33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4" baseType="lpstr">
      <vt:lpstr>楷体</vt:lpstr>
      <vt:lpstr>楷体_GB2312</vt:lpstr>
      <vt:lpstr>宋体</vt:lpstr>
      <vt:lpstr>微软雅黑</vt:lpstr>
      <vt:lpstr>Arial</vt:lpstr>
      <vt:lpstr>Calibri</vt:lpstr>
      <vt:lpstr>Calibri Light</vt:lpstr>
      <vt:lpstr>Tahoma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崔 博</cp:lastModifiedBy>
  <cp:revision>70</cp:revision>
  <dcterms:created xsi:type="dcterms:W3CDTF">2015-02-25T02:36:00Z</dcterms:created>
  <dcterms:modified xsi:type="dcterms:W3CDTF">2019-12-31T05:01:33Z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