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comments/comment10.xml" ContentType="application/vnd.openxmlformats-officedocument.presentationml.comments+xml"/>
  <Override PartName="/ppt/comments/comment11.xml" ContentType="application/vnd.openxmlformats-officedocument.presentationml.comments+xml"/>
  <Override PartName="/ppt/comments/comment12.xml" ContentType="application/vnd.openxmlformats-officedocument.presentationml.comments+xml"/>
  <Override PartName="/ppt/comments/comment13.xml" ContentType="application/vnd.openxmlformats-officedocument.presentationml.comments+xml"/>
  <Override PartName="/ppt/comments/comment14.xml" ContentType="application/vnd.openxmlformats-officedocument.presentationml.comments+xml"/>
  <Override PartName="/ppt/comments/comment15.xml" ContentType="application/vnd.openxmlformats-officedocument.presentationml.comments+xml"/>
  <Override PartName="/ppt/comments/comment16.xml" ContentType="application/vnd.openxmlformats-officedocument.presentationml.comments+xml"/>
  <Override PartName="/ppt/comments/comment17.xml" ContentType="application/vnd.openxmlformats-officedocument.presentationml.comments+xml"/>
  <Override PartName="/ppt/comments/comment18.xml" ContentType="application/vnd.openxmlformats-officedocument.presentationml.comments+xml"/>
  <Override PartName="/ppt/comments/comment19.xml" ContentType="application/vnd.openxmlformats-officedocument.presentationml.comments+xml"/>
  <Override PartName="/ppt/comments/comment20.xml" ContentType="application/vnd.openxmlformats-officedocument.presentationml.comments+xml"/>
  <Override PartName="/ppt/comments/comment21.xml" ContentType="application/vnd.openxmlformats-officedocument.presentationml.comments+xml"/>
  <Override PartName="/ppt/comments/comment22.xml" ContentType="application/vnd.openxmlformats-officedocument.presentationml.comments+xml"/>
  <Override PartName="/ppt/comments/comment23.xml" ContentType="application/vnd.openxmlformats-officedocument.presentationml.comments+xml"/>
  <Override PartName="/ppt/comments/comment24.xml" ContentType="application/vnd.openxmlformats-officedocument.presentationml.comments+xml"/>
  <Override PartName="/ppt/notesSlides/notesSlide4.xml" ContentType="application/vnd.openxmlformats-officedocument.presentationml.notesSlide+xml"/>
  <Override PartName="/ppt/comments/comment25.xml" ContentType="application/vnd.openxmlformats-officedocument.presentationml.comments+xml"/>
  <Override PartName="/ppt/notesSlides/notesSlide5.xml" ContentType="application/vnd.openxmlformats-officedocument.presentationml.notesSlide+xml"/>
  <Override PartName="/ppt/comments/comment26.xml" ContentType="application/vnd.openxmlformats-officedocument.presentationml.comments+xml"/>
  <Override PartName="/ppt/comments/comment27.xml" ContentType="application/vnd.openxmlformats-officedocument.presentationml.comments+xml"/>
  <Override PartName="/ppt/comments/comment28.xml" ContentType="application/vnd.openxmlformats-officedocument.presentationml.comments+xml"/>
  <Override PartName="/ppt/comments/comment29.xml" ContentType="application/vnd.openxmlformats-officedocument.presentationml.comments+xml"/>
  <Override PartName="/ppt/comments/comment30.xml" ContentType="application/vnd.openxmlformats-officedocument.presentationml.comments+xml"/>
  <Override PartName="/ppt/comments/comment31.xml" ContentType="application/vnd.openxmlformats-officedocument.presentationml.comments+xml"/>
  <Override PartName="/ppt/comments/comment32.xml" ContentType="application/vnd.openxmlformats-officedocument.presentationml.comments+xml"/>
  <Override PartName="/ppt/comments/comment33.xml" ContentType="application/vnd.openxmlformats-officedocument.presentationml.comments+xml"/>
  <Override PartName="/ppt/comments/comment34.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5"/>
  </p:notesMasterIdLst>
  <p:sldIdLst>
    <p:sldId id="262" r:id="rId2"/>
    <p:sldId id="264" r:id="rId3"/>
    <p:sldId id="265" r:id="rId4"/>
    <p:sldId id="339" r:id="rId5"/>
    <p:sldId id="274" r:id="rId6"/>
    <p:sldId id="276" r:id="rId7"/>
    <p:sldId id="277" r:id="rId8"/>
    <p:sldId id="340" r:id="rId9"/>
    <p:sldId id="280" r:id="rId10"/>
    <p:sldId id="341" r:id="rId11"/>
    <p:sldId id="282" r:id="rId12"/>
    <p:sldId id="283" r:id="rId13"/>
    <p:sldId id="284" r:id="rId14"/>
    <p:sldId id="285" r:id="rId15"/>
    <p:sldId id="287" r:id="rId16"/>
    <p:sldId id="343" r:id="rId17"/>
    <p:sldId id="289" r:id="rId18"/>
    <p:sldId id="290" r:id="rId19"/>
    <p:sldId id="344" r:id="rId20"/>
    <p:sldId id="291" r:id="rId21"/>
    <p:sldId id="292" r:id="rId22"/>
    <p:sldId id="295" r:id="rId23"/>
    <p:sldId id="294" r:id="rId24"/>
    <p:sldId id="293" r:id="rId25"/>
    <p:sldId id="296" r:id="rId26"/>
    <p:sldId id="297" r:id="rId27"/>
    <p:sldId id="298" r:id="rId28"/>
    <p:sldId id="299" r:id="rId29"/>
    <p:sldId id="300" r:id="rId30"/>
    <p:sldId id="301" r:id="rId31"/>
    <p:sldId id="302" r:id="rId32"/>
    <p:sldId id="303" r:id="rId33"/>
    <p:sldId id="304" r:id="rId34"/>
    <p:sldId id="305" r:id="rId35"/>
    <p:sldId id="306" r:id="rId36"/>
    <p:sldId id="307" r:id="rId37"/>
    <p:sldId id="309" r:id="rId38"/>
    <p:sldId id="314" r:id="rId39"/>
    <p:sldId id="345" r:id="rId40"/>
    <p:sldId id="315" r:id="rId41"/>
    <p:sldId id="316" r:id="rId42"/>
    <p:sldId id="310" r:id="rId43"/>
    <p:sldId id="311" r:id="rId44"/>
    <p:sldId id="312" r:id="rId45"/>
    <p:sldId id="318" r:id="rId46"/>
    <p:sldId id="346" r:id="rId47"/>
    <p:sldId id="319" r:id="rId48"/>
    <p:sldId id="320" r:id="rId49"/>
    <p:sldId id="347" r:id="rId50"/>
    <p:sldId id="308" r:id="rId51"/>
    <p:sldId id="321" r:id="rId52"/>
    <p:sldId id="322" r:id="rId53"/>
    <p:sldId id="323" r:id="rId54"/>
    <p:sldId id="324" r:id="rId55"/>
    <p:sldId id="326" r:id="rId56"/>
    <p:sldId id="327" r:id="rId57"/>
    <p:sldId id="328" r:id="rId58"/>
    <p:sldId id="329" r:id="rId59"/>
    <p:sldId id="330" r:id="rId60"/>
    <p:sldId id="331" r:id="rId61"/>
    <p:sldId id="332" r:id="rId62"/>
    <p:sldId id="333" r:id="rId63"/>
    <p:sldId id="271" r:id="rId6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郭云" initials="郭" lastIdx="6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2C4EF8"/>
    <a:srgbClr val="0725D7"/>
    <a:srgbClr val="061AA9"/>
    <a:srgbClr val="5B9BD5"/>
    <a:srgbClr val="3786CD"/>
    <a:srgbClr val="5799D5"/>
    <a:srgbClr val="A6366E"/>
    <a:srgbClr val="C8568F"/>
    <a:srgbClr val="C143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3" autoAdjust="0"/>
    <p:restoredTop sz="94458" autoAdjust="0"/>
  </p:normalViewPr>
  <p:slideViewPr>
    <p:cSldViewPr snapToGrid="0" showGuides="1">
      <p:cViewPr varScale="1">
        <p:scale>
          <a:sx n="76" d="100"/>
          <a:sy n="76" d="100"/>
        </p:scale>
        <p:origin x="276" y="60"/>
      </p:cViewPr>
      <p:guideLst>
        <p:guide orient="horz" pos="2160"/>
        <p:guide pos="3840"/>
      </p:guideLst>
    </p:cSldViewPr>
  </p:slideViewPr>
  <p:outlineViewPr>
    <p:cViewPr>
      <p:scale>
        <a:sx n="33" d="100"/>
        <a:sy n="33" d="100"/>
      </p:scale>
      <p:origin x="0" y="-3354"/>
    </p:cViewPr>
  </p:outlineViewPr>
  <p:notesTextViewPr>
    <p:cViewPr>
      <p:scale>
        <a:sx n="1" d="1"/>
        <a:sy n="1" d="1"/>
      </p:scale>
      <p:origin x="0" y="0"/>
    </p:cViewPr>
  </p:notesTextViewPr>
  <p:notesViewPr>
    <p:cSldViewPr snapToGrid="0">
      <p:cViewPr varScale="1">
        <p:scale>
          <a:sx n="83" d="100"/>
          <a:sy n="83" d="100"/>
        </p:scale>
        <p:origin x="2976"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12-11T01:24:00.161" idx="2">
    <p:pos x="1750" y="1870"/>
    <p:text>第七章 
卧位</p:text>
  </p:cm>
  <p:cm authorId="1" dt="2019-12-11T01:27:52.460" idx="3">
    <p:pos x="10" y="10"/>
    <p:text>1  卧位
2  保护具的应用</p:text>
  </p:cm>
  <p:cm authorId="1" dt="2019-12-11T02:06:59.253" idx="46">
    <p:pos x="166" y="166"/>
    <p:text/>
  </p:cm>
</p:cmLst>
</file>

<file path=ppt/comments/comment10.xml><?xml version="1.0" encoding="utf-8"?>
<p:cmLst xmlns:a="http://schemas.openxmlformats.org/drawingml/2006/main" xmlns:r="http://schemas.openxmlformats.org/officeDocument/2006/relationships" xmlns:p="http://schemas.openxmlformats.org/presentationml/2006/main">
  <p:cm authorId="1" dt="2019-12-11T01:38:12.305" idx="15">
    <p:pos x="2432" y="956"/>
    <p:text>二</p:text>
  </p:cm>
  <p:cm authorId="1" dt="2019-12-11T01:44:39.041" idx="26">
    <p:pos x="10" y="10"/>
    <p:text>PPT在俯卧位后</p:text>
  </p:cm>
  <p:cm authorId="1" dt="2019-12-11T01:45:06.598" idx="27">
    <p:pos x="6206" y="1452"/>
    <p:text>、</p:text>
  </p:cm>
  <p:cm authorId="1" dt="2019-12-11T01:45:51.958" idx="28">
    <p:pos x="6362" y="1608"/>
    <p:text>3处病人均改为患者</p:text>
  </p:cm>
</p:cmLst>
</file>

<file path=ppt/comments/comment11.xml><?xml version="1.0" encoding="utf-8"?>
<p:cmLst xmlns:a="http://schemas.openxmlformats.org/drawingml/2006/main" xmlns:r="http://schemas.openxmlformats.org/officeDocument/2006/relationships" xmlns:p="http://schemas.openxmlformats.org/presentationml/2006/main">
  <p:cm authorId="1" dt="2019-12-11T01:38:19.539" idx="16">
    <p:pos x="2432" y="956"/>
    <p:text>二</p:text>
  </p:cm>
  <p:cm authorId="1" dt="2019-12-11T01:40:24.163" idx="22">
    <p:pos x="10" y="10"/>
    <p:text>PPT在侧卧位后</p:text>
  </p:cm>
  <p:cm authorId="1" dt="2019-12-11T01:40:48.875" idx="23">
    <p:pos x="6916" y="2793"/>
    <p:text/>
  </p:cm>
  <p:cm authorId="1" dt="2019-12-11T01:44:09.727" idx="25">
    <p:pos x="6690" y="1331"/>
    <p:text>心肺疾患引起的呼吸困难患者
胸、腹、盆腔术后或有炎症的患者
某些颜面部、颈部手术后的患者</p:text>
  </p:cm>
  <p:cm authorId="1" dt="2019-12-11T01:46:52.838" idx="24">
    <p:pos x="6924" y="2768"/>
    <p:text>30°~50°，再摇起膝下支架</p:text>
  </p:cm>
</p:cmLst>
</file>

<file path=ppt/comments/comment12.xml><?xml version="1.0" encoding="utf-8"?>
<p:cmLst xmlns:a="http://schemas.openxmlformats.org/drawingml/2006/main" xmlns:r="http://schemas.openxmlformats.org/officeDocument/2006/relationships" xmlns:p="http://schemas.openxmlformats.org/presentationml/2006/main">
  <p:cm authorId="1" dt="2019-12-11T01:38:31.254" idx="17">
    <p:pos x="2432" y="956"/>
    <p:text>二</p:text>
  </p:cm>
  <p:cm authorId="1" dt="2019-12-11T01:46:24.639" idx="29">
    <p:pos x="6706" y="1455"/>
    <p:text>左心</p:text>
  </p:cm>
</p:cmLst>
</file>

<file path=ppt/comments/comment13.xml><?xml version="1.0" encoding="utf-8"?>
<p:cmLst xmlns:a="http://schemas.openxmlformats.org/drawingml/2006/main" xmlns:r="http://schemas.openxmlformats.org/officeDocument/2006/relationships" xmlns:p="http://schemas.openxmlformats.org/presentationml/2006/main">
  <p:cm authorId="1" dt="2019-12-11T01:38:38.795" idx="18">
    <p:pos x="2432" y="956"/>
    <p:text>二</p:text>
  </p:cm>
  <p:cm authorId="1" dt="2019-12-11T01:48:48.790" idx="31">
    <p:pos x="10" y="10"/>
    <p:text>PPT在头高足低位后</p:text>
  </p:cm>
  <p:cm authorId="1" dt="2019-12-11T01:50:00.316" idx="32">
    <p:pos x="6895" y="1418"/>
    <p:text>顺序调换，胎膜早破患者</p:text>
  </p:cm>
</p:cmLst>
</file>

<file path=ppt/comments/comment14.xml><?xml version="1.0" encoding="utf-8"?>
<p:cmLst xmlns:a="http://schemas.openxmlformats.org/drawingml/2006/main" xmlns:r="http://schemas.openxmlformats.org/officeDocument/2006/relationships" xmlns:p="http://schemas.openxmlformats.org/presentationml/2006/main">
  <p:cm authorId="1" dt="2019-12-11T01:38:49.877" idx="19">
    <p:pos x="2432" y="956"/>
    <p:text>二</p:text>
  </p:cm>
  <p:cm authorId="1" dt="2019-12-11T01:47:40.901" idx="30">
    <p:pos x="10" y="10"/>
    <p:text>PPT在俯卧位后</p:text>
  </p:cm>
</p:cmLst>
</file>

<file path=ppt/comments/comment15.xml><?xml version="1.0" encoding="utf-8"?>
<p:cmLst xmlns:a="http://schemas.openxmlformats.org/drawingml/2006/main" xmlns:r="http://schemas.openxmlformats.org/officeDocument/2006/relationships" xmlns:p="http://schemas.openxmlformats.org/presentationml/2006/main">
  <p:cm authorId="1" dt="2019-12-11T01:38:58.403" idx="20">
    <p:pos x="2432" y="956"/>
    <p:text>二</p:text>
  </p:cm>
</p:cmLst>
</file>

<file path=ppt/comments/comment16.xml><?xml version="1.0" encoding="utf-8"?>
<p:cmLst xmlns:a="http://schemas.openxmlformats.org/drawingml/2006/main" xmlns:r="http://schemas.openxmlformats.org/officeDocument/2006/relationships" xmlns:p="http://schemas.openxmlformats.org/presentationml/2006/main">
  <p:cm authorId="1" dt="2019-12-11T01:39:07.074" idx="21">
    <p:pos x="2432" y="956"/>
    <p:text>二</p:text>
  </p:cm>
</p:cmLst>
</file>

<file path=ppt/comments/comment17.xml><?xml version="1.0" encoding="utf-8"?>
<p:cmLst xmlns:a="http://schemas.openxmlformats.org/drawingml/2006/main" xmlns:r="http://schemas.openxmlformats.org/officeDocument/2006/relationships" xmlns:p="http://schemas.openxmlformats.org/presentationml/2006/main">
  <p:cm authorId="1" dt="2019-12-11T01:50:55.046" idx="33">
    <p:pos x="2432" y="956"/>
    <p:text>指导要点及注意事项</p:text>
  </p:cm>
</p:cmLst>
</file>

<file path=ppt/comments/comment18.xml><?xml version="1.0" encoding="utf-8"?>
<p:cmLst xmlns:a="http://schemas.openxmlformats.org/drawingml/2006/main" xmlns:r="http://schemas.openxmlformats.org/officeDocument/2006/relationships" xmlns:p="http://schemas.openxmlformats.org/presentationml/2006/main">
  <p:cm authorId="1" dt="2019-12-11T01:53:19.356" idx="34">
    <p:pos x="3416" y="956"/>
    <p:text>帮助患者更换卧位的方法
（一）帮助患者翻身侧卧法</p:text>
  </p:cm>
  <p:cm authorId="1" dt="2019-12-11T01:54:03.205" idx="35">
    <p:pos x="3442" y="3100"/>
    <p:text>帮助</p:text>
  </p:cm>
</p:cmLst>
</file>

<file path=ppt/comments/comment19.xml><?xml version="1.0" encoding="utf-8"?>
<p:cmLst xmlns:a="http://schemas.openxmlformats.org/drawingml/2006/main" xmlns:r="http://schemas.openxmlformats.org/officeDocument/2006/relationships" xmlns:p="http://schemas.openxmlformats.org/presentationml/2006/main">
  <p:cm authorId="1" dt="2019-12-11T01:55:49.810" idx="37">
    <p:pos x="3416" y="956"/>
    <p:text>帮助患者更换卧位的方法
（一）帮助患者翻身侧卧法</p:text>
  </p:cm>
  <p:cm authorId="1" dt="2019-12-11T01:57:18.137" idx="38">
    <p:pos x="6859" y="1438"/>
    <p:text>帮助</p:text>
  </p:cm>
</p:cmLst>
</file>

<file path=ppt/comments/comment2.xml><?xml version="1.0" encoding="utf-8"?>
<p:cmLst xmlns:a="http://schemas.openxmlformats.org/drawingml/2006/main" xmlns:r="http://schemas.openxmlformats.org/officeDocument/2006/relationships" xmlns:p="http://schemas.openxmlformats.org/presentationml/2006/main">
  <p:cm authorId="1" dt="2019-12-11T01:32:32.733" idx="4">
    <p:pos x="0" y="0"/>
    <p:text>删除4-17张的PPT</p:text>
  </p:cm>
</p:cmLst>
</file>

<file path=ppt/comments/comment20.xml><?xml version="1.0" encoding="utf-8"?>
<p:cmLst xmlns:a="http://schemas.openxmlformats.org/drawingml/2006/main" xmlns:r="http://schemas.openxmlformats.org/officeDocument/2006/relationships" xmlns:p="http://schemas.openxmlformats.org/presentationml/2006/main">
  <p:cm authorId="1" dt="2019-12-11T01:58:10.665" idx="39">
    <p:pos x="3416" y="956"/>
    <p:text>帮助患者更换卧位的方法
（一）帮助患者翻身侧卧法</p:text>
  </p:cm>
</p:cmLst>
</file>

<file path=ppt/comments/comment21.xml><?xml version="1.0" encoding="utf-8"?>
<p:cmLst xmlns:a="http://schemas.openxmlformats.org/drawingml/2006/main" xmlns:r="http://schemas.openxmlformats.org/officeDocument/2006/relationships" xmlns:p="http://schemas.openxmlformats.org/presentationml/2006/main">
  <p:cm authorId="1" dt="2019-12-11T02:00:07.942" idx="40">
    <p:pos x="3416" y="956"/>
    <p:text>帮助患者更换卧位的方法
（一)帮助患者翻身侧卧法</p:text>
  </p:cm>
</p:cmLst>
</file>

<file path=ppt/comments/comment22.xml><?xml version="1.0" encoding="utf-8"?>
<p:cmLst xmlns:a="http://schemas.openxmlformats.org/drawingml/2006/main" xmlns:r="http://schemas.openxmlformats.org/officeDocument/2006/relationships" xmlns:p="http://schemas.openxmlformats.org/presentationml/2006/main">
  <p:cm authorId="1" dt="2019-12-11T02:02:20.723" idx="42">
    <p:pos x="3222" y="956"/>
    <p:text>四、帮助患者更换卧位的方法
（二）帮助患者移向床头法</p:text>
  </p:cm>
  <p:cm authorId="1" dt="2019-12-11T02:02:28.560" idx="43">
    <p:pos x="3577" y="1614"/>
    <p:text>帮助</p:text>
  </p:cm>
</p:cmLst>
</file>

<file path=ppt/comments/comment23.xml><?xml version="1.0" encoding="utf-8"?>
<p:cmLst xmlns:a="http://schemas.openxmlformats.org/drawingml/2006/main" xmlns:r="http://schemas.openxmlformats.org/officeDocument/2006/relationships" xmlns:p="http://schemas.openxmlformats.org/presentationml/2006/main">
  <p:cm authorId="1" dt="2019-12-11T02:06:28.492" idx="44">
    <p:pos x="3222" y="956"/>
    <p:text>四、帮助患者更换卧位的方法
（二)帮助患者移向床头法</p:text>
  </p:cm>
  <p:cm authorId="1" dt="2019-12-11T02:06:37.837" idx="45">
    <p:pos x="4673" y="3126"/>
    <p:text>帮助</p:text>
  </p:cm>
</p:cmLst>
</file>

<file path=ppt/comments/comment24.xml><?xml version="1.0" encoding="utf-8"?>
<p:cmLst xmlns:a="http://schemas.openxmlformats.org/drawingml/2006/main" xmlns:r="http://schemas.openxmlformats.org/officeDocument/2006/relationships" xmlns:p="http://schemas.openxmlformats.org/presentationml/2006/main">
  <p:cm authorId="1" dt="2019-12-11T02:21:00.119" idx="63">
    <p:pos x="3112" y="172"/>
    <p:text>去掉各种</p:text>
  </p:cm>
</p:cmLst>
</file>

<file path=ppt/comments/comment25.xml><?xml version="1.0" encoding="utf-8"?>
<p:cmLst xmlns:a="http://schemas.openxmlformats.org/drawingml/2006/main" xmlns:r="http://schemas.openxmlformats.org/officeDocument/2006/relationships" xmlns:p="http://schemas.openxmlformats.org/presentationml/2006/main">
  <p:cm authorId="1" dt="2019-12-11T02:07:51.361" idx="47">
    <p:pos x="10" y="10"/>
    <p:text>同第3张PPT</p:text>
  </p:cm>
</p:cmLst>
</file>

<file path=ppt/comments/comment26.xml><?xml version="1.0" encoding="utf-8"?>
<p:cmLst xmlns:a="http://schemas.openxmlformats.org/drawingml/2006/main" xmlns:r="http://schemas.openxmlformats.org/officeDocument/2006/relationships" xmlns:p="http://schemas.openxmlformats.org/presentationml/2006/main">
  <p:cm authorId="1" dt="2019-12-11T02:12:00.843" idx="48">
    <p:pos x="10" y="10"/>
    <p:text>删除48-57张PPT</p:text>
  </p:cm>
</p:cmLst>
</file>

<file path=ppt/comments/comment27.xml><?xml version="1.0" encoding="utf-8"?>
<p:cmLst xmlns:a="http://schemas.openxmlformats.org/drawingml/2006/main" xmlns:r="http://schemas.openxmlformats.org/officeDocument/2006/relationships" xmlns:p="http://schemas.openxmlformats.org/presentationml/2006/main">
  <p:cm authorId="1" dt="2019-12-11T02:12:57.403" idx="49">
    <p:pos x="7059" y="1317"/>
    <p:text>删除1 2 4，只保留3</p:text>
  </p:cm>
  <p:cm authorId="1" dt="2019-12-11T02:16:33.492" idx="54">
    <p:pos x="3112" y="172"/>
    <p:text/>
  </p:cm>
  <p:cm authorId="1" dt="2019-12-11T02:16:42.910" idx="55">
    <p:pos x="3268" y="328"/>
    <p:text>卧位</p:text>
  </p:cm>
</p:cmLst>
</file>

<file path=ppt/comments/comment28.xml><?xml version="1.0" encoding="utf-8"?>
<p:cmLst xmlns:a="http://schemas.openxmlformats.org/drawingml/2006/main" xmlns:r="http://schemas.openxmlformats.org/officeDocument/2006/relationships" xmlns:p="http://schemas.openxmlformats.org/presentationml/2006/main">
  <p:cm authorId="1" dt="2019-12-11T02:13:24.930" idx="50">
    <p:pos x="6897" y="1314"/>
    <p:text>足</p:text>
  </p:cm>
  <p:cm authorId="1" dt="2019-12-11T02:16:53.778" idx="56">
    <p:pos x="3112" y="172"/>
    <p:text>卧位</p:text>
  </p:cm>
</p:cmLst>
</file>

<file path=ppt/comments/comment29.xml><?xml version="1.0" encoding="utf-8"?>
<p:cmLst xmlns:a="http://schemas.openxmlformats.org/drawingml/2006/main" xmlns:r="http://schemas.openxmlformats.org/officeDocument/2006/relationships" xmlns:p="http://schemas.openxmlformats.org/presentationml/2006/main">
  <p:cm authorId="1" dt="2019-12-11T02:17:01.327" idx="57">
    <p:pos x="3112" y="172"/>
    <p:text>卧位</p:text>
  </p:cm>
</p:cmLst>
</file>

<file path=ppt/comments/comment3.xml><?xml version="1.0" encoding="utf-8"?>
<p:cmLst xmlns:a="http://schemas.openxmlformats.org/drawingml/2006/main" xmlns:r="http://schemas.openxmlformats.org/officeDocument/2006/relationships" xmlns:p="http://schemas.openxmlformats.org/presentationml/2006/main">
  <p:cm authorId="1" dt="2019-12-11T01:31:47.744" idx="5">
    <p:pos x="10" y="10"/>
    <p:text/>
  </p:cm>
</p:cmLst>
</file>

<file path=ppt/comments/comment30.xml><?xml version="1.0" encoding="utf-8"?>
<p:cmLst xmlns:a="http://schemas.openxmlformats.org/drawingml/2006/main" xmlns:r="http://schemas.openxmlformats.org/officeDocument/2006/relationships" xmlns:p="http://schemas.openxmlformats.org/presentationml/2006/main">
  <p:cm authorId="1" dt="2019-12-11T02:17:11.340" idx="58">
    <p:pos x="3112" y="172"/>
    <p:text>卧位</p:text>
  </p:cm>
</p:cmLst>
</file>

<file path=ppt/comments/comment31.xml><?xml version="1.0" encoding="utf-8"?>
<p:cmLst xmlns:a="http://schemas.openxmlformats.org/drawingml/2006/main" xmlns:r="http://schemas.openxmlformats.org/officeDocument/2006/relationships" xmlns:p="http://schemas.openxmlformats.org/presentationml/2006/main">
  <p:cm authorId="1" dt="2019-12-11T02:17:27.495" idx="59">
    <p:pos x="3112" y="172"/>
    <p:text>卧位</p:text>
  </p:cm>
</p:cmLst>
</file>

<file path=ppt/comments/comment32.xml><?xml version="1.0" encoding="utf-8"?>
<p:cmLst xmlns:a="http://schemas.openxmlformats.org/drawingml/2006/main" xmlns:r="http://schemas.openxmlformats.org/officeDocument/2006/relationships" xmlns:p="http://schemas.openxmlformats.org/presentationml/2006/main">
  <p:cm authorId="1" dt="2019-12-11T02:15:45.769" idx="52">
    <p:pos x="10" y="10"/>
    <p:text>删除PPT</p:text>
  </p:cm>
</p:cmLst>
</file>

<file path=ppt/comments/comment33.xml><?xml version="1.0" encoding="utf-8"?>
<p:cmLst xmlns:a="http://schemas.openxmlformats.org/drawingml/2006/main" xmlns:r="http://schemas.openxmlformats.org/officeDocument/2006/relationships" xmlns:p="http://schemas.openxmlformats.org/presentationml/2006/main">
  <p:cm authorId="1" dt="2019-12-11T02:16:01.290" idx="53">
    <p:pos x="6002" y="1617"/>
    <p:text>帮助</p:text>
  </p:cm>
  <p:cm authorId="1" dt="2019-12-11T02:17:40.844" idx="60">
    <p:pos x="682" y="175"/>
    <p:text>卧位</p:text>
  </p:cm>
  <p:cm authorId="1" dt="2019-12-11T10:53:37.209" idx="64">
    <p:pos x="6002" y="1617"/>
    <p:text>帮</p:text>
  </p:cm>
</p:cmLst>
</file>

<file path=ppt/comments/comment34.xml><?xml version="1.0" encoding="utf-8"?>
<p:cmLst xmlns:a="http://schemas.openxmlformats.org/drawingml/2006/main" xmlns:r="http://schemas.openxmlformats.org/officeDocument/2006/relationships" xmlns:p="http://schemas.openxmlformats.org/presentationml/2006/main">
  <p:cm authorId="1" dt="2019-12-11T02:17:49.220" idx="61">
    <p:pos x="3112" y="172"/>
    <p:text>卧位</p:text>
  </p:cm>
</p:cmLst>
</file>

<file path=ppt/comments/comment4.xml><?xml version="1.0" encoding="utf-8"?>
<p:cmLst xmlns:a="http://schemas.openxmlformats.org/drawingml/2006/main" xmlns:r="http://schemas.openxmlformats.org/officeDocument/2006/relationships" xmlns:p="http://schemas.openxmlformats.org/presentationml/2006/main">
  <p:cm authorId="1" dt="2019-12-11T02:20:21.036" idx="62">
    <p:pos x="3112" y="172"/>
    <p:text>从19-40张PPT均改为卧位</p:text>
  </p:cm>
</p:cmLst>
</file>

<file path=ppt/comments/comment5.xml><?xml version="1.0" encoding="utf-8"?>
<p:cmLst xmlns:a="http://schemas.openxmlformats.org/drawingml/2006/main" xmlns:r="http://schemas.openxmlformats.org/officeDocument/2006/relationships" xmlns:p="http://schemas.openxmlformats.org/presentationml/2006/main">
  <p:cm authorId="1" dt="2019-12-11T01:33:22.842" idx="6">
    <p:pos x="4358" y="1029"/>
    <p:text>对齐</p:text>
  </p:cm>
</p:cmLst>
</file>

<file path=ppt/comments/comment6.xml><?xml version="1.0" encoding="utf-8"?>
<p:cmLst xmlns:a="http://schemas.openxmlformats.org/drawingml/2006/main" xmlns:r="http://schemas.openxmlformats.org/officeDocument/2006/relationships" xmlns:p="http://schemas.openxmlformats.org/presentationml/2006/main">
  <p:cm authorId="1" dt="2019-12-11T01:34:13.381" idx="7">
    <p:pos x="10" y="10"/>
    <p:text>删除PPT</p:text>
  </p:cm>
</p:cmLst>
</file>

<file path=ppt/comments/comment7.xml><?xml version="1.0" encoding="utf-8"?>
<p:cmLst xmlns:a="http://schemas.openxmlformats.org/drawingml/2006/main" xmlns:r="http://schemas.openxmlformats.org/officeDocument/2006/relationships" xmlns:p="http://schemas.openxmlformats.org/presentationml/2006/main">
  <p:cm authorId="1" dt="2019-12-11T01:34:28.094" idx="8">
    <p:pos x="1984" y="956"/>
    <p:text>一</p:text>
  </p:cm>
  <p:cm authorId="1" dt="2019-12-11T01:34:56.253" idx="9">
    <p:pos x="5661" y="1960"/>
    <p:text>加，</p:text>
  </p:cm>
</p:cmLst>
</file>

<file path=ppt/comments/comment8.xml><?xml version="1.0" encoding="utf-8"?>
<p:cmLst xmlns:a="http://schemas.openxmlformats.org/drawingml/2006/main" xmlns:r="http://schemas.openxmlformats.org/officeDocument/2006/relationships" xmlns:p="http://schemas.openxmlformats.org/presentationml/2006/main">
  <p:cm authorId="1" dt="2019-12-11T01:35:31.407" idx="10">
    <p:pos x="2432" y="956"/>
    <p:text>二</p:text>
  </p:cm>
  <p:cm authorId="1" dt="2019-12-11T01:36:21.650" idx="11">
    <p:pos x="6927" y="2549"/>
    <p:text>2</p:text>
  </p:cm>
  <p:cm authorId="1" dt="2019-12-11T01:36:28.176" idx="12">
    <p:pos x="6919" y="1306"/>
    <p:text>3</p:text>
  </p:cm>
  <p:cm authorId="1" dt="2019-12-11T01:36:55.222" idx="13">
    <p:pos x="7075" y="1462"/>
    <p:text>删除胸</p:text>
  </p:cm>
</p:cmLst>
</file>

<file path=ppt/comments/comment9.xml><?xml version="1.0" encoding="utf-8"?>
<p:cmLst xmlns:a="http://schemas.openxmlformats.org/drawingml/2006/main" xmlns:r="http://schemas.openxmlformats.org/officeDocument/2006/relationships" xmlns:p="http://schemas.openxmlformats.org/presentationml/2006/main">
  <p:cm authorId="1" dt="2019-12-11T01:38:05.655" idx="14">
    <p:pos x="2432" y="956"/>
    <p:text>二</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12DC72-6F14-46B5-BBD2-5B3EA071D42F}" type="datetimeFigureOut">
              <a:rPr lang="zh-CN" altLang="en-US" smtClean="0"/>
              <a:t>2019/12/31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235678-DCF8-49FE-9525-04D26F4567F3}" type="slidenum">
              <a:rPr lang="zh-CN" altLang="en-US" smtClean="0"/>
              <a:t>‹#›</a:t>
            </a:fld>
            <a:endParaRPr lang="zh-CN" altLang="en-US"/>
          </a:p>
        </p:txBody>
      </p:sp>
    </p:spTree>
    <p:extLst>
      <p:ext uri="{BB962C8B-B14F-4D97-AF65-F5344CB8AC3E}">
        <p14:creationId xmlns:p14="http://schemas.microsoft.com/office/powerpoint/2010/main" val="2143042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235678-DCF8-49FE-9525-04D26F4567F3}" type="slidenum">
              <a:rPr lang="zh-CN" altLang="en-US" smtClean="0"/>
              <a:t>1</a:t>
            </a:fld>
            <a:endParaRPr lang="zh-CN" altLang="en-US"/>
          </a:p>
        </p:txBody>
      </p:sp>
    </p:spTree>
    <p:extLst>
      <p:ext uri="{BB962C8B-B14F-4D97-AF65-F5344CB8AC3E}">
        <p14:creationId xmlns:p14="http://schemas.microsoft.com/office/powerpoint/2010/main" val="3720620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235678-DCF8-49FE-9525-04D26F4567F3}" type="slidenum">
              <a:rPr lang="zh-CN" altLang="en-US" smtClean="0"/>
              <a:t>8</a:t>
            </a:fld>
            <a:endParaRPr lang="zh-CN" altLang="en-US"/>
          </a:p>
        </p:txBody>
      </p:sp>
    </p:spTree>
    <p:extLst>
      <p:ext uri="{BB962C8B-B14F-4D97-AF65-F5344CB8AC3E}">
        <p14:creationId xmlns:p14="http://schemas.microsoft.com/office/powerpoint/2010/main" val="2240489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235678-DCF8-49FE-9525-04D26F4567F3}" type="slidenum">
              <a:rPr lang="zh-CN" altLang="en-US" smtClean="0"/>
              <a:t>16</a:t>
            </a:fld>
            <a:endParaRPr lang="zh-CN" altLang="en-US"/>
          </a:p>
        </p:txBody>
      </p:sp>
    </p:spTree>
    <p:extLst>
      <p:ext uri="{BB962C8B-B14F-4D97-AF65-F5344CB8AC3E}">
        <p14:creationId xmlns:p14="http://schemas.microsoft.com/office/powerpoint/2010/main" val="2158256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235678-DCF8-49FE-9525-04D26F4567F3}" type="slidenum">
              <a:rPr lang="zh-CN" altLang="en-US" smtClean="0"/>
              <a:t>39</a:t>
            </a:fld>
            <a:endParaRPr lang="zh-CN" altLang="en-US"/>
          </a:p>
        </p:txBody>
      </p:sp>
    </p:spTree>
    <p:extLst>
      <p:ext uri="{BB962C8B-B14F-4D97-AF65-F5344CB8AC3E}">
        <p14:creationId xmlns:p14="http://schemas.microsoft.com/office/powerpoint/2010/main" val="1734061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235678-DCF8-49FE-9525-04D26F4567F3}" type="slidenum">
              <a:rPr lang="zh-CN" altLang="en-US" smtClean="0"/>
              <a:t>46</a:t>
            </a:fld>
            <a:endParaRPr lang="zh-CN" altLang="en-US"/>
          </a:p>
        </p:txBody>
      </p:sp>
    </p:spTree>
    <p:extLst>
      <p:ext uri="{BB962C8B-B14F-4D97-AF65-F5344CB8AC3E}">
        <p14:creationId xmlns:p14="http://schemas.microsoft.com/office/powerpoint/2010/main" val="373896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lumMod val="95000"/>
          </a:schemeClr>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824567-AF14-4788-8E98-93CC7635A8DD}" type="datetimeFigureOut">
              <a:rPr lang="zh-CN" altLang="en-US" smtClean="0"/>
              <a:t>2019/12/31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986A9-BA33-477F-8808-DF38291D927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slide" Target="slide2.xml"/><Relationship Id="rId7" Type="http://schemas.openxmlformats.org/officeDocument/2006/relationships/slide" Target="slide47.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slide" Target="slide40.xml"/><Relationship Id="rId5" Type="http://schemas.openxmlformats.org/officeDocument/2006/relationships/slide" Target="slide17.xml"/><Relationship Id="rId4" Type="http://schemas.openxmlformats.org/officeDocument/2006/relationships/slide" Target="slide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comments" Target="../comments/comment3.xml"/><Relationship Id="rId3" Type="http://schemas.openxmlformats.org/officeDocument/2006/relationships/slide" Target="slide2.xml"/><Relationship Id="rId7" Type="http://schemas.openxmlformats.org/officeDocument/2006/relationships/slide" Target="slide45.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slide" Target="slide38.xml"/><Relationship Id="rId5" Type="http://schemas.openxmlformats.org/officeDocument/2006/relationships/slide" Target="slide1.xml"/><Relationship Id="rId4" Type="http://schemas.openxmlformats.org/officeDocument/2006/relationships/slide" Target="slide8.xml"/></Relationships>
</file>

<file path=ppt/slides/_rels/slide17.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omments" Target="../comments/comment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omments" Target="../comments/comment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omments" Target="../comments/comment8.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omments" Target="../comments/comment9.xm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omments" Target="../comments/comment10.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omments" Target="../comments/comment11.xm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omments" Target="../comments/comment12.xm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omments" Target="../comments/comment13.xm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omments" Target="../comments/comment14.xm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omments" Target="../comments/comment15.xm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omments" Target="../comments/comment16.xm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omments" Target="../comments/comment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comments" Target="../comments/comment18.xml"/></Relationships>
</file>

<file path=ppt/slides/_rels/slide33.xml.rels><?xml version="1.0" encoding="UTF-8" standalone="yes"?>
<Relationships xmlns="http://schemas.openxmlformats.org/package/2006/relationships"><Relationship Id="rId3" Type="http://schemas.openxmlformats.org/officeDocument/2006/relationships/comments" Target="../comments/comment19.xm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comments" Target="../comments/comment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omments" Target="../comments/comment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omments" Target="../comments/comment22.xm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comments" Target="../comments/comment23.xml"/></Relationships>
</file>

<file path=ppt/slides/_rels/slide38.xml.rels><?xml version="1.0" encoding="UTF-8" standalone="yes"?>
<Relationships xmlns="http://schemas.openxmlformats.org/package/2006/relationships"><Relationship Id="rId3" Type="http://schemas.openxmlformats.org/officeDocument/2006/relationships/comments" Target="../comments/comment24.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comments" Target="../comments/comment25.xml"/><Relationship Id="rId3" Type="http://schemas.openxmlformats.org/officeDocument/2006/relationships/slide" Target="slide2.xml"/><Relationship Id="rId7" Type="http://schemas.openxmlformats.org/officeDocument/2006/relationships/slide" Target="slide44.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slide" Target="slide38.xml"/><Relationship Id="rId5" Type="http://schemas.openxmlformats.org/officeDocument/2006/relationships/slide" Target="slide1.xml"/><Relationship Id="rId4" Type="http://schemas.openxmlformats.org/officeDocument/2006/relationships/slide" Target="slide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jpe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png"/><Relationship Id="rId10" Type="http://schemas.openxmlformats.org/officeDocument/2006/relationships/image" Target="../media/image28.jpeg"/><Relationship Id="rId4" Type="http://schemas.openxmlformats.org/officeDocument/2006/relationships/image" Target="../media/image22.jpeg"/><Relationship Id="rId9" Type="http://schemas.openxmlformats.org/officeDocument/2006/relationships/image" Target="../media/image27.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comments" Target="../comments/comment26.xml"/><Relationship Id="rId3" Type="http://schemas.openxmlformats.org/officeDocument/2006/relationships/slide" Target="slide2.xml"/><Relationship Id="rId7" Type="http://schemas.openxmlformats.org/officeDocument/2006/relationships/slide" Target="slide44.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slide" Target="slide38.xml"/><Relationship Id="rId5" Type="http://schemas.openxmlformats.org/officeDocument/2006/relationships/slide" Target="slide1.xml"/><Relationship Id="rId4" Type="http://schemas.openxmlformats.org/officeDocument/2006/relationships/slide" Target="slide8.xml"/></Relationships>
</file>

<file path=ppt/slides/_rels/slide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png"/><Relationship Id="rId7" Type="http://schemas.openxmlformats.org/officeDocument/2006/relationships/image" Target="../media/image34.jpe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jpeg"/><Relationship Id="rId10" Type="http://schemas.openxmlformats.org/officeDocument/2006/relationships/image" Target="../media/image37.png"/><Relationship Id="rId4" Type="http://schemas.openxmlformats.org/officeDocument/2006/relationships/image" Target="../media/image31.jpeg"/><Relationship Id="rId9" Type="http://schemas.openxmlformats.org/officeDocument/2006/relationships/image" Target="../media/image36.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comments" Target="../comments/comment2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comments" Target="../comments/comment28.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comments" Target="../comments/comment2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comments" Target="../comments/comment3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comments" Target="../comments/comment31.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comments" Target="../comments/comment3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comments" Target="../comments/comment3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comments" Target="../comments/comment34.xml"/><Relationship Id="rId2" Type="http://schemas.openxmlformats.org/officeDocument/2006/relationships/slide" Target="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slide" Target="slide1.xml"/><Relationship Id="rId4" Type="http://schemas.openxmlformats.org/officeDocument/2006/relationships/slide" Target="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a:off x="25782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solidFill>
            <a:schemeClr val="tx1">
              <a:lumMod val="65000"/>
              <a:lumOff val="35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a:hlinkClick r:id="rId3" action="ppaction://hlinksldjump"/>
          </p:cNvPr>
          <p:cNvSpPr/>
          <p:nvPr/>
        </p:nvSpPr>
        <p:spPr>
          <a:xfrm>
            <a:off x="3270260" y="536629"/>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1</a:t>
            </a:r>
            <a:endParaRPr lang="zh-CN" altLang="en-US" sz="2800" b="1" dirty="0">
              <a:latin typeface="微软雅黑" panose="020B0503020204020204" pitchFamily="34" charset="-122"/>
              <a:ea typeface="微软雅黑" panose="020B0503020204020204" pitchFamily="34" charset="-122"/>
            </a:endParaRPr>
          </a:p>
        </p:txBody>
      </p:sp>
      <p:sp>
        <p:nvSpPr>
          <p:cNvPr id="6" name="椭圆 5">
            <a:hlinkClick r:id="rId4" action="ppaction://hlinksldjump"/>
          </p:cNvPr>
          <p:cNvSpPr/>
          <p:nvPr/>
        </p:nvSpPr>
        <p:spPr>
          <a:xfrm>
            <a:off x="3994160" y="1797159"/>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2</a:t>
            </a:r>
            <a:endParaRPr lang="zh-CN" altLang="en-US" sz="2800" b="1" dirty="0">
              <a:latin typeface="微软雅黑" panose="020B0503020204020204" pitchFamily="34" charset="-122"/>
              <a:ea typeface="微软雅黑" panose="020B0503020204020204" pitchFamily="34" charset="-122"/>
            </a:endParaRPr>
          </a:p>
        </p:txBody>
      </p:sp>
      <p:sp>
        <p:nvSpPr>
          <p:cNvPr id="7" name="椭圆 6">
            <a:hlinkClick r:id="rId5" action="ppaction://hlinksldjump"/>
          </p:cNvPr>
          <p:cNvSpPr/>
          <p:nvPr/>
        </p:nvSpPr>
        <p:spPr>
          <a:xfrm>
            <a:off x="4949185" y="3182784"/>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3</a:t>
            </a:r>
            <a:endParaRPr lang="zh-CN" altLang="en-US" sz="2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4290710" y="667746"/>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舒适概述</a:t>
            </a:r>
          </a:p>
        </p:txBody>
      </p:sp>
      <p:sp>
        <p:nvSpPr>
          <p:cNvPr id="9" name="文本框 8"/>
          <p:cNvSpPr txBox="1"/>
          <p:nvPr/>
        </p:nvSpPr>
        <p:spPr>
          <a:xfrm>
            <a:off x="4949237" y="1928059"/>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疼痛患者的护理</a:t>
            </a:r>
          </a:p>
        </p:txBody>
      </p:sp>
      <p:sp>
        <p:nvSpPr>
          <p:cNvPr id="11" name="文本框 10"/>
          <p:cNvSpPr txBox="1"/>
          <p:nvPr/>
        </p:nvSpPr>
        <p:spPr>
          <a:xfrm>
            <a:off x="5150448" y="3198166"/>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各种卧位</a:t>
            </a:r>
          </a:p>
        </p:txBody>
      </p:sp>
      <p:sp>
        <p:nvSpPr>
          <p:cNvPr id="12" name="椭圆 11">
            <a:hlinkClick r:id="rId6" action="ppaction://hlinksldjump"/>
          </p:cNvPr>
          <p:cNvSpPr/>
          <p:nvPr/>
        </p:nvSpPr>
        <p:spPr>
          <a:xfrm>
            <a:off x="3992560" y="4336941"/>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4</a:t>
            </a:r>
            <a:endParaRPr lang="zh-CN" altLang="en-US" sz="2800" b="1" dirty="0">
              <a:latin typeface="微软雅黑" panose="020B0503020204020204" pitchFamily="34" charset="-122"/>
              <a:ea typeface="微软雅黑" panose="020B0503020204020204" pitchFamily="34" charset="-122"/>
            </a:endParaRPr>
          </a:p>
        </p:txBody>
      </p:sp>
      <p:sp>
        <p:nvSpPr>
          <p:cNvPr id="13" name="椭圆 12">
            <a:hlinkClick r:id="rId7" action="ppaction://hlinksldjump"/>
          </p:cNvPr>
          <p:cNvSpPr/>
          <p:nvPr/>
        </p:nvSpPr>
        <p:spPr>
          <a:xfrm>
            <a:off x="3268660" y="5597471"/>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5</a:t>
            </a:r>
            <a:endParaRPr lang="zh-CN" altLang="en-US" sz="2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4949237" y="4468471"/>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保护具的应用</a:t>
            </a:r>
          </a:p>
        </p:txBody>
      </p:sp>
      <p:sp>
        <p:nvSpPr>
          <p:cNvPr id="15" name="文本框 14"/>
          <p:cNvSpPr txBox="1"/>
          <p:nvPr/>
        </p:nvSpPr>
        <p:spPr>
          <a:xfrm>
            <a:off x="4204397" y="5728588"/>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常见护理职业损伤因素及防护</a:t>
            </a:r>
          </a:p>
        </p:txBody>
      </p:sp>
      <p:sp>
        <p:nvSpPr>
          <p:cNvPr id="18" name="文本框 17"/>
          <p:cNvSpPr txBox="1"/>
          <p:nvPr/>
        </p:nvSpPr>
        <p:spPr>
          <a:xfrm>
            <a:off x="782558" y="2951946"/>
            <a:ext cx="1980029" cy="954107"/>
          </a:xfrm>
          <a:prstGeom prst="rect">
            <a:avLst/>
          </a:prstGeom>
          <a:noFill/>
        </p:spPr>
        <p:txBody>
          <a:bodyPr wrap="none" rtlCol="0">
            <a:spAutoFit/>
          </a:bodyPr>
          <a:lstStyle/>
          <a:p>
            <a:r>
              <a:rPr lang="zh-CN" altLang="en-US" sz="2800" b="1">
                <a:solidFill>
                  <a:schemeClr val="bg1"/>
                </a:solidFill>
                <a:latin typeface="微软雅黑" panose="020B0503020204020204" pitchFamily="34" charset="-122"/>
                <a:ea typeface="微软雅黑" panose="020B0503020204020204" pitchFamily="34" charset="-122"/>
              </a:rPr>
              <a:t>第七单元</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r>
              <a:rPr lang="zh-CN" altLang="en-US" sz="2800" b="1" dirty="0" smtClean="0">
                <a:solidFill>
                  <a:schemeClr val="bg1"/>
                </a:solidFill>
                <a:latin typeface="微软雅黑" panose="020B0503020204020204" pitchFamily="34" charset="-122"/>
                <a:ea typeface="微软雅黑" panose="020B0503020204020204" pitchFamily="34" charset="-122"/>
              </a:rPr>
              <a:t>舒适与安全</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2" fill="hold" grpId="0" nodeType="withEffect">
                                  <p:stCondLst>
                                    <p:cond delay="500"/>
                                  </p:stCondLst>
                                  <p:iterate type="lt">
                                    <p:tmPct val="0"/>
                                  </p:iterate>
                                  <p:childTnLst>
                                    <p:set>
                                      <p:cBhvr>
                                        <p:cTn id="26" dur="1" fill="hold">
                                          <p:stCondLst>
                                            <p:cond delay="0"/>
                                          </p:stCondLst>
                                        </p:cTn>
                                        <p:tgtEl>
                                          <p:spTgt spid="8">
                                            <p:txEl>
                                              <p:pRg st="0" end="0"/>
                                            </p:txEl>
                                          </p:spTgt>
                                        </p:tgtEl>
                                        <p:attrNameLst>
                                          <p:attrName>style.visibility</p:attrName>
                                        </p:attrNameLst>
                                      </p:cBhvr>
                                      <p:to>
                                        <p:strVal val="visible"/>
                                      </p:to>
                                    </p:set>
                                    <p:anim calcmode="lin" valueType="num">
                                      <p:cBhvr additive="base">
                                        <p:cTn id="27"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8">
                                            <p:txEl>
                                              <p:pRg st="0" end="0"/>
                                            </p:txEl>
                                          </p:spTgt>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50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1+#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1+#ppt_w/2"/>
                                          </p:val>
                                        </p:tav>
                                        <p:tav tm="100000">
                                          <p:val>
                                            <p:strVal val="#ppt_x"/>
                                          </p:val>
                                        </p:tav>
                                      </p:tavLst>
                                    </p:anim>
                                    <p:anim calcmode="lin" valueType="num">
                                      <p:cBhvr additive="base">
                                        <p:cTn id="36" dur="5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1+#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50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1+#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4" presetClass="emph" presetSubtype="0" fill="hold" nodeType="clickEffect">
                                  <p:stCondLst>
                                    <p:cond delay="0"/>
                                  </p:stCondLst>
                                  <p:iterate type="lt">
                                    <p:tmPct val="10000"/>
                                  </p:iterate>
                                  <p:childTnLst>
                                    <p:animMotion origin="layout" path="M 0.0 0.0 L 0.0 -0.07213" pathEditMode="relative" ptsTypes="">
                                      <p:cBhvr>
                                        <p:cTn id="48" dur="250" accel="50000" decel="50000" autoRev="1" fill="hold">
                                          <p:stCondLst>
                                            <p:cond delay="0"/>
                                          </p:stCondLst>
                                        </p:cTn>
                                        <p:tgtEl>
                                          <p:spTgt spid="8">
                                            <p:txEl>
                                              <p:pRg st="0" end="0"/>
                                            </p:txEl>
                                          </p:spTgt>
                                        </p:tgtEl>
                                        <p:attrNameLst>
                                          <p:attrName>ppt_x</p:attrName>
                                          <p:attrName>ppt_y</p:attrName>
                                        </p:attrNameLst>
                                      </p:cBhvr>
                                    </p:animMotion>
                                    <p:animRot by="1500000">
                                      <p:cBhvr>
                                        <p:cTn id="49" dur="125" fill="hold">
                                          <p:stCondLst>
                                            <p:cond delay="0"/>
                                          </p:stCondLst>
                                        </p:cTn>
                                        <p:tgtEl>
                                          <p:spTgt spid="8">
                                            <p:txEl>
                                              <p:pRg st="0" end="0"/>
                                            </p:txEl>
                                          </p:spTgt>
                                        </p:tgtEl>
                                        <p:attrNameLst>
                                          <p:attrName>r</p:attrName>
                                        </p:attrNameLst>
                                      </p:cBhvr>
                                    </p:animRot>
                                    <p:animRot by="-1500000">
                                      <p:cBhvr>
                                        <p:cTn id="50" dur="125" fill="hold">
                                          <p:stCondLst>
                                            <p:cond delay="125"/>
                                          </p:stCondLst>
                                        </p:cTn>
                                        <p:tgtEl>
                                          <p:spTgt spid="8">
                                            <p:txEl>
                                              <p:pRg st="0" end="0"/>
                                            </p:txEl>
                                          </p:spTgt>
                                        </p:tgtEl>
                                        <p:attrNameLst>
                                          <p:attrName>r</p:attrName>
                                        </p:attrNameLst>
                                      </p:cBhvr>
                                    </p:animRot>
                                    <p:animRot by="-1500000">
                                      <p:cBhvr>
                                        <p:cTn id="51" dur="125" fill="hold">
                                          <p:stCondLst>
                                            <p:cond delay="250"/>
                                          </p:stCondLst>
                                        </p:cTn>
                                        <p:tgtEl>
                                          <p:spTgt spid="8">
                                            <p:txEl>
                                              <p:pRg st="0" end="0"/>
                                            </p:txEl>
                                          </p:spTgt>
                                        </p:tgtEl>
                                        <p:attrNameLst>
                                          <p:attrName>r</p:attrName>
                                        </p:attrNameLst>
                                      </p:cBhvr>
                                    </p:animRot>
                                    <p:animRot by="1500000">
                                      <p:cBhvr>
                                        <p:cTn id="52" dur="125" fill="hold">
                                          <p:stCondLst>
                                            <p:cond delay="375"/>
                                          </p:stCondLst>
                                        </p:cTn>
                                        <p:tgtEl>
                                          <p:spTgt spid="8">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bldLvl="0" animBg="1"/>
      <p:bldP spid="8" grpId="0" build="allAtOnce" bldLvl="0"/>
      <p:bldP spid="9" grpId="0"/>
      <p:bldP spid="11" grpId="0"/>
      <p:bldP spid="12" grpId="0" animBg="1"/>
      <p:bldP spid="13" grpId="0" animBg="1"/>
      <p:bldP spid="14"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23555" name="文本框 12"/>
          <p:cNvSpPr txBox="1">
            <a:spLocks noChangeArrowheads="1"/>
          </p:cNvSpPr>
          <p:nvPr/>
        </p:nvSpPr>
        <p:spPr bwMode="auto">
          <a:xfrm>
            <a:off x="192088" y="257175"/>
            <a:ext cx="4732337" cy="596900"/>
          </a:xfrm>
          <a:prstGeom prst="rect">
            <a:avLst/>
          </a:prstGeom>
          <a:noFill/>
          <a:ln w="9525">
            <a:noFill/>
            <a:miter lim="800000"/>
          </a:ln>
        </p:spPr>
        <p:txBody>
          <a:bodyPr>
            <a:spAutoFit/>
          </a:bodyPr>
          <a:lstStyle/>
          <a:p>
            <a:pPr algn="ctr"/>
            <a:r>
              <a:rPr lang="zh-CN" altLang="en-US" sz="3100" b="1">
                <a:solidFill>
                  <a:schemeClr val="bg1"/>
                </a:solidFill>
                <a:latin typeface="微软雅黑" panose="020B0503020204020204" pitchFamily="34" charset="-122"/>
                <a:ea typeface="微软雅黑" panose="020B0503020204020204" pitchFamily="34" charset="-122"/>
              </a:rPr>
              <a:t>疼痛患者的护理</a:t>
            </a:r>
          </a:p>
        </p:txBody>
      </p:sp>
      <p:sp>
        <p:nvSpPr>
          <p:cNvPr id="14" name="直角三角形 13"/>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16" name="等腰三角形 15"/>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25" name="等腰三角形 24"/>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2" name="矩形 1"/>
          <p:cNvSpPr/>
          <p:nvPr/>
        </p:nvSpPr>
        <p:spPr>
          <a:xfrm>
            <a:off x="4924425" y="2413000"/>
            <a:ext cx="1171575" cy="979488"/>
          </a:xfrm>
          <a:prstGeom prst="rect">
            <a:avLst/>
          </a:prstGeom>
          <a:solidFill>
            <a:schemeClr val="accent2">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15" name="矩形 14"/>
          <p:cNvSpPr/>
          <p:nvPr/>
        </p:nvSpPr>
        <p:spPr>
          <a:xfrm>
            <a:off x="6096000" y="1903413"/>
            <a:ext cx="1503363" cy="1489075"/>
          </a:xfrm>
          <a:prstGeom prst="rect">
            <a:avLst/>
          </a:prstGeom>
          <a:solidFill>
            <a:schemeClr val="accent4">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17" name="矩形 16"/>
          <p:cNvSpPr/>
          <p:nvPr/>
        </p:nvSpPr>
        <p:spPr>
          <a:xfrm>
            <a:off x="4592638" y="3392488"/>
            <a:ext cx="1503362" cy="1406525"/>
          </a:xfrm>
          <a:prstGeom prst="rect">
            <a:avLst/>
          </a:prstGeom>
          <a:solidFill>
            <a:schemeClr val="accent6">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20" name="矩形 19"/>
          <p:cNvSpPr/>
          <p:nvPr/>
        </p:nvSpPr>
        <p:spPr>
          <a:xfrm>
            <a:off x="6096000" y="3392488"/>
            <a:ext cx="1023938" cy="979487"/>
          </a:xfrm>
          <a:prstGeom prst="rect">
            <a:avLst/>
          </a:prstGeom>
          <a:solidFill>
            <a:schemeClr val="accent1">
              <a:lumMod val="60000"/>
              <a:lumOff val="4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3" name="文本框 2"/>
          <p:cNvSpPr txBox="1">
            <a:spLocks noChangeArrowheads="1"/>
          </p:cNvSpPr>
          <p:nvPr/>
        </p:nvSpPr>
        <p:spPr bwMode="auto">
          <a:xfrm>
            <a:off x="1276350" y="2054225"/>
            <a:ext cx="3213100" cy="417830"/>
          </a:xfrm>
          <a:prstGeom prst="rect">
            <a:avLst/>
          </a:prstGeom>
          <a:noFill/>
          <a:ln w="9525">
            <a:noFill/>
            <a:miter lim="800000"/>
          </a:ln>
        </p:spPr>
        <p:txBody>
          <a:bodyPr>
            <a:spAutoFit/>
          </a:bodyPr>
          <a:lstStyle/>
          <a:p>
            <a:pPr algn="ctr"/>
            <a:r>
              <a:rPr lang="zh-CN" altLang="en-US" sz="2000">
                <a:solidFill>
                  <a:srgbClr val="F2F2F2"/>
                </a:solidFill>
                <a:latin typeface="微软雅黑" panose="020B0503020204020204" pitchFamily="34" charset="-122"/>
                <a:ea typeface="微软雅黑" panose="020B0503020204020204" pitchFamily="34" charset="-122"/>
              </a:rPr>
              <a:t>一、概述</a:t>
            </a:r>
          </a:p>
        </p:txBody>
      </p:sp>
      <p:sp>
        <p:nvSpPr>
          <p:cNvPr id="21" name="文本框 20"/>
          <p:cNvSpPr txBox="1">
            <a:spLocks noChangeArrowheads="1"/>
          </p:cNvSpPr>
          <p:nvPr/>
        </p:nvSpPr>
        <p:spPr bwMode="auto">
          <a:xfrm>
            <a:off x="7977505" y="2054225"/>
            <a:ext cx="3608705" cy="417830"/>
          </a:xfrm>
          <a:prstGeom prst="rect">
            <a:avLst/>
          </a:prstGeom>
          <a:noFill/>
          <a:ln w="9525">
            <a:noFill/>
            <a:miter lim="800000"/>
          </a:ln>
        </p:spPr>
        <p:txBody>
          <a:bodyPr wrap="square">
            <a:spAutoFit/>
          </a:bodyPr>
          <a:lstStyle/>
          <a:p>
            <a:r>
              <a:rPr lang="zh-CN" altLang="en-US" sz="2000">
                <a:solidFill>
                  <a:srgbClr val="F2F2F2"/>
                </a:solidFill>
                <a:latin typeface="微软雅黑" panose="020B0503020204020204" pitchFamily="34" charset="-122"/>
                <a:ea typeface="微软雅黑" panose="020B0503020204020204" pitchFamily="34" charset="-122"/>
              </a:rPr>
              <a:t>二、疼痛的原因及影响因素</a:t>
            </a:r>
          </a:p>
        </p:txBody>
      </p:sp>
      <p:sp>
        <p:nvSpPr>
          <p:cNvPr id="22" name="文本框 21"/>
          <p:cNvSpPr txBox="1">
            <a:spLocks noChangeArrowheads="1"/>
          </p:cNvSpPr>
          <p:nvPr/>
        </p:nvSpPr>
        <p:spPr bwMode="auto">
          <a:xfrm>
            <a:off x="7599363" y="3803650"/>
            <a:ext cx="3213100" cy="417830"/>
          </a:xfrm>
          <a:prstGeom prst="rect">
            <a:avLst/>
          </a:prstGeom>
          <a:noFill/>
          <a:ln w="9525">
            <a:noFill/>
            <a:miter lim="800000"/>
          </a:ln>
        </p:spPr>
        <p:txBody>
          <a:bodyPr>
            <a:spAutoFit/>
          </a:bodyPr>
          <a:lstStyle/>
          <a:p>
            <a:r>
              <a:rPr lang="zh-CN" altLang="en-US" sz="2000">
                <a:solidFill>
                  <a:srgbClr val="F2F2F2"/>
                </a:solidFill>
                <a:latin typeface="微软雅黑" panose="020B0503020204020204" pitchFamily="34" charset="-122"/>
                <a:ea typeface="微软雅黑" panose="020B0503020204020204" pitchFamily="34" charset="-122"/>
              </a:rPr>
              <a:t>四、疼痛患者的护理措施</a:t>
            </a:r>
          </a:p>
        </p:txBody>
      </p:sp>
      <p:sp>
        <p:nvSpPr>
          <p:cNvPr id="23" name="文本框 22"/>
          <p:cNvSpPr txBox="1">
            <a:spLocks noChangeArrowheads="1"/>
          </p:cNvSpPr>
          <p:nvPr/>
        </p:nvSpPr>
        <p:spPr bwMode="auto">
          <a:xfrm>
            <a:off x="950913" y="4029075"/>
            <a:ext cx="3213100" cy="417830"/>
          </a:xfrm>
          <a:prstGeom prst="rect">
            <a:avLst/>
          </a:prstGeom>
          <a:noFill/>
          <a:ln w="9525">
            <a:noFill/>
            <a:miter lim="800000"/>
          </a:ln>
        </p:spPr>
        <p:txBody>
          <a:bodyPr>
            <a:spAutoFit/>
          </a:bodyPr>
          <a:lstStyle/>
          <a:p>
            <a:pPr algn="ctr"/>
            <a:r>
              <a:rPr lang="zh-CN" altLang="en-US" sz="2000">
                <a:solidFill>
                  <a:srgbClr val="F2F2F2"/>
                </a:solidFill>
                <a:latin typeface="微软雅黑" panose="020B0503020204020204" pitchFamily="34" charset="-122"/>
                <a:ea typeface="微软雅黑" panose="020B0503020204020204" pitchFamily="34" charset="-122"/>
              </a:rPr>
              <a:t>三、疼痛患者的护理评估</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20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Effect transition="in" filter="fade">
                                      <p:cBhvr>
                                        <p:cTn id="16" dur="500"/>
                                        <p:tgtEl>
                                          <p:spTgt spid="15"/>
                                        </p:tgtEl>
                                      </p:cBhvr>
                                    </p:animEffect>
                                    <p:anim calcmode="lin" valueType="num">
                                      <p:cBhvr>
                                        <p:cTn id="17" dur="500" fill="hold"/>
                                        <p:tgtEl>
                                          <p:spTgt spid="15"/>
                                        </p:tgtEl>
                                        <p:attrNameLst>
                                          <p:attrName>ppt_x</p:attrName>
                                        </p:attrNameLst>
                                      </p:cBhvr>
                                      <p:tavLst>
                                        <p:tav tm="0">
                                          <p:val>
                                            <p:fltVal val="0.5"/>
                                          </p:val>
                                        </p:tav>
                                        <p:tav tm="100000">
                                          <p:val>
                                            <p:strVal val="#ppt_x"/>
                                          </p:val>
                                        </p:tav>
                                      </p:tavLst>
                                    </p:anim>
                                    <p:anim calcmode="lin" valueType="num">
                                      <p:cBhvr>
                                        <p:cTn id="18" dur="500" fill="hold"/>
                                        <p:tgtEl>
                                          <p:spTgt spid="15"/>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0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anim calcmode="lin" valueType="num">
                                      <p:cBhvr>
                                        <p:cTn id="24" dur="500" fill="hold"/>
                                        <p:tgtEl>
                                          <p:spTgt spid="17"/>
                                        </p:tgtEl>
                                        <p:attrNameLst>
                                          <p:attrName>ppt_x</p:attrName>
                                        </p:attrNameLst>
                                      </p:cBhvr>
                                      <p:tavLst>
                                        <p:tav tm="0">
                                          <p:val>
                                            <p:fltVal val="0.5"/>
                                          </p:val>
                                        </p:tav>
                                        <p:tav tm="100000">
                                          <p:val>
                                            <p:strVal val="#ppt_x"/>
                                          </p:val>
                                        </p:tav>
                                      </p:tavLst>
                                    </p:anim>
                                    <p:anim calcmode="lin" valueType="num">
                                      <p:cBhvr>
                                        <p:cTn id="25" dur="500" fill="hold"/>
                                        <p:tgtEl>
                                          <p:spTgt spid="17"/>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60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anim calcmode="lin" valueType="num">
                                      <p:cBhvr>
                                        <p:cTn id="31" dur="500" fill="hold"/>
                                        <p:tgtEl>
                                          <p:spTgt spid="20"/>
                                        </p:tgtEl>
                                        <p:attrNameLst>
                                          <p:attrName>ppt_x</p:attrName>
                                        </p:attrNameLst>
                                      </p:cBhvr>
                                      <p:tavLst>
                                        <p:tav tm="0">
                                          <p:val>
                                            <p:fltVal val="0.5"/>
                                          </p:val>
                                        </p:tav>
                                        <p:tav tm="100000">
                                          <p:val>
                                            <p:strVal val="#ppt_x"/>
                                          </p:val>
                                        </p:tav>
                                      </p:tavLst>
                                    </p:anim>
                                    <p:anim calcmode="lin" valueType="num">
                                      <p:cBhvr>
                                        <p:cTn id="32" dur="500" fill="hold"/>
                                        <p:tgtEl>
                                          <p:spTgt spid="20"/>
                                        </p:tgtEl>
                                        <p:attrNameLst>
                                          <p:attrName>ppt_y</p:attrName>
                                        </p:attrNameLst>
                                      </p:cBhvr>
                                      <p:tavLst>
                                        <p:tav tm="0">
                                          <p:val>
                                            <p:fltVal val="0.5"/>
                                          </p:val>
                                        </p:tav>
                                        <p:tav tm="100000">
                                          <p:val>
                                            <p:strVal val="#ppt_y"/>
                                          </p:val>
                                        </p:tav>
                                      </p:tavLst>
                                    </p:anim>
                                  </p:childTnLst>
                                </p:cTn>
                              </p:par>
                              <p:par>
                                <p:cTn id="33" presetID="2" presetClass="entr" presetSubtype="8" fill="hold" grpId="0" nodeType="withEffect">
                                  <p:stCondLst>
                                    <p:cond delay="80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0-#ppt_w/2"/>
                                          </p:val>
                                        </p:tav>
                                        <p:tav tm="100000">
                                          <p:val>
                                            <p:strVal val="#ppt_x"/>
                                          </p:val>
                                        </p:tav>
                                      </p:tavLst>
                                    </p:anim>
                                    <p:anim calcmode="lin" valueType="num">
                                      <p:cBhvr additive="base">
                                        <p:cTn id="36" dur="500" fill="hold"/>
                                        <p:tgtEl>
                                          <p:spTgt spid="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100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1+#ppt_w/2"/>
                                          </p:val>
                                        </p:tav>
                                        <p:tav tm="100000">
                                          <p:val>
                                            <p:strVal val="#ppt_x"/>
                                          </p:val>
                                        </p:tav>
                                      </p:tavLst>
                                    </p:anim>
                                    <p:anim calcmode="lin" valueType="num">
                                      <p:cBhvr additive="base">
                                        <p:cTn id="40" dur="500" fill="hold"/>
                                        <p:tgtEl>
                                          <p:spTgt spid="21"/>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120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0-#ppt_w/2"/>
                                          </p:val>
                                        </p:tav>
                                        <p:tav tm="100000">
                                          <p:val>
                                            <p:strVal val="#ppt_x"/>
                                          </p:val>
                                        </p:tav>
                                      </p:tavLst>
                                    </p:anim>
                                    <p:anim calcmode="lin" valueType="num">
                                      <p:cBhvr additive="base">
                                        <p:cTn id="44" dur="500" fill="hold"/>
                                        <p:tgtEl>
                                          <p:spTgt spid="2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140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1+#ppt_w/2"/>
                                          </p:val>
                                        </p:tav>
                                        <p:tav tm="100000">
                                          <p:val>
                                            <p:strVal val="#ppt_x"/>
                                          </p:val>
                                        </p:tav>
                                      </p:tavLst>
                                    </p:anim>
                                    <p:anim calcmode="lin" valueType="num">
                                      <p:cBhvr additive="base">
                                        <p:cTn id="4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5" grpId="0" bldLvl="0" animBg="1"/>
      <p:bldP spid="17" grpId="0" bldLvl="0" animBg="1"/>
      <p:bldP spid="20" grpId="0" bldLvl="0" animBg="1"/>
      <p:bldP spid="3" grpId="0"/>
      <p:bldP spid="21" grpId="0"/>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238956" y="2270781"/>
            <a:ext cx="9509034" cy="954107"/>
          </a:xfrm>
          <a:prstGeom prst="rect">
            <a:avLst/>
          </a:prstGeom>
          <a:noFill/>
        </p:spPr>
        <p:txBody>
          <a:bodyPr wrap="square" rtlCol="0">
            <a:spAutoFit/>
          </a:bodyPr>
          <a:lstStyle/>
          <a:p>
            <a:pPr>
              <a:buFont typeface="Wingdings" panose="05000000000000000000" pitchFamily="2" charset="2"/>
              <a:buNone/>
            </a:pPr>
            <a:r>
              <a:rPr lang="zh-CN" altLang="en-US" sz="2800" b="1" dirty="0">
                <a:solidFill>
                  <a:srgbClr val="FF0000"/>
                </a:solidFill>
                <a:effectLst>
                  <a:outerShdw blurRad="38100" dist="38100" dir="2700000" algn="tl">
                    <a:srgbClr val="000000"/>
                  </a:outerShdw>
                </a:effectLst>
                <a:latin typeface="楷体" panose="02010609060101010101" pitchFamily="49" charset="-122"/>
                <a:ea typeface="楷体" panose="02010609060101010101" pitchFamily="49" charset="-122"/>
              </a:rPr>
              <a:t> </a:t>
            </a:r>
            <a:r>
              <a:rPr lang="zh-CN" altLang="en-US" sz="2800" b="1" dirty="0" smtClean="0">
                <a:solidFill>
                  <a:srgbClr val="FF0000"/>
                </a:solidFill>
                <a:effectLst>
                  <a:outerShdw blurRad="38100" dist="38100" dir="2700000" algn="tl">
                    <a:srgbClr val="000000"/>
                  </a:outerShdw>
                </a:effectLst>
                <a:latin typeface="楷体" panose="02010609060101010101" pitchFamily="49" charset="-122"/>
                <a:ea typeface="楷体" panose="02010609060101010101" pitchFamily="49" charset="-122"/>
              </a:rPr>
              <a:t>   </a:t>
            </a:r>
            <a:r>
              <a:rPr lang="zh-CN" altLang="en-US" sz="2800" b="1" dirty="0" smtClean="0">
                <a:solidFill>
                  <a:srgbClr val="0066FF"/>
                </a:solidFill>
                <a:latin typeface="微软雅黑" panose="020B0503020204020204" pitchFamily="34" charset="-122"/>
                <a:ea typeface="微软雅黑" panose="020B0503020204020204" pitchFamily="34" charset="-122"/>
                <a:sym typeface="楷体_GB2312" pitchFamily="1" charset="-122"/>
              </a:rPr>
              <a:t>疼痛</a:t>
            </a:r>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是一种令人不快的感觉和情绪上的感受，伴随着现有的或潜在的组织损伤。</a:t>
            </a:r>
            <a:r>
              <a:rPr lang="zh-CN" altLang="en-US" sz="2800" b="1" dirty="0">
                <a:effectLst>
                  <a:outerShdw blurRad="38100" dist="38100" dir="2700000" algn="tl">
                    <a:srgbClr val="FFFFFF"/>
                  </a:outerShdw>
                </a:effectLst>
                <a:latin typeface="楷体" panose="02010609060101010101" pitchFamily="49" charset="-122"/>
                <a:ea typeface="楷体" panose="02010609060101010101" pitchFamily="49" charset="-122"/>
              </a:rPr>
              <a:t> </a:t>
            </a: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疼痛患者的护理</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1605280" cy="548640"/>
          </a:xfrm>
          <a:prstGeom prst="rect">
            <a:avLst/>
          </a:prstGeom>
        </p:spPr>
        <p:txBody>
          <a:bodyPr wrap="none">
            <a:spAutoFit/>
          </a:bodyPr>
          <a:lstStyle/>
          <a:p>
            <a:r>
              <a:rPr lang="zh-CN" altLang="en-US" sz="2800" b="1"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一</a:t>
            </a:r>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、概述</a:t>
            </a:r>
            <a:endParaRPr lang="zh-CN" altLang="en-US" sz="2800" b="1" dirty="0">
              <a:solidFill>
                <a:schemeClr val="bg1"/>
              </a:solidFill>
              <a:latin typeface="微软雅黑" panose="020B0503020204020204" pitchFamily="34" charset="-122"/>
              <a:ea typeface="微软雅黑" panose="020B0503020204020204" pitchFamily="34" charset="-122"/>
              <a:sym typeface="Tahoma" panose="020B0604030504040204" pitchFamily="34" charset="0"/>
            </a:endParaRPr>
          </a:p>
        </p:txBody>
      </p:sp>
      <p:sp>
        <p:nvSpPr>
          <p:cNvPr id="46" name="TextBox 14"/>
          <p:cNvSpPr txBox="1">
            <a:spLocks noChangeArrowheads="1"/>
          </p:cNvSpPr>
          <p:nvPr/>
        </p:nvSpPr>
        <p:spPr bwMode="auto">
          <a:xfrm>
            <a:off x="2385458" y="3549751"/>
            <a:ext cx="649288"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b="1" dirty="0">
                <a:effectLst>
                  <a:outerShdw blurRad="38100" dist="38100" dir="2700000" algn="tl">
                    <a:srgbClr val="FFFFFF"/>
                  </a:outerShdw>
                </a:effectLst>
                <a:latin typeface="微软雅黑" panose="020B0503020204020204" pitchFamily="34" charset="-122"/>
                <a:ea typeface="微软雅黑" panose="020B0503020204020204" pitchFamily="34" charset="-122"/>
              </a:rPr>
              <a:t>伤害</a:t>
            </a:r>
            <a:endParaRPr lang="zh-CN" altLang="en-US" dirty="0">
              <a:latin typeface="微软雅黑" panose="020B0503020204020204" pitchFamily="34" charset="-122"/>
              <a:ea typeface="微软雅黑" panose="020B0503020204020204" pitchFamily="34" charset="-122"/>
            </a:endParaRPr>
          </a:p>
        </p:txBody>
      </p:sp>
      <p:sp>
        <p:nvSpPr>
          <p:cNvPr id="47" name="燕尾形 27"/>
          <p:cNvSpPr>
            <a:spLocks noChangeArrowheads="1"/>
          </p:cNvSpPr>
          <p:nvPr/>
        </p:nvSpPr>
        <p:spPr bwMode="auto">
          <a:xfrm>
            <a:off x="3101421" y="3591819"/>
            <a:ext cx="285750" cy="285750"/>
          </a:xfrm>
          <a:prstGeom prst="chevron">
            <a:avLst>
              <a:gd name="adj" fmla="val 50000"/>
            </a:avLst>
          </a:prstGeom>
          <a:solidFill>
            <a:schemeClr val="accent1"/>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latin typeface="微软雅黑" panose="020B0503020204020204" pitchFamily="34" charset="-122"/>
              <a:ea typeface="微软雅黑" panose="020B0503020204020204" pitchFamily="34" charset="-122"/>
            </a:endParaRPr>
          </a:p>
        </p:txBody>
      </p:sp>
      <p:sp>
        <p:nvSpPr>
          <p:cNvPr id="48" name="TextBox 15"/>
          <p:cNvSpPr txBox="1">
            <a:spLocks noChangeArrowheads="1"/>
          </p:cNvSpPr>
          <p:nvPr/>
        </p:nvSpPr>
        <p:spPr bwMode="auto">
          <a:xfrm>
            <a:off x="3499883" y="3549750"/>
            <a:ext cx="6508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b="1">
                <a:effectLst>
                  <a:outerShdw blurRad="38100" dist="38100" dir="2700000" algn="tl">
                    <a:srgbClr val="FFFFFF"/>
                  </a:outerShdw>
                </a:effectLst>
                <a:latin typeface="微软雅黑" panose="020B0503020204020204" pitchFamily="34" charset="-122"/>
                <a:ea typeface="微软雅黑" panose="020B0503020204020204" pitchFamily="34" charset="-122"/>
              </a:rPr>
              <a:t>机体</a:t>
            </a:r>
            <a:endParaRPr lang="zh-CN" altLang="en-US">
              <a:latin typeface="微软雅黑" panose="020B0503020204020204" pitchFamily="34" charset="-122"/>
              <a:ea typeface="微软雅黑" panose="020B0503020204020204" pitchFamily="34" charset="-122"/>
            </a:endParaRPr>
          </a:p>
        </p:txBody>
      </p:sp>
      <p:sp>
        <p:nvSpPr>
          <p:cNvPr id="49" name="燕尾形 28"/>
          <p:cNvSpPr>
            <a:spLocks noChangeArrowheads="1"/>
          </p:cNvSpPr>
          <p:nvPr/>
        </p:nvSpPr>
        <p:spPr bwMode="auto">
          <a:xfrm>
            <a:off x="4155521" y="3591819"/>
            <a:ext cx="285750" cy="285750"/>
          </a:xfrm>
          <a:prstGeom prst="chevron">
            <a:avLst>
              <a:gd name="adj" fmla="val 50000"/>
            </a:avLst>
          </a:prstGeom>
          <a:solidFill>
            <a:schemeClr val="accent1"/>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latin typeface="微软雅黑" panose="020B0503020204020204" pitchFamily="34" charset="-122"/>
              <a:ea typeface="微软雅黑" panose="020B0503020204020204" pitchFamily="34" charset="-122"/>
            </a:endParaRPr>
          </a:p>
        </p:txBody>
      </p:sp>
      <p:sp>
        <p:nvSpPr>
          <p:cNvPr id="50" name="TextBox 16"/>
          <p:cNvSpPr txBox="1">
            <a:spLocks noChangeArrowheads="1"/>
          </p:cNvSpPr>
          <p:nvPr/>
        </p:nvSpPr>
        <p:spPr bwMode="auto">
          <a:xfrm>
            <a:off x="4506358" y="3549751"/>
            <a:ext cx="5270500"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b="1">
                <a:effectLst>
                  <a:outerShdw blurRad="38100" dist="38100" dir="2700000" algn="tl">
                    <a:srgbClr val="FFFFFF"/>
                  </a:outerShdw>
                </a:effectLst>
                <a:latin typeface="微软雅黑" panose="020B0503020204020204" pitchFamily="34" charset="-122"/>
                <a:ea typeface="微软雅黑" panose="020B0503020204020204" pitchFamily="34" charset="-122"/>
              </a:rPr>
              <a:t>组胺、缓激肽、</a:t>
            </a:r>
            <a:r>
              <a:rPr lang="en-US" b="1">
                <a:effectLst>
                  <a:outerShdw blurRad="38100" dist="38100" dir="2700000" algn="tl">
                    <a:srgbClr val="FFFFFF"/>
                  </a:outerShdw>
                </a:effectLst>
                <a:latin typeface="微软雅黑" panose="020B0503020204020204" pitchFamily="34" charset="-122"/>
                <a:ea typeface="微软雅黑" panose="020B0503020204020204" pitchFamily="34" charset="-122"/>
              </a:rPr>
              <a:t>5-</a:t>
            </a:r>
            <a:r>
              <a:rPr lang="zh-CN" altLang="en-US" b="1">
                <a:effectLst>
                  <a:outerShdw blurRad="38100" dist="38100" dir="2700000" algn="tl">
                    <a:srgbClr val="FFFFFF"/>
                  </a:outerShdw>
                </a:effectLst>
                <a:latin typeface="微软雅黑" panose="020B0503020204020204" pitchFamily="34" charset="-122"/>
                <a:ea typeface="微软雅黑" panose="020B0503020204020204" pitchFamily="34" charset="-122"/>
              </a:rPr>
              <a:t>羟色胺、乙酰胆碱、前列腺素等</a:t>
            </a:r>
          </a:p>
        </p:txBody>
      </p:sp>
      <p:sp>
        <p:nvSpPr>
          <p:cNvPr id="51" name="燕尾形 29"/>
          <p:cNvSpPr>
            <a:spLocks noChangeArrowheads="1"/>
          </p:cNvSpPr>
          <p:nvPr/>
        </p:nvSpPr>
        <p:spPr bwMode="auto">
          <a:xfrm>
            <a:off x="2933145" y="4166950"/>
            <a:ext cx="285750" cy="285750"/>
          </a:xfrm>
          <a:prstGeom prst="chevron">
            <a:avLst>
              <a:gd name="adj" fmla="val 50000"/>
            </a:avLst>
          </a:prstGeom>
          <a:solidFill>
            <a:schemeClr val="accent1"/>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latin typeface="微软雅黑" panose="020B0503020204020204" pitchFamily="34" charset="-122"/>
              <a:ea typeface="微软雅黑" panose="020B0503020204020204" pitchFamily="34" charset="-122"/>
            </a:endParaRPr>
          </a:p>
        </p:txBody>
      </p:sp>
      <p:sp>
        <p:nvSpPr>
          <p:cNvPr id="52" name="TextBox 17"/>
          <p:cNvSpPr txBox="1">
            <a:spLocks noChangeArrowheads="1"/>
          </p:cNvSpPr>
          <p:nvPr/>
        </p:nvSpPr>
        <p:spPr bwMode="auto">
          <a:xfrm>
            <a:off x="3271283" y="4124881"/>
            <a:ext cx="2276475"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b="1">
                <a:effectLst>
                  <a:outerShdw blurRad="38100" dist="38100" dir="2700000" algn="tl">
                    <a:srgbClr val="FFFFFF"/>
                  </a:outerShdw>
                </a:effectLst>
                <a:latin typeface="微软雅黑" panose="020B0503020204020204" pitchFamily="34" charset="-122"/>
                <a:ea typeface="微软雅黑" panose="020B0503020204020204" pitchFamily="34" charset="-122"/>
              </a:rPr>
              <a:t>神经末梢痛觉感受器</a:t>
            </a:r>
          </a:p>
        </p:txBody>
      </p:sp>
      <p:sp>
        <p:nvSpPr>
          <p:cNvPr id="53" name="燕尾形 30"/>
          <p:cNvSpPr>
            <a:spLocks noChangeArrowheads="1"/>
          </p:cNvSpPr>
          <p:nvPr/>
        </p:nvSpPr>
        <p:spPr bwMode="auto">
          <a:xfrm>
            <a:off x="5503308" y="4166950"/>
            <a:ext cx="285750" cy="285750"/>
          </a:xfrm>
          <a:prstGeom prst="chevron">
            <a:avLst>
              <a:gd name="adj" fmla="val 50000"/>
            </a:avLst>
          </a:prstGeom>
          <a:solidFill>
            <a:schemeClr val="accent1"/>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latin typeface="微软雅黑" panose="020B0503020204020204" pitchFamily="34" charset="-122"/>
              <a:ea typeface="微软雅黑" panose="020B0503020204020204" pitchFamily="34" charset="-122"/>
            </a:endParaRPr>
          </a:p>
        </p:txBody>
      </p:sp>
      <p:sp>
        <p:nvSpPr>
          <p:cNvPr id="54" name="TextBox 18"/>
          <p:cNvSpPr txBox="1">
            <a:spLocks noChangeArrowheads="1"/>
          </p:cNvSpPr>
          <p:nvPr/>
        </p:nvSpPr>
        <p:spPr bwMode="auto">
          <a:xfrm>
            <a:off x="5903358" y="4124882"/>
            <a:ext cx="1114425"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b="1">
                <a:effectLst>
                  <a:outerShdw blurRad="38100" dist="38100" dir="2700000" algn="tl">
                    <a:srgbClr val="FFFFFF"/>
                  </a:outerShdw>
                </a:effectLst>
                <a:latin typeface="微软雅黑" panose="020B0503020204020204" pitchFamily="34" charset="-122"/>
                <a:ea typeface="微软雅黑" panose="020B0503020204020204" pitchFamily="34" charset="-122"/>
              </a:rPr>
              <a:t>痛觉冲动</a:t>
            </a:r>
          </a:p>
        </p:txBody>
      </p:sp>
      <p:sp>
        <p:nvSpPr>
          <p:cNvPr id="55" name="燕尾形 31"/>
          <p:cNvSpPr>
            <a:spLocks noChangeArrowheads="1"/>
          </p:cNvSpPr>
          <p:nvPr/>
        </p:nvSpPr>
        <p:spPr bwMode="auto">
          <a:xfrm>
            <a:off x="7063820" y="4166950"/>
            <a:ext cx="285750" cy="285750"/>
          </a:xfrm>
          <a:prstGeom prst="chevron">
            <a:avLst>
              <a:gd name="adj" fmla="val 50000"/>
            </a:avLst>
          </a:prstGeom>
          <a:solidFill>
            <a:schemeClr val="accent1"/>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latin typeface="微软雅黑" panose="020B0503020204020204" pitchFamily="34" charset="-122"/>
              <a:ea typeface="微软雅黑" panose="020B0503020204020204" pitchFamily="34" charset="-122"/>
            </a:endParaRPr>
          </a:p>
        </p:txBody>
      </p:sp>
      <p:sp>
        <p:nvSpPr>
          <p:cNvPr id="56" name="TextBox 19"/>
          <p:cNvSpPr txBox="1">
            <a:spLocks noChangeArrowheads="1"/>
          </p:cNvSpPr>
          <p:nvPr/>
        </p:nvSpPr>
        <p:spPr bwMode="auto">
          <a:xfrm>
            <a:off x="7390845" y="4124088"/>
            <a:ext cx="1114425" cy="371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b="1">
                <a:effectLst>
                  <a:outerShdw blurRad="38100" dist="38100" dir="2700000" algn="tl">
                    <a:srgbClr val="FFFFFF"/>
                  </a:outerShdw>
                </a:effectLst>
                <a:latin typeface="微软雅黑" panose="020B0503020204020204" pitchFamily="34" charset="-122"/>
                <a:ea typeface="微软雅黑" panose="020B0503020204020204" pitchFamily="34" charset="-122"/>
              </a:rPr>
              <a:t>神经脊髓</a:t>
            </a:r>
          </a:p>
        </p:txBody>
      </p:sp>
      <p:sp>
        <p:nvSpPr>
          <p:cNvPr id="57" name="燕尾形 32"/>
          <p:cNvSpPr>
            <a:spLocks noChangeArrowheads="1"/>
          </p:cNvSpPr>
          <p:nvPr/>
        </p:nvSpPr>
        <p:spPr bwMode="auto">
          <a:xfrm>
            <a:off x="8498920" y="4166950"/>
            <a:ext cx="285750" cy="285750"/>
          </a:xfrm>
          <a:prstGeom prst="chevron">
            <a:avLst>
              <a:gd name="adj" fmla="val 50000"/>
            </a:avLst>
          </a:prstGeom>
          <a:solidFill>
            <a:schemeClr val="accent1"/>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latin typeface="微软雅黑" panose="020B0503020204020204" pitchFamily="34" charset="-122"/>
              <a:ea typeface="微软雅黑" panose="020B0503020204020204" pitchFamily="34" charset="-122"/>
            </a:endParaRPr>
          </a:p>
        </p:txBody>
      </p:sp>
      <p:sp>
        <p:nvSpPr>
          <p:cNvPr id="58" name="TextBox 20"/>
          <p:cNvSpPr txBox="1">
            <a:spLocks noChangeArrowheads="1"/>
          </p:cNvSpPr>
          <p:nvPr/>
        </p:nvSpPr>
        <p:spPr bwMode="auto">
          <a:xfrm>
            <a:off x="2139395" y="4698423"/>
            <a:ext cx="20447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b="1">
                <a:effectLst>
                  <a:outerShdw blurRad="38100" dist="38100" dir="2700000" algn="tl">
                    <a:srgbClr val="FFFFFF"/>
                  </a:outerShdw>
                </a:effectLst>
                <a:latin typeface="微软雅黑" panose="020B0503020204020204" pitchFamily="34" charset="-122"/>
                <a:ea typeface="微软雅黑" panose="020B0503020204020204" pitchFamily="34" charset="-122"/>
              </a:rPr>
              <a:t>脊髓丘脑束和脊髓</a:t>
            </a:r>
          </a:p>
        </p:txBody>
      </p:sp>
      <p:sp>
        <p:nvSpPr>
          <p:cNvPr id="59" name="燕尾形 33"/>
          <p:cNvSpPr>
            <a:spLocks noChangeArrowheads="1"/>
          </p:cNvSpPr>
          <p:nvPr/>
        </p:nvSpPr>
        <p:spPr bwMode="auto">
          <a:xfrm>
            <a:off x="4101545" y="4738904"/>
            <a:ext cx="285750" cy="285750"/>
          </a:xfrm>
          <a:prstGeom prst="chevron">
            <a:avLst>
              <a:gd name="adj" fmla="val 50000"/>
            </a:avLst>
          </a:prstGeom>
          <a:solidFill>
            <a:schemeClr val="accent1"/>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latin typeface="微软雅黑" panose="020B0503020204020204" pitchFamily="34" charset="-122"/>
              <a:ea typeface="微软雅黑" panose="020B0503020204020204" pitchFamily="34" charset="-122"/>
            </a:endParaRPr>
          </a:p>
        </p:txBody>
      </p:sp>
      <p:sp>
        <p:nvSpPr>
          <p:cNvPr id="60" name="TextBox 21"/>
          <p:cNvSpPr txBox="1">
            <a:spLocks noChangeArrowheads="1"/>
          </p:cNvSpPr>
          <p:nvPr/>
        </p:nvSpPr>
        <p:spPr bwMode="auto">
          <a:xfrm>
            <a:off x="4519058" y="4696835"/>
            <a:ext cx="1346200"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b="1">
                <a:effectLst>
                  <a:outerShdw blurRad="38100" dist="38100" dir="2700000" algn="tl">
                    <a:srgbClr val="FFFFFF"/>
                  </a:outerShdw>
                </a:effectLst>
                <a:latin typeface="微软雅黑" panose="020B0503020204020204" pitchFamily="34" charset="-122"/>
                <a:ea typeface="微软雅黑" panose="020B0503020204020204" pitchFamily="34" charset="-122"/>
              </a:rPr>
              <a:t>网状束上行</a:t>
            </a:r>
          </a:p>
        </p:txBody>
      </p:sp>
      <p:sp>
        <p:nvSpPr>
          <p:cNvPr id="61" name="燕尾形 34"/>
          <p:cNvSpPr>
            <a:spLocks noChangeArrowheads="1"/>
          </p:cNvSpPr>
          <p:nvPr/>
        </p:nvSpPr>
        <p:spPr bwMode="auto">
          <a:xfrm>
            <a:off x="5844620" y="4738904"/>
            <a:ext cx="285750" cy="285750"/>
          </a:xfrm>
          <a:prstGeom prst="chevron">
            <a:avLst>
              <a:gd name="adj" fmla="val 50000"/>
            </a:avLst>
          </a:prstGeom>
          <a:solidFill>
            <a:schemeClr val="accent1"/>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latin typeface="微软雅黑" panose="020B0503020204020204" pitchFamily="34" charset="-122"/>
              <a:ea typeface="微软雅黑" panose="020B0503020204020204" pitchFamily="34" charset="-122"/>
            </a:endParaRPr>
          </a:p>
        </p:txBody>
      </p:sp>
      <p:sp>
        <p:nvSpPr>
          <p:cNvPr id="62" name="TextBox 23"/>
          <p:cNvSpPr txBox="1">
            <a:spLocks noChangeArrowheads="1"/>
          </p:cNvSpPr>
          <p:nvPr/>
        </p:nvSpPr>
        <p:spPr bwMode="auto">
          <a:xfrm>
            <a:off x="6265308" y="4696835"/>
            <a:ext cx="649287"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b="1">
                <a:effectLst>
                  <a:outerShdw blurRad="38100" dist="38100" dir="2700000" algn="tl">
                    <a:srgbClr val="FFFFFF"/>
                  </a:outerShdw>
                </a:effectLst>
                <a:latin typeface="微软雅黑" panose="020B0503020204020204" pitchFamily="34" charset="-122"/>
                <a:ea typeface="微软雅黑" panose="020B0503020204020204" pitchFamily="34" charset="-122"/>
              </a:rPr>
              <a:t>丘脑</a:t>
            </a:r>
          </a:p>
        </p:txBody>
      </p:sp>
      <p:sp>
        <p:nvSpPr>
          <p:cNvPr id="63" name="燕尾形 35"/>
          <p:cNvSpPr>
            <a:spLocks noChangeArrowheads="1"/>
          </p:cNvSpPr>
          <p:nvPr/>
        </p:nvSpPr>
        <p:spPr bwMode="auto">
          <a:xfrm>
            <a:off x="7006670" y="4738904"/>
            <a:ext cx="285750" cy="285750"/>
          </a:xfrm>
          <a:prstGeom prst="chevron">
            <a:avLst>
              <a:gd name="adj" fmla="val 50000"/>
            </a:avLst>
          </a:prstGeom>
          <a:solidFill>
            <a:schemeClr val="accent1"/>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latin typeface="微软雅黑" panose="020B0503020204020204" pitchFamily="34" charset="-122"/>
              <a:ea typeface="微软雅黑" panose="020B0503020204020204" pitchFamily="34" charset="-122"/>
            </a:endParaRPr>
          </a:p>
        </p:txBody>
      </p:sp>
      <p:sp>
        <p:nvSpPr>
          <p:cNvPr id="64" name="TextBox 22"/>
          <p:cNvSpPr txBox="1">
            <a:spLocks noChangeArrowheads="1"/>
          </p:cNvSpPr>
          <p:nvPr/>
        </p:nvSpPr>
        <p:spPr bwMode="auto">
          <a:xfrm>
            <a:off x="7390845" y="4696836"/>
            <a:ext cx="1114425"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b="1">
                <a:effectLst>
                  <a:outerShdw blurRad="38100" dist="38100" dir="2700000" algn="tl">
                    <a:srgbClr val="FFFFFF"/>
                  </a:outerShdw>
                </a:effectLst>
                <a:latin typeface="微软雅黑" panose="020B0503020204020204" pitchFamily="34" charset="-122"/>
                <a:ea typeface="微软雅黑" panose="020B0503020204020204" pitchFamily="34" charset="-122"/>
              </a:rPr>
              <a:t>大脑皮质</a:t>
            </a:r>
          </a:p>
        </p:txBody>
      </p:sp>
      <p:sp>
        <p:nvSpPr>
          <p:cNvPr id="65" name="燕尾形 36"/>
          <p:cNvSpPr>
            <a:spLocks noChangeArrowheads="1"/>
          </p:cNvSpPr>
          <p:nvPr/>
        </p:nvSpPr>
        <p:spPr bwMode="auto">
          <a:xfrm>
            <a:off x="8665608" y="4738904"/>
            <a:ext cx="285750" cy="285750"/>
          </a:xfrm>
          <a:prstGeom prst="chevron">
            <a:avLst>
              <a:gd name="adj" fmla="val 50000"/>
            </a:avLst>
          </a:prstGeom>
          <a:solidFill>
            <a:schemeClr val="accent1"/>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en-US">
              <a:latin typeface="微软雅黑" panose="020B0503020204020204" pitchFamily="34" charset="-122"/>
              <a:ea typeface="微软雅黑" panose="020B0503020204020204" pitchFamily="34" charset="-122"/>
            </a:endParaRPr>
          </a:p>
        </p:txBody>
      </p:sp>
      <p:sp>
        <p:nvSpPr>
          <p:cNvPr id="66" name="TextBox 24"/>
          <p:cNvSpPr txBox="1">
            <a:spLocks noChangeArrowheads="1"/>
          </p:cNvSpPr>
          <p:nvPr/>
        </p:nvSpPr>
        <p:spPr bwMode="auto">
          <a:xfrm>
            <a:off x="9154558" y="4697113"/>
            <a:ext cx="66516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b="1">
                <a:effectLst>
                  <a:outerShdw blurRad="38100" dist="38100" dir="2700000" algn="tl">
                    <a:srgbClr val="FFFFFF"/>
                  </a:outerShdw>
                </a:effectLst>
                <a:latin typeface="微软雅黑" panose="020B0503020204020204" pitchFamily="34" charset="-122"/>
                <a:ea typeface="微软雅黑" panose="020B0503020204020204" pitchFamily="34" charset="-122"/>
              </a:rPr>
              <a:t>疼痛</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6"/>
                                        </p:tgtEl>
                                        <p:attrNameLst>
                                          <p:attrName>style.visibility</p:attrName>
                                        </p:attrNameLst>
                                      </p:cBhvr>
                                      <p:to>
                                        <p:strVal val="visible"/>
                                      </p:to>
                                    </p:set>
                                    <p:anim calcmode="discrete" valueType="clr">
                                      <p:cBhvr override="childStyle">
                                        <p:cTn id="7" dur="80"/>
                                        <p:tgtEl>
                                          <p:spTgt spid="4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6"/>
                                        </p:tgtEl>
                                        <p:attrNameLst>
                                          <p:attrName>fillcolor</p:attrName>
                                        </p:attrNameLst>
                                      </p:cBhvr>
                                      <p:tavLst>
                                        <p:tav tm="0">
                                          <p:val>
                                            <p:clrVal>
                                              <a:schemeClr val="accent2"/>
                                            </p:clrVal>
                                          </p:val>
                                        </p:tav>
                                        <p:tav tm="50000">
                                          <p:val>
                                            <p:clrVal>
                                              <a:schemeClr val="hlink"/>
                                            </p:clrVal>
                                          </p:val>
                                        </p:tav>
                                      </p:tavLst>
                                    </p:anim>
                                    <p:set>
                                      <p:cBhvr>
                                        <p:cTn id="9" dur="80"/>
                                        <p:tgtEl>
                                          <p:spTgt spid="46"/>
                                        </p:tgtEl>
                                        <p:attrNameLst>
                                          <p:attrName>fill.type</p:attrName>
                                        </p:attrNameLst>
                                      </p:cBhvr>
                                      <p:to>
                                        <p:strVal val="solid"/>
                                      </p:to>
                                    </p:set>
                                  </p:childTnLst>
                                </p:cTn>
                              </p:par>
                            </p:childTnLst>
                          </p:cTn>
                        </p:par>
                        <p:par>
                          <p:cTn id="10" fill="hold">
                            <p:stCondLst>
                              <p:cond delay="119"/>
                            </p:stCondLst>
                            <p:childTnLst>
                              <p:par>
                                <p:cTn id="11" presetID="1"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childTnLst>
                          </p:cTn>
                        </p:par>
                        <p:par>
                          <p:cTn id="13" fill="hold">
                            <p:stCondLst>
                              <p:cond delay="119"/>
                            </p:stCondLst>
                            <p:childTnLst>
                              <p:par>
                                <p:cTn id="14" presetID="27" presetClass="entr" presetSubtype="0" fill="hold" grpId="0" nodeType="afterEffect">
                                  <p:stCondLst>
                                    <p:cond delay="0"/>
                                  </p:stCondLst>
                                  <p:iterate type="lt">
                                    <p:tmPct val="50000"/>
                                  </p:iterate>
                                  <p:childTnLst>
                                    <p:set>
                                      <p:cBhvr>
                                        <p:cTn id="15" dur="1" fill="hold">
                                          <p:stCondLst>
                                            <p:cond delay="0"/>
                                          </p:stCondLst>
                                        </p:cTn>
                                        <p:tgtEl>
                                          <p:spTgt spid="48"/>
                                        </p:tgtEl>
                                        <p:attrNameLst>
                                          <p:attrName>style.visibility</p:attrName>
                                        </p:attrNameLst>
                                      </p:cBhvr>
                                      <p:to>
                                        <p:strVal val="visible"/>
                                      </p:to>
                                    </p:set>
                                    <p:anim calcmode="discrete" valueType="clr">
                                      <p:cBhvr override="childStyle">
                                        <p:cTn id="16" dur="80"/>
                                        <p:tgtEl>
                                          <p:spTgt spid="48"/>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48"/>
                                        </p:tgtEl>
                                        <p:attrNameLst>
                                          <p:attrName>fillcolor</p:attrName>
                                        </p:attrNameLst>
                                      </p:cBhvr>
                                      <p:tavLst>
                                        <p:tav tm="0">
                                          <p:val>
                                            <p:clrVal>
                                              <a:schemeClr val="accent2"/>
                                            </p:clrVal>
                                          </p:val>
                                        </p:tav>
                                        <p:tav tm="50000">
                                          <p:val>
                                            <p:clrVal>
                                              <a:schemeClr val="hlink"/>
                                            </p:clrVal>
                                          </p:val>
                                        </p:tav>
                                      </p:tavLst>
                                    </p:anim>
                                    <p:set>
                                      <p:cBhvr>
                                        <p:cTn id="18" dur="80"/>
                                        <p:tgtEl>
                                          <p:spTgt spid="48"/>
                                        </p:tgtEl>
                                        <p:attrNameLst>
                                          <p:attrName>fill.type</p:attrName>
                                        </p:attrNameLst>
                                      </p:cBhvr>
                                      <p:to>
                                        <p:strVal val="solid"/>
                                      </p:to>
                                    </p:set>
                                  </p:childTnLst>
                                </p:cTn>
                              </p:par>
                            </p:childTnLst>
                          </p:cTn>
                        </p:par>
                        <p:par>
                          <p:cTn id="19" fill="hold">
                            <p:stCondLst>
                              <p:cond delay="240"/>
                            </p:stCondLst>
                            <p:childTnLst>
                              <p:par>
                                <p:cTn id="20" presetID="1" presetClass="entr" presetSubtype="0"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childTnLst>
                                </p:cTn>
                              </p:par>
                            </p:childTnLst>
                          </p:cTn>
                        </p:par>
                        <p:par>
                          <p:cTn id="22" fill="hold">
                            <p:stCondLst>
                              <p:cond delay="240"/>
                            </p:stCondLst>
                            <p:childTnLst>
                              <p:par>
                                <p:cTn id="23" presetID="27" presetClass="entr" presetSubtype="0" fill="hold" grpId="0" nodeType="afterEffect">
                                  <p:stCondLst>
                                    <p:cond delay="0"/>
                                  </p:stCondLst>
                                  <p:iterate type="lt">
                                    <p:tmPct val="50000"/>
                                  </p:iterate>
                                  <p:childTnLst>
                                    <p:set>
                                      <p:cBhvr>
                                        <p:cTn id="24" dur="1" fill="hold">
                                          <p:stCondLst>
                                            <p:cond delay="0"/>
                                          </p:stCondLst>
                                        </p:cTn>
                                        <p:tgtEl>
                                          <p:spTgt spid="50"/>
                                        </p:tgtEl>
                                        <p:attrNameLst>
                                          <p:attrName>style.visibility</p:attrName>
                                        </p:attrNameLst>
                                      </p:cBhvr>
                                      <p:to>
                                        <p:strVal val="visible"/>
                                      </p:to>
                                    </p:set>
                                    <p:anim calcmode="discrete" valueType="clr">
                                      <p:cBhvr override="childStyle">
                                        <p:cTn id="25" dur="80"/>
                                        <p:tgtEl>
                                          <p:spTgt spid="50"/>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50"/>
                                        </p:tgtEl>
                                        <p:attrNameLst>
                                          <p:attrName>fillcolor</p:attrName>
                                        </p:attrNameLst>
                                      </p:cBhvr>
                                      <p:tavLst>
                                        <p:tav tm="0">
                                          <p:val>
                                            <p:clrVal>
                                              <a:schemeClr val="accent2"/>
                                            </p:clrVal>
                                          </p:val>
                                        </p:tav>
                                        <p:tav tm="50000">
                                          <p:val>
                                            <p:clrVal>
                                              <a:schemeClr val="hlink"/>
                                            </p:clrVal>
                                          </p:val>
                                        </p:tav>
                                      </p:tavLst>
                                    </p:anim>
                                    <p:set>
                                      <p:cBhvr>
                                        <p:cTn id="27" dur="80"/>
                                        <p:tgtEl>
                                          <p:spTgt spid="50"/>
                                        </p:tgtEl>
                                        <p:attrNameLst>
                                          <p:attrName>fill.type</p:attrName>
                                        </p:attrNameLst>
                                      </p:cBhvr>
                                      <p:to>
                                        <p:strVal val="solid"/>
                                      </p:to>
                                    </p:set>
                                  </p:childTnLst>
                                </p:cTn>
                              </p:par>
                            </p:childTnLst>
                          </p:cTn>
                        </p:par>
                        <p:par>
                          <p:cTn id="28" fill="hold">
                            <p:stCondLst>
                              <p:cond delay="1202"/>
                            </p:stCondLst>
                            <p:childTnLst>
                              <p:par>
                                <p:cTn id="29" presetID="1" presetClass="entr" presetSubtype="0" fill="hold" grpId="0" nodeType="afterEffect">
                                  <p:stCondLst>
                                    <p:cond delay="0"/>
                                  </p:stCondLst>
                                  <p:childTnLst>
                                    <p:set>
                                      <p:cBhvr>
                                        <p:cTn id="30" dur="1" fill="hold">
                                          <p:stCondLst>
                                            <p:cond delay="0"/>
                                          </p:stCondLst>
                                        </p:cTn>
                                        <p:tgtEl>
                                          <p:spTgt spid="51"/>
                                        </p:tgtEl>
                                        <p:attrNameLst>
                                          <p:attrName>style.visibility</p:attrName>
                                        </p:attrNameLst>
                                      </p:cBhvr>
                                      <p:to>
                                        <p:strVal val="visible"/>
                                      </p:to>
                                    </p:set>
                                  </p:childTnLst>
                                </p:cTn>
                              </p:par>
                            </p:childTnLst>
                          </p:cTn>
                        </p:par>
                        <p:par>
                          <p:cTn id="31" fill="hold">
                            <p:stCondLst>
                              <p:cond delay="1202"/>
                            </p:stCondLst>
                            <p:childTnLst>
                              <p:par>
                                <p:cTn id="32" presetID="27" presetClass="entr" presetSubtype="0" fill="hold" grpId="0" nodeType="afterEffect">
                                  <p:stCondLst>
                                    <p:cond delay="0"/>
                                  </p:stCondLst>
                                  <p:iterate type="lt">
                                    <p:tmPct val="50000"/>
                                  </p:iterate>
                                  <p:childTnLst>
                                    <p:set>
                                      <p:cBhvr>
                                        <p:cTn id="33" dur="1" fill="hold">
                                          <p:stCondLst>
                                            <p:cond delay="0"/>
                                          </p:stCondLst>
                                        </p:cTn>
                                        <p:tgtEl>
                                          <p:spTgt spid="52"/>
                                        </p:tgtEl>
                                        <p:attrNameLst>
                                          <p:attrName>style.visibility</p:attrName>
                                        </p:attrNameLst>
                                      </p:cBhvr>
                                      <p:to>
                                        <p:strVal val="visible"/>
                                      </p:to>
                                    </p:set>
                                    <p:anim calcmode="discrete" valueType="clr">
                                      <p:cBhvr override="childStyle">
                                        <p:cTn id="34" dur="80"/>
                                        <p:tgtEl>
                                          <p:spTgt spid="52"/>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52"/>
                                        </p:tgtEl>
                                        <p:attrNameLst>
                                          <p:attrName>fillcolor</p:attrName>
                                        </p:attrNameLst>
                                      </p:cBhvr>
                                      <p:tavLst>
                                        <p:tav tm="0">
                                          <p:val>
                                            <p:clrVal>
                                              <a:schemeClr val="accent2"/>
                                            </p:clrVal>
                                          </p:val>
                                        </p:tav>
                                        <p:tav tm="50000">
                                          <p:val>
                                            <p:clrVal>
                                              <a:schemeClr val="hlink"/>
                                            </p:clrVal>
                                          </p:val>
                                        </p:tav>
                                      </p:tavLst>
                                    </p:anim>
                                    <p:set>
                                      <p:cBhvr>
                                        <p:cTn id="36" dur="80"/>
                                        <p:tgtEl>
                                          <p:spTgt spid="52"/>
                                        </p:tgtEl>
                                        <p:attrNameLst>
                                          <p:attrName>fill.type</p:attrName>
                                        </p:attrNameLst>
                                      </p:cBhvr>
                                      <p:to>
                                        <p:strVal val="solid"/>
                                      </p:to>
                                    </p:set>
                                  </p:childTnLst>
                                </p:cTn>
                              </p:par>
                            </p:childTnLst>
                          </p:cTn>
                        </p:par>
                        <p:par>
                          <p:cTn id="37" fill="hold">
                            <p:stCondLst>
                              <p:cond delay="1603"/>
                            </p:stCondLst>
                            <p:childTnLst>
                              <p:par>
                                <p:cTn id="38" presetID="1" presetClass="entr" presetSubtype="0" fill="hold" grpId="0" nodeType="afterEffect">
                                  <p:stCondLst>
                                    <p:cond delay="0"/>
                                  </p:stCondLst>
                                  <p:childTnLst>
                                    <p:set>
                                      <p:cBhvr>
                                        <p:cTn id="39" dur="1" fill="hold">
                                          <p:stCondLst>
                                            <p:cond delay="0"/>
                                          </p:stCondLst>
                                        </p:cTn>
                                        <p:tgtEl>
                                          <p:spTgt spid="53"/>
                                        </p:tgtEl>
                                        <p:attrNameLst>
                                          <p:attrName>style.visibility</p:attrName>
                                        </p:attrNameLst>
                                      </p:cBhvr>
                                      <p:to>
                                        <p:strVal val="visible"/>
                                      </p:to>
                                    </p:set>
                                  </p:childTnLst>
                                </p:cTn>
                              </p:par>
                            </p:childTnLst>
                          </p:cTn>
                        </p:par>
                        <p:par>
                          <p:cTn id="40" fill="hold">
                            <p:stCondLst>
                              <p:cond delay="1603"/>
                            </p:stCondLst>
                            <p:childTnLst>
                              <p:par>
                                <p:cTn id="41" presetID="27" presetClass="entr" presetSubtype="0" fill="hold" grpId="0" nodeType="afterEffect">
                                  <p:stCondLst>
                                    <p:cond delay="0"/>
                                  </p:stCondLst>
                                  <p:iterate type="lt">
                                    <p:tmPct val="50000"/>
                                  </p:iterate>
                                  <p:childTnLst>
                                    <p:set>
                                      <p:cBhvr>
                                        <p:cTn id="42" dur="1" fill="hold">
                                          <p:stCondLst>
                                            <p:cond delay="0"/>
                                          </p:stCondLst>
                                        </p:cTn>
                                        <p:tgtEl>
                                          <p:spTgt spid="54"/>
                                        </p:tgtEl>
                                        <p:attrNameLst>
                                          <p:attrName>style.visibility</p:attrName>
                                        </p:attrNameLst>
                                      </p:cBhvr>
                                      <p:to>
                                        <p:strVal val="visible"/>
                                      </p:to>
                                    </p:set>
                                    <p:anim calcmode="discrete" valueType="clr">
                                      <p:cBhvr override="childStyle">
                                        <p:cTn id="43" dur="80"/>
                                        <p:tgtEl>
                                          <p:spTgt spid="54"/>
                                        </p:tgtEl>
                                        <p:attrNameLst>
                                          <p:attrName>style.color</p:attrName>
                                        </p:attrNameLst>
                                      </p:cBhvr>
                                      <p:tavLst>
                                        <p:tav tm="0">
                                          <p:val>
                                            <p:clrVal>
                                              <a:schemeClr val="accent2"/>
                                            </p:clrVal>
                                          </p:val>
                                        </p:tav>
                                        <p:tav tm="50000">
                                          <p:val>
                                            <p:clrVal>
                                              <a:schemeClr val="hlink"/>
                                            </p:clrVal>
                                          </p:val>
                                        </p:tav>
                                      </p:tavLst>
                                    </p:anim>
                                    <p:anim calcmode="discrete" valueType="clr">
                                      <p:cBhvr>
                                        <p:cTn id="44" dur="80"/>
                                        <p:tgtEl>
                                          <p:spTgt spid="54"/>
                                        </p:tgtEl>
                                        <p:attrNameLst>
                                          <p:attrName>fillcolor</p:attrName>
                                        </p:attrNameLst>
                                      </p:cBhvr>
                                      <p:tavLst>
                                        <p:tav tm="0">
                                          <p:val>
                                            <p:clrVal>
                                              <a:schemeClr val="accent2"/>
                                            </p:clrVal>
                                          </p:val>
                                        </p:tav>
                                        <p:tav tm="50000">
                                          <p:val>
                                            <p:clrVal>
                                              <a:schemeClr val="hlink"/>
                                            </p:clrVal>
                                          </p:val>
                                        </p:tav>
                                      </p:tavLst>
                                    </p:anim>
                                    <p:set>
                                      <p:cBhvr>
                                        <p:cTn id="45" dur="80"/>
                                        <p:tgtEl>
                                          <p:spTgt spid="54"/>
                                        </p:tgtEl>
                                        <p:attrNameLst>
                                          <p:attrName>fill.type</p:attrName>
                                        </p:attrNameLst>
                                      </p:cBhvr>
                                      <p:to>
                                        <p:strVal val="solid"/>
                                      </p:to>
                                    </p:set>
                                  </p:childTnLst>
                                </p:cTn>
                              </p:par>
                            </p:childTnLst>
                          </p:cTn>
                        </p:par>
                        <p:par>
                          <p:cTn id="46" fill="hold">
                            <p:stCondLst>
                              <p:cond delay="1804"/>
                            </p:stCondLst>
                            <p:childTnLst>
                              <p:par>
                                <p:cTn id="47" presetID="1" presetClass="entr" presetSubtype="0" fill="hold" grpId="0" nodeType="afterEffect">
                                  <p:stCondLst>
                                    <p:cond delay="0"/>
                                  </p:stCondLst>
                                  <p:childTnLst>
                                    <p:set>
                                      <p:cBhvr>
                                        <p:cTn id="48" dur="1" fill="hold">
                                          <p:stCondLst>
                                            <p:cond delay="0"/>
                                          </p:stCondLst>
                                        </p:cTn>
                                        <p:tgtEl>
                                          <p:spTgt spid="55"/>
                                        </p:tgtEl>
                                        <p:attrNameLst>
                                          <p:attrName>style.visibility</p:attrName>
                                        </p:attrNameLst>
                                      </p:cBhvr>
                                      <p:to>
                                        <p:strVal val="visible"/>
                                      </p:to>
                                    </p:set>
                                  </p:childTnLst>
                                </p:cTn>
                              </p:par>
                            </p:childTnLst>
                          </p:cTn>
                        </p:par>
                        <p:par>
                          <p:cTn id="49" fill="hold">
                            <p:stCondLst>
                              <p:cond delay="1804"/>
                            </p:stCondLst>
                            <p:childTnLst>
                              <p:par>
                                <p:cTn id="50" presetID="27" presetClass="entr" presetSubtype="0" fill="hold" grpId="0" nodeType="afterEffect">
                                  <p:stCondLst>
                                    <p:cond delay="0"/>
                                  </p:stCondLst>
                                  <p:iterate type="lt">
                                    <p:tmPct val="50000"/>
                                  </p:iterate>
                                  <p:childTnLst>
                                    <p:set>
                                      <p:cBhvr>
                                        <p:cTn id="51" dur="1" fill="hold">
                                          <p:stCondLst>
                                            <p:cond delay="0"/>
                                          </p:stCondLst>
                                        </p:cTn>
                                        <p:tgtEl>
                                          <p:spTgt spid="56"/>
                                        </p:tgtEl>
                                        <p:attrNameLst>
                                          <p:attrName>style.visibility</p:attrName>
                                        </p:attrNameLst>
                                      </p:cBhvr>
                                      <p:to>
                                        <p:strVal val="visible"/>
                                      </p:to>
                                    </p:set>
                                    <p:anim calcmode="discrete" valueType="clr">
                                      <p:cBhvr override="childStyle">
                                        <p:cTn id="52" dur="80"/>
                                        <p:tgtEl>
                                          <p:spTgt spid="56"/>
                                        </p:tgtEl>
                                        <p:attrNameLst>
                                          <p:attrName>style.color</p:attrName>
                                        </p:attrNameLst>
                                      </p:cBhvr>
                                      <p:tavLst>
                                        <p:tav tm="0">
                                          <p:val>
                                            <p:clrVal>
                                              <a:schemeClr val="accent2"/>
                                            </p:clrVal>
                                          </p:val>
                                        </p:tav>
                                        <p:tav tm="50000">
                                          <p:val>
                                            <p:clrVal>
                                              <a:schemeClr val="hlink"/>
                                            </p:clrVal>
                                          </p:val>
                                        </p:tav>
                                      </p:tavLst>
                                    </p:anim>
                                    <p:anim calcmode="discrete" valueType="clr">
                                      <p:cBhvr>
                                        <p:cTn id="53" dur="80"/>
                                        <p:tgtEl>
                                          <p:spTgt spid="56"/>
                                        </p:tgtEl>
                                        <p:attrNameLst>
                                          <p:attrName>fillcolor</p:attrName>
                                        </p:attrNameLst>
                                      </p:cBhvr>
                                      <p:tavLst>
                                        <p:tav tm="0">
                                          <p:val>
                                            <p:clrVal>
                                              <a:schemeClr val="accent2"/>
                                            </p:clrVal>
                                          </p:val>
                                        </p:tav>
                                        <p:tav tm="50000">
                                          <p:val>
                                            <p:clrVal>
                                              <a:schemeClr val="hlink"/>
                                            </p:clrVal>
                                          </p:val>
                                        </p:tav>
                                      </p:tavLst>
                                    </p:anim>
                                    <p:set>
                                      <p:cBhvr>
                                        <p:cTn id="54" dur="80"/>
                                        <p:tgtEl>
                                          <p:spTgt spid="56"/>
                                        </p:tgtEl>
                                        <p:attrNameLst>
                                          <p:attrName>fill.type</p:attrName>
                                        </p:attrNameLst>
                                      </p:cBhvr>
                                      <p:to>
                                        <p:strVal val="solid"/>
                                      </p:to>
                                    </p:set>
                                  </p:childTnLst>
                                </p:cTn>
                              </p:par>
                            </p:childTnLst>
                          </p:cTn>
                        </p:par>
                        <p:par>
                          <p:cTn id="55" fill="hold">
                            <p:stCondLst>
                              <p:cond delay="2004"/>
                            </p:stCondLst>
                            <p:childTnLst>
                              <p:par>
                                <p:cTn id="56" presetID="1" presetClass="entr" presetSubtype="0" fill="hold" grpId="0" nodeType="afterEffect">
                                  <p:stCondLst>
                                    <p:cond delay="0"/>
                                  </p:stCondLst>
                                  <p:childTnLst>
                                    <p:set>
                                      <p:cBhvr>
                                        <p:cTn id="57" dur="1" fill="hold">
                                          <p:stCondLst>
                                            <p:cond delay="0"/>
                                          </p:stCondLst>
                                        </p:cTn>
                                        <p:tgtEl>
                                          <p:spTgt spid="57"/>
                                        </p:tgtEl>
                                        <p:attrNameLst>
                                          <p:attrName>style.visibility</p:attrName>
                                        </p:attrNameLst>
                                      </p:cBhvr>
                                      <p:to>
                                        <p:strVal val="visible"/>
                                      </p:to>
                                    </p:set>
                                  </p:childTnLst>
                                </p:cTn>
                              </p:par>
                            </p:childTnLst>
                          </p:cTn>
                        </p:par>
                        <p:par>
                          <p:cTn id="58" fill="hold">
                            <p:stCondLst>
                              <p:cond delay="2004"/>
                            </p:stCondLst>
                            <p:childTnLst>
                              <p:par>
                                <p:cTn id="59" presetID="27" presetClass="entr" presetSubtype="0" fill="hold" grpId="0" nodeType="afterEffect">
                                  <p:stCondLst>
                                    <p:cond delay="0"/>
                                  </p:stCondLst>
                                  <p:iterate type="lt">
                                    <p:tmPct val="50000"/>
                                  </p:iterate>
                                  <p:childTnLst>
                                    <p:set>
                                      <p:cBhvr>
                                        <p:cTn id="60" dur="1" fill="hold">
                                          <p:stCondLst>
                                            <p:cond delay="0"/>
                                          </p:stCondLst>
                                        </p:cTn>
                                        <p:tgtEl>
                                          <p:spTgt spid="58"/>
                                        </p:tgtEl>
                                        <p:attrNameLst>
                                          <p:attrName>style.visibility</p:attrName>
                                        </p:attrNameLst>
                                      </p:cBhvr>
                                      <p:to>
                                        <p:strVal val="visible"/>
                                      </p:to>
                                    </p:set>
                                    <p:anim calcmode="discrete" valueType="clr">
                                      <p:cBhvr override="childStyle">
                                        <p:cTn id="61" dur="80"/>
                                        <p:tgtEl>
                                          <p:spTgt spid="58"/>
                                        </p:tgtEl>
                                        <p:attrNameLst>
                                          <p:attrName>style.color</p:attrName>
                                        </p:attrNameLst>
                                      </p:cBhvr>
                                      <p:tavLst>
                                        <p:tav tm="0">
                                          <p:val>
                                            <p:clrVal>
                                              <a:schemeClr val="accent2"/>
                                            </p:clrVal>
                                          </p:val>
                                        </p:tav>
                                        <p:tav tm="50000">
                                          <p:val>
                                            <p:clrVal>
                                              <a:schemeClr val="hlink"/>
                                            </p:clrVal>
                                          </p:val>
                                        </p:tav>
                                      </p:tavLst>
                                    </p:anim>
                                    <p:anim calcmode="discrete" valueType="clr">
                                      <p:cBhvr>
                                        <p:cTn id="62" dur="80"/>
                                        <p:tgtEl>
                                          <p:spTgt spid="58"/>
                                        </p:tgtEl>
                                        <p:attrNameLst>
                                          <p:attrName>fillcolor</p:attrName>
                                        </p:attrNameLst>
                                      </p:cBhvr>
                                      <p:tavLst>
                                        <p:tav tm="0">
                                          <p:val>
                                            <p:clrVal>
                                              <a:schemeClr val="accent2"/>
                                            </p:clrVal>
                                          </p:val>
                                        </p:tav>
                                        <p:tav tm="50000">
                                          <p:val>
                                            <p:clrVal>
                                              <a:schemeClr val="hlink"/>
                                            </p:clrVal>
                                          </p:val>
                                        </p:tav>
                                      </p:tavLst>
                                    </p:anim>
                                    <p:set>
                                      <p:cBhvr>
                                        <p:cTn id="63" dur="80"/>
                                        <p:tgtEl>
                                          <p:spTgt spid="58"/>
                                        </p:tgtEl>
                                        <p:attrNameLst>
                                          <p:attrName>fill.type</p:attrName>
                                        </p:attrNameLst>
                                      </p:cBhvr>
                                      <p:to>
                                        <p:strVal val="solid"/>
                                      </p:to>
                                    </p:set>
                                  </p:childTnLst>
                                </p:cTn>
                              </p:par>
                            </p:childTnLst>
                          </p:cTn>
                        </p:par>
                        <p:par>
                          <p:cTn id="64" fill="hold">
                            <p:stCondLst>
                              <p:cond delay="2365"/>
                            </p:stCondLst>
                            <p:childTnLst>
                              <p:par>
                                <p:cTn id="65" presetID="1" presetClass="entr" presetSubtype="0" fill="hold" grpId="0" nodeType="afterEffect">
                                  <p:stCondLst>
                                    <p:cond delay="0"/>
                                  </p:stCondLst>
                                  <p:childTnLst>
                                    <p:set>
                                      <p:cBhvr>
                                        <p:cTn id="66" dur="1" fill="hold">
                                          <p:stCondLst>
                                            <p:cond delay="0"/>
                                          </p:stCondLst>
                                        </p:cTn>
                                        <p:tgtEl>
                                          <p:spTgt spid="59"/>
                                        </p:tgtEl>
                                        <p:attrNameLst>
                                          <p:attrName>style.visibility</p:attrName>
                                        </p:attrNameLst>
                                      </p:cBhvr>
                                      <p:to>
                                        <p:strVal val="visible"/>
                                      </p:to>
                                    </p:set>
                                  </p:childTnLst>
                                </p:cTn>
                              </p:par>
                            </p:childTnLst>
                          </p:cTn>
                        </p:par>
                        <p:par>
                          <p:cTn id="67" fill="hold">
                            <p:stCondLst>
                              <p:cond delay="2365"/>
                            </p:stCondLst>
                            <p:childTnLst>
                              <p:par>
                                <p:cTn id="68" presetID="27" presetClass="entr" presetSubtype="0" fill="hold" grpId="0" nodeType="afterEffect">
                                  <p:stCondLst>
                                    <p:cond delay="0"/>
                                  </p:stCondLst>
                                  <p:iterate type="lt">
                                    <p:tmPct val="50000"/>
                                  </p:iterate>
                                  <p:childTnLst>
                                    <p:set>
                                      <p:cBhvr>
                                        <p:cTn id="69" dur="1" fill="hold">
                                          <p:stCondLst>
                                            <p:cond delay="0"/>
                                          </p:stCondLst>
                                        </p:cTn>
                                        <p:tgtEl>
                                          <p:spTgt spid="60"/>
                                        </p:tgtEl>
                                        <p:attrNameLst>
                                          <p:attrName>style.visibility</p:attrName>
                                        </p:attrNameLst>
                                      </p:cBhvr>
                                      <p:to>
                                        <p:strVal val="visible"/>
                                      </p:to>
                                    </p:set>
                                    <p:anim calcmode="discrete" valueType="clr">
                                      <p:cBhvr override="childStyle">
                                        <p:cTn id="70" dur="80"/>
                                        <p:tgtEl>
                                          <p:spTgt spid="60"/>
                                        </p:tgtEl>
                                        <p:attrNameLst>
                                          <p:attrName>style.color</p:attrName>
                                        </p:attrNameLst>
                                      </p:cBhvr>
                                      <p:tavLst>
                                        <p:tav tm="0">
                                          <p:val>
                                            <p:clrVal>
                                              <a:schemeClr val="accent2"/>
                                            </p:clrVal>
                                          </p:val>
                                        </p:tav>
                                        <p:tav tm="50000">
                                          <p:val>
                                            <p:clrVal>
                                              <a:schemeClr val="hlink"/>
                                            </p:clrVal>
                                          </p:val>
                                        </p:tav>
                                      </p:tavLst>
                                    </p:anim>
                                    <p:anim calcmode="discrete" valueType="clr">
                                      <p:cBhvr>
                                        <p:cTn id="71" dur="80"/>
                                        <p:tgtEl>
                                          <p:spTgt spid="60"/>
                                        </p:tgtEl>
                                        <p:attrNameLst>
                                          <p:attrName>fillcolor</p:attrName>
                                        </p:attrNameLst>
                                      </p:cBhvr>
                                      <p:tavLst>
                                        <p:tav tm="0">
                                          <p:val>
                                            <p:clrVal>
                                              <a:schemeClr val="accent2"/>
                                            </p:clrVal>
                                          </p:val>
                                        </p:tav>
                                        <p:tav tm="50000">
                                          <p:val>
                                            <p:clrVal>
                                              <a:schemeClr val="hlink"/>
                                            </p:clrVal>
                                          </p:val>
                                        </p:tav>
                                      </p:tavLst>
                                    </p:anim>
                                    <p:set>
                                      <p:cBhvr>
                                        <p:cTn id="72" dur="80"/>
                                        <p:tgtEl>
                                          <p:spTgt spid="60"/>
                                        </p:tgtEl>
                                        <p:attrNameLst>
                                          <p:attrName>fill.type</p:attrName>
                                        </p:attrNameLst>
                                      </p:cBhvr>
                                      <p:to>
                                        <p:strVal val="solid"/>
                                      </p:to>
                                    </p:set>
                                  </p:childTnLst>
                                </p:cTn>
                              </p:par>
                            </p:childTnLst>
                          </p:cTn>
                        </p:par>
                        <p:par>
                          <p:cTn id="73" fill="hold">
                            <p:stCondLst>
                              <p:cond delay="2606"/>
                            </p:stCondLst>
                            <p:childTnLst>
                              <p:par>
                                <p:cTn id="74" presetID="1" presetClass="entr" presetSubtype="0" fill="hold" grpId="0" nodeType="afterEffect">
                                  <p:stCondLst>
                                    <p:cond delay="0"/>
                                  </p:stCondLst>
                                  <p:childTnLst>
                                    <p:set>
                                      <p:cBhvr>
                                        <p:cTn id="75" dur="1" fill="hold">
                                          <p:stCondLst>
                                            <p:cond delay="0"/>
                                          </p:stCondLst>
                                        </p:cTn>
                                        <p:tgtEl>
                                          <p:spTgt spid="61"/>
                                        </p:tgtEl>
                                        <p:attrNameLst>
                                          <p:attrName>style.visibility</p:attrName>
                                        </p:attrNameLst>
                                      </p:cBhvr>
                                      <p:to>
                                        <p:strVal val="visible"/>
                                      </p:to>
                                    </p:set>
                                  </p:childTnLst>
                                </p:cTn>
                              </p:par>
                            </p:childTnLst>
                          </p:cTn>
                        </p:par>
                        <p:par>
                          <p:cTn id="76" fill="hold">
                            <p:stCondLst>
                              <p:cond delay="2606"/>
                            </p:stCondLst>
                            <p:childTnLst>
                              <p:par>
                                <p:cTn id="77" presetID="27" presetClass="entr" presetSubtype="0" fill="hold" grpId="0" nodeType="afterEffect">
                                  <p:stCondLst>
                                    <p:cond delay="0"/>
                                  </p:stCondLst>
                                  <p:iterate type="lt">
                                    <p:tmPct val="50000"/>
                                  </p:iterate>
                                  <p:childTnLst>
                                    <p:set>
                                      <p:cBhvr>
                                        <p:cTn id="78" dur="1" fill="hold">
                                          <p:stCondLst>
                                            <p:cond delay="0"/>
                                          </p:stCondLst>
                                        </p:cTn>
                                        <p:tgtEl>
                                          <p:spTgt spid="62"/>
                                        </p:tgtEl>
                                        <p:attrNameLst>
                                          <p:attrName>style.visibility</p:attrName>
                                        </p:attrNameLst>
                                      </p:cBhvr>
                                      <p:to>
                                        <p:strVal val="visible"/>
                                      </p:to>
                                    </p:set>
                                    <p:anim calcmode="discrete" valueType="clr">
                                      <p:cBhvr override="childStyle">
                                        <p:cTn id="79" dur="80"/>
                                        <p:tgtEl>
                                          <p:spTgt spid="62"/>
                                        </p:tgtEl>
                                        <p:attrNameLst>
                                          <p:attrName>style.color</p:attrName>
                                        </p:attrNameLst>
                                      </p:cBhvr>
                                      <p:tavLst>
                                        <p:tav tm="0">
                                          <p:val>
                                            <p:clrVal>
                                              <a:schemeClr val="accent2"/>
                                            </p:clrVal>
                                          </p:val>
                                        </p:tav>
                                        <p:tav tm="50000">
                                          <p:val>
                                            <p:clrVal>
                                              <a:schemeClr val="hlink"/>
                                            </p:clrVal>
                                          </p:val>
                                        </p:tav>
                                      </p:tavLst>
                                    </p:anim>
                                    <p:anim calcmode="discrete" valueType="clr">
                                      <p:cBhvr>
                                        <p:cTn id="80" dur="80"/>
                                        <p:tgtEl>
                                          <p:spTgt spid="62"/>
                                        </p:tgtEl>
                                        <p:attrNameLst>
                                          <p:attrName>fillcolor</p:attrName>
                                        </p:attrNameLst>
                                      </p:cBhvr>
                                      <p:tavLst>
                                        <p:tav tm="0">
                                          <p:val>
                                            <p:clrVal>
                                              <a:schemeClr val="accent2"/>
                                            </p:clrVal>
                                          </p:val>
                                        </p:tav>
                                        <p:tav tm="50000">
                                          <p:val>
                                            <p:clrVal>
                                              <a:schemeClr val="hlink"/>
                                            </p:clrVal>
                                          </p:val>
                                        </p:tav>
                                      </p:tavLst>
                                    </p:anim>
                                    <p:set>
                                      <p:cBhvr>
                                        <p:cTn id="81" dur="80"/>
                                        <p:tgtEl>
                                          <p:spTgt spid="62"/>
                                        </p:tgtEl>
                                        <p:attrNameLst>
                                          <p:attrName>fill.type</p:attrName>
                                        </p:attrNameLst>
                                      </p:cBhvr>
                                      <p:to>
                                        <p:strVal val="solid"/>
                                      </p:to>
                                    </p:set>
                                  </p:childTnLst>
                                </p:cTn>
                              </p:par>
                            </p:childTnLst>
                          </p:cTn>
                        </p:par>
                        <p:par>
                          <p:cTn id="82" fill="hold">
                            <p:stCondLst>
                              <p:cond delay="2727"/>
                            </p:stCondLst>
                            <p:childTnLst>
                              <p:par>
                                <p:cTn id="83" presetID="1" presetClass="entr" presetSubtype="0" fill="hold" grpId="0" nodeType="afterEffect">
                                  <p:stCondLst>
                                    <p:cond delay="0"/>
                                  </p:stCondLst>
                                  <p:childTnLst>
                                    <p:set>
                                      <p:cBhvr>
                                        <p:cTn id="84" dur="1" fill="hold">
                                          <p:stCondLst>
                                            <p:cond delay="0"/>
                                          </p:stCondLst>
                                        </p:cTn>
                                        <p:tgtEl>
                                          <p:spTgt spid="63"/>
                                        </p:tgtEl>
                                        <p:attrNameLst>
                                          <p:attrName>style.visibility</p:attrName>
                                        </p:attrNameLst>
                                      </p:cBhvr>
                                      <p:to>
                                        <p:strVal val="visible"/>
                                      </p:to>
                                    </p:set>
                                  </p:childTnLst>
                                </p:cTn>
                              </p:par>
                            </p:childTnLst>
                          </p:cTn>
                        </p:par>
                        <p:par>
                          <p:cTn id="85" fill="hold">
                            <p:stCondLst>
                              <p:cond delay="2727"/>
                            </p:stCondLst>
                            <p:childTnLst>
                              <p:par>
                                <p:cTn id="86" presetID="27" presetClass="entr" presetSubtype="0" fill="hold" grpId="0" nodeType="afterEffect">
                                  <p:stCondLst>
                                    <p:cond delay="0"/>
                                  </p:stCondLst>
                                  <p:iterate type="lt">
                                    <p:tmPct val="50000"/>
                                  </p:iterate>
                                  <p:childTnLst>
                                    <p:set>
                                      <p:cBhvr>
                                        <p:cTn id="87" dur="1" fill="hold">
                                          <p:stCondLst>
                                            <p:cond delay="0"/>
                                          </p:stCondLst>
                                        </p:cTn>
                                        <p:tgtEl>
                                          <p:spTgt spid="64"/>
                                        </p:tgtEl>
                                        <p:attrNameLst>
                                          <p:attrName>style.visibility</p:attrName>
                                        </p:attrNameLst>
                                      </p:cBhvr>
                                      <p:to>
                                        <p:strVal val="visible"/>
                                      </p:to>
                                    </p:set>
                                    <p:anim calcmode="discrete" valueType="clr">
                                      <p:cBhvr override="childStyle">
                                        <p:cTn id="88" dur="80"/>
                                        <p:tgtEl>
                                          <p:spTgt spid="64"/>
                                        </p:tgtEl>
                                        <p:attrNameLst>
                                          <p:attrName>style.color</p:attrName>
                                        </p:attrNameLst>
                                      </p:cBhvr>
                                      <p:tavLst>
                                        <p:tav tm="0">
                                          <p:val>
                                            <p:clrVal>
                                              <a:schemeClr val="accent2"/>
                                            </p:clrVal>
                                          </p:val>
                                        </p:tav>
                                        <p:tav tm="50000">
                                          <p:val>
                                            <p:clrVal>
                                              <a:schemeClr val="hlink"/>
                                            </p:clrVal>
                                          </p:val>
                                        </p:tav>
                                      </p:tavLst>
                                    </p:anim>
                                    <p:anim calcmode="discrete" valueType="clr">
                                      <p:cBhvr>
                                        <p:cTn id="89" dur="80"/>
                                        <p:tgtEl>
                                          <p:spTgt spid="64"/>
                                        </p:tgtEl>
                                        <p:attrNameLst>
                                          <p:attrName>fillcolor</p:attrName>
                                        </p:attrNameLst>
                                      </p:cBhvr>
                                      <p:tavLst>
                                        <p:tav tm="0">
                                          <p:val>
                                            <p:clrVal>
                                              <a:schemeClr val="accent2"/>
                                            </p:clrVal>
                                          </p:val>
                                        </p:tav>
                                        <p:tav tm="50000">
                                          <p:val>
                                            <p:clrVal>
                                              <a:schemeClr val="hlink"/>
                                            </p:clrVal>
                                          </p:val>
                                        </p:tav>
                                      </p:tavLst>
                                    </p:anim>
                                    <p:set>
                                      <p:cBhvr>
                                        <p:cTn id="90" dur="80"/>
                                        <p:tgtEl>
                                          <p:spTgt spid="64"/>
                                        </p:tgtEl>
                                        <p:attrNameLst>
                                          <p:attrName>fill.type</p:attrName>
                                        </p:attrNameLst>
                                      </p:cBhvr>
                                      <p:to>
                                        <p:strVal val="solid"/>
                                      </p:to>
                                    </p:set>
                                  </p:childTnLst>
                                </p:cTn>
                              </p:par>
                            </p:childTnLst>
                          </p:cTn>
                        </p:par>
                        <p:par>
                          <p:cTn id="91" fill="hold">
                            <p:stCondLst>
                              <p:cond delay="2928"/>
                            </p:stCondLst>
                            <p:childTnLst>
                              <p:par>
                                <p:cTn id="92" presetID="1" presetClass="entr" presetSubtype="0" fill="hold" grpId="0" nodeType="afterEffect">
                                  <p:stCondLst>
                                    <p:cond delay="0"/>
                                  </p:stCondLst>
                                  <p:childTnLst>
                                    <p:set>
                                      <p:cBhvr>
                                        <p:cTn id="93" dur="1" fill="hold">
                                          <p:stCondLst>
                                            <p:cond delay="0"/>
                                          </p:stCondLst>
                                        </p:cTn>
                                        <p:tgtEl>
                                          <p:spTgt spid="65"/>
                                        </p:tgtEl>
                                        <p:attrNameLst>
                                          <p:attrName>style.visibility</p:attrName>
                                        </p:attrNameLst>
                                      </p:cBhvr>
                                      <p:to>
                                        <p:strVal val="visible"/>
                                      </p:to>
                                    </p:set>
                                  </p:childTnLst>
                                </p:cTn>
                              </p:par>
                            </p:childTnLst>
                          </p:cTn>
                        </p:par>
                        <p:par>
                          <p:cTn id="94" fill="hold">
                            <p:stCondLst>
                              <p:cond delay="2928"/>
                            </p:stCondLst>
                            <p:childTnLst>
                              <p:par>
                                <p:cTn id="95" presetID="27" presetClass="entr" presetSubtype="0" fill="hold" grpId="0" nodeType="afterEffect">
                                  <p:stCondLst>
                                    <p:cond delay="0"/>
                                  </p:stCondLst>
                                  <p:iterate type="lt">
                                    <p:tmPct val="50000"/>
                                  </p:iterate>
                                  <p:childTnLst>
                                    <p:set>
                                      <p:cBhvr>
                                        <p:cTn id="96" dur="1" fill="hold">
                                          <p:stCondLst>
                                            <p:cond delay="0"/>
                                          </p:stCondLst>
                                        </p:cTn>
                                        <p:tgtEl>
                                          <p:spTgt spid="66"/>
                                        </p:tgtEl>
                                        <p:attrNameLst>
                                          <p:attrName>style.visibility</p:attrName>
                                        </p:attrNameLst>
                                      </p:cBhvr>
                                      <p:to>
                                        <p:strVal val="visible"/>
                                      </p:to>
                                    </p:set>
                                    <p:anim calcmode="discrete" valueType="clr">
                                      <p:cBhvr override="childStyle">
                                        <p:cTn id="97" dur="80"/>
                                        <p:tgtEl>
                                          <p:spTgt spid="66"/>
                                        </p:tgtEl>
                                        <p:attrNameLst>
                                          <p:attrName>style.color</p:attrName>
                                        </p:attrNameLst>
                                      </p:cBhvr>
                                      <p:tavLst>
                                        <p:tav tm="0">
                                          <p:val>
                                            <p:clrVal>
                                              <a:schemeClr val="accent2"/>
                                            </p:clrVal>
                                          </p:val>
                                        </p:tav>
                                        <p:tav tm="50000">
                                          <p:val>
                                            <p:clrVal>
                                              <a:schemeClr val="hlink"/>
                                            </p:clrVal>
                                          </p:val>
                                        </p:tav>
                                      </p:tavLst>
                                    </p:anim>
                                    <p:anim calcmode="discrete" valueType="clr">
                                      <p:cBhvr>
                                        <p:cTn id="98" dur="80"/>
                                        <p:tgtEl>
                                          <p:spTgt spid="66"/>
                                        </p:tgtEl>
                                        <p:attrNameLst>
                                          <p:attrName>fillcolor</p:attrName>
                                        </p:attrNameLst>
                                      </p:cBhvr>
                                      <p:tavLst>
                                        <p:tav tm="0">
                                          <p:val>
                                            <p:clrVal>
                                              <a:schemeClr val="accent2"/>
                                            </p:clrVal>
                                          </p:val>
                                        </p:tav>
                                        <p:tav tm="50000">
                                          <p:val>
                                            <p:clrVal>
                                              <a:schemeClr val="hlink"/>
                                            </p:clrVal>
                                          </p:val>
                                        </p:tav>
                                      </p:tavLst>
                                    </p:anim>
                                    <p:set>
                                      <p:cBhvr>
                                        <p:cTn id="99" dur="80"/>
                                        <p:tgtEl>
                                          <p:spTgt spid="6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utoUpdateAnimBg="0"/>
      <p:bldP spid="47" grpId="0" bldLvl="0" animBg="1" autoUpdateAnimBg="0"/>
      <p:bldP spid="48" grpId="0" autoUpdateAnimBg="0"/>
      <p:bldP spid="49" grpId="0" bldLvl="0" animBg="1" autoUpdateAnimBg="0"/>
      <p:bldP spid="50" grpId="0" autoUpdateAnimBg="0"/>
      <p:bldP spid="51" grpId="0" bldLvl="0" animBg="1" autoUpdateAnimBg="0"/>
      <p:bldP spid="52" grpId="0" autoUpdateAnimBg="0"/>
      <p:bldP spid="53" grpId="0" bldLvl="0" animBg="1" autoUpdateAnimBg="0"/>
      <p:bldP spid="54" grpId="0" autoUpdateAnimBg="0"/>
      <p:bldP spid="55" grpId="0" bldLvl="0" animBg="1" autoUpdateAnimBg="0"/>
      <p:bldP spid="56" grpId="0" autoUpdateAnimBg="0"/>
      <p:bldP spid="57" grpId="0" bldLvl="0" animBg="1" autoUpdateAnimBg="0"/>
      <p:bldP spid="58" grpId="0" autoUpdateAnimBg="0"/>
      <p:bldP spid="59" grpId="0" bldLvl="0" animBg="1" autoUpdateAnimBg="0"/>
      <p:bldP spid="60" grpId="0" autoUpdateAnimBg="0"/>
      <p:bldP spid="61" grpId="0" bldLvl="0" animBg="1" autoUpdateAnimBg="0"/>
      <p:bldP spid="62" grpId="0" autoUpdateAnimBg="0"/>
      <p:bldP spid="63" grpId="0" bldLvl="0" animBg="1" autoUpdateAnimBg="0"/>
      <p:bldP spid="64" grpId="0" autoUpdateAnimBg="0"/>
      <p:bldP spid="65" grpId="0" bldLvl="0" animBg="1" autoUpdateAnimBg="0"/>
      <p:bldP spid="66"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2690889" y="2329889"/>
            <a:ext cx="2044071" cy="2677656"/>
          </a:xfrm>
          <a:prstGeom prst="rect">
            <a:avLst/>
          </a:prstGeom>
          <a:noFill/>
        </p:spPr>
        <p:txBody>
          <a:bodyPr wrap="square" rtlCol="0">
            <a:spAutoFit/>
          </a:bodyPr>
          <a:lstStyle/>
          <a:p>
            <a:pPr>
              <a:buFont typeface="Wingdings" panose="05000000000000000000" pitchFamily="2" charset="2"/>
              <a:buNone/>
            </a:pPr>
            <a:r>
              <a:rPr lang="zh-CN" altLang="en-US" sz="2800" b="1" dirty="0">
                <a:solidFill>
                  <a:srgbClr val="C14382"/>
                </a:solidFill>
                <a:latin typeface="微软雅黑" panose="020B0503020204020204" pitchFamily="34" charset="-122"/>
                <a:ea typeface="微软雅黑" panose="020B0503020204020204" pitchFamily="34" charset="-122"/>
              </a:rPr>
              <a:t>原因</a:t>
            </a:r>
          </a:p>
          <a:p>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物理损伤</a:t>
            </a:r>
            <a:r>
              <a:rPr lang="en-US" altLang="zh-CN" sz="2800" b="1" dirty="0">
                <a:solidFill>
                  <a:srgbClr val="0066FF"/>
                </a:solidFill>
                <a:latin typeface="微软雅黑" panose="020B0503020204020204" pitchFamily="34" charset="-122"/>
                <a:ea typeface="微软雅黑" panose="020B0503020204020204" pitchFamily="34" charset="-122"/>
                <a:sym typeface="楷体_GB2312" pitchFamily="1" charset="-122"/>
              </a:rPr>
              <a:t>     </a:t>
            </a:r>
          </a:p>
          <a:p>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化学损伤 </a:t>
            </a:r>
            <a:endParaRPr lang="en-US" altLang="zh-CN" sz="28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病理改变 </a:t>
            </a:r>
            <a:r>
              <a:rPr lang="en-US" altLang="zh-CN" sz="2800" b="1" dirty="0">
                <a:solidFill>
                  <a:srgbClr val="0066FF"/>
                </a:solidFill>
                <a:latin typeface="微软雅黑" panose="020B0503020204020204" pitchFamily="34" charset="-122"/>
                <a:ea typeface="微软雅黑" panose="020B0503020204020204" pitchFamily="34" charset="-122"/>
                <a:sym typeface="楷体_GB2312" pitchFamily="1" charset="-122"/>
              </a:rPr>
              <a:t>    </a:t>
            </a:r>
          </a:p>
          <a:p>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心理因素</a:t>
            </a:r>
          </a:p>
          <a:p>
            <a:pPr>
              <a:buFont typeface="Wingdings" panose="05000000000000000000" pitchFamily="2" charset="2"/>
              <a:buNone/>
            </a:pPr>
            <a:endParaRPr lang="zh-CN" altLang="en-US" sz="2800" b="1" dirty="0">
              <a:effectLst>
                <a:outerShdw blurRad="38100" dist="38100" dir="2700000" algn="tl">
                  <a:srgbClr val="FFFFFF"/>
                </a:outerShdw>
              </a:effectLst>
              <a:latin typeface="楷体" panose="02010609060101010101" pitchFamily="49" charset="-122"/>
              <a:ea typeface="楷体" panose="02010609060101010101" pitchFamily="49" charset="-122"/>
            </a:endParaRP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疼痛患者的护理</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33832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二、</a:t>
            </a:r>
            <a:r>
              <a:rPr lang="zh-CN" altLang="en-US" sz="28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原因</a:t>
            </a:r>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及影响因素</a:t>
            </a:r>
          </a:p>
        </p:txBody>
      </p:sp>
      <p:sp>
        <p:nvSpPr>
          <p:cNvPr id="36" name="文本框 35"/>
          <p:cNvSpPr txBox="1"/>
          <p:nvPr/>
        </p:nvSpPr>
        <p:spPr>
          <a:xfrm>
            <a:off x="6344256" y="2058096"/>
            <a:ext cx="3134741" cy="3539430"/>
          </a:xfrm>
          <a:prstGeom prst="rect">
            <a:avLst/>
          </a:prstGeom>
          <a:noFill/>
        </p:spPr>
        <p:txBody>
          <a:bodyPr wrap="square" rtlCol="0">
            <a:spAutoFit/>
          </a:bodyPr>
          <a:lstStyle/>
          <a:p>
            <a:pPr>
              <a:buFont typeface="Wingdings" panose="05000000000000000000" pitchFamily="2" charset="2"/>
              <a:buNone/>
            </a:pPr>
            <a:r>
              <a:rPr lang="zh-CN" altLang="en-US" sz="2800" b="1" dirty="0">
                <a:solidFill>
                  <a:srgbClr val="C14382"/>
                </a:solidFill>
                <a:latin typeface="微软雅黑" panose="020B0503020204020204" pitchFamily="34" charset="-122"/>
                <a:ea typeface="微软雅黑" panose="020B0503020204020204" pitchFamily="34" charset="-122"/>
              </a:rPr>
              <a:t>影响因素</a:t>
            </a:r>
          </a:p>
          <a:p>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年龄</a:t>
            </a:r>
            <a:r>
              <a:rPr lang="en-US" altLang="zh-CN" sz="2800" b="1" dirty="0">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个人经历</a:t>
            </a:r>
            <a:endParaRPr lang="en-US" altLang="zh-CN" sz="28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注意力</a:t>
            </a:r>
            <a:r>
              <a:rPr lang="en-US" altLang="zh-CN" sz="2800" b="1" dirty="0">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情绪</a:t>
            </a:r>
            <a:endParaRPr lang="en-US" altLang="zh-CN" sz="28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疲惫</a:t>
            </a:r>
            <a:r>
              <a:rPr lang="en-US" altLang="zh-CN" sz="2800" b="1" dirty="0">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个体差异</a:t>
            </a:r>
            <a:endParaRPr lang="en-US" altLang="zh-CN" sz="28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社会文化背景</a:t>
            </a:r>
            <a:endParaRPr lang="en-US" altLang="zh-CN" sz="28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社会支持系统</a:t>
            </a:r>
            <a:endParaRPr lang="en-US" altLang="zh-CN" sz="28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治疗和护理</a:t>
            </a:r>
          </a:p>
          <a:p>
            <a:pPr>
              <a:buFont typeface="Wingdings" panose="05000000000000000000" pitchFamily="2" charset="2"/>
              <a:buNone/>
            </a:pPr>
            <a:endParaRPr lang="zh-CN" altLang="en-US" sz="2800" b="1" dirty="0">
              <a:effectLst>
                <a:outerShdw blurRad="38100" dist="38100" dir="2700000" algn="tl">
                  <a:srgbClr val="FFFFFF"/>
                </a:outerShdw>
              </a:effectLst>
              <a:latin typeface="楷体" panose="02010609060101010101" pitchFamily="49" charset="-122"/>
              <a:ea typeface="楷体" panose="02010609060101010101" pitchFamily="49" charset="-122"/>
            </a:endParaRP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疼痛患者的护理</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23164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三、</a:t>
            </a:r>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护理评估</a:t>
            </a:r>
          </a:p>
        </p:txBody>
      </p:sp>
      <p:sp>
        <p:nvSpPr>
          <p:cNvPr id="16" name="文本框 15"/>
          <p:cNvSpPr txBox="1"/>
          <p:nvPr/>
        </p:nvSpPr>
        <p:spPr>
          <a:xfrm>
            <a:off x="1193157" y="2173161"/>
            <a:ext cx="9948668" cy="954107"/>
          </a:xfrm>
          <a:prstGeom prst="rect">
            <a:avLst/>
          </a:prstGeom>
          <a:noFill/>
        </p:spPr>
        <p:txBody>
          <a:bodyPr wrap="square" rtlCol="0">
            <a:spAutoFit/>
          </a:bodyPr>
          <a:lstStyle/>
          <a:p>
            <a:r>
              <a:rPr lang="zh-CN" altLang="en-US" sz="2800" b="1" dirty="0">
                <a:solidFill>
                  <a:srgbClr val="C14382"/>
                </a:solidFill>
                <a:latin typeface="微软雅黑" panose="020B0503020204020204" pitchFamily="34" charset="-122"/>
                <a:ea typeface="微软雅黑" panose="020B0503020204020204" pitchFamily="34" charset="-122"/>
              </a:rPr>
              <a:t>评估内容：</a:t>
            </a:r>
          </a:p>
          <a:p>
            <a:pPr>
              <a:buFont typeface="Wingdings" panose="05000000000000000000" pitchFamily="2" charset="2"/>
              <a:buNone/>
            </a:pPr>
            <a:r>
              <a:rPr lang="zh-CN" altLang="en-US" sz="2800" b="1" dirty="0">
                <a:solidFill>
                  <a:srgbClr val="0066FF"/>
                </a:solidFill>
                <a:latin typeface="微软雅黑" panose="020B0503020204020204" pitchFamily="34" charset="-122"/>
                <a:ea typeface="微软雅黑" panose="020B0503020204020204" pitchFamily="34" charset="-122"/>
              </a:rPr>
              <a:t>部位、时间、性质、表达方式、伴随症状及影响因素</a:t>
            </a:r>
            <a:endParaRPr lang="en-US" altLang="zh-CN" sz="2800" b="1" dirty="0">
              <a:solidFill>
                <a:srgbClr val="0066FF"/>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1193157" y="3103908"/>
            <a:ext cx="2044071" cy="523220"/>
          </a:xfrm>
          <a:prstGeom prst="rect">
            <a:avLst/>
          </a:prstGeom>
          <a:noFill/>
        </p:spPr>
        <p:txBody>
          <a:bodyPr wrap="square" rtlCol="0">
            <a:spAutoFit/>
          </a:bodyPr>
          <a:lstStyle/>
          <a:p>
            <a:pPr>
              <a:buFont typeface="Wingdings" panose="05000000000000000000" pitchFamily="2" charset="2"/>
              <a:buNone/>
            </a:pPr>
            <a:r>
              <a:rPr lang="zh-CN" altLang="en-US" sz="2800" b="1" dirty="0">
                <a:solidFill>
                  <a:srgbClr val="C14382"/>
                </a:solidFill>
                <a:latin typeface="微软雅黑" panose="020B0503020204020204" pitchFamily="34" charset="-122"/>
                <a:ea typeface="微软雅黑" panose="020B0503020204020204" pitchFamily="34" charset="-122"/>
              </a:rPr>
              <a:t>评估方法：</a:t>
            </a:r>
          </a:p>
        </p:txBody>
      </p:sp>
      <p:sp>
        <p:nvSpPr>
          <p:cNvPr id="29" name="Text Box 10"/>
          <p:cNvSpPr txBox="1">
            <a:spLocks noChangeArrowheads="1"/>
          </p:cNvSpPr>
          <p:nvPr/>
        </p:nvSpPr>
        <p:spPr bwMode="auto">
          <a:xfrm>
            <a:off x="1245536" y="3639855"/>
            <a:ext cx="2498725" cy="460375"/>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buFont typeface="Wingdings" panose="05000000000000000000" pitchFamily="2" charset="2"/>
              <a:buNone/>
            </a:pPr>
            <a:r>
              <a:rPr lang="zh-CN" altLang="en-US" sz="24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询问健康史</a:t>
            </a:r>
            <a:endParaRPr lang="en-US" sz="2400" b="1" dirty="0">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30" name="Text Box 10"/>
          <p:cNvSpPr txBox="1">
            <a:spLocks noChangeArrowheads="1"/>
          </p:cNvSpPr>
          <p:nvPr/>
        </p:nvSpPr>
        <p:spPr bwMode="auto">
          <a:xfrm>
            <a:off x="3984083" y="3648289"/>
            <a:ext cx="2500313" cy="460375"/>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buFont typeface="Wingdings" panose="05000000000000000000" pitchFamily="2" charset="2"/>
              <a:buNone/>
            </a:pPr>
            <a:r>
              <a:rPr lang="zh-CN" altLang="en-US" sz="2400" b="1">
                <a:effectLst>
                  <a:outerShdw blurRad="38100" dist="38100" dir="2700000" algn="tl">
                    <a:srgbClr val="FFFFFF"/>
                  </a:outerShdw>
                </a:effectLst>
                <a:latin typeface="微软雅黑" panose="020B0503020204020204" pitchFamily="34" charset="-122"/>
                <a:ea typeface="微软雅黑" panose="020B0503020204020204" pitchFamily="34" charset="-122"/>
              </a:rPr>
              <a:t>观察及体格检查</a:t>
            </a:r>
            <a:endParaRPr lang="en-US" sz="2400" b="1">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31" name="Text Box 10"/>
          <p:cNvSpPr txBox="1">
            <a:spLocks noChangeArrowheads="1"/>
          </p:cNvSpPr>
          <p:nvPr/>
        </p:nvSpPr>
        <p:spPr bwMode="auto">
          <a:xfrm>
            <a:off x="3984083" y="4209038"/>
            <a:ext cx="6480353" cy="707886"/>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观察患者的身体</a:t>
            </a:r>
            <a:r>
              <a:rPr lang="zh-CN" altLang="en-US" sz="2000" b="1" dirty="0" smtClean="0">
                <a:effectLst>
                  <a:outerShdw blurRad="38100" dist="38100" dir="2700000" algn="tl">
                    <a:srgbClr val="FFFFFF"/>
                  </a:outerShdw>
                </a:effectLst>
                <a:latin typeface="微软雅黑" panose="020B0503020204020204" pitchFamily="34" charset="-122"/>
                <a:ea typeface="微软雅黑" panose="020B0503020204020204" pitchFamily="34" charset="-122"/>
              </a:rPr>
              <a:t>动作</a:t>
            </a:r>
            <a:endParaRPr lang="en-US" altLang="zh-CN" sz="2000" b="1" dirty="0" smtClean="0">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a:buFont typeface="Wingdings" panose="05000000000000000000" pitchFamily="2" charset="2"/>
              <a:buNone/>
            </a:pPr>
            <a:r>
              <a:rPr lang="zh-CN" altLang="en-US" sz="2000" b="1" dirty="0" smtClean="0">
                <a:effectLst>
                  <a:outerShdw blurRad="38100" dist="38100" dir="2700000" algn="tl">
                    <a:srgbClr val="FFFFFF"/>
                  </a:outerShdw>
                </a:effectLst>
                <a:latin typeface="微软雅黑" panose="020B0503020204020204" pitchFamily="34" charset="-122"/>
                <a:ea typeface="微软雅黑" panose="020B0503020204020204" pitchFamily="34" charset="-122"/>
              </a:rPr>
              <a:t>（</a:t>
            </a:r>
            <a:r>
              <a:rPr lang="zh-CN" alt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静止不</a:t>
            </a:r>
            <a:r>
              <a:rPr lang="zh-CN" altLang="en-US" sz="2000" b="1" dirty="0" smtClean="0">
                <a:effectLst>
                  <a:outerShdw blurRad="38100" dist="38100" dir="2700000" algn="tl">
                    <a:srgbClr val="FFFFFF"/>
                  </a:outerShdw>
                </a:effectLst>
                <a:latin typeface="微软雅黑" panose="020B0503020204020204" pitchFamily="34" charset="-122"/>
                <a:ea typeface="微软雅黑" panose="020B0503020204020204" pitchFamily="34" charset="-122"/>
              </a:rPr>
              <a:t>动、保护性动作、无目的动作、规律性动作）</a:t>
            </a:r>
            <a:endParaRPr 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32" name="Text Box 10"/>
          <p:cNvSpPr txBox="1">
            <a:spLocks noChangeArrowheads="1"/>
          </p:cNvSpPr>
          <p:nvPr/>
        </p:nvSpPr>
        <p:spPr bwMode="auto">
          <a:xfrm>
            <a:off x="3984081" y="4212909"/>
            <a:ext cx="2643187" cy="398462"/>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rPr>
              <a:t>倾听声音</a:t>
            </a:r>
            <a:endParaRPr 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33" name="Text Box 10"/>
          <p:cNvSpPr txBox="1">
            <a:spLocks noChangeArrowheads="1"/>
          </p:cNvSpPr>
          <p:nvPr/>
        </p:nvSpPr>
        <p:spPr bwMode="auto">
          <a:xfrm>
            <a:off x="3984082" y="4209038"/>
            <a:ext cx="6480353" cy="1015663"/>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000" b="1" dirty="0" smtClean="0">
                <a:effectLst>
                  <a:outerShdw blurRad="38100" dist="38100" dir="2700000" algn="tl">
                    <a:srgbClr val="FFFFFF"/>
                  </a:outerShdw>
                </a:effectLst>
                <a:latin typeface="微软雅黑" panose="020B0503020204020204" pitchFamily="34" charset="-122"/>
                <a:ea typeface="微软雅黑" panose="020B0503020204020204" pitchFamily="34" charset="-122"/>
              </a:rPr>
              <a:t>观察生理及行为反应</a:t>
            </a:r>
            <a:endParaRPr lang="en-US" altLang="zh-CN" sz="2000" b="1" dirty="0" smtClean="0">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r>
              <a:rPr lang="zh-CN" altLang="en-US" sz="2000" b="1" dirty="0" smtClean="0">
                <a:effectLst>
                  <a:outerShdw blurRad="38100" dist="38100" dir="2700000" algn="tl">
                    <a:srgbClr val="FFFFFF"/>
                  </a:outerShdw>
                </a:effectLst>
                <a:latin typeface="微软雅黑" panose="020B0503020204020204" pitchFamily="34" charset="-122"/>
                <a:ea typeface="微软雅黑" panose="020B0503020204020204" pitchFamily="34" charset="-122"/>
              </a:rPr>
              <a:t>（</a:t>
            </a:r>
            <a:r>
              <a:rPr lang="zh-CN" alt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检查患者疼痛部位、局部肌肉的紧张度，测量脉搏、呼吸静止血压有无改变</a:t>
            </a:r>
            <a:r>
              <a:rPr lang="zh-CN" altLang="en-US" sz="2000" b="1" dirty="0" smtClean="0">
                <a:effectLst>
                  <a:outerShdw blurRad="38100" dist="38100" dir="2700000" algn="tl">
                    <a:srgbClr val="FFFFFF"/>
                  </a:outerShdw>
                </a:effectLst>
                <a:latin typeface="微软雅黑" panose="020B0503020204020204" pitchFamily="34" charset="-122"/>
                <a:ea typeface="微软雅黑" panose="020B0503020204020204" pitchFamily="34" charset="-122"/>
              </a:rPr>
              <a:t>等）</a:t>
            </a:r>
            <a:endParaRPr 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34" name="Text Box 10"/>
          <p:cNvSpPr txBox="1">
            <a:spLocks noChangeArrowheads="1"/>
          </p:cNvSpPr>
          <p:nvPr/>
        </p:nvSpPr>
        <p:spPr bwMode="auto">
          <a:xfrm>
            <a:off x="6722630" y="3648289"/>
            <a:ext cx="4025360" cy="461665"/>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buFont typeface="Wingdings" panose="05000000000000000000" pitchFamily="2" charset="2"/>
              <a:buNone/>
            </a:pPr>
            <a:r>
              <a:rPr lang="zh-CN" altLang="en-US" sz="2400" b="1">
                <a:effectLst>
                  <a:outerShdw blurRad="38100" dist="38100" dir="2700000" algn="tl">
                    <a:srgbClr val="FFFFFF"/>
                  </a:outerShdw>
                </a:effectLst>
                <a:latin typeface="微软雅黑" panose="020B0503020204020204" pitchFamily="34" charset="-122"/>
                <a:ea typeface="微软雅黑" panose="020B0503020204020204" pitchFamily="34" charset="-122"/>
              </a:rPr>
              <a:t>疼痛程度常用的评估工具</a:t>
            </a:r>
            <a:endParaRPr lang="en-US" sz="2400" b="1">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35" name="Text Box 10"/>
          <p:cNvSpPr txBox="1">
            <a:spLocks noChangeArrowheads="1"/>
          </p:cNvSpPr>
          <p:nvPr/>
        </p:nvSpPr>
        <p:spPr bwMode="auto">
          <a:xfrm>
            <a:off x="8104803" y="4176173"/>
            <a:ext cx="2643187" cy="398463"/>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rPr>
              <a:t> 分级（</a:t>
            </a:r>
            <a:r>
              <a:rPr 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rPr>
              <a:t>WHO</a:t>
            </a:r>
            <a:r>
              <a:rPr lang="zh-CN" alt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rPr>
              <a:t>）</a:t>
            </a:r>
            <a:endParaRPr 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37" name="Text Box 10"/>
          <p:cNvSpPr txBox="1">
            <a:spLocks noChangeArrowheads="1"/>
          </p:cNvSpPr>
          <p:nvPr/>
        </p:nvSpPr>
        <p:spPr bwMode="auto">
          <a:xfrm>
            <a:off x="2818428" y="4707342"/>
            <a:ext cx="7929562" cy="400050"/>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rPr>
              <a:t>0</a:t>
            </a:r>
            <a:r>
              <a:rPr lang="zh-CN" alt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rPr>
              <a:t>级（无疼痛）</a:t>
            </a:r>
            <a:r>
              <a:rPr 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rPr>
              <a:t>1</a:t>
            </a:r>
            <a:r>
              <a:rPr lang="zh-CN" alt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rPr>
              <a:t>级（轻度疼痛）</a:t>
            </a:r>
            <a:r>
              <a:rPr 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rPr>
              <a:t>2</a:t>
            </a:r>
            <a:r>
              <a:rPr lang="zh-CN" alt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rPr>
              <a:t>级（中度疼痛）</a:t>
            </a:r>
            <a:r>
              <a:rPr 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rPr>
              <a:t>3</a:t>
            </a:r>
            <a:r>
              <a:rPr lang="zh-CN" alt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rPr>
              <a:t>级（重度疼痛）</a:t>
            </a:r>
            <a:endParaRPr 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38" name="Text Box 10"/>
          <p:cNvSpPr txBox="1">
            <a:spLocks noChangeArrowheads="1"/>
          </p:cNvSpPr>
          <p:nvPr/>
        </p:nvSpPr>
        <p:spPr bwMode="auto">
          <a:xfrm>
            <a:off x="8104803" y="4165371"/>
            <a:ext cx="2643187" cy="40005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rPr>
              <a:t>数字评分法</a:t>
            </a:r>
            <a:endParaRPr 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39" name="Text Box 10"/>
          <p:cNvSpPr txBox="1">
            <a:spLocks noChangeArrowheads="1"/>
          </p:cNvSpPr>
          <p:nvPr/>
        </p:nvSpPr>
        <p:spPr bwMode="auto">
          <a:xfrm>
            <a:off x="4258996" y="4635742"/>
            <a:ext cx="6500812" cy="400050"/>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患者选择一个能代表自己疼痛感受的数字表示疼痛程度</a:t>
            </a:r>
            <a:endParaRPr 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pic>
        <p:nvPicPr>
          <p:cNvPr id="40" name="Picture 5" descr="图4-16 数字评分法"/>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4239" y="5091209"/>
            <a:ext cx="554355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 name="Text Box 10"/>
          <p:cNvSpPr txBox="1">
            <a:spLocks noChangeArrowheads="1"/>
          </p:cNvSpPr>
          <p:nvPr/>
        </p:nvSpPr>
        <p:spPr bwMode="auto">
          <a:xfrm>
            <a:off x="8104803" y="4175380"/>
            <a:ext cx="2643187" cy="40005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rPr>
              <a:t>文字描述评分法</a:t>
            </a:r>
            <a:endParaRPr 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42" name="Text Box 10"/>
          <p:cNvSpPr txBox="1">
            <a:spLocks noChangeArrowheads="1"/>
          </p:cNvSpPr>
          <p:nvPr/>
        </p:nvSpPr>
        <p:spPr bwMode="auto">
          <a:xfrm>
            <a:off x="1528191" y="4180023"/>
            <a:ext cx="6500813" cy="400050"/>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患者选择一个能代表自己疼痛感受程度的描述文字</a:t>
            </a:r>
            <a:endParaRPr 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43" name="Text Box 10"/>
          <p:cNvSpPr txBox="1">
            <a:spLocks noChangeArrowheads="1"/>
          </p:cNvSpPr>
          <p:nvPr/>
        </p:nvSpPr>
        <p:spPr bwMode="auto">
          <a:xfrm>
            <a:off x="5345237" y="4676895"/>
            <a:ext cx="5402753" cy="707886"/>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buFont typeface="Wingdings" panose="05000000000000000000" pitchFamily="2" charset="2"/>
              <a:buNone/>
            </a:pPr>
            <a:r>
              <a:rPr lang="zh-CN" alt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无疼痛    轻度疼痛     中度疼痛     重度疼痛     </a:t>
            </a:r>
            <a:endParaRPr 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algn="ctr">
              <a:buFont typeface="Wingdings" panose="05000000000000000000" pitchFamily="2" charset="2"/>
              <a:buNone/>
            </a:pPr>
            <a:r>
              <a:rPr lang="zh-CN" alt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非常严重的疼痛      无法忍受疼痛</a:t>
            </a:r>
            <a:endParaRPr 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44" name="Text Box 10"/>
          <p:cNvSpPr txBox="1">
            <a:spLocks noChangeArrowheads="1"/>
          </p:cNvSpPr>
          <p:nvPr/>
        </p:nvSpPr>
        <p:spPr bwMode="auto">
          <a:xfrm>
            <a:off x="8104803" y="4191797"/>
            <a:ext cx="2643187" cy="40005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rPr>
              <a:t>视觉模拟评分法</a:t>
            </a:r>
            <a:endParaRPr lang="en-US" sz="2000" b="1">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45" name="Text Box 10"/>
          <p:cNvSpPr txBox="1">
            <a:spLocks noChangeArrowheads="1"/>
          </p:cNvSpPr>
          <p:nvPr/>
        </p:nvSpPr>
        <p:spPr bwMode="auto">
          <a:xfrm>
            <a:off x="1536161" y="4197964"/>
            <a:ext cx="6499225" cy="400050"/>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患者根据自己对疼痛的感受在线上标记疼痛的程度。</a:t>
            </a:r>
            <a:endParaRPr 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46" name="Text Box 10"/>
          <p:cNvSpPr txBox="1">
            <a:spLocks noChangeArrowheads="1"/>
          </p:cNvSpPr>
          <p:nvPr/>
        </p:nvSpPr>
        <p:spPr bwMode="auto">
          <a:xfrm>
            <a:off x="2785725" y="4779250"/>
            <a:ext cx="7098503" cy="400110"/>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buFont typeface="Wingdings" panose="05000000000000000000" pitchFamily="2" charset="2"/>
              <a:buNone/>
            </a:pPr>
            <a:r>
              <a:rPr lang="zh-CN" alt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不痛</a:t>
            </a:r>
            <a:r>
              <a:rPr 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a:t>
            </a:r>
            <a:r>
              <a:rPr lang="zh-CN" alt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剧痛</a:t>
            </a:r>
            <a:endParaRPr 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47" name="Text Box 10"/>
          <p:cNvSpPr txBox="1">
            <a:spLocks noChangeArrowheads="1"/>
          </p:cNvSpPr>
          <p:nvPr/>
        </p:nvSpPr>
        <p:spPr bwMode="auto">
          <a:xfrm>
            <a:off x="8113606" y="4184598"/>
            <a:ext cx="2643187" cy="40005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面部表情疼痛测量图</a:t>
            </a:r>
            <a:endParaRPr 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48" name="Text Box 10"/>
          <p:cNvSpPr txBox="1">
            <a:spLocks noChangeArrowheads="1"/>
          </p:cNvSpPr>
          <p:nvPr/>
        </p:nvSpPr>
        <p:spPr bwMode="auto">
          <a:xfrm>
            <a:off x="8113606" y="4699805"/>
            <a:ext cx="2643187" cy="400050"/>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buFont typeface="Wingdings" panose="05000000000000000000" pitchFamily="2" charset="2"/>
              <a:buNone/>
            </a:pPr>
            <a:r>
              <a:rPr lang="zh-CN" alt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适用于</a:t>
            </a:r>
            <a:r>
              <a:rPr 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3</a:t>
            </a:r>
            <a:r>
              <a:rPr lang="zh-CN" alt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岁以上的儿童</a:t>
            </a:r>
            <a:endParaRPr 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pic>
        <p:nvPicPr>
          <p:cNvPr id="49" name="图片 41" descr="图片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4436" y="4170632"/>
            <a:ext cx="5267325" cy="1103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up)">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up)">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xit" presetSubtype="2" fill="hold" grpId="1" nodeType="clickEffect">
                                  <p:stCondLst>
                                    <p:cond delay="0"/>
                                  </p:stCondLst>
                                  <p:childTnLst>
                                    <p:animEffect transition="out" filter="wipe(right)">
                                      <p:cBhvr>
                                        <p:cTn id="31" dur="500"/>
                                        <p:tgtEl>
                                          <p:spTgt spid="31"/>
                                        </p:tgtEl>
                                      </p:cBhvr>
                                    </p:animEffect>
                                    <p:set>
                                      <p:cBhvr>
                                        <p:cTn id="32" dur="1" fill="hold">
                                          <p:stCondLst>
                                            <p:cond delay="499"/>
                                          </p:stCondLst>
                                        </p:cTn>
                                        <p:tgtEl>
                                          <p:spTgt spid="31"/>
                                        </p:tgtEl>
                                        <p:attrNameLst>
                                          <p:attrName>style.visibility</p:attrName>
                                        </p:attrNameLst>
                                      </p:cBhvr>
                                      <p:to>
                                        <p:strVal val="hidden"/>
                                      </p:to>
                                    </p:set>
                                  </p:childTnLst>
                                </p:cTn>
                              </p:par>
                            </p:childTnLst>
                          </p:cTn>
                        </p:par>
                        <p:par>
                          <p:cTn id="33" fill="hold">
                            <p:stCondLst>
                              <p:cond delay="5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xit" presetSubtype="2" fill="hold" grpId="1" nodeType="clickEffect">
                                  <p:stCondLst>
                                    <p:cond delay="0"/>
                                  </p:stCondLst>
                                  <p:childTnLst>
                                    <p:animEffect transition="out" filter="wipe(right)">
                                      <p:cBhvr>
                                        <p:cTn id="40" dur="500"/>
                                        <p:tgtEl>
                                          <p:spTgt spid="32"/>
                                        </p:tgtEl>
                                      </p:cBhvr>
                                    </p:animEffect>
                                    <p:set>
                                      <p:cBhvr>
                                        <p:cTn id="41" dur="1" fill="hold">
                                          <p:stCondLst>
                                            <p:cond delay="499"/>
                                          </p:stCondLst>
                                        </p:cTn>
                                        <p:tgtEl>
                                          <p:spTgt spid="32"/>
                                        </p:tgtEl>
                                        <p:attrNameLst>
                                          <p:attrName>style.visibility</p:attrName>
                                        </p:attrNameLst>
                                      </p:cBhvr>
                                      <p:to>
                                        <p:strVal val="hidden"/>
                                      </p:to>
                                    </p:set>
                                  </p:childTnLst>
                                </p:cTn>
                              </p:par>
                            </p:childTnLst>
                          </p:cTn>
                        </p:par>
                        <p:par>
                          <p:cTn id="42" fill="hold">
                            <p:stCondLst>
                              <p:cond delay="500"/>
                            </p:stCondLst>
                            <p:childTnLst>
                              <p:par>
                                <p:cTn id="43" presetID="22" presetClass="entr" presetSubtype="8"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left)">
                                      <p:cBhvr>
                                        <p:cTn id="45" dur="500"/>
                                        <p:tgtEl>
                                          <p:spTgt spid="33"/>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xit" presetSubtype="2" fill="hold" grpId="1" nodeType="clickEffect">
                                  <p:stCondLst>
                                    <p:cond delay="0"/>
                                  </p:stCondLst>
                                  <p:childTnLst>
                                    <p:animEffect transition="out" filter="wipe(right)">
                                      <p:cBhvr>
                                        <p:cTn id="49" dur="500"/>
                                        <p:tgtEl>
                                          <p:spTgt spid="33"/>
                                        </p:tgtEl>
                                      </p:cBhvr>
                                    </p:animEffect>
                                    <p:set>
                                      <p:cBhvr>
                                        <p:cTn id="50" dur="1" fill="hold">
                                          <p:stCondLst>
                                            <p:cond delay="499"/>
                                          </p:stCondLst>
                                        </p:cTn>
                                        <p:tgtEl>
                                          <p:spTgt spid="33"/>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grpId="0" nodeType="click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500"/>
                                        <p:tgtEl>
                                          <p:spTgt spid="35"/>
                                        </p:tgtEl>
                                      </p:cBhvr>
                                    </p:animEffect>
                                    <p:anim calcmode="lin" valueType="num">
                                      <p:cBhvr>
                                        <p:cTn id="61" dur="500" fill="hold"/>
                                        <p:tgtEl>
                                          <p:spTgt spid="35"/>
                                        </p:tgtEl>
                                        <p:attrNameLst>
                                          <p:attrName>ppt_x</p:attrName>
                                        </p:attrNameLst>
                                      </p:cBhvr>
                                      <p:tavLst>
                                        <p:tav tm="0">
                                          <p:val>
                                            <p:strVal val="#ppt_x"/>
                                          </p:val>
                                        </p:tav>
                                        <p:tav tm="100000">
                                          <p:val>
                                            <p:strVal val="#ppt_x"/>
                                          </p:val>
                                        </p:tav>
                                      </p:tavLst>
                                    </p:anim>
                                    <p:anim calcmode="lin" valueType="num">
                                      <p:cBhvr>
                                        <p:cTn id="62" dur="500" fill="hold"/>
                                        <p:tgtEl>
                                          <p:spTgt spid="35"/>
                                        </p:tgtEl>
                                        <p:attrNameLst>
                                          <p:attrName>ppt_y</p:attrName>
                                        </p:attrNameLst>
                                      </p:cBhvr>
                                      <p:tavLst>
                                        <p:tav tm="0">
                                          <p:val>
                                            <p:strVal val="#ppt_y+.1"/>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fill="hold"/>
                                        <p:tgtEl>
                                          <p:spTgt spid="37"/>
                                        </p:tgtEl>
                                        <p:attrNameLst>
                                          <p:attrName>ppt_x</p:attrName>
                                        </p:attrNameLst>
                                      </p:cBhvr>
                                      <p:tavLst>
                                        <p:tav tm="0">
                                          <p:val>
                                            <p:strVal val="#ppt_x"/>
                                          </p:val>
                                        </p:tav>
                                        <p:tav tm="100000">
                                          <p:val>
                                            <p:strVal val="#ppt_x"/>
                                          </p:val>
                                        </p:tav>
                                      </p:tavLst>
                                    </p:anim>
                                    <p:anim calcmode="lin" valueType="num">
                                      <p:cBhvr additive="base">
                                        <p:cTn id="66"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xit" presetSubtype="4" fill="hold" grpId="1" nodeType="clickEffect">
                                  <p:stCondLst>
                                    <p:cond delay="0"/>
                                  </p:stCondLst>
                                  <p:childTnLst>
                                    <p:anim calcmode="lin" valueType="num">
                                      <p:cBhvr additive="base">
                                        <p:cTn id="70" dur="500"/>
                                        <p:tgtEl>
                                          <p:spTgt spid="37"/>
                                        </p:tgtEl>
                                        <p:attrNameLst>
                                          <p:attrName>ppt_x</p:attrName>
                                        </p:attrNameLst>
                                      </p:cBhvr>
                                      <p:tavLst>
                                        <p:tav tm="0">
                                          <p:val>
                                            <p:strVal val="ppt_x"/>
                                          </p:val>
                                        </p:tav>
                                        <p:tav tm="100000">
                                          <p:val>
                                            <p:strVal val="ppt_x"/>
                                          </p:val>
                                        </p:tav>
                                      </p:tavLst>
                                    </p:anim>
                                    <p:anim calcmode="lin" valueType="num">
                                      <p:cBhvr additive="base">
                                        <p:cTn id="71" dur="500"/>
                                        <p:tgtEl>
                                          <p:spTgt spid="37"/>
                                        </p:tgtEl>
                                        <p:attrNameLst>
                                          <p:attrName>ppt_y</p:attrName>
                                        </p:attrNameLst>
                                      </p:cBhvr>
                                      <p:tavLst>
                                        <p:tav tm="0">
                                          <p:val>
                                            <p:strVal val="ppt_y"/>
                                          </p:val>
                                        </p:tav>
                                        <p:tav tm="100000">
                                          <p:val>
                                            <p:strVal val="1+ppt_h/2"/>
                                          </p:val>
                                        </p:tav>
                                      </p:tavLst>
                                    </p:anim>
                                    <p:set>
                                      <p:cBhvr>
                                        <p:cTn id="72" dur="1" fill="hold">
                                          <p:stCondLst>
                                            <p:cond delay="499"/>
                                          </p:stCondLst>
                                        </p:cTn>
                                        <p:tgtEl>
                                          <p:spTgt spid="37"/>
                                        </p:tgtEl>
                                        <p:attrNameLst>
                                          <p:attrName>style.visibility</p:attrName>
                                        </p:attrNameLst>
                                      </p:cBhvr>
                                      <p:to>
                                        <p:strVal val="hidden"/>
                                      </p:to>
                                    </p:set>
                                  </p:childTnLst>
                                </p:cTn>
                              </p:par>
                              <p:par>
                                <p:cTn id="73" presetID="2" presetClass="exit" presetSubtype="4" fill="hold" grpId="1" nodeType="withEffect">
                                  <p:stCondLst>
                                    <p:cond delay="0"/>
                                  </p:stCondLst>
                                  <p:childTnLst>
                                    <p:anim calcmode="lin" valueType="num">
                                      <p:cBhvr additive="base">
                                        <p:cTn id="74" dur="500"/>
                                        <p:tgtEl>
                                          <p:spTgt spid="35"/>
                                        </p:tgtEl>
                                        <p:attrNameLst>
                                          <p:attrName>ppt_x</p:attrName>
                                        </p:attrNameLst>
                                      </p:cBhvr>
                                      <p:tavLst>
                                        <p:tav tm="0">
                                          <p:val>
                                            <p:strVal val="ppt_x"/>
                                          </p:val>
                                        </p:tav>
                                        <p:tav tm="100000">
                                          <p:val>
                                            <p:strVal val="ppt_x"/>
                                          </p:val>
                                        </p:tav>
                                      </p:tavLst>
                                    </p:anim>
                                    <p:anim calcmode="lin" valueType="num">
                                      <p:cBhvr additive="base">
                                        <p:cTn id="75" dur="500"/>
                                        <p:tgtEl>
                                          <p:spTgt spid="35"/>
                                        </p:tgtEl>
                                        <p:attrNameLst>
                                          <p:attrName>ppt_y</p:attrName>
                                        </p:attrNameLst>
                                      </p:cBhvr>
                                      <p:tavLst>
                                        <p:tav tm="0">
                                          <p:val>
                                            <p:strVal val="ppt_y"/>
                                          </p:val>
                                        </p:tav>
                                        <p:tav tm="100000">
                                          <p:val>
                                            <p:strVal val="1+ppt_h/2"/>
                                          </p:val>
                                        </p:tav>
                                      </p:tavLst>
                                    </p:anim>
                                    <p:set>
                                      <p:cBhvr>
                                        <p:cTn id="76" dur="1" fill="hold">
                                          <p:stCondLst>
                                            <p:cond delay="499"/>
                                          </p:stCondLst>
                                        </p:cTn>
                                        <p:tgtEl>
                                          <p:spTgt spid="35"/>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grpId="0" nodeType="click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fade">
                                      <p:cBhvr>
                                        <p:cTn id="81" dur="500"/>
                                        <p:tgtEl>
                                          <p:spTgt spid="38"/>
                                        </p:tgtEl>
                                      </p:cBhvr>
                                    </p:animEffect>
                                    <p:anim calcmode="lin" valueType="num">
                                      <p:cBhvr>
                                        <p:cTn id="82" dur="500" fill="hold"/>
                                        <p:tgtEl>
                                          <p:spTgt spid="38"/>
                                        </p:tgtEl>
                                        <p:attrNameLst>
                                          <p:attrName>ppt_x</p:attrName>
                                        </p:attrNameLst>
                                      </p:cBhvr>
                                      <p:tavLst>
                                        <p:tav tm="0">
                                          <p:val>
                                            <p:strVal val="#ppt_x"/>
                                          </p:val>
                                        </p:tav>
                                        <p:tav tm="100000">
                                          <p:val>
                                            <p:strVal val="#ppt_x"/>
                                          </p:val>
                                        </p:tav>
                                      </p:tavLst>
                                    </p:anim>
                                    <p:anim calcmode="lin" valueType="num">
                                      <p:cBhvr>
                                        <p:cTn id="83" dur="500" fill="hold"/>
                                        <p:tgtEl>
                                          <p:spTgt spid="3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39"/>
                                        </p:tgtEl>
                                        <p:attrNameLst>
                                          <p:attrName>style.visibility</p:attrName>
                                        </p:attrNameLst>
                                      </p:cBhvr>
                                      <p:to>
                                        <p:strVal val="visible"/>
                                      </p:to>
                                    </p:set>
                                    <p:animEffect transition="in" filter="fade">
                                      <p:cBhvr>
                                        <p:cTn id="86" dur="500"/>
                                        <p:tgtEl>
                                          <p:spTgt spid="39"/>
                                        </p:tgtEl>
                                      </p:cBhvr>
                                    </p:animEffect>
                                    <p:anim calcmode="lin" valueType="num">
                                      <p:cBhvr>
                                        <p:cTn id="87" dur="500" fill="hold"/>
                                        <p:tgtEl>
                                          <p:spTgt spid="39"/>
                                        </p:tgtEl>
                                        <p:attrNameLst>
                                          <p:attrName>ppt_x</p:attrName>
                                        </p:attrNameLst>
                                      </p:cBhvr>
                                      <p:tavLst>
                                        <p:tav tm="0">
                                          <p:val>
                                            <p:strVal val="#ppt_x"/>
                                          </p:val>
                                        </p:tav>
                                        <p:tav tm="100000">
                                          <p:val>
                                            <p:strVal val="#ppt_x"/>
                                          </p:val>
                                        </p:tav>
                                      </p:tavLst>
                                    </p:anim>
                                    <p:anim calcmode="lin" valueType="num">
                                      <p:cBhvr>
                                        <p:cTn id="88" dur="500" fill="hold"/>
                                        <p:tgtEl>
                                          <p:spTgt spid="39"/>
                                        </p:tgtEl>
                                        <p:attrNameLst>
                                          <p:attrName>ppt_y</p:attrName>
                                        </p:attrNameLst>
                                      </p:cBhvr>
                                      <p:tavLst>
                                        <p:tav tm="0">
                                          <p:val>
                                            <p:strVal val="#ppt_y+.1"/>
                                          </p:val>
                                        </p:tav>
                                        <p:tav tm="100000">
                                          <p:val>
                                            <p:strVal val="#ppt_y"/>
                                          </p:val>
                                        </p:tav>
                                      </p:tavLst>
                                    </p:anim>
                                  </p:childTnLst>
                                </p:cTn>
                              </p:par>
                              <p:par>
                                <p:cTn id="89" presetID="42" presetClass="entr" presetSubtype="0" fill="hold" nodeType="with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fade">
                                      <p:cBhvr>
                                        <p:cTn id="91" dur="500"/>
                                        <p:tgtEl>
                                          <p:spTgt spid="40"/>
                                        </p:tgtEl>
                                      </p:cBhvr>
                                    </p:animEffect>
                                    <p:anim calcmode="lin" valueType="num">
                                      <p:cBhvr>
                                        <p:cTn id="92" dur="500" fill="hold"/>
                                        <p:tgtEl>
                                          <p:spTgt spid="40"/>
                                        </p:tgtEl>
                                        <p:attrNameLst>
                                          <p:attrName>ppt_x</p:attrName>
                                        </p:attrNameLst>
                                      </p:cBhvr>
                                      <p:tavLst>
                                        <p:tav tm="0">
                                          <p:val>
                                            <p:strVal val="#ppt_x"/>
                                          </p:val>
                                        </p:tav>
                                        <p:tav tm="100000">
                                          <p:val>
                                            <p:strVal val="#ppt_x"/>
                                          </p:val>
                                        </p:tav>
                                      </p:tavLst>
                                    </p:anim>
                                    <p:anim calcmode="lin" valueType="num">
                                      <p:cBhvr>
                                        <p:cTn id="93" dur="5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xit" presetSubtype="0" fill="hold" grpId="1" nodeType="clickEffect">
                                  <p:stCondLst>
                                    <p:cond delay="0"/>
                                  </p:stCondLst>
                                  <p:childTnLst>
                                    <p:animEffect transition="out" filter="fade">
                                      <p:cBhvr>
                                        <p:cTn id="97" dur="500"/>
                                        <p:tgtEl>
                                          <p:spTgt spid="38"/>
                                        </p:tgtEl>
                                      </p:cBhvr>
                                    </p:animEffect>
                                    <p:anim calcmode="lin" valueType="num">
                                      <p:cBhvr>
                                        <p:cTn id="98" dur="500"/>
                                        <p:tgtEl>
                                          <p:spTgt spid="38"/>
                                        </p:tgtEl>
                                        <p:attrNameLst>
                                          <p:attrName>ppt_x</p:attrName>
                                        </p:attrNameLst>
                                      </p:cBhvr>
                                      <p:tavLst>
                                        <p:tav tm="0">
                                          <p:val>
                                            <p:strVal val="ppt_x"/>
                                          </p:val>
                                        </p:tav>
                                        <p:tav tm="100000">
                                          <p:val>
                                            <p:strVal val="ppt_x"/>
                                          </p:val>
                                        </p:tav>
                                      </p:tavLst>
                                    </p:anim>
                                    <p:anim calcmode="lin" valueType="num">
                                      <p:cBhvr>
                                        <p:cTn id="99" dur="500"/>
                                        <p:tgtEl>
                                          <p:spTgt spid="38"/>
                                        </p:tgtEl>
                                        <p:attrNameLst>
                                          <p:attrName>ppt_y</p:attrName>
                                        </p:attrNameLst>
                                      </p:cBhvr>
                                      <p:tavLst>
                                        <p:tav tm="0">
                                          <p:val>
                                            <p:strVal val="ppt_y"/>
                                          </p:val>
                                        </p:tav>
                                        <p:tav tm="100000">
                                          <p:val>
                                            <p:strVal val="ppt_y+.1"/>
                                          </p:val>
                                        </p:tav>
                                      </p:tavLst>
                                    </p:anim>
                                    <p:set>
                                      <p:cBhvr>
                                        <p:cTn id="100" dur="1" fill="hold">
                                          <p:stCondLst>
                                            <p:cond delay="499"/>
                                          </p:stCondLst>
                                        </p:cTn>
                                        <p:tgtEl>
                                          <p:spTgt spid="38"/>
                                        </p:tgtEl>
                                        <p:attrNameLst>
                                          <p:attrName>style.visibility</p:attrName>
                                        </p:attrNameLst>
                                      </p:cBhvr>
                                      <p:to>
                                        <p:strVal val="hidden"/>
                                      </p:to>
                                    </p:set>
                                  </p:childTnLst>
                                </p:cTn>
                              </p:par>
                              <p:par>
                                <p:cTn id="101" presetID="42" presetClass="exit" presetSubtype="0" fill="hold" grpId="1" nodeType="withEffect">
                                  <p:stCondLst>
                                    <p:cond delay="0"/>
                                  </p:stCondLst>
                                  <p:childTnLst>
                                    <p:animEffect transition="out" filter="fade">
                                      <p:cBhvr>
                                        <p:cTn id="102" dur="500"/>
                                        <p:tgtEl>
                                          <p:spTgt spid="39"/>
                                        </p:tgtEl>
                                      </p:cBhvr>
                                    </p:animEffect>
                                    <p:anim calcmode="lin" valueType="num">
                                      <p:cBhvr>
                                        <p:cTn id="103" dur="500"/>
                                        <p:tgtEl>
                                          <p:spTgt spid="39"/>
                                        </p:tgtEl>
                                        <p:attrNameLst>
                                          <p:attrName>ppt_x</p:attrName>
                                        </p:attrNameLst>
                                      </p:cBhvr>
                                      <p:tavLst>
                                        <p:tav tm="0">
                                          <p:val>
                                            <p:strVal val="ppt_x"/>
                                          </p:val>
                                        </p:tav>
                                        <p:tav tm="100000">
                                          <p:val>
                                            <p:strVal val="ppt_x"/>
                                          </p:val>
                                        </p:tav>
                                      </p:tavLst>
                                    </p:anim>
                                    <p:anim calcmode="lin" valueType="num">
                                      <p:cBhvr>
                                        <p:cTn id="104" dur="500"/>
                                        <p:tgtEl>
                                          <p:spTgt spid="39"/>
                                        </p:tgtEl>
                                        <p:attrNameLst>
                                          <p:attrName>ppt_y</p:attrName>
                                        </p:attrNameLst>
                                      </p:cBhvr>
                                      <p:tavLst>
                                        <p:tav tm="0">
                                          <p:val>
                                            <p:strVal val="ppt_y"/>
                                          </p:val>
                                        </p:tav>
                                        <p:tav tm="100000">
                                          <p:val>
                                            <p:strVal val="ppt_y+.1"/>
                                          </p:val>
                                        </p:tav>
                                      </p:tavLst>
                                    </p:anim>
                                    <p:set>
                                      <p:cBhvr>
                                        <p:cTn id="105" dur="1" fill="hold">
                                          <p:stCondLst>
                                            <p:cond delay="499"/>
                                          </p:stCondLst>
                                        </p:cTn>
                                        <p:tgtEl>
                                          <p:spTgt spid="39"/>
                                        </p:tgtEl>
                                        <p:attrNameLst>
                                          <p:attrName>style.visibility</p:attrName>
                                        </p:attrNameLst>
                                      </p:cBhvr>
                                      <p:to>
                                        <p:strVal val="hidden"/>
                                      </p:to>
                                    </p:set>
                                  </p:childTnLst>
                                </p:cTn>
                              </p:par>
                              <p:par>
                                <p:cTn id="106" presetID="42" presetClass="exit" presetSubtype="0" fill="hold" nodeType="withEffect">
                                  <p:stCondLst>
                                    <p:cond delay="0"/>
                                  </p:stCondLst>
                                  <p:childTnLst>
                                    <p:animEffect transition="out" filter="fade">
                                      <p:cBhvr>
                                        <p:cTn id="107" dur="500"/>
                                        <p:tgtEl>
                                          <p:spTgt spid="40"/>
                                        </p:tgtEl>
                                      </p:cBhvr>
                                    </p:animEffect>
                                    <p:anim calcmode="lin" valueType="num">
                                      <p:cBhvr>
                                        <p:cTn id="108" dur="500"/>
                                        <p:tgtEl>
                                          <p:spTgt spid="40"/>
                                        </p:tgtEl>
                                        <p:attrNameLst>
                                          <p:attrName>ppt_x</p:attrName>
                                        </p:attrNameLst>
                                      </p:cBhvr>
                                      <p:tavLst>
                                        <p:tav tm="0">
                                          <p:val>
                                            <p:strVal val="ppt_x"/>
                                          </p:val>
                                        </p:tav>
                                        <p:tav tm="100000">
                                          <p:val>
                                            <p:strVal val="ppt_x"/>
                                          </p:val>
                                        </p:tav>
                                      </p:tavLst>
                                    </p:anim>
                                    <p:anim calcmode="lin" valueType="num">
                                      <p:cBhvr>
                                        <p:cTn id="109" dur="500"/>
                                        <p:tgtEl>
                                          <p:spTgt spid="40"/>
                                        </p:tgtEl>
                                        <p:attrNameLst>
                                          <p:attrName>ppt_y</p:attrName>
                                        </p:attrNameLst>
                                      </p:cBhvr>
                                      <p:tavLst>
                                        <p:tav tm="0">
                                          <p:val>
                                            <p:strVal val="ppt_y"/>
                                          </p:val>
                                        </p:tav>
                                        <p:tav tm="100000">
                                          <p:val>
                                            <p:strVal val="ppt_y+.1"/>
                                          </p:val>
                                        </p:tav>
                                      </p:tavLst>
                                    </p:anim>
                                    <p:set>
                                      <p:cBhvr>
                                        <p:cTn id="110" dur="1" fill="hold">
                                          <p:stCondLst>
                                            <p:cond delay="499"/>
                                          </p:stCondLst>
                                        </p:cTn>
                                        <p:tgtEl>
                                          <p:spTgt spid="40"/>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42" presetClass="entr" presetSubtype="0" fill="hold" grpId="0" nodeType="clickEffect">
                                  <p:stCondLst>
                                    <p:cond delay="0"/>
                                  </p:stCondLst>
                                  <p:childTnLst>
                                    <p:set>
                                      <p:cBhvr>
                                        <p:cTn id="114" dur="1" fill="hold">
                                          <p:stCondLst>
                                            <p:cond delay="0"/>
                                          </p:stCondLst>
                                        </p:cTn>
                                        <p:tgtEl>
                                          <p:spTgt spid="41"/>
                                        </p:tgtEl>
                                        <p:attrNameLst>
                                          <p:attrName>style.visibility</p:attrName>
                                        </p:attrNameLst>
                                      </p:cBhvr>
                                      <p:to>
                                        <p:strVal val="visible"/>
                                      </p:to>
                                    </p:set>
                                    <p:animEffect transition="in" filter="fade">
                                      <p:cBhvr>
                                        <p:cTn id="115" dur="500"/>
                                        <p:tgtEl>
                                          <p:spTgt spid="41"/>
                                        </p:tgtEl>
                                      </p:cBhvr>
                                    </p:animEffect>
                                    <p:anim calcmode="lin" valueType="num">
                                      <p:cBhvr>
                                        <p:cTn id="116" dur="500" fill="hold"/>
                                        <p:tgtEl>
                                          <p:spTgt spid="41"/>
                                        </p:tgtEl>
                                        <p:attrNameLst>
                                          <p:attrName>ppt_x</p:attrName>
                                        </p:attrNameLst>
                                      </p:cBhvr>
                                      <p:tavLst>
                                        <p:tav tm="0">
                                          <p:val>
                                            <p:strVal val="#ppt_x"/>
                                          </p:val>
                                        </p:tav>
                                        <p:tav tm="100000">
                                          <p:val>
                                            <p:strVal val="#ppt_x"/>
                                          </p:val>
                                        </p:tav>
                                      </p:tavLst>
                                    </p:anim>
                                    <p:anim calcmode="lin" valueType="num">
                                      <p:cBhvr>
                                        <p:cTn id="117" dur="500" fill="hold"/>
                                        <p:tgtEl>
                                          <p:spTgt spid="41"/>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42"/>
                                        </p:tgtEl>
                                        <p:attrNameLst>
                                          <p:attrName>style.visibility</p:attrName>
                                        </p:attrNameLst>
                                      </p:cBhvr>
                                      <p:to>
                                        <p:strVal val="visible"/>
                                      </p:to>
                                    </p:set>
                                    <p:animEffect transition="in" filter="fade">
                                      <p:cBhvr>
                                        <p:cTn id="120" dur="500"/>
                                        <p:tgtEl>
                                          <p:spTgt spid="42"/>
                                        </p:tgtEl>
                                      </p:cBhvr>
                                    </p:animEffect>
                                    <p:anim calcmode="lin" valueType="num">
                                      <p:cBhvr>
                                        <p:cTn id="121" dur="500" fill="hold"/>
                                        <p:tgtEl>
                                          <p:spTgt spid="42"/>
                                        </p:tgtEl>
                                        <p:attrNameLst>
                                          <p:attrName>ppt_x</p:attrName>
                                        </p:attrNameLst>
                                      </p:cBhvr>
                                      <p:tavLst>
                                        <p:tav tm="0">
                                          <p:val>
                                            <p:strVal val="#ppt_x"/>
                                          </p:val>
                                        </p:tav>
                                        <p:tav tm="100000">
                                          <p:val>
                                            <p:strVal val="#ppt_x"/>
                                          </p:val>
                                        </p:tav>
                                      </p:tavLst>
                                    </p:anim>
                                    <p:anim calcmode="lin" valueType="num">
                                      <p:cBhvr>
                                        <p:cTn id="122" dur="500" fill="hold"/>
                                        <p:tgtEl>
                                          <p:spTgt spid="42"/>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43"/>
                                        </p:tgtEl>
                                        <p:attrNameLst>
                                          <p:attrName>style.visibility</p:attrName>
                                        </p:attrNameLst>
                                      </p:cBhvr>
                                      <p:to>
                                        <p:strVal val="visible"/>
                                      </p:to>
                                    </p:set>
                                    <p:animEffect transition="in" filter="fade">
                                      <p:cBhvr>
                                        <p:cTn id="125" dur="500"/>
                                        <p:tgtEl>
                                          <p:spTgt spid="43"/>
                                        </p:tgtEl>
                                      </p:cBhvr>
                                    </p:animEffect>
                                    <p:anim calcmode="lin" valueType="num">
                                      <p:cBhvr>
                                        <p:cTn id="126" dur="500" fill="hold"/>
                                        <p:tgtEl>
                                          <p:spTgt spid="43"/>
                                        </p:tgtEl>
                                        <p:attrNameLst>
                                          <p:attrName>ppt_x</p:attrName>
                                        </p:attrNameLst>
                                      </p:cBhvr>
                                      <p:tavLst>
                                        <p:tav tm="0">
                                          <p:val>
                                            <p:strVal val="#ppt_x"/>
                                          </p:val>
                                        </p:tav>
                                        <p:tav tm="100000">
                                          <p:val>
                                            <p:strVal val="#ppt_x"/>
                                          </p:val>
                                        </p:tav>
                                      </p:tavLst>
                                    </p:anim>
                                    <p:anim calcmode="lin" valueType="num">
                                      <p:cBhvr>
                                        <p:cTn id="12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42" presetClass="exit" presetSubtype="0" fill="hold" grpId="1" nodeType="clickEffect">
                                  <p:stCondLst>
                                    <p:cond delay="0"/>
                                  </p:stCondLst>
                                  <p:childTnLst>
                                    <p:animEffect transition="out" filter="fade">
                                      <p:cBhvr>
                                        <p:cTn id="131" dur="500"/>
                                        <p:tgtEl>
                                          <p:spTgt spid="41"/>
                                        </p:tgtEl>
                                      </p:cBhvr>
                                    </p:animEffect>
                                    <p:anim calcmode="lin" valueType="num">
                                      <p:cBhvr>
                                        <p:cTn id="132" dur="500"/>
                                        <p:tgtEl>
                                          <p:spTgt spid="41"/>
                                        </p:tgtEl>
                                        <p:attrNameLst>
                                          <p:attrName>ppt_x</p:attrName>
                                        </p:attrNameLst>
                                      </p:cBhvr>
                                      <p:tavLst>
                                        <p:tav tm="0">
                                          <p:val>
                                            <p:strVal val="ppt_x"/>
                                          </p:val>
                                        </p:tav>
                                        <p:tav tm="100000">
                                          <p:val>
                                            <p:strVal val="ppt_x"/>
                                          </p:val>
                                        </p:tav>
                                      </p:tavLst>
                                    </p:anim>
                                    <p:anim calcmode="lin" valueType="num">
                                      <p:cBhvr>
                                        <p:cTn id="133" dur="500"/>
                                        <p:tgtEl>
                                          <p:spTgt spid="41"/>
                                        </p:tgtEl>
                                        <p:attrNameLst>
                                          <p:attrName>ppt_y</p:attrName>
                                        </p:attrNameLst>
                                      </p:cBhvr>
                                      <p:tavLst>
                                        <p:tav tm="0">
                                          <p:val>
                                            <p:strVal val="ppt_y"/>
                                          </p:val>
                                        </p:tav>
                                        <p:tav tm="100000">
                                          <p:val>
                                            <p:strVal val="ppt_y+.1"/>
                                          </p:val>
                                        </p:tav>
                                      </p:tavLst>
                                    </p:anim>
                                    <p:set>
                                      <p:cBhvr>
                                        <p:cTn id="134" dur="1" fill="hold">
                                          <p:stCondLst>
                                            <p:cond delay="499"/>
                                          </p:stCondLst>
                                        </p:cTn>
                                        <p:tgtEl>
                                          <p:spTgt spid="41"/>
                                        </p:tgtEl>
                                        <p:attrNameLst>
                                          <p:attrName>style.visibility</p:attrName>
                                        </p:attrNameLst>
                                      </p:cBhvr>
                                      <p:to>
                                        <p:strVal val="hidden"/>
                                      </p:to>
                                    </p:set>
                                  </p:childTnLst>
                                </p:cTn>
                              </p:par>
                              <p:par>
                                <p:cTn id="135" presetID="42" presetClass="exit" presetSubtype="0" fill="hold" grpId="1" nodeType="withEffect">
                                  <p:stCondLst>
                                    <p:cond delay="0"/>
                                  </p:stCondLst>
                                  <p:childTnLst>
                                    <p:animEffect transition="out" filter="fade">
                                      <p:cBhvr>
                                        <p:cTn id="136" dur="500"/>
                                        <p:tgtEl>
                                          <p:spTgt spid="42"/>
                                        </p:tgtEl>
                                      </p:cBhvr>
                                    </p:animEffect>
                                    <p:anim calcmode="lin" valueType="num">
                                      <p:cBhvr>
                                        <p:cTn id="137" dur="500"/>
                                        <p:tgtEl>
                                          <p:spTgt spid="42"/>
                                        </p:tgtEl>
                                        <p:attrNameLst>
                                          <p:attrName>ppt_x</p:attrName>
                                        </p:attrNameLst>
                                      </p:cBhvr>
                                      <p:tavLst>
                                        <p:tav tm="0">
                                          <p:val>
                                            <p:strVal val="ppt_x"/>
                                          </p:val>
                                        </p:tav>
                                        <p:tav tm="100000">
                                          <p:val>
                                            <p:strVal val="ppt_x"/>
                                          </p:val>
                                        </p:tav>
                                      </p:tavLst>
                                    </p:anim>
                                    <p:anim calcmode="lin" valueType="num">
                                      <p:cBhvr>
                                        <p:cTn id="138" dur="500"/>
                                        <p:tgtEl>
                                          <p:spTgt spid="42"/>
                                        </p:tgtEl>
                                        <p:attrNameLst>
                                          <p:attrName>ppt_y</p:attrName>
                                        </p:attrNameLst>
                                      </p:cBhvr>
                                      <p:tavLst>
                                        <p:tav tm="0">
                                          <p:val>
                                            <p:strVal val="ppt_y"/>
                                          </p:val>
                                        </p:tav>
                                        <p:tav tm="100000">
                                          <p:val>
                                            <p:strVal val="ppt_y+.1"/>
                                          </p:val>
                                        </p:tav>
                                      </p:tavLst>
                                    </p:anim>
                                    <p:set>
                                      <p:cBhvr>
                                        <p:cTn id="139" dur="1" fill="hold">
                                          <p:stCondLst>
                                            <p:cond delay="499"/>
                                          </p:stCondLst>
                                        </p:cTn>
                                        <p:tgtEl>
                                          <p:spTgt spid="42"/>
                                        </p:tgtEl>
                                        <p:attrNameLst>
                                          <p:attrName>style.visibility</p:attrName>
                                        </p:attrNameLst>
                                      </p:cBhvr>
                                      <p:to>
                                        <p:strVal val="hidden"/>
                                      </p:to>
                                    </p:set>
                                  </p:childTnLst>
                                </p:cTn>
                              </p:par>
                              <p:par>
                                <p:cTn id="140" presetID="42" presetClass="exit" presetSubtype="0" fill="hold" grpId="1" nodeType="withEffect">
                                  <p:stCondLst>
                                    <p:cond delay="0"/>
                                  </p:stCondLst>
                                  <p:childTnLst>
                                    <p:animEffect transition="out" filter="fade">
                                      <p:cBhvr>
                                        <p:cTn id="141" dur="500"/>
                                        <p:tgtEl>
                                          <p:spTgt spid="43"/>
                                        </p:tgtEl>
                                      </p:cBhvr>
                                    </p:animEffect>
                                    <p:anim calcmode="lin" valueType="num">
                                      <p:cBhvr>
                                        <p:cTn id="142" dur="500"/>
                                        <p:tgtEl>
                                          <p:spTgt spid="43"/>
                                        </p:tgtEl>
                                        <p:attrNameLst>
                                          <p:attrName>ppt_x</p:attrName>
                                        </p:attrNameLst>
                                      </p:cBhvr>
                                      <p:tavLst>
                                        <p:tav tm="0">
                                          <p:val>
                                            <p:strVal val="ppt_x"/>
                                          </p:val>
                                        </p:tav>
                                        <p:tav tm="100000">
                                          <p:val>
                                            <p:strVal val="ppt_x"/>
                                          </p:val>
                                        </p:tav>
                                      </p:tavLst>
                                    </p:anim>
                                    <p:anim calcmode="lin" valueType="num">
                                      <p:cBhvr>
                                        <p:cTn id="143" dur="500"/>
                                        <p:tgtEl>
                                          <p:spTgt spid="43"/>
                                        </p:tgtEl>
                                        <p:attrNameLst>
                                          <p:attrName>ppt_y</p:attrName>
                                        </p:attrNameLst>
                                      </p:cBhvr>
                                      <p:tavLst>
                                        <p:tav tm="0">
                                          <p:val>
                                            <p:strVal val="ppt_y"/>
                                          </p:val>
                                        </p:tav>
                                        <p:tav tm="100000">
                                          <p:val>
                                            <p:strVal val="ppt_y+.1"/>
                                          </p:val>
                                        </p:tav>
                                      </p:tavLst>
                                    </p:anim>
                                    <p:set>
                                      <p:cBhvr>
                                        <p:cTn id="144" dur="1" fill="hold">
                                          <p:stCondLst>
                                            <p:cond delay="499"/>
                                          </p:stCondLst>
                                        </p:cTn>
                                        <p:tgtEl>
                                          <p:spTgt spid="43"/>
                                        </p:tgtEl>
                                        <p:attrNameLst>
                                          <p:attrName>style.visibility</p:attrName>
                                        </p:attrNameLst>
                                      </p:cBhvr>
                                      <p:to>
                                        <p:strVal val="hidden"/>
                                      </p:to>
                                    </p:set>
                                  </p:childTnLst>
                                </p:cTn>
                              </p:par>
                            </p:childTnLst>
                          </p:cTn>
                        </p:par>
                      </p:childTnLst>
                    </p:cTn>
                  </p:par>
                  <p:par>
                    <p:cTn id="145" fill="hold">
                      <p:stCondLst>
                        <p:cond delay="indefinite"/>
                      </p:stCondLst>
                      <p:childTnLst>
                        <p:par>
                          <p:cTn id="146" fill="hold">
                            <p:stCondLst>
                              <p:cond delay="0"/>
                            </p:stCondLst>
                            <p:childTnLst>
                              <p:par>
                                <p:cTn id="147" presetID="42" presetClass="entr" presetSubtype="0" fill="hold" grpId="0" nodeType="clickEffect">
                                  <p:stCondLst>
                                    <p:cond delay="0"/>
                                  </p:stCondLst>
                                  <p:childTnLst>
                                    <p:set>
                                      <p:cBhvr>
                                        <p:cTn id="148" dur="1" fill="hold">
                                          <p:stCondLst>
                                            <p:cond delay="0"/>
                                          </p:stCondLst>
                                        </p:cTn>
                                        <p:tgtEl>
                                          <p:spTgt spid="44"/>
                                        </p:tgtEl>
                                        <p:attrNameLst>
                                          <p:attrName>style.visibility</p:attrName>
                                        </p:attrNameLst>
                                      </p:cBhvr>
                                      <p:to>
                                        <p:strVal val="visible"/>
                                      </p:to>
                                    </p:set>
                                    <p:animEffect transition="in" filter="fade">
                                      <p:cBhvr>
                                        <p:cTn id="149" dur="500"/>
                                        <p:tgtEl>
                                          <p:spTgt spid="44"/>
                                        </p:tgtEl>
                                      </p:cBhvr>
                                    </p:animEffect>
                                    <p:anim calcmode="lin" valueType="num">
                                      <p:cBhvr>
                                        <p:cTn id="150" dur="500" fill="hold"/>
                                        <p:tgtEl>
                                          <p:spTgt spid="44"/>
                                        </p:tgtEl>
                                        <p:attrNameLst>
                                          <p:attrName>ppt_x</p:attrName>
                                        </p:attrNameLst>
                                      </p:cBhvr>
                                      <p:tavLst>
                                        <p:tav tm="0">
                                          <p:val>
                                            <p:strVal val="#ppt_x"/>
                                          </p:val>
                                        </p:tav>
                                        <p:tav tm="100000">
                                          <p:val>
                                            <p:strVal val="#ppt_x"/>
                                          </p:val>
                                        </p:tav>
                                      </p:tavLst>
                                    </p:anim>
                                    <p:anim calcmode="lin" valueType="num">
                                      <p:cBhvr>
                                        <p:cTn id="151" dur="500" fill="hold"/>
                                        <p:tgtEl>
                                          <p:spTgt spid="44"/>
                                        </p:tgtEl>
                                        <p:attrNameLst>
                                          <p:attrName>ppt_y</p:attrName>
                                        </p:attrNameLst>
                                      </p:cBhvr>
                                      <p:tavLst>
                                        <p:tav tm="0">
                                          <p:val>
                                            <p:strVal val="#ppt_y+.1"/>
                                          </p:val>
                                        </p:tav>
                                        <p:tav tm="100000">
                                          <p:val>
                                            <p:strVal val="#ppt_y"/>
                                          </p:val>
                                        </p:tav>
                                      </p:tavLst>
                                    </p:anim>
                                  </p:childTnLst>
                                </p:cTn>
                              </p:par>
                              <p:par>
                                <p:cTn id="152" presetID="42" presetClass="entr" presetSubtype="0" fill="hold" grpId="0" nodeType="withEffect">
                                  <p:stCondLst>
                                    <p:cond delay="0"/>
                                  </p:stCondLst>
                                  <p:childTnLst>
                                    <p:set>
                                      <p:cBhvr>
                                        <p:cTn id="153" dur="1" fill="hold">
                                          <p:stCondLst>
                                            <p:cond delay="0"/>
                                          </p:stCondLst>
                                        </p:cTn>
                                        <p:tgtEl>
                                          <p:spTgt spid="45"/>
                                        </p:tgtEl>
                                        <p:attrNameLst>
                                          <p:attrName>style.visibility</p:attrName>
                                        </p:attrNameLst>
                                      </p:cBhvr>
                                      <p:to>
                                        <p:strVal val="visible"/>
                                      </p:to>
                                    </p:set>
                                    <p:animEffect transition="in" filter="fade">
                                      <p:cBhvr>
                                        <p:cTn id="154" dur="500"/>
                                        <p:tgtEl>
                                          <p:spTgt spid="45"/>
                                        </p:tgtEl>
                                      </p:cBhvr>
                                    </p:animEffect>
                                    <p:anim calcmode="lin" valueType="num">
                                      <p:cBhvr>
                                        <p:cTn id="155" dur="500" fill="hold"/>
                                        <p:tgtEl>
                                          <p:spTgt spid="45"/>
                                        </p:tgtEl>
                                        <p:attrNameLst>
                                          <p:attrName>ppt_x</p:attrName>
                                        </p:attrNameLst>
                                      </p:cBhvr>
                                      <p:tavLst>
                                        <p:tav tm="0">
                                          <p:val>
                                            <p:strVal val="#ppt_x"/>
                                          </p:val>
                                        </p:tav>
                                        <p:tav tm="100000">
                                          <p:val>
                                            <p:strVal val="#ppt_x"/>
                                          </p:val>
                                        </p:tav>
                                      </p:tavLst>
                                    </p:anim>
                                    <p:anim calcmode="lin" valueType="num">
                                      <p:cBhvr>
                                        <p:cTn id="156" dur="500" fill="hold"/>
                                        <p:tgtEl>
                                          <p:spTgt spid="45"/>
                                        </p:tgtEl>
                                        <p:attrNameLst>
                                          <p:attrName>ppt_y</p:attrName>
                                        </p:attrNameLst>
                                      </p:cBhvr>
                                      <p:tavLst>
                                        <p:tav tm="0">
                                          <p:val>
                                            <p:strVal val="#ppt_y+.1"/>
                                          </p:val>
                                        </p:tav>
                                        <p:tav tm="100000">
                                          <p:val>
                                            <p:strVal val="#ppt_y"/>
                                          </p:val>
                                        </p:tav>
                                      </p:tavLst>
                                    </p:anim>
                                  </p:childTnLst>
                                </p:cTn>
                              </p:par>
                              <p:par>
                                <p:cTn id="157" presetID="42" presetClass="entr" presetSubtype="0" fill="hold" grpId="0" nodeType="withEffect">
                                  <p:stCondLst>
                                    <p:cond delay="0"/>
                                  </p:stCondLst>
                                  <p:childTnLst>
                                    <p:set>
                                      <p:cBhvr>
                                        <p:cTn id="158" dur="1" fill="hold">
                                          <p:stCondLst>
                                            <p:cond delay="0"/>
                                          </p:stCondLst>
                                        </p:cTn>
                                        <p:tgtEl>
                                          <p:spTgt spid="46"/>
                                        </p:tgtEl>
                                        <p:attrNameLst>
                                          <p:attrName>style.visibility</p:attrName>
                                        </p:attrNameLst>
                                      </p:cBhvr>
                                      <p:to>
                                        <p:strVal val="visible"/>
                                      </p:to>
                                    </p:set>
                                    <p:animEffect transition="in" filter="fade">
                                      <p:cBhvr>
                                        <p:cTn id="159" dur="500"/>
                                        <p:tgtEl>
                                          <p:spTgt spid="46"/>
                                        </p:tgtEl>
                                      </p:cBhvr>
                                    </p:animEffect>
                                    <p:anim calcmode="lin" valueType="num">
                                      <p:cBhvr>
                                        <p:cTn id="160" dur="500" fill="hold"/>
                                        <p:tgtEl>
                                          <p:spTgt spid="46"/>
                                        </p:tgtEl>
                                        <p:attrNameLst>
                                          <p:attrName>ppt_x</p:attrName>
                                        </p:attrNameLst>
                                      </p:cBhvr>
                                      <p:tavLst>
                                        <p:tav tm="0">
                                          <p:val>
                                            <p:strVal val="#ppt_x"/>
                                          </p:val>
                                        </p:tav>
                                        <p:tav tm="100000">
                                          <p:val>
                                            <p:strVal val="#ppt_x"/>
                                          </p:val>
                                        </p:tav>
                                      </p:tavLst>
                                    </p:anim>
                                    <p:anim calcmode="lin" valueType="num">
                                      <p:cBhvr>
                                        <p:cTn id="161" dur="5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62" fill="hold">
                      <p:stCondLst>
                        <p:cond delay="indefinite"/>
                      </p:stCondLst>
                      <p:childTnLst>
                        <p:par>
                          <p:cTn id="163" fill="hold">
                            <p:stCondLst>
                              <p:cond delay="0"/>
                            </p:stCondLst>
                            <p:childTnLst>
                              <p:par>
                                <p:cTn id="164" presetID="42" presetClass="exit" presetSubtype="0" fill="hold" grpId="1" nodeType="clickEffect">
                                  <p:stCondLst>
                                    <p:cond delay="0"/>
                                  </p:stCondLst>
                                  <p:childTnLst>
                                    <p:animEffect transition="out" filter="fade">
                                      <p:cBhvr>
                                        <p:cTn id="165" dur="500"/>
                                        <p:tgtEl>
                                          <p:spTgt spid="44"/>
                                        </p:tgtEl>
                                      </p:cBhvr>
                                    </p:animEffect>
                                    <p:anim calcmode="lin" valueType="num">
                                      <p:cBhvr>
                                        <p:cTn id="166" dur="500"/>
                                        <p:tgtEl>
                                          <p:spTgt spid="44"/>
                                        </p:tgtEl>
                                        <p:attrNameLst>
                                          <p:attrName>ppt_x</p:attrName>
                                        </p:attrNameLst>
                                      </p:cBhvr>
                                      <p:tavLst>
                                        <p:tav tm="0">
                                          <p:val>
                                            <p:strVal val="ppt_x"/>
                                          </p:val>
                                        </p:tav>
                                        <p:tav tm="100000">
                                          <p:val>
                                            <p:strVal val="ppt_x"/>
                                          </p:val>
                                        </p:tav>
                                      </p:tavLst>
                                    </p:anim>
                                    <p:anim calcmode="lin" valueType="num">
                                      <p:cBhvr>
                                        <p:cTn id="167" dur="500"/>
                                        <p:tgtEl>
                                          <p:spTgt spid="44"/>
                                        </p:tgtEl>
                                        <p:attrNameLst>
                                          <p:attrName>ppt_y</p:attrName>
                                        </p:attrNameLst>
                                      </p:cBhvr>
                                      <p:tavLst>
                                        <p:tav tm="0">
                                          <p:val>
                                            <p:strVal val="ppt_y"/>
                                          </p:val>
                                        </p:tav>
                                        <p:tav tm="100000">
                                          <p:val>
                                            <p:strVal val="ppt_y+.1"/>
                                          </p:val>
                                        </p:tav>
                                      </p:tavLst>
                                    </p:anim>
                                    <p:set>
                                      <p:cBhvr>
                                        <p:cTn id="168" dur="1" fill="hold">
                                          <p:stCondLst>
                                            <p:cond delay="499"/>
                                          </p:stCondLst>
                                        </p:cTn>
                                        <p:tgtEl>
                                          <p:spTgt spid="44"/>
                                        </p:tgtEl>
                                        <p:attrNameLst>
                                          <p:attrName>style.visibility</p:attrName>
                                        </p:attrNameLst>
                                      </p:cBhvr>
                                      <p:to>
                                        <p:strVal val="hidden"/>
                                      </p:to>
                                    </p:set>
                                  </p:childTnLst>
                                </p:cTn>
                              </p:par>
                              <p:par>
                                <p:cTn id="169" presetID="42" presetClass="exit" presetSubtype="0" fill="hold" grpId="1" nodeType="withEffect">
                                  <p:stCondLst>
                                    <p:cond delay="0"/>
                                  </p:stCondLst>
                                  <p:childTnLst>
                                    <p:animEffect transition="out" filter="fade">
                                      <p:cBhvr>
                                        <p:cTn id="170" dur="500"/>
                                        <p:tgtEl>
                                          <p:spTgt spid="45"/>
                                        </p:tgtEl>
                                      </p:cBhvr>
                                    </p:animEffect>
                                    <p:anim calcmode="lin" valueType="num">
                                      <p:cBhvr>
                                        <p:cTn id="171" dur="500"/>
                                        <p:tgtEl>
                                          <p:spTgt spid="45"/>
                                        </p:tgtEl>
                                        <p:attrNameLst>
                                          <p:attrName>ppt_x</p:attrName>
                                        </p:attrNameLst>
                                      </p:cBhvr>
                                      <p:tavLst>
                                        <p:tav tm="0">
                                          <p:val>
                                            <p:strVal val="ppt_x"/>
                                          </p:val>
                                        </p:tav>
                                        <p:tav tm="100000">
                                          <p:val>
                                            <p:strVal val="ppt_x"/>
                                          </p:val>
                                        </p:tav>
                                      </p:tavLst>
                                    </p:anim>
                                    <p:anim calcmode="lin" valueType="num">
                                      <p:cBhvr>
                                        <p:cTn id="172" dur="500"/>
                                        <p:tgtEl>
                                          <p:spTgt spid="45"/>
                                        </p:tgtEl>
                                        <p:attrNameLst>
                                          <p:attrName>ppt_y</p:attrName>
                                        </p:attrNameLst>
                                      </p:cBhvr>
                                      <p:tavLst>
                                        <p:tav tm="0">
                                          <p:val>
                                            <p:strVal val="ppt_y"/>
                                          </p:val>
                                        </p:tav>
                                        <p:tav tm="100000">
                                          <p:val>
                                            <p:strVal val="ppt_y+.1"/>
                                          </p:val>
                                        </p:tav>
                                      </p:tavLst>
                                    </p:anim>
                                    <p:set>
                                      <p:cBhvr>
                                        <p:cTn id="173" dur="1" fill="hold">
                                          <p:stCondLst>
                                            <p:cond delay="499"/>
                                          </p:stCondLst>
                                        </p:cTn>
                                        <p:tgtEl>
                                          <p:spTgt spid="45"/>
                                        </p:tgtEl>
                                        <p:attrNameLst>
                                          <p:attrName>style.visibility</p:attrName>
                                        </p:attrNameLst>
                                      </p:cBhvr>
                                      <p:to>
                                        <p:strVal val="hidden"/>
                                      </p:to>
                                    </p:set>
                                  </p:childTnLst>
                                </p:cTn>
                              </p:par>
                              <p:par>
                                <p:cTn id="174" presetID="42" presetClass="exit" presetSubtype="0" fill="hold" grpId="1" nodeType="withEffect">
                                  <p:stCondLst>
                                    <p:cond delay="0"/>
                                  </p:stCondLst>
                                  <p:childTnLst>
                                    <p:animEffect transition="out" filter="fade">
                                      <p:cBhvr>
                                        <p:cTn id="175" dur="500"/>
                                        <p:tgtEl>
                                          <p:spTgt spid="46"/>
                                        </p:tgtEl>
                                      </p:cBhvr>
                                    </p:animEffect>
                                    <p:anim calcmode="lin" valueType="num">
                                      <p:cBhvr>
                                        <p:cTn id="176" dur="500"/>
                                        <p:tgtEl>
                                          <p:spTgt spid="46"/>
                                        </p:tgtEl>
                                        <p:attrNameLst>
                                          <p:attrName>ppt_x</p:attrName>
                                        </p:attrNameLst>
                                      </p:cBhvr>
                                      <p:tavLst>
                                        <p:tav tm="0">
                                          <p:val>
                                            <p:strVal val="ppt_x"/>
                                          </p:val>
                                        </p:tav>
                                        <p:tav tm="100000">
                                          <p:val>
                                            <p:strVal val="ppt_x"/>
                                          </p:val>
                                        </p:tav>
                                      </p:tavLst>
                                    </p:anim>
                                    <p:anim calcmode="lin" valueType="num">
                                      <p:cBhvr>
                                        <p:cTn id="177" dur="500"/>
                                        <p:tgtEl>
                                          <p:spTgt spid="46"/>
                                        </p:tgtEl>
                                        <p:attrNameLst>
                                          <p:attrName>ppt_y</p:attrName>
                                        </p:attrNameLst>
                                      </p:cBhvr>
                                      <p:tavLst>
                                        <p:tav tm="0">
                                          <p:val>
                                            <p:strVal val="ppt_y"/>
                                          </p:val>
                                        </p:tav>
                                        <p:tav tm="100000">
                                          <p:val>
                                            <p:strVal val="ppt_y+.1"/>
                                          </p:val>
                                        </p:tav>
                                      </p:tavLst>
                                    </p:anim>
                                    <p:set>
                                      <p:cBhvr>
                                        <p:cTn id="178" dur="1" fill="hold">
                                          <p:stCondLst>
                                            <p:cond delay="499"/>
                                          </p:stCondLst>
                                        </p:cTn>
                                        <p:tgtEl>
                                          <p:spTgt spid="46"/>
                                        </p:tgtEl>
                                        <p:attrNameLst>
                                          <p:attrName>style.visibility</p:attrName>
                                        </p:attrNameLst>
                                      </p:cBhvr>
                                      <p:to>
                                        <p:strVal val="hidden"/>
                                      </p:to>
                                    </p:set>
                                  </p:childTnLst>
                                </p:cTn>
                              </p:par>
                            </p:childTnLst>
                          </p:cTn>
                        </p:par>
                      </p:childTnLst>
                    </p:cTn>
                  </p:par>
                  <p:par>
                    <p:cTn id="179" fill="hold">
                      <p:stCondLst>
                        <p:cond delay="indefinite"/>
                      </p:stCondLst>
                      <p:childTnLst>
                        <p:par>
                          <p:cTn id="180" fill="hold">
                            <p:stCondLst>
                              <p:cond delay="0"/>
                            </p:stCondLst>
                            <p:childTnLst>
                              <p:par>
                                <p:cTn id="181" presetID="42" presetClass="entr" presetSubtype="0" fill="hold" grpId="0" nodeType="clickEffect">
                                  <p:stCondLst>
                                    <p:cond delay="0"/>
                                  </p:stCondLst>
                                  <p:childTnLst>
                                    <p:set>
                                      <p:cBhvr>
                                        <p:cTn id="182" dur="1" fill="hold">
                                          <p:stCondLst>
                                            <p:cond delay="0"/>
                                          </p:stCondLst>
                                        </p:cTn>
                                        <p:tgtEl>
                                          <p:spTgt spid="47"/>
                                        </p:tgtEl>
                                        <p:attrNameLst>
                                          <p:attrName>style.visibility</p:attrName>
                                        </p:attrNameLst>
                                      </p:cBhvr>
                                      <p:to>
                                        <p:strVal val="visible"/>
                                      </p:to>
                                    </p:set>
                                    <p:animEffect transition="in" filter="fade">
                                      <p:cBhvr>
                                        <p:cTn id="183" dur="500"/>
                                        <p:tgtEl>
                                          <p:spTgt spid="47"/>
                                        </p:tgtEl>
                                      </p:cBhvr>
                                    </p:animEffect>
                                    <p:anim calcmode="lin" valueType="num">
                                      <p:cBhvr>
                                        <p:cTn id="184" dur="500" fill="hold"/>
                                        <p:tgtEl>
                                          <p:spTgt spid="47"/>
                                        </p:tgtEl>
                                        <p:attrNameLst>
                                          <p:attrName>ppt_x</p:attrName>
                                        </p:attrNameLst>
                                      </p:cBhvr>
                                      <p:tavLst>
                                        <p:tav tm="0">
                                          <p:val>
                                            <p:strVal val="#ppt_x"/>
                                          </p:val>
                                        </p:tav>
                                        <p:tav tm="100000">
                                          <p:val>
                                            <p:strVal val="#ppt_x"/>
                                          </p:val>
                                        </p:tav>
                                      </p:tavLst>
                                    </p:anim>
                                    <p:anim calcmode="lin" valueType="num">
                                      <p:cBhvr>
                                        <p:cTn id="185" dur="500" fill="hold"/>
                                        <p:tgtEl>
                                          <p:spTgt spid="47"/>
                                        </p:tgtEl>
                                        <p:attrNameLst>
                                          <p:attrName>ppt_y</p:attrName>
                                        </p:attrNameLst>
                                      </p:cBhvr>
                                      <p:tavLst>
                                        <p:tav tm="0">
                                          <p:val>
                                            <p:strVal val="#ppt_y+.1"/>
                                          </p:val>
                                        </p:tav>
                                        <p:tav tm="100000">
                                          <p:val>
                                            <p:strVal val="#ppt_y"/>
                                          </p:val>
                                        </p:tav>
                                      </p:tavLst>
                                    </p:anim>
                                  </p:childTnLst>
                                </p:cTn>
                              </p:par>
                              <p:par>
                                <p:cTn id="186" presetID="42" presetClass="entr" presetSubtype="0" fill="hold" grpId="0" nodeType="withEffect">
                                  <p:stCondLst>
                                    <p:cond delay="0"/>
                                  </p:stCondLst>
                                  <p:childTnLst>
                                    <p:set>
                                      <p:cBhvr>
                                        <p:cTn id="187" dur="1" fill="hold">
                                          <p:stCondLst>
                                            <p:cond delay="0"/>
                                          </p:stCondLst>
                                        </p:cTn>
                                        <p:tgtEl>
                                          <p:spTgt spid="48"/>
                                        </p:tgtEl>
                                        <p:attrNameLst>
                                          <p:attrName>style.visibility</p:attrName>
                                        </p:attrNameLst>
                                      </p:cBhvr>
                                      <p:to>
                                        <p:strVal val="visible"/>
                                      </p:to>
                                    </p:set>
                                    <p:animEffect transition="in" filter="fade">
                                      <p:cBhvr>
                                        <p:cTn id="188" dur="500"/>
                                        <p:tgtEl>
                                          <p:spTgt spid="48"/>
                                        </p:tgtEl>
                                      </p:cBhvr>
                                    </p:animEffect>
                                    <p:anim calcmode="lin" valueType="num">
                                      <p:cBhvr>
                                        <p:cTn id="189" dur="500" fill="hold"/>
                                        <p:tgtEl>
                                          <p:spTgt spid="48"/>
                                        </p:tgtEl>
                                        <p:attrNameLst>
                                          <p:attrName>ppt_x</p:attrName>
                                        </p:attrNameLst>
                                      </p:cBhvr>
                                      <p:tavLst>
                                        <p:tav tm="0">
                                          <p:val>
                                            <p:strVal val="#ppt_x"/>
                                          </p:val>
                                        </p:tav>
                                        <p:tav tm="100000">
                                          <p:val>
                                            <p:strVal val="#ppt_x"/>
                                          </p:val>
                                        </p:tav>
                                      </p:tavLst>
                                    </p:anim>
                                    <p:anim calcmode="lin" valueType="num">
                                      <p:cBhvr>
                                        <p:cTn id="190" dur="500" fill="hold"/>
                                        <p:tgtEl>
                                          <p:spTgt spid="48"/>
                                        </p:tgtEl>
                                        <p:attrNameLst>
                                          <p:attrName>ppt_y</p:attrName>
                                        </p:attrNameLst>
                                      </p:cBhvr>
                                      <p:tavLst>
                                        <p:tav tm="0">
                                          <p:val>
                                            <p:strVal val="#ppt_y+.1"/>
                                          </p:val>
                                        </p:tav>
                                        <p:tav tm="100000">
                                          <p:val>
                                            <p:strVal val="#ppt_y"/>
                                          </p:val>
                                        </p:tav>
                                      </p:tavLst>
                                    </p:anim>
                                  </p:childTnLst>
                                </p:cTn>
                              </p:par>
                              <p:par>
                                <p:cTn id="191" presetID="42" presetClass="entr" presetSubtype="0" fill="hold" nodeType="withEffect">
                                  <p:stCondLst>
                                    <p:cond delay="0"/>
                                  </p:stCondLst>
                                  <p:childTnLst>
                                    <p:set>
                                      <p:cBhvr>
                                        <p:cTn id="192" dur="1" fill="hold">
                                          <p:stCondLst>
                                            <p:cond delay="0"/>
                                          </p:stCondLst>
                                        </p:cTn>
                                        <p:tgtEl>
                                          <p:spTgt spid="49"/>
                                        </p:tgtEl>
                                        <p:attrNameLst>
                                          <p:attrName>style.visibility</p:attrName>
                                        </p:attrNameLst>
                                      </p:cBhvr>
                                      <p:to>
                                        <p:strVal val="visible"/>
                                      </p:to>
                                    </p:set>
                                    <p:animEffect transition="in" filter="fade">
                                      <p:cBhvr>
                                        <p:cTn id="193" dur="500"/>
                                        <p:tgtEl>
                                          <p:spTgt spid="49"/>
                                        </p:tgtEl>
                                      </p:cBhvr>
                                    </p:animEffect>
                                    <p:anim calcmode="lin" valueType="num">
                                      <p:cBhvr>
                                        <p:cTn id="194" dur="500" fill="hold"/>
                                        <p:tgtEl>
                                          <p:spTgt spid="49"/>
                                        </p:tgtEl>
                                        <p:attrNameLst>
                                          <p:attrName>ppt_x</p:attrName>
                                        </p:attrNameLst>
                                      </p:cBhvr>
                                      <p:tavLst>
                                        <p:tav tm="0">
                                          <p:val>
                                            <p:strVal val="#ppt_x"/>
                                          </p:val>
                                        </p:tav>
                                        <p:tav tm="100000">
                                          <p:val>
                                            <p:strVal val="#ppt_x"/>
                                          </p:val>
                                        </p:tav>
                                      </p:tavLst>
                                    </p:anim>
                                    <p:anim calcmode="lin" valueType="num">
                                      <p:cBhvr>
                                        <p:cTn id="195" dur="5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196" fill="hold">
                      <p:stCondLst>
                        <p:cond delay="indefinite"/>
                      </p:stCondLst>
                      <p:childTnLst>
                        <p:par>
                          <p:cTn id="197" fill="hold">
                            <p:stCondLst>
                              <p:cond delay="0"/>
                            </p:stCondLst>
                            <p:childTnLst>
                              <p:par>
                                <p:cTn id="198" presetID="42" presetClass="exit" presetSubtype="0" fill="hold" grpId="1" nodeType="clickEffect">
                                  <p:stCondLst>
                                    <p:cond delay="0"/>
                                  </p:stCondLst>
                                  <p:childTnLst>
                                    <p:animEffect transition="out" filter="fade">
                                      <p:cBhvr>
                                        <p:cTn id="199" dur="500"/>
                                        <p:tgtEl>
                                          <p:spTgt spid="47"/>
                                        </p:tgtEl>
                                      </p:cBhvr>
                                    </p:animEffect>
                                    <p:anim calcmode="lin" valueType="num">
                                      <p:cBhvr>
                                        <p:cTn id="200" dur="500"/>
                                        <p:tgtEl>
                                          <p:spTgt spid="47"/>
                                        </p:tgtEl>
                                        <p:attrNameLst>
                                          <p:attrName>ppt_x</p:attrName>
                                        </p:attrNameLst>
                                      </p:cBhvr>
                                      <p:tavLst>
                                        <p:tav tm="0">
                                          <p:val>
                                            <p:strVal val="ppt_x"/>
                                          </p:val>
                                        </p:tav>
                                        <p:tav tm="100000">
                                          <p:val>
                                            <p:strVal val="ppt_x"/>
                                          </p:val>
                                        </p:tav>
                                      </p:tavLst>
                                    </p:anim>
                                    <p:anim calcmode="lin" valueType="num">
                                      <p:cBhvr>
                                        <p:cTn id="201" dur="500"/>
                                        <p:tgtEl>
                                          <p:spTgt spid="47"/>
                                        </p:tgtEl>
                                        <p:attrNameLst>
                                          <p:attrName>ppt_y</p:attrName>
                                        </p:attrNameLst>
                                      </p:cBhvr>
                                      <p:tavLst>
                                        <p:tav tm="0">
                                          <p:val>
                                            <p:strVal val="ppt_y"/>
                                          </p:val>
                                        </p:tav>
                                        <p:tav tm="100000">
                                          <p:val>
                                            <p:strVal val="ppt_y+.1"/>
                                          </p:val>
                                        </p:tav>
                                      </p:tavLst>
                                    </p:anim>
                                    <p:set>
                                      <p:cBhvr>
                                        <p:cTn id="202" dur="1" fill="hold">
                                          <p:stCondLst>
                                            <p:cond delay="499"/>
                                          </p:stCondLst>
                                        </p:cTn>
                                        <p:tgtEl>
                                          <p:spTgt spid="47"/>
                                        </p:tgtEl>
                                        <p:attrNameLst>
                                          <p:attrName>style.visibility</p:attrName>
                                        </p:attrNameLst>
                                      </p:cBhvr>
                                      <p:to>
                                        <p:strVal val="hidden"/>
                                      </p:to>
                                    </p:set>
                                  </p:childTnLst>
                                </p:cTn>
                              </p:par>
                              <p:par>
                                <p:cTn id="203" presetID="42" presetClass="exit" presetSubtype="0" fill="hold" grpId="1" nodeType="withEffect">
                                  <p:stCondLst>
                                    <p:cond delay="0"/>
                                  </p:stCondLst>
                                  <p:childTnLst>
                                    <p:animEffect transition="out" filter="fade">
                                      <p:cBhvr>
                                        <p:cTn id="204" dur="500"/>
                                        <p:tgtEl>
                                          <p:spTgt spid="48"/>
                                        </p:tgtEl>
                                      </p:cBhvr>
                                    </p:animEffect>
                                    <p:anim calcmode="lin" valueType="num">
                                      <p:cBhvr>
                                        <p:cTn id="205" dur="500"/>
                                        <p:tgtEl>
                                          <p:spTgt spid="48"/>
                                        </p:tgtEl>
                                        <p:attrNameLst>
                                          <p:attrName>ppt_x</p:attrName>
                                        </p:attrNameLst>
                                      </p:cBhvr>
                                      <p:tavLst>
                                        <p:tav tm="0">
                                          <p:val>
                                            <p:strVal val="ppt_x"/>
                                          </p:val>
                                        </p:tav>
                                        <p:tav tm="100000">
                                          <p:val>
                                            <p:strVal val="ppt_x"/>
                                          </p:val>
                                        </p:tav>
                                      </p:tavLst>
                                    </p:anim>
                                    <p:anim calcmode="lin" valueType="num">
                                      <p:cBhvr>
                                        <p:cTn id="206" dur="500"/>
                                        <p:tgtEl>
                                          <p:spTgt spid="48"/>
                                        </p:tgtEl>
                                        <p:attrNameLst>
                                          <p:attrName>ppt_y</p:attrName>
                                        </p:attrNameLst>
                                      </p:cBhvr>
                                      <p:tavLst>
                                        <p:tav tm="0">
                                          <p:val>
                                            <p:strVal val="ppt_y"/>
                                          </p:val>
                                        </p:tav>
                                        <p:tav tm="100000">
                                          <p:val>
                                            <p:strVal val="ppt_y+.1"/>
                                          </p:val>
                                        </p:tav>
                                      </p:tavLst>
                                    </p:anim>
                                    <p:set>
                                      <p:cBhvr>
                                        <p:cTn id="207" dur="1" fill="hold">
                                          <p:stCondLst>
                                            <p:cond delay="499"/>
                                          </p:stCondLst>
                                        </p:cTn>
                                        <p:tgtEl>
                                          <p:spTgt spid="48"/>
                                        </p:tgtEl>
                                        <p:attrNameLst>
                                          <p:attrName>style.visibility</p:attrName>
                                        </p:attrNameLst>
                                      </p:cBhvr>
                                      <p:to>
                                        <p:strVal val="hidden"/>
                                      </p:to>
                                    </p:set>
                                  </p:childTnLst>
                                </p:cTn>
                              </p:par>
                              <p:par>
                                <p:cTn id="208" presetID="42" presetClass="exit" presetSubtype="0" fill="hold" nodeType="withEffect">
                                  <p:stCondLst>
                                    <p:cond delay="0"/>
                                  </p:stCondLst>
                                  <p:childTnLst>
                                    <p:animEffect transition="out" filter="fade">
                                      <p:cBhvr>
                                        <p:cTn id="209" dur="500"/>
                                        <p:tgtEl>
                                          <p:spTgt spid="49"/>
                                        </p:tgtEl>
                                      </p:cBhvr>
                                    </p:animEffect>
                                    <p:anim calcmode="lin" valueType="num">
                                      <p:cBhvr>
                                        <p:cTn id="210" dur="500"/>
                                        <p:tgtEl>
                                          <p:spTgt spid="49"/>
                                        </p:tgtEl>
                                        <p:attrNameLst>
                                          <p:attrName>ppt_x</p:attrName>
                                        </p:attrNameLst>
                                      </p:cBhvr>
                                      <p:tavLst>
                                        <p:tav tm="0">
                                          <p:val>
                                            <p:strVal val="ppt_x"/>
                                          </p:val>
                                        </p:tav>
                                        <p:tav tm="100000">
                                          <p:val>
                                            <p:strVal val="ppt_x"/>
                                          </p:val>
                                        </p:tav>
                                      </p:tavLst>
                                    </p:anim>
                                    <p:anim calcmode="lin" valueType="num">
                                      <p:cBhvr>
                                        <p:cTn id="211" dur="500"/>
                                        <p:tgtEl>
                                          <p:spTgt spid="49"/>
                                        </p:tgtEl>
                                        <p:attrNameLst>
                                          <p:attrName>ppt_y</p:attrName>
                                        </p:attrNameLst>
                                      </p:cBhvr>
                                      <p:tavLst>
                                        <p:tav tm="0">
                                          <p:val>
                                            <p:strVal val="ppt_y"/>
                                          </p:val>
                                        </p:tav>
                                        <p:tav tm="100000">
                                          <p:val>
                                            <p:strVal val="ppt_y+.1"/>
                                          </p:val>
                                        </p:tav>
                                      </p:tavLst>
                                    </p:anim>
                                    <p:set>
                                      <p:cBhvr>
                                        <p:cTn id="212" dur="1" fill="hold">
                                          <p:stCondLst>
                                            <p:cond delay="499"/>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2" grpId="0"/>
      <p:bldP spid="29" grpId="0" bldLvl="0" animBg="1" autoUpdateAnimBg="0"/>
      <p:bldP spid="30" grpId="0" bldLvl="0" animBg="1" autoUpdateAnimBg="0"/>
      <p:bldP spid="31" grpId="0" animBg="1" autoUpdateAnimBg="0"/>
      <p:bldP spid="31" grpId="1" animBg="1"/>
      <p:bldP spid="32" grpId="0" bldLvl="0" animBg="1" autoUpdateAnimBg="0"/>
      <p:bldP spid="32" grpId="1" animBg="1"/>
      <p:bldP spid="33" grpId="0" animBg="1" autoUpdateAnimBg="0"/>
      <p:bldP spid="33" grpId="1" animBg="1"/>
      <p:bldP spid="34" grpId="0" bldLvl="0" animBg="1" autoUpdateAnimBg="0"/>
      <p:bldP spid="35" grpId="0" animBg="1"/>
      <p:bldP spid="35" grpId="1" animBg="1"/>
      <p:bldP spid="37" grpId="0" bldLvl="0" animBg="1" autoUpdateAnimBg="0"/>
      <p:bldP spid="37" grpId="1" bldLvl="0" animBg="1" autoUpdateAnimBg="0"/>
      <p:bldP spid="38" grpId="0" animBg="1" autoUpdateAnimBg="0"/>
      <p:bldP spid="38" grpId="1" animBg="1"/>
      <p:bldP spid="39" grpId="0" animBg="1"/>
      <p:bldP spid="39" grpId="1" animBg="1"/>
      <p:bldP spid="41" grpId="0" animBg="1"/>
      <p:bldP spid="41" grpId="1" animBg="1"/>
      <p:bldP spid="42" grpId="0" animBg="1"/>
      <p:bldP spid="42" grpId="1" animBg="1"/>
      <p:bldP spid="43" grpId="0" animBg="1"/>
      <p:bldP spid="43" grpId="1" animBg="1"/>
      <p:bldP spid="44" grpId="0" animBg="1" autoUpdateAnimBg="0"/>
      <p:bldP spid="44" grpId="1" animBg="1"/>
      <p:bldP spid="45" grpId="0" animBg="1"/>
      <p:bldP spid="45" grpId="1" animBg="1"/>
      <p:bldP spid="46" grpId="0" animBg="1"/>
      <p:bldP spid="46" grpId="1" animBg="1"/>
      <p:bldP spid="47" grpId="0" animBg="1"/>
      <p:bldP spid="47" grpId="1" animBg="1"/>
      <p:bldP spid="48" grpId="0" animBg="1"/>
      <p:bldP spid="48"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142147" y="2168880"/>
            <a:ext cx="7090039" cy="523220"/>
          </a:xfrm>
          <a:prstGeom prst="rect">
            <a:avLst/>
          </a:prstGeom>
          <a:noFill/>
        </p:spPr>
        <p:txBody>
          <a:bodyPr wrap="square" rtlCol="0">
            <a:spAutoFit/>
          </a:bodyPr>
          <a:lstStyle/>
          <a:p>
            <a:pPr>
              <a:buClr>
                <a:srgbClr val="6600CC"/>
              </a:buClr>
            </a:pPr>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减少或消除引起疼痛的</a:t>
            </a:r>
            <a:r>
              <a:rPr lang="zh-CN" altLang="en-US" sz="2800" b="1" dirty="0" smtClean="0">
                <a:solidFill>
                  <a:srgbClr val="0066FF"/>
                </a:solidFill>
                <a:latin typeface="微软雅黑" panose="020B0503020204020204" pitchFamily="34" charset="-122"/>
                <a:ea typeface="微软雅黑" panose="020B0503020204020204" pitchFamily="34" charset="-122"/>
                <a:sym typeface="楷体_GB2312" pitchFamily="1" charset="-122"/>
              </a:rPr>
              <a:t>原因</a:t>
            </a:r>
            <a:r>
              <a:rPr lang="zh-CN" altLang="en-US" sz="28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（最首要措施）</a:t>
            </a: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疼痛患者的护理</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2031325"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四、护理措施</a:t>
            </a:r>
            <a:endPar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文本框 35"/>
          <p:cNvSpPr txBox="1"/>
          <p:nvPr/>
        </p:nvSpPr>
        <p:spPr>
          <a:xfrm>
            <a:off x="1142147" y="2696907"/>
            <a:ext cx="3134741" cy="523220"/>
          </a:xfrm>
          <a:prstGeom prst="rect">
            <a:avLst/>
          </a:prstGeom>
          <a:noFill/>
        </p:spPr>
        <p:txBody>
          <a:bodyPr wrap="square" rtlCol="0">
            <a:spAutoFit/>
          </a:bodyPr>
          <a:lstStyle/>
          <a:p>
            <a:pPr>
              <a:buClr>
                <a:srgbClr val="6600CC"/>
              </a:buClr>
              <a:buFont typeface="Wingdings" panose="05000000000000000000" pitchFamily="2" charset="2"/>
              <a:buNone/>
            </a:pPr>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缓解或解除疼痛</a:t>
            </a:r>
          </a:p>
        </p:txBody>
      </p:sp>
      <p:sp>
        <p:nvSpPr>
          <p:cNvPr id="16" name="Text Box 10"/>
          <p:cNvSpPr txBox="1">
            <a:spLocks noChangeArrowheads="1"/>
          </p:cNvSpPr>
          <p:nvPr/>
        </p:nvSpPr>
        <p:spPr bwMode="auto">
          <a:xfrm>
            <a:off x="1083700" y="3285181"/>
            <a:ext cx="3634406" cy="1948226"/>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nSpc>
                <a:spcPct val="90000"/>
              </a:lnSpc>
              <a:buFont typeface="Wingdings" panose="05000000000000000000" pitchFamily="2" charset="2"/>
              <a:buNone/>
            </a:pPr>
            <a:r>
              <a:rPr lang="zh-CN" altLang="en-US" sz="2000" b="1" dirty="0">
                <a:solidFill>
                  <a:srgbClr val="FF00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a:t>
            </a:r>
            <a:r>
              <a:rPr lang="en-US" sz="2000" b="1" dirty="0">
                <a:solidFill>
                  <a:srgbClr val="FF00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1</a:t>
            </a:r>
            <a:r>
              <a:rPr lang="zh-CN" altLang="en-US" sz="2000" b="1" dirty="0">
                <a:solidFill>
                  <a:srgbClr val="FF00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）止痛原则：</a:t>
            </a:r>
          </a:p>
          <a:p>
            <a:pPr>
              <a:lnSpc>
                <a:spcPct val="90000"/>
              </a:lnSpc>
              <a:buFont typeface="Wingdings" panose="05000000000000000000" pitchFamily="2" charset="2"/>
              <a:buNone/>
            </a:pPr>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①用药前需诊断明确</a:t>
            </a:r>
          </a:p>
          <a:p>
            <a:pPr>
              <a:lnSpc>
                <a:spcPct val="90000"/>
              </a:lnSpc>
              <a:buFont typeface="Wingdings" panose="05000000000000000000" pitchFamily="2" charset="2"/>
              <a:buNone/>
            </a:pPr>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②慢性疼痛应在发作前给药</a:t>
            </a:r>
          </a:p>
          <a:p>
            <a:pPr>
              <a:lnSpc>
                <a:spcPct val="90000"/>
              </a:lnSpc>
              <a:buFont typeface="Wingdings" panose="05000000000000000000" pitchFamily="2" charset="2"/>
              <a:buNone/>
            </a:pPr>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③护理活动应在疼痛控制时进行</a:t>
            </a:r>
          </a:p>
          <a:p>
            <a:pPr>
              <a:lnSpc>
                <a:spcPct val="90000"/>
              </a:lnSpc>
              <a:buFont typeface="Wingdings" panose="05000000000000000000" pitchFamily="2" charset="2"/>
              <a:buNone/>
            </a:pPr>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④疼痛缓解或停止应及时停药</a:t>
            </a:r>
          </a:p>
          <a:p>
            <a:pPr>
              <a:lnSpc>
                <a:spcPct val="90000"/>
              </a:lnSpc>
              <a:buFont typeface="Wingdings" panose="05000000000000000000" pitchFamily="2" charset="2"/>
              <a:buNone/>
            </a:pPr>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⑤观察药效</a:t>
            </a:r>
          </a:p>
          <a:p>
            <a:pPr>
              <a:lnSpc>
                <a:spcPct val="90000"/>
              </a:lnSpc>
              <a:buFont typeface="Wingdings" panose="05000000000000000000" pitchFamily="2" charset="2"/>
              <a:buNone/>
            </a:pPr>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⑥掌握癌症患者给药原则</a:t>
            </a:r>
          </a:p>
        </p:txBody>
      </p:sp>
      <p:sp>
        <p:nvSpPr>
          <p:cNvPr id="22" name="Text Box 10"/>
          <p:cNvSpPr txBox="1">
            <a:spLocks noChangeArrowheads="1"/>
          </p:cNvSpPr>
          <p:nvPr/>
        </p:nvSpPr>
        <p:spPr bwMode="auto">
          <a:xfrm>
            <a:off x="4796092" y="3277855"/>
            <a:ext cx="2500313" cy="1268412"/>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000" b="1" dirty="0">
                <a:solidFill>
                  <a:srgbClr val="FF00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a:t>
            </a:r>
            <a:r>
              <a:rPr lang="en-US" sz="2000" b="1" dirty="0">
                <a:solidFill>
                  <a:srgbClr val="FF00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2</a:t>
            </a:r>
            <a:r>
              <a:rPr lang="zh-CN" altLang="en-US" sz="2000" b="1" dirty="0">
                <a:solidFill>
                  <a:srgbClr val="FF00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）止痛方法：</a:t>
            </a:r>
            <a:r>
              <a:rPr lang="zh-CN" altLang="en-US" sz="20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 </a:t>
            </a:r>
          </a:p>
          <a:p>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①阿片类镇痛药</a:t>
            </a:r>
          </a:p>
          <a:p>
            <a:pPr>
              <a:buFont typeface="Wingdings" panose="05000000000000000000" pitchFamily="2" charset="2"/>
              <a:buNone/>
            </a:pPr>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②非阿片类镇痛药</a:t>
            </a:r>
          </a:p>
          <a:p>
            <a:pPr>
              <a:buFont typeface="Wingdings" panose="05000000000000000000" pitchFamily="2" charset="2"/>
              <a:buNone/>
            </a:pPr>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③其他辅助药</a:t>
            </a:r>
          </a:p>
        </p:txBody>
      </p:sp>
      <p:sp>
        <p:nvSpPr>
          <p:cNvPr id="24" name="Text Box 10"/>
          <p:cNvSpPr txBox="1">
            <a:spLocks noChangeArrowheads="1"/>
          </p:cNvSpPr>
          <p:nvPr/>
        </p:nvSpPr>
        <p:spPr bwMode="auto">
          <a:xfrm>
            <a:off x="7378355" y="3285181"/>
            <a:ext cx="3670300" cy="1266825"/>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000" b="1" dirty="0">
                <a:solidFill>
                  <a:srgbClr val="FF00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a:t>
            </a:r>
            <a:r>
              <a:rPr lang="en-US" sz="2000" b="1" dirty="0">
                <a:solidFill>
                  <a:srgbClr val="FF00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3</a:t>
            </a:r>
            <a:r>
              <a:rPr lang="zh-CN" altLang="en-US" sz="2000" b="1" dirty="0">
                <a:solidFill>
                  <a:srgbClr val="FF00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a:t>
            </a:r>
            <a:r>
              <a:rPr lang="zh-CN" altLang="en-US" b="1" dirty="0">
                <a:solidFill>
                  <a:srgbClr val="FF00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三阶梯止痛疗法：</a:t>
            </a:r>
          </a:p>
          <a:p>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①第一阶段：用非阿片类药物</a:t>
            </a:r>
          </a:p>
          <a:p>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②第二阶段：选用弱阿片类药物</a:t>
            </a:r>
          </a:p>
          <a:p>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③第三阶段：选用强阿片类药物</a:t>
            </a:r>
          </a:p>
        </p:txBody>
      </p:sp>
      <p:sp>
        <p:nvSpPr>
          <p:cNvPr id="25" name="Text Box 10"/>
          <p:cNvSpPr txBox="1">
            <a:spLocks noChangeArrowheads="1"/>
          </p:cNvSpPr>
          <p:nvPr/>
        </p:nvSpPr>
        <p:spPr bwMode="auto">
          <a:xfrm>
            <a:off x="6219689" y="2688437"/>
            <a:ext cx="2293743" cy="460375"/>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en-US" sz="2400" b="1">
                <a:solidFill>
                  <a:srgbClr val="0066FF"/>
                </a:solidFill>
                <a:latin typeface="微软雅黑" panose="020B0503020204020204" pitchFamily="34" charset="-122"/>
                <a:ea typeface="微软雅黑" panose="020B0503020204020204" pitchFamily="34" charset="-122"/>
                <a:sym typeface="楷体_GB2312" pitchFamily="1" charset="-122"/>
              </a:rPr>
              <a:t> 2</a:t>
            </a: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．物理止痛 </a:t>
            </a:r>
            <a:r>
              <a:rPr lang="zh-CN" altLang="en-US" sz="2400" b="1">
                <a:effectLst>
                  <a:outerShdw blurRad="38100" dist="38100" dir="2700000" algn="tl">
                    <a:srgbClr val="FFFFFF"/>
                  </a:outerShdw>
                </a:effectLst>
                <a:latin typeface="楷体" panose="02010609060101010101" pitchFamily="49" charset="-122"/>
                <a:ea typeface="楷体" panose="02010609060101010101" pitchFamily="49" charset="-122"/>
              </a:rPr>
              <a:t> </a:t>
            </a:r>
          </a:p>
        </p:txBody>
      </p:sp>
      <p:sp>
        <p:nvSpPr>
          <p:cNvPr id="27" name="Text Box 10"/>
          <p:cNvSpPr txBox="1">
            <a:spLocks noChangeArrowheads="1"/>
          </p:cNvSpPr>
          <p:nvPr/>
        </p:nvSpPr>
        <p:spPr bwMode="auto">
          <a:xfrm>
            <a:off x="3800669" y="2684774"/>
            <a:ext cx="2295331" cy="460375"/>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en-US" sz="2400" b="1" dirty="0">
                <a:effectLst>
                  <a:outerShdw blurRad="38100" dist="38100" dir="2700000" algn="tl">
                    <a:srgbClr val="FFFFFF"/>
                  </a:outerShdw>
                </a:effectLst>
                <a:latin typeface="楷体" panose="02010609060101010101" pitchFamily="49" charset="-122"/>
                <a:ea typeface="楷体" panose="02010609060101010101" pitchFamily="49" charset="-122"/>
              </a:rPr>
              <a:t> </a:t>
            </a: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1</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．药物止痛</a:t>
            </a:r>
            <a:r>
              <a:rPr lang="zh-CN" altLang="en-US" sz="2400" b="1" dirty="0">
                <a:effectLst>
                  <a:outerShdw blurRad="38100" dist="38100" dir="2700000" algn="tl">
                    <a:srgbClr val="FFFFFF"/>
                  </a:outerShdw>
                </a:effectLst>
                <a:latin typeface="楷体" panose="02010609060101010101" pitchFamily="49" charset="-122"/>
                <a:ea typeface="楷体" panose="02010609060101010101" pitchFamily="49" charset="-122"/>
              </a:rPr>
              <a:t>  </a:t>
            </a:r>
          </a:p>
        </p:txBody>
      </p:sp>
      <p:sp>
        <p:nvSpPr>
          <p:cNvPr id="29" name="Text Box 10"/>
          <p:cNvSpPr txBox="1">
            <a:spLocks noChangeArrowheads="1"/>
          </p:cNvSpPr>
          <p:nvPr/>
        </p:nvSpPr>
        <p:spPr bwMode="auto">
          <a:xfrm>
            <a:off x="8630824" y="2692100"/>
            <a:ext cx="2259884" cy="460375"/>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en-US" sz="2400" b="1" dirty="0">
                <a:effectLst>
                  <a:outerShdw blurRad="38100" dist="38100" dir="2700000" algn="tl">
                    <a:srgbClr val="FFFFFF"/>
                  </a:outerShdw>
                </a:effectLst>
                <a:latin typeface="楷体" panose="02010609060101010101" pitchFamily="49" charset="-122"/>
                <a:ea typeface="楷体" panose="02010609060101010101" pitchFamily="49" charset="-122"/>
              </a:rPr>
              <a:t> </a:t>
            </a: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3</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．中医止痛 </a:t>
            </a:r>
            <a:r>
              <a:rPr lang="zh-CN" altLang="en-US" sz="2400" b="1" dirty="0">
                <a:effectLst>
                  <a:outerShdw blurRad="38100" dist="38100" dir="2700000" algn="tl">
                    <a:srgbClr val="FFFFFF"/>
                  </a:outerShdw>
                </a:effectLst>
                <a:latin typeface="楷体" panose="02010609060101010101" pitchFamily="49" charset="-122"/>
                <a:ea typeface="楷体" panose="02010609060101010101" pitchFamily="49" charset="-122"/>
              </a:rPr>
              <a:t> </a:t>
            </a:r>
          </a:p>
        </p:txBody>
      </p:sp>
      <p:sp>
        <p:nvSpPr>
          <p:cNvPr id="30" name="文本框 29"/>
          <p:cNvSpPr txBox="1"/>
          <p:nvPr/>
        </p:nvSpPr>
        <p:spPr>
          <a:xfrm>
            <a:off x="1142147" y="3224934"/>
            <a:ext cx="3134741" cy="523220"/>
          </a:xfrm>
          <a:prstGeom prst="rect">
            <a:avLst/>
          </a:prstGeom>
          <a:noFill/>
        </p:spPr>
        <p:txBody>
          <a:bodyPr wrap="square" rtlCol="0">
            <a:spAutoFit/>
          </a:bodyPr>
          <a:lstStyle/>
          <a:p>
            <a:pPr>
              <a:buClr>
                <a:srgbClr val="6600CC"/>
              </a:buClr>
              <a:buFont typeface="Wingdings" panose="05000000000000000000" pitchFamily="2" charset="2"/>
              <a:buNone/>
            </a:pPr>
            <a:r>
              <a:rPr lang="zh-CN" altLang="en-US" sz="2800" b="1" dirty="0" smtClean="0">
                <a:solidFill>
                  <a:srgbClr val="0066FF"/>
                </a:solidFill>
                <a:latin typeface="微软雅黑" panose="020B0503020204020204" pitchFamily="34" charset="-122"/>
                <a:ea typeface="微软雅黑" panose="020B0503020204020204" pitchFamily="34" charset="-122"/>
                <a:sym typeface="楷体_GB2312" pitchFamily="1" charset="-122"/>
              </a:rPr>
              <a:t>心理护理</a:t>
            </a:r>
            <a:endPar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endParaRPr>
          </a:p>
        </p:txBody>
      </p:sp>
      <p:sp>
        <p:nvSpPr>
          <p:cNvPr id="31" name="文本框 30"/>
          <p:cNvSpPr txBox="1"/>
          <p:nvPr/>
        </p:nvSpPr>
        <p:spPr>
          <a:xfrm>
            <a:off x="1142147" y="3752961"/>
            <a:ext cx="3134741" cy="523220"/>
          </a:xfrm>
          <a:prstGeom prst="rect">
            <a:avLst/>
          </a:prstGeom>
          <a:noFill/>
        </p:spPr>
        <p:txBody>
          <a:bodyPr wrap="square" rtlCol="0">
            <a:spAutoFit/>
          </a:bodyPr>
          <a:lstStyle/>
          <a:p>
            <a:pPr>
              <a:buClr>
                <a:srgbClr val="6600CC"/>
              </a:buClr>
              <a:buFont typeface="Wingdings" panose="05000000000000000000" pitchFamily="2" charset="2"/>
              <a:buNone/>
            </a:pPr>
            <a:r>
              <a:rPr lang="zh-CN" altLang="en-US" sz="2800" b="1" dirty="0" smtClean="0">
                <a:solidFill>
                  <a:srgbClr val="0066FF"/>
                </a:solidFill>
                <a:latin typeface="微软雅黑" panose="020B0503020204020204" pitchFamily="34" charset="-122"/>
                <a:ea typeface="微软雅黑" panose="020B0503020204020204" pitchFamily="34" charset="-122"/>
                <a:sym typeface="楷体_GB2312" pitchFamily="1" charset="-122"/>
              </a:rPr>
              <a:t>促进舒适</a:t>
            </a:r>
            <a:endPar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endParaRPr>
          </a:p>
        </p:txBody>
      </p:sp>
      <p:sp>
        <p:nvSpPr>
          <p:cNvPr id="32" name="文本框 31"/>
          <p:cNvSpPr txBox="1"/>
          <p:nvPr/>
        </p:nvSpPr>
        <p:spPr>
          <a:xfrm>
            <a:off x="1142147" y="4280989"/>
            <a:ext cx="3134741" cy="523220"/>
          </a:xfrm>
          <a:prstGeom prst="rect">
            <a:avLst/>
          </a:prstGeom>
          <a:noFill/>
        </p:spPr>
        <p:txBody>
          <a:bodyPr wrap="square" rtlCol="0">
            <a:spAutoFit/>
          </a:bodyPr>
          <a:lstStyle/>
          <a:p>
            <a:pPr>
              <a:buClr>
                <a:srgbClr val="6600CC"/>
              </a:buClr>
              <a:buFont typeface="Wingdings" panose="05000000000000000000" pitchFamily="2" charset="2"/>
              <a:buNone/>
            </a:pPr>
            <a:r>
              <a:rPr lang="zh-CN" altLang="en-US" sz="2800" b="1" dirty="0" smtClean="0">
                <a:solidFill>
                  <a:srgbClr val="0066FF"/>
                </a:solidFill>
                <a:latin typeface="微软雅黑" panose="020B0503020204020204" pitchFamily="34" charset="-122"/>
                <a:ea typeface="微软雅黑" panose="020B0503020204020204" pitchFamily="34" charset="-122"/>
                <a:sym typeface="楷体_GB2312" pitchFamily="1" charset="-122"/>
              </a:rPr>
              <a:t>健康教育</a:t>
            </a:r>
            <a:endPar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endParaRPr>
          </a:p>
        </p:txBody>
      </p:sp>
      <p:sp>
        <p:nvSpPr>
          <p:cNvPr id="33" name="Text Box 10"/>
          <p:cNvSpPr txBox="1">
            <a:spLocks noChangeArrowheads="1"/>
          </p:cNvSpPr>
          <p:nvPr/>
        </p:nvSpPr>
        <p:spPr bwMode="auto">
          <a:xfrm>
            <a:off x="2909521" y="3165086"/>
            <a:ext cx="4871432" cy="1554272"/>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defPPr>
              <a:defRPr lang="zh-CN"/>
            </a:defPPr>
            <a:lvl1pPr>
              <a:defRPr sz="1900">
                <a:solidFill>
                  <a:schemeClr val="bg1"/>
                </a:solidFill>
                <a:latin typeface="微软雅黑" panose="020B0503020204020204" pitchFamily="34" charset="-122"/>
                <a:ea typeface="微软雅黑" panose="020B0503020204020204" pitchFamily="34" charset="-122"/>
              </a:defRPr>
            </a:lvl1pPr>
            <a:lvl2pPr marL="742950" indent="-285750">
              <a:defRPr>
                <a:latin typeface="Arial" panose="020B0604020202020204" pitchFamily="34" charset="0"/>
              </a:defRPr>
            </a:lvl2pPr>
            <a:lvl3pPr marL="1143000" indent="-228600">
              <a:defRPr>
                <a:latin typeface="Arial" panose="020B0604020202020204" pitchFamily="34" charset="0"/>
              </a:defRPr>
            </a:lvl3pPr>
            <a:lvl4pPr marL="1600200" indent="-228600">
              <a:defRPr>
                <a:latin typeface="Arial" panose="020B0604020202020204" pitchFamily="34" charset="0"/>
              </a:defRPr>
            </a:lvl4pPr>
            <a:lvl5pPr marL="2057400" indent="-228600">
              <a:defRPr>
                <a:latin typeface="Arial" panose="020B0604020202020204" pitchFamily="34" charset="0"/>
              </a:defRPr>
            </a:lvl5pPr>
            <a:lvl6pPr marL="2514600" indent="-228600" fontAlgn="base">
              <a:spcBef>
                <a:spcPct val="0"/>
              </a:spcBef>
              <a:spcAft>
                <a:spcPct val="0"/>
              </a:spcAft>
              <a:buFont typeface="Arial" panose="020B0604020202020204" pitchFamily="34" charset="0"/>
              <a:defRPr>
                <a:latin typeface="Arial" panose="020B0604020202020204" pitchFamily="34" charset="0"/>
              </a:defRPr>
            </a:lvl6pPr>
            <a:lvl7pPr marL="2971800" indent="-228600" fontAlgn="base">
              <a:spcBef>
                <a:spcPct val="0"/>
              </a:spcBef>
              <a:spcAft>
                <a:spcPct val="0"/>
              </a:spcAft>
              <a:buFont typeface="Arial" panose="020B0604020202020204" pitchFamily="34" charset="0"/>
              <a:defRPr>
                <a:latin typeface="Arial" panose="020B0604020202020204" pitchFamily="34" charset="0"/>
              </a:defRPr>
            </a:lvl7pPr>
            <a:lvl8pPr marL="3429000" indent="-228600" fontAlgn="base">
              <a:spcBef>
                <a:spcPct val="0"/>
              </a:spcBef>
              <a:spcAft>
                <a:spcPct val="0"/>
              </a:spcAft>
              <a:buFont typeface="Arial" panose="020B0604020202020204" pitchFamily="34" charset="0"/>
              <a:defRPr>
                <a:latin typeface="Arial" panose="020B0604020202020204" pitchFamily="34" charset="0"/>
              </a:defRPr>
            </a:lvl8pPr>
            <a:lvl9pPr marL="3886200" indent="-228600" fontAlgn="base">
              <a:spcBef>
                <a:spcPct val="0"/>
              </a:spcBef>
              <a:spcAft>
                <a:spcPct val="0"/>
              </a:spcAft>
              <a:buFont typeface="Arial" panose="020B0604020202020204" pitchFamily="34" charset="0"/>
              <a:defRPr>
                <a:latin typeface="Arial" panose="020B0604020202020204" pitchFamily="34" charset="0"/>
              </a:defRPr>
            </a:lvl9pPr>
          </a:lstStyle>
          <a:p>
            <a:r>
              <a:rPr lang="en-US" dirty="0"/>
              <a:t>1.</a:t>
            </a:r>
            <a:r>
              <a:rPr lang="zh-CN" altLang="en-US" dirty="0"/>
              <a:t>建立</a:t>
            </a:r>
            <a:r>
              <a:rPr lang="zh-CN" altLang="en-US" dirty="0">
                <a:sym typeface="Tahoma" panose="020B0604030504040204" pitchFamily="34" charset="0"/>
              </a:rPr>
              <a:t>护</a:t>
            </a:r>
            <a:r>
              <a:rPr lang="zh-CN" altLang="en-US" dirty="0"/>
              <a:t>患信赖友好关系  </a:t>
            </a:r>
          </a:p>
          <a:p>
            <a:r>
              <a:rPr lang="en-US" dirty="0"/>
              <a:t>2.</a:t>
            </a:r>
            <a:r>
              <a:rPr lang="zh-CN" altLang="en-US" dirty="0"/>
              <a:t>尊重患者对疼痛的反应</a:t>
            </a:r>
          </a:p>
          <a:p>
            <a:r>
              <a:rPr lang="en-US" dirty="0"/>
              <a:t>3.</a:t>
            </a:r>
            <a:r>
              <a:rPr lang="zh-CN" altLang="en-US" dirty="0"/>
              <a:t>减轻心理压力  </a:t>
            </a:r>
          </a:p>
          <a:p>
            <a:r>
              <a:rPr lang="en-US" dirty="0"/>
              <a:t>4.</a:t>
            </a:r>
            <a:r>
              <a:rPr lang="zh-CN" altLang="en-US" dirty="0"/>
              <a:t>社会支持</a:t>
            </a:r>
            <a:endParaRPr lang="en-US" dirty="0"/>
          </a:p>
          <a:p>
            <a:r>
              <a:rPr lang="en-US" dirty="0"/>
              <a:t>5.</a:t>
            </a:r>
            <a:r>
              <a:rPr lang="zh-CN" altLang="en-US" dirty="0"/>
              <a:t>分散注意力</a:t>
            </a:r>
            <a:endParaRPr lang="zh-CN" altLang="en-US" dirty="0">
              <a:sym typeface="Tahoma" panose="020B0604030504040204" pitchFamily="34" charset="0"/>
            </a:endParaRPr>
          </a:p>
        </p:txBody>
      </p:sp>
      <p:sp>
        <p:nvSpPr>
          <p:cNvPr id="34" name="Text Box 10"/>
          <p:cNvSpPr txBox="1">
            <a:spLocks noChangeArrowheads="1"/>
          </p:cNvSpPr>
          <p:nvPr/>
        </p:nvSpPr>
        <p:spPr bwMode="auto">
          <a:xfrm>
            <a:off x="2909521" y="3390069"/>
            <a:ext cx="2501900" cy="1831975"/>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1900">
                <a:solidFill>
                  <a:schemeClr val="bg1"/>
                </a:solidFill>
                <a:latin typeface="微软雅黑" panose="020B0503020204020204" pitchFamily="34" charset="-122"/>
                <a:ea typeface="微软雅黑" panose="020B0503020204020204" pitchFamily="34" charset="-122"/>
                <a:sym typeface="Tahoma" panose="020B0604030504040204" pitchFamily="34" charset="0"/>
              </a:rPr>
              <a:t>组织活动</a:t>
            </a:r>
          </a:p>
          <a:p>
            <a:r>
              <a:rPr lang="zh-CN" altLang="en-US" sz="1900">
                <a:solidFill>
                  <a:schemeClr val="bg1"/>
                </a:solidFill>
                <a:latin typeface="微软雅黑" panose="020B0503020204020204" pitchFamily="34" charset="-122"/>
                <a:ea typeface="微软雅黑" panose="020B0503020204020204" pitchFamily="34" charset="-122"/>
                <a:sym typeface="Tahoma" panose="020B0604030504040204" pitchFamily="34" charset="0"/>
              </a:rPr>
              <a:t>音乐疗法</a:t>
            </a:r>
          </a:p>
          <a:p>
            <a:r>
              <a:rPr lang="zh-CN" altLang="en-US" sz="1900">
                <a:solidFill>
                  <a:schemeClr val="bg1"/>
                </a:solidFill>
                <a:latin typeface="微软雅黑" panose="020B0503020204020204" pitchFamily="34" charset="-122"/>
                <a:ea typeface="微软雅黑" panose="020B0503020204020204" pitchFamily="34" charset="-122"/>
                <a:sym typeface="Tahoma" panose="020B0604030504040204" pitchFamily="34" charset="0"/>
              </a:rPr>
              <a:t>深呼吸</a:t>
            </a:r>
          </a:p>
          <a:p>
            <a:r>
              <a:rPr lang="zh-CN" altLang="en-US" sz="1900">
                <a:solidFill>
                  <a:schemeClr val="bg1"/>
                </a:solidFill>
                <a:latin typeface="微软雅黑" panose="020B0503020204020204" pitchFamily="34" charset="-122"/>
                <a:ea typeface="微软雅黑" panose="020B0503020204020204" pitchFamily="34" charset="-122"/>
                <a:sym typeface="Tahoma" panose="020B0604030504040204" pitchFamily="34" charset="0"/>
              </a:rPr>
              <a:t>有节律地按摩</a:t>
            </a:r>
          </a:p>
          <a:p>
            <a:r>
              <a:rPr lang="zh-CN" altLang="en-US" sz="1900">
                <a:solidFill>
                  <a:schemeClr val="bg1"/>
                </a:solidFill>
                <a:latin typeface="微软雅黑" panose="020B0503020204020204" pitchFamily="34" charset="-122"/>
                <a:ea typeface="微软雅黑" panose="020B0503020204020204" pitchFamily="34" charset="-122"/>
                <a:sym typeface="Tahoma" panose="020B0604030504040204" pitchFamily="34" charset="0"/>
              </a:rPr>
              <a:t>松弛疗法</a:t>
            </a:r>
          </a:p>
          <a:p>
            <a:r>
              <a:rPr lang="zh-CN" altLang="en-US" sz="1900">
                <a:solidFill>
                  <a:schemeClr val="bg1"/>
                </a:solidFill>
                <a:latin typeface="微软雅黑" panose="020B0503020204020204" pitchFamily="34" charset="-122"/>
                <a:ea typeface="微软雅黑" panose="020B0503020204020204" pitchFamily="34" charset="-122"/>
                <a:sym typeface="Tahoma" panose="020B0604030504040204" pitchFamily="34" charset="0"/>
              </a:rPr>
              <a:t>治疗性的想象</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up)">
                                      <p:cBhvr>
                                        <p:cTn id="17" dur="500"/>
                                        <p:tgtEl>
                                          <p:spTgt spid="27"/>
                                        </p:tgtEl>
                                      </p:cBhvr>
                                    </p:animEffect>
                                  </p:childTnLst>
                                </p:cTn>
                              </p:par>
                            </p:childTnLst>
                          </p:cTn>
                        </p:par>
                        <p:par>
                          <p:cTn id="18" fill="hold">
                            <p:stCondLst>
                              <p:cond delay="500"/>
                            </p:stCondLst>
                            <p:childTnLst>
                              <p:par>
                                <p:cTn id="19" presetID="42"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0"/>
                                        <p:tgtEl>
                                          <p:spTgt spid="24"/>
                                        </p:tgtEl>
                                      </p:cBhvr>
                                    </p:animEffect>
                                    <p:anim calcmode="lin" valueType="num">
                                      <p:cBhvr>
                                        <p:cTn id="32" dur="1000" fill="hold"/>
                                        <p:tgtEl>
                                          <p:spTgt spid="24"/>
                                        </p:tgtEl>
                                        <p:attrNameLst>
                                          <p:attrName>ppt_x</p:attrName>
                                        </p:attrNameLst>
                                      </p:cBhvr>
                                      <p:tavLst>
                                        <p:tav tm="0">
                                          <p:val>
                                            <p:strVal val="#ppt_x"/>
                                          </p:val>
                                        </p:tav>
                                        <p:tav tm="100000">
                                          <p:val>
                                            <p:strVal val="#ppt_x"/>
                                          </p:val>
                                        </p:tav>
                                      </p:tavLst>
                                    </p:anim>
                                    <p:anim calcmode="lin" valueType="num">
                                      <p:cBhvr>
                                        <p:cTn id="3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xit" presetSubtype="0" fill="hold" grpId="1" nodeType="clickEffect">
                                  <p:stCondLst>
                                    <p:cond delay="0"/>
                                  </p:stCondLst>
                                  <p:childTnLst>
                                    <p:animEffect transition="out" filter="fade">
                                      <p:cBhvr>
                                        <p:cTn id="37" dur="1000"/>
                                        <p:tgtEl>
                                          <p:spTgt spid="22"/>
                                        </p:tgtEl>
                                      </p:cBhvr>
                                    </p:animEffect>
                                    <p:anim calcmode="lin" valueType="num">
                                      <p:cBhvr>
                                        <p:cTn id="38" dur="1000"/>
                                        <p:tgtEl>
                                          <p:spTgt spid="22"/>
                                        </p:tgtEl>
                                        <p:attrNameLst>
                                          <p:attrName>ppt_x</p:attrName>
                                        </p:attrNameLst>
                                      </p:cBhvr>
                                      <p:tavLst>
                                        <p:tav tm="0">
                                          <p:val>
                                            <p:strVal val="ppt_x"/>
                                          </p:val>
                                        </p:tav>
                                        <p:tav tm="100000">
                                          <p:val>
                                            <p:strVal val="ppt_x"/>
                                          </p:val>
                                        </p:tav>
                                      </p:tavLst>
                                    </p:anim>
                                    <p:anim calcmode="lin" valueType="num">
                                      <p:cBhvr>
                                        <p:cTn id="39" dur="1000"/>
                                        <p:tgtEl>
                                          <p:spTgt spid="22"/>
                                        </p:tgtEl>
                                        <p:attrNameLst>
                                          <p:attrName>ppt_y</p:attrName>
                                        </p:attrNameLst>
                                      </p:cBhvr>
                                      <p:tavLst>
                                        <p:tav tm="0">
                                          <p:val>
                                            <p:strVal val="ppt_y"/>
                                          </p:val>
                                        </p:tav>
                                        <p:tav tm="100000">
                                          <p:val>
                                            <p:strVal val="ppt_y+.1"/>
                                          </p:val>
                                        </p:tav>
                                      </p:tavLst>
                                    </p:anim>
                                    <p:set>
                                      <p:cBhvr>
                                        <p:cTn id="40" dur="1" fill="hold">
                                          <p:stCondLst>
                                            <p:cond delay="999"/>
                                          </p:stCondLst>
                                        </p:cTn>
                                        <p:tgtEl>
                                          <p:spTgt spid="22"/>
                                        </p:tgtEl>
                                        <p:attrNameLst>
                                          <p:attrName>style.visibility</p:attrName>
                                        </p:attrNameLst>
                                      </p:cBhvr>
                                      <p:to>
                                        <p:strVal val="hidden"/>
                                      </p:to>
                                    </p:set>
                                  </p:childTnLst>
                                </p:cTn>
                              </p:par>
                              <p:par>
                                <p:cTn id="41" presetID="42" presetClass="exit" presetSubtype="0" fill="hold" grpId="1" nodeType="withEffect">
                                  <p:stCondLst>
                                    <p:cond delay="0"/>
                                  </p:stCondLst>
                                  <p:childTnLst>
                                    <p:animEffect transition="out" filter="fade">
                                      <p:cBhvr>
                                        <p:cTn id="42" dur="1000"/>
                                        <p:tgtEl>
                                          <p:spTgt spid="16"/>
                                        </p:tgtEl>
                                      </p:cBhvr>
                                    </p:animEffect>
                                    <p:anim calcmode="lin" valueType="num">
                                      <p:cBhvr>
                                        <p:cTn id="43" dur="1000"/>
                                        <p:tgtEl>
                                          <p:spTgt spid="16"/>
                                        </p:tgtEl>
                                        <p:attrNameLst>
                                          <p:attrName>ppt_x</p:attrName>
                                        </p:attrNameLst>
                                      </p:cBhvr>
                                      <p:tavLst>
                                        <p:tav tm="0">
                                          <p:val>
                                            <p:strVal val="ppt_x"/>
                                          </p:val>
                                        </p:tav>
                                        <p:tav tm="100000">
                                          <p:val>
                                            <p:strVal val="ppt_x"/>
                                          </p:val>
                                        </p:tav>
                                      </p:tavLst>
                                    </p:anim>
                                    <p:anim calcmode="lin" valueType="num">
                                      <p:cBhvr>
                                        <p:cTn id="44" dur="1000"/>
                                        <p:tgtEl>
                                          <p:spTgt spid="16"/>
                                        </p:tgtEl>
                                        <p:attrNameLst>
                                          <p:attrName>ppt_y</p:attrName>
                                        </p:attrNameLst>
                                      </p:cBhvr>
                                      <p:tavLst>
                                        <p:tav tm="0">
                                          <p:val>
                                            <p:strVal val="ppt_y"/>
                                          </p:val>
                                        </p:tav>
                                        <p:tav tm="100000">
                                          <p:val>
                                            <p:strVal val="ppt_y+.1"/>
                                          </p:val>
                                        </p:tav>
                                      </p:tavLst>
                                    </p:anim>
                                    <p:set>
                                      <p:cBhvr>
                                        <p:cTn id="45" dur="1" fill="hold">
                                          <p:stCondLst>
                                            <p:cond delay="999"/>
                                          </p:stCondLst>
                                        </p:cTn>
                                        <p:tgtEl>
                                          <p:spTgt spid="16"/>
                                        </p:tgtEl>
                                        <p:attrNameLst>
                                          <p:attrName>style.visibility</p:attrName>
                                        </p:attrNameLst>
                                      </p:cBhvr>
                                      <p:to>
                                        <p:strVal val="hidden"/>
                                      </p:to>
                                    </p:set>
                                  </p:childTnLst>
                                </p:cTn>
                              </p:par>
                              <p:par>
                                <p:cTn id="46" presetID="42" presetClass="exit" presetSubtype="0" fill="hold" grpId="1" nodeType="withEffect">
                                  <p:stCondLst>
                                    <p:cond delay="0"/>
                                  </p:stCondLst>
                                  <p:childTnLst>
                                    <p:animEffect transition="out" filter="fade">
                                      <p:cBhvr>
                                        <p:cTn id="47" dur="1000"/>
                                        <p:tgtEl>
                                          <p:spTgt spid="24"/>
                                        </p:tgtEl>
                                      </p:cBhvr>
                                    </p:animEffect>
                                    <p:anim calcmode="lin" valueType="num">
                                      <p:cBhvr>
                                        <p:cTn id="48" dur="1000"/>
                                        <p:tgtEl>
                                          <p:spTgt spid="24"/>
                                        </p:tgtEl>
                                        <p:attrNameLst>
                                          <p:attrName>ppt_x</p:attrName>
                                        </p:attrNameLst>
                                      </p:cBhvr>
                                      <p:tavLst>
                                        <p:tav tm="0">
                                          <p:val>
                                            <p:strVal val="ppt_x"/>
                                          </p:val>
                                        </p:tav>
                                        <p:tav tm="100000">
                                          <p:val>
                                            <p:strVal val="ppt_x"/>
                                          </p:val>
                                        </p:tav>
                                      </p:tavLst>
                                    </p:anim>
                                    <p:anim calcmode="lin" valueType="num">
                                      <p:cBhvr>
                                        <p:cTn id="49" dur="1000"/>
                                        <p:tgtEl>
                                          <p:spTgt spid="24"/>
                                        </p:tgtEl>
                                        <p:attrNameLst>
                                          <p:attrName>ppt_y</p:attrName>
                                        </p:attrNameLst>
                                      </p:cBhvr>
                                      <p:tavLst>
                                        <p:tav tm="0">
                                          <p:val>
                                            <p:strVal val="ppt_y"/>
                                          </p:val>
                                        </p:tav>
                                        <p:tav tm="100000">
                                          <p:val>
                                            <p:strVal val="ppt_y+.1"/>
                                          </p:val>
                                        </p:tav>
                                      </p:tavLst>
                                    </p:anim>
                                    <p:set>
                                      <p:cBhvr>
                                        <p:cTn id="50" dur="1" fill="hold">
                                          <p:stCondLst>
                                            <p:cond delay="999"/>
                                          </p:stCondLst>
                                        </p:cTn>
                                        <p:tgtEl>
                                          <p:spTgt spid="24"/>
                                        </p:tgtEl>
                                        <p:attrNameLst>
                                          <p:attrName>style.visibility</p:attrName>
                                        </p:attrNameLst>
                                      </p:cBhvr>
                                      <p:to>
                                        <p:strVal val="hidden"/>
                                      </p:to>
                                    </p:set>
                                  </p:childTnLst>
                                </p:cTn>
                              </p:par>
                            </p:childTnLst>
                          </p:cTn>
                        </p:par>
                        <p:par>
                          <p:cTn id="51" fill="hold">
                            <p:stCondLst>
                              <p:cond delay="1000"/>
                            </p:stCondLst>
                            <p:childTnLst>
                              <p:par>
                                <p:cTn id="52" presetID="22" presetClass="entr" presetSubtype="1"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up)">
                                      <p:cBhvr>
                                        <p:cTn id="54" dur="500"/>
                                        <p:tgtEl>
                                          <p:spTgt spid="25"/>
                                        </p:tgtEl>
                                      </p:cBhvr>
                                    </p:animEffect>
                                  </p:childTnLst>
                                </p:cTn>
                              </p:par>
                            </p:childTnLst>
                          </p:cTn>
                        </p:par>
                        <p:par>
                          <p:cTn id="55" fill="hold">
                            <p:stCondLst>
                              <p:cond delay="1500"/>
                            </p:stCondLst>
                            <p:childTnLst>
                              <p:par>
                                <p:cTn id="56" presetID="22" presetClass="entr" presetSubtype="1"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up)">
                                      <p:cBhvr>
                                        <p:cTn id="58" dur="500"/>
                                        <p:tgtEl>
                                          <p:spTgt spid="29"/>
                                        </p:tgtEl>
                                      </p:cBhvr>
                                    </p:animEffect>
                                  </p:childTnLst>
                                </p:cTn>
                              </p:par>
                            </p:childTnLst>
                          </p:cTn>
                        </p:par>
                      </p:childTnLst>
                    </p:cTn>
                  </p:par>
                  <p:par>
                    <p:cTn id="59" fill="hold">
                      <p:stCondLst>
                        <p:cond delay="indefinite"/>
                      </p:stCondLst>
                      <p:childTnLst>
                        <p:par>
                          <p:cTn id="60" fill="hold">
                            <p:stCondLst>
                              <p:cond delay="0"/>
                            </p:stCondLst>
                            <p:childTnLst>
                              <p:par>
                                <p:cTn id="61" presetID="3" presetClass="exit" presetSubtype="10" fill="hold" grpId="1" nodeType="clickEffect">
                                  <p:stCondLst>
                                    <p:cond delay="0"/>
                                  </p:stCondLst>
                                  <p:childTnLst>
                                    <p:animEffect transition="out" filter="blinds(horizontal)">
                                      <p:cBhvr>
                                        <p:cTn id="62" dur="500"/>
                                        <p:tgtEl>
                                          <p:spTgt spid="27"/>
                                        </p:tgtEl>
                                      </p:cBhvr>
                                    </p:animEffect>
                                    <p:set>
                                      <p:cBhvr>
                                        <p:cTn id="63" dur="1" fill="hold">
                                          <p:stCondLst>
                                            <p:cond delay="499"/>
                                          </p:stCondLst>
                                        </p:cTn>
                                        <p:tgtEl>
                                          <p:spTgt spid="27"/>
                                        </p:tgtEl>
                                        <p:attrNameLst>
                                          <p:attrName>style.visibility</p:attrName>
                                        </p:attrNameLst>
                                      </p:cBhvr>
                                      <p:to>
                                        <p:strVal val="hidden"/>
                                      </p:to>
                                    </p:set>
                                  </p:childTnLst>
                                </p:cTn>
                              </p:par>
                              <p:par>
                                <p:cTn id="64" presetID="3" presetClass="exit" presetSubtype="10" fill="hold" grpId="1" nodeType="withEffect">
                                  <p:stCondLst>
                                    <p:cond delay="0"/>
                                  </p:stCondLst>
                                  <p:childTnLst>
                                    <p:animEffect transition="out" filter="blinds(horizontal)">
                                      <p:cBhvr>
                                        <p:cTn id="65" dur="500"/>
                                        <p:tgtEl>
                                          <p:spTgt spid="25"/>
                                        </p:tgtEl>
                                      </p:cBhvr>
                                    </p:animEffect>
                                    <p:set>
                                      <p:cBhvr>
                                        <p:cTn id="66" dur="1" fill="hold">
                                          <p:stCondLst>
                                            <p:cond delay="499"/>
                                          </p:stCondLst>
                                        </p:cTn>
                                        <p:tgtEl>
                                          <p:spTgt spid="25"/>
                                        </p:tgtEl>
                                        <p:attrNameLst>
                                          <p:attrName>style.visibility</p:attrName>
                                        </p:attrNameLst>
                                      </p:cBhvr>
                                      <p:to>
                                        <p:strVal val="hidden"/>
                                      </p:to>
                                    </p:set>
                                  </p:childTnLst>
                                </p:cTn>
                              </p:par>
                              <p:par>
                                <p:cTn id="67" presetID="3" presetClass="exit" presetSubtype="10" fill="hold" grpId="1" nodeType="withEffect">
                                  <p:stCondLst>
                                    <p:cond delay="0"/>
                                  </p:stCondLst>
                                  <p:childTnLst>
                                    <p:animEffect transition="out" filter="blinds(horizontal)">
                                      <p:cBhvr>
                                        <p:cTn id="68" dur="500"/>
                                        <p:tgtEl>
                                          <p:spTgt spid="29"/>
                                        </p:tgtEl>
                                      </p:cBhvr>
                                    </p:animEffect>
                                    <p:set>
                                      <p:cBhvr>
                                        <p:cTn id="69" dur="1" fill="hold">
                                          <p:stCondLst>
                                            <p:cond delay="499"/>
                                          </p:stCondLst>
                                        </p:cTn>
                                        <p:tgtEl>
                                          <p:spTgt spid="29"/>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childTnLst>
                          </p:cTn>
                        </p:par>
                        <p:par>
                          <p:cTn id="75" fill="hold">
                            <p:stCondLst>
                              <p:cond delay="500"/>
                            </p:stCondLst>
                            <p:childTnLst>
                              <p:par>
                                <p:cTn id="76" presetID="22" presetClass="entr" presetSubtype="8"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wipe(left)">
                                      <p:cBhvr>
                                        <p:cTn id="78" dur="500"/>
                                        <p:tgtEl>
                                          <p:spTgt spid="33"/>
                                        </p:tgtEl>
                                      </p:cBhvr>
                                    </p:animEffect>
                                  </p:childTnLst>
                                </p:cTn>
                              </p:par>
                            </p:childTnLst>
                          </p:cTn>
                        </p:par>
                      </p:childTnLst>
                    </p:cTn>
                  </p:par>
                  <p:par>
                    <p:cTn id="79" fill="hold">
                      <p:stCondLst>
                        <p:cond delay="indefinite"/>
                      </p:stCondLst>
                      <p:childTnLst>
                        <p:par>
                          <p:cTn id="80" fill="hold">
                            <p:stCondLst>
                              <p:cond delay="0"/>
                            </p:stCondLst>
                            <p:childTnLst>
                              <p:par>
                                <p:cTn id="81" presetID="3" presetClass="exit" presetSubtype="10" fill="hold" grpId="1" nodeType="clickEffect">
                                  <p:stCondLst>
                                    <p:cond delay="0"/>
                                  </p:stCondLst>
                                  <p:childTnLst>
                                    <p:animEffect transition="out" filter="blinds(horizontal)">
                                      <p:cBhvr>
                                        <p:cTn id="82" dur="500"/>
                                        <p:tgtEl>
                                          <p:spTgt spid="33"/>
                                        </p:tgtEl>
                                      </p:cBhvr>
                                    </p:animEffect>
                                    <p:set>
                                      <p:cBhvr>
                                        <p:cTn id="83" dur="1" fill="hold">
                                          <p:stCondLst>
                                            <p:cond delay="499"/>
                                          </p:stCondLst>
                                        </p:cTn>
                                        <p:tgtEl>
                                          <p:spTgt spid="33"/>
                                        </p:tgtEl>
                                        <p:attrNameLst>
                                          <p:attrName>style.visibility</p:attrName>
                                        </p:attrNameLst>
                                      </p:cBhvr>
                                      <p:to>
                                        <p:strVal val="hidden"/>
                                      </p:to>
                                    </p:se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fade">
                                      <p:cBhvr>
                                        <p:cTn id="88" dur="500"/>
                                        <p:tgtEl>
                                          <p:spTgt spid="31"/>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32"/>
                                        </p:tgtEl>
                                        <p:attrNameLst>
                                          <p:attrName>style.visibility</p:attrName>
                                        </p:attrNameLst>
                                      </p:cBhvr>
                                      <p:to>
                                        <p:strVal val="visible"/>
                                      </p:to>
                                    </p:set>
                                    <p:animEffect transition="in" filter="fade">
                                      <p:cBhvr>
                                        <p:cTn id="93" dur="500"/>
                                        <p:tgtEl>
                                          <p:spTgt spid="32"/>
                                        </p:tgtEl>
                                      </p:cBhvr>
                                    </p:animEffect>
                                  </p:childTnLst>
                                </p:cTn>
                              </p:par>
                            </p:childTnLst>
                          </p:cTn>
                        </p:par>
                        <p:par>
                          <p:cTn id="94" fill="hold">
                            <p:stCondLst>
                              <p:cond delay="500"/>
                            </p:stCondLst>
                            <p:childTnLst>
                              <p:par>
                                <p:cTn id="95" presetID="3" presetClass="entr" presetSubtype="10" fill="hold" grpId="1" nodeType="after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blinds(horizontal)">
                                      <p:cBhvr>
                                        <p:cTn id="97" dur="500"/>
                                        <p:tgtEl>
                                          <p:spTgt spid="34"/>
                                        </p:tgtEl>
                                      </p:cBhvr>
                                    </p:animEffect>
                                  </p:childTnLst>
                                </p:cTn>
                              </p:par>
                            </p:childTnLst>
                          </p:cTn>
                        </p:par>
                      </p:childTnLst>
                    </p:cTn>
                  </p:par>
                  <p:par>
                    <p:cTn id="98" fill="hold">
                      <p:stCondLst>
                        <p:cond delay="indefinite"/>
                      </p:stCondLst>
                      <p:childTnLst>
                        <p:par>
                          <p:cTn id="99" fill="hold">
                            <p:stCondLst>
                              <p:cond delay="0"/>
                            </p:stCondLst>
                            <p:childTnLst>
                              <p:par>
                                <p:cTn id="100" presetID="3" presetClass="exit" presetSubtype="10" fill="hold" grpId="0" nodeType="clickEffect">
                                  <p:stCondLst>
                                    <p:cond delay="0"/>
                                  </p:stCondLst>
                                  <p:childTnLst>
                                    <p:animEffect transition="out" filter="blinds(horizontal)">
                                      <p:cBhvr>
                                        <p:cTn id="101" dur="500"/>
                                        <p:tgtEl>
                                          <p:spTgt spid="34"/>
                                        </p:tgtEl>
                                      </p:cBhvr>
                                    </p:animEffect>
                                    <p:set>
                                      <p:cBhvr>
                                        <p:cTn id="102" dur="1" fill="hold">
                                          <p:stCondLst>
                                            <p:cond delay="499"/>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6" grpId="0"/>
      <p:bldP spid="16" grpId="0" bldLvl="0" animBg="1" autoUpdateAnimBg="0"/>
      <p:bldP spid="16" grpId="1" bldLvl="0" animBg="1" autoUpdateAnimBg="0"/>
      <p:bldP spid="22" grpId="0" bldLvl="0" animBg="1" autoUpdateAnimBg="0"/>
      <p:bldP spid="22" grpId="1" bldLvl="0" animBg="1" autoUpdateAnimBg="0"/>
      <p:bldP spid="24" grpId="0" bldLvl="0" animBg="1" autoUpdateAnimBg="0"/>
      <p:bldP spid="24" grpId="1" bldLvl="0" animBg="1" autoUpdateAnimBg="0"/>
      <p:bldP spid="25" grpId="0" bldLvl="0" animBg="1" autoUpdateAnimBg="0"/>
      <p:bldP spid="25" grpId="1" bldLvl="0" animBg="1" autoUpdateAnimBg="0"/>
      <p:bldP spid="27" grpId="0" bldLvl="0" animBg="1" autoUpdateAnimBg="0"/>
      <p:bldP spid="27" grpId="1" animBg="1"/>
      <p:bldP spid="29" grpId="0" bldLvl="0" animBg="1" autoUpdateAnimBg="0"/>
      <p:bldP spid="29" grpId="1" bldLvl="0" animBg="1" autoUpdateAnimBg="0"/>
      <p:bldP spid="30" grpId="0"/>
      <p:bldP spid="31" grpId="0"/>
      <p:bldP spid="32" grpId="0"/>
      <p:bldP spid="33" grpId="0" bldLvl="0" animBg="1" autoUpdateAnimBg="0"/>
      <p:bldP spid="33" grpId="1" bldLvl="0" animBg="1" autoUpdateAnimBg="0"/>
      <p:bldP spid="34" grpId="0" bldLvl="0" animBg="1" autoUpdateAnimBg="0"/>
      <p:bldP spid="34" grpId="1" bldLvl="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疼痛患者的护理</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14" name="直角三角形 13"/>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a:extLst>
              <a:ext uri="{28A0092B-C50C-407E-A947-70E740481C1C}">
                <a14:useLocalDpi xmlns:a14="http://schemas.microsoft.com/office/drawing/2010/main" val="0"/>
              </a:ext>
            </a:extLst>
          </a:blip>
          <a:srcRect t="5483" b="6068"/>
          <a:stretch>
            <a:fillRect/>
          </a:stretch>
        </p:blipFill>
        <p:spPr>
          <a:xfrm>
            <a:off x="4147457" y="1691884"/>
            <a:ext cx="3897086" cy="3897848"/>
          </a:xfrm>
          <a:custGeom>
            <a:avLst/>
            <a:gdLst>
              <a:gd name="connsiteX0" fmla="*/ 0 w 3897086"/>
              <a:gd name="connsiteY0" fmla="*/ 0 h 3897086"/>
              <a:gd name="connsiteX1" fmla="*/ 3897086 w 3897086"/>
              <a:gd name="connsiteY1" fmla="*/ 0 h 3897086"/>
              <a:gd name="connsiteX2" fmla="*/ 3897086 w 3897086"/>
              <a:gd name="connsiteY2" fmla="*/ 3897086 h 3897086"/>
              <a:gd name="connsiteX3" fmla="*/ 0 w 3897086"/>
              <a:gd name="connsiteY3" fmla="*/ 3897086 h 3897086"/>
            </a:gdLst>
            <a:ahLst/>
            <a:cxnLst>
              <a:cxn ang="0">
                <a:pos x="connsiteX0" y="connsiteY0"/>
              </a:cxn>
              <a:cxn ang="0">
                <a:pos x="connsiteX1" y="connsiteY1"/>
              </a:cxn>
              <a:cxn ang="0">
                <a:pos x="connsiteX2" y="connsiteY2"/>
              </a:cxn>
              <a:cxn ang="0">
                <a:pos x="connsiteX3" y="connsiteY3"/>
              </a:cxn>
            </a:cxnLst>
            <a:rect l="l" t="t" r="r" b="b"/>
            <a:pathLst>
              <a:path w="3897086" h="3897086">
                <a:moveTo>
                  <a:pt x="0" y="0"/>
                </a:moveTo>
                <a:lnTo>
                  <a:pt x="3897086" y="0"/>
                </a:lnTo>
                <a:lnTo>
                  <a:pt x="3897086" y="3897086"/>
                </a:lnTo>
                <a:lnTo>
                  <a:pt x="0" y="3897086"/>
                </a:lnTo>
                <a:close/>
              </a:path>
            </a:pathLst>
          </a:custGeom>
          <a:noFill/>
        </p:spPr>
      </p:pic>
      <p:sp>
        <p:nvSpPr>
          <p:cNvPr id="16" name="矩形 15"/>
          <p:cNvSpPr/>
          <p:nvPr/>
        </p:nvSpPr>
        <p:spPr>
          <a:xfrm>
            <a:off x="8044543" y="1692956"/>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62000" y="1692648"/>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82522" y="1653913"/>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044542" y="4928355"/>
            <a:ext cx="3740757"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19"/>
          <p:cNvSpPr/>
          <p:nvPr/>
        </p:nvSpPr>
        <p:spPr>
          <a:xfrm>
            <a:off x="11430000" y="4646163"/>
            <a:ext cx="355299"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a:off x="404877" y="2354027"/>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513019" y="1730795"/>
            <a:ext cx="1847460"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rPr>
              <a:t>课前思考</a:t>
            </a:r>
            <a:endParaRPr lang="zh-CN" altLang="en-US" sz="32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3" name="文本框 22"/>
          <p:cNvSpPr txBox="1"/>
          <p:nvPr/>
        </p:nvSpPr>
        <p:spPr>
          <a:xfrm>
            <a:off x="9098872" y="4966500"/>
            <a:ext cx="1632096"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rPr>
              <a:t>想一想</a:t>
            </a:r>
            <a:endParaRPr lang="zh-CN" altLang="en-US" sz="32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4" name="直角三角形 23"/>
          <p:cNvSpPr/>
          <p:nvPr/>
        </p:nvSpPr>
        <p:spPr>
          <a:xfrm rot="16200000">
            <a:off x="7377605" y="4922794"/>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24"/>
          <p:cNvSpPr/>
          <p:nvPr/>
        </p:nvSpPr>
        <p:spPr>
          <a:xfrm rot="5400000">
            <a:off x="4152708" y="1687089"/>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035503" y="2535030"/>
            <a:ext cx="2838450" cy="3043555"/>
          </a:xfrm>
          <a:prstGeom prst="rect">
            <a:avLst/>
          </a:prstGeom>
          <a:noFill/>
        </p:spPr>
        <p:txBody>
          <a:bodyPr wrap="square" rtlCol="0">
            <a:spAutoFit/>
          </a:bodyPr>
          <a:lstStyle/>
          <a:p>
            <a:pPr lvl="0" fontAlgn="base">
              <a:spcBef>
                <a:spcPct val="0"/>
              </a:spcBef>
              <a:spcAft>
                <a:spcPct val="0"/>
              </a:spcAft>
            </a:pPr>
            <a:r>
              <a:rPr lang="en-US" altLang="zh-CN"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rPr>
              <a:t>       </a:t>
            </a:r>
            <a:r>
              <a:rPr lang="zh-CN" altLang="en-US"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rPr>
              <a:t>患者陈某，女，</a:t>
            </a:r>
            <a:r>
              <a:rPr lang="en-US" altLang="zh-CN"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rPr>
              <a:t>47</a:t>
            </a:r>
            <a:r>
              <a:rPr lang="zh-CN" altLang="en-US"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rPr>
              <a:t>岁。因异位妊娠施行全子宫切除术，于</a:t>
            </a:r>
            <a:r>
              <a:rPr lang="en-US" altLang="zh-CN"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rPr>
              <a:t>16</a:t>
            </a:r>
            <a:r>
              <a:rPr lang="zh-CN" altLang="en-US"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rPr>
              <a:t>时回病房，值班护士在</a:t>
            </a:r>
            <a:r>
              <a:rPr lang="en-US" altLang="zh-CN"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rPr>
              <a:t>22</a:t>
            </a:r>
            <a:r>
              <a:rPr lang="zh-CN" altLang="en-US"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rPr>
              <a:t>时巡视病房时，观察到患者烦躁不安且出现痛苦表情。</a:t>
            </a:r>
          </a:p>
        </p:txBody>
      </p:sp>
      <p:sp>
        <p:nvSpPr>
          <p:cNvPr id="27" name="文本框 26"/>
          <p:cNvSpPr txBox="1"/>
          <p:nvPr/>
        </p:nvSpPr>
        <p:spPr>
          <a:xfrm>
            <a:off x="8495695" y="2509845"/>
            <a:ext cx="2838450" cy="2000548"/>
          </a:xfrm>
          <a:prstGeom prst="rect">
            <a:avLst/>
          </a:prstGeom>
          <a:noFill/>
        </p:spPr>
        <p:txBody>
          <a:bodyPr wrap="square" rtlCol="0">
            <a:spAutoFit/>
          </a:bodyPr>
          <a:lstStyle/>
          <a:p>
            <a:r>
              <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造成此患者不舒适的原因是什么</a:t>
            </a:r>
            <a:r>
              <a:rPr lang="zh-CN" altLang="en-US" sz="2400" b="1" dirty="0" smtClean="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2400" b="1" dirty="0" smtClean="0">
              <a:solidFill>
                <a:srgbClr val="0066FF"/>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en-US" altLang="zh-CN"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如何使其舒适？</a:t>
            </a:r>
            <a:endParaRPr lang="en-US" altLang="zh-CN"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a:off x="25782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solidFill>
            <a:schemeClr val="tx1">
              <a:lumMod val="65000"/>
              <a:lumOff val="35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a:hlinkClick r:id="rId3" action="ppaction://hlinksldjump"/>
          </p:cNvPr>
          <p:cNvSpPr/>
          <p:nvPr/>
        </p:nvSpPr>
        <p:spPr>
          <a:xfrm>
            <a:off x="3270260" y="536629"/>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1</a:t>
            </a:r>
            <a:endParaRPr lang="zh-CN" altLang="en-US" sz="2800" b="1" dirty="0">
              <a:latin typeface="微软雅黑" panose="020B0503020204020204" pitchFamily="34" charset="-122"/>
              <a:ea typeface="微软雅黑" panose="020B0503020204020204" pitchFamily="34" charset="-122"/>
            </a:endParaRPr>
          </a:p>
        </p:txBody>
      </p:sp>
      <p:sp>
        <p:nvSpPr>
          <p:cNvPr id="6" name="椭圆 5">
            <a:hlinkClick r:id="rId4" action="ppaction://hlinksldjump"/>
          </p:cNvPr>
          <p:cNvSpPr/>
          <p:nvPr/>
        </p:nvSpPr>
        <p:spPr>
          <a:xfrm>
            <a:off x="3994160" y="1797159"/>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2</a:t>
            </a:r>
            <a:endParaRPr lang="zh-CN" altLang="en-US" sz="2800" b="1" dirty="0">
              <a:latin typeface="微软雅黑" panose="020B0503020204020204" pitchFamily="34" charset="-122"/>
              <a:ea typeface="微软雅黑" panose="020B0503020204020204" pitchFamily="34" charset="-122"/>
            </a:endParaRPr>
          </a:p>
        </p:txBody>
      </p:sp>
      <p:sp>
        <p:nvSpPr>
          <p:cNvPr id="7" name="椭圆 6">
            <a:hlinkClick r:id="rId5" action="ppaction://hlinksldjump"/>
          </p:cNvPr>
          <p:cNvSpPr/>
          <p:nvPr/>
        </p:nvSpPr>
        <p:spPr>
          <a:xfrm>
            <a:off x="4137020" y="3057689"/>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3</a:t>
            </a:r>
            <a:endParaRPr lang="zh-CN" altLang="en-US" sz="2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4290710" y="667746"/>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舒适概述</a:t>
            </a:r>
          </a:p>
        </p:txBody>
      </p:sp>
      <p:sp>
        <p:nvSpPr>
          <p:cNvPr id="9" name="文本框 8"/>
          <p:cNvSpPr txBox="1"/>
          <p:nvPr/>
        </p:nvSpPr>
        <p:spPr>
          <a:xfrm>
            <a:off x="4860972" y="1670249"/>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疼痛患者的护理</a:t>
            </a:r>
          </a:p>
        </p:txBody>
      </p:sp>
      <p:sp>
        <p:nvSpPr>
          <p:cNvPr id="11" name="文本框 10"/>
          <p:cNvSpPr txBox="1"/>
          <p:nvPr/>
        </p:nvSpPr>
        <p:spPr>
          <a:xfrm>
            <a:off x="5150448" y="3198166"/>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各种卧位</a:t>
            </a:r>
          </a:p>
        </p:txBody>
      </p:sp>
      <p:sp>
        <p:nvSpPr>
          <p:cNvPr id="12" name="椭圆 11">
            <a:hlinkClick r:id="rId6" action="ppaction://hlinksldjump"/>
          </p:cNvPr>
          <p:cNvSpPr/>
          <p:nvPr/>
        </p:nvSpPr>
        <p:spPr>
          <a:xfrm>
            <a:off x="3992560" y="4336941"/>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4</a:t>
            </a:r>
            <a:endParaRPr lang="zh-CN" altLang="en-US" sz="2800" b="1" dirty="0">
              <a:latin typeface="微软雅黑" panose="020B0503020204020204" pitchFamily="34" charset="-122"/>
              <a:ea typeface="微软雅黑" panose="020B0503020204020204" pitchFamily="34" charset="-122"/>
            </a:endParaRPr>
          </a:p>
        </p:txBody>
      </p:sp>
      <p:sp>
        <p:nvSpPr>
          <p:cNvPr id="13" name="椭圆 12">
            <a:hlinkClick r:id="rId7" action="ppaction://hlinksldjump"/>
          </p:cNvPr>
          <p:cNvSpPr/>
          <p:nvPr/>
        </p:nvSpPr>
        <p:spPr>
          <a:xfrm>
            <a:off x="3268660" y="5597471"/>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5</a:t>
            </a:r>
            <a:endParaRPr lang="zh-CN" altLang="en-US" sz="2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4949237" y="4468471"/>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保护具的应用</a:t>
            </a:r>
          </a:p>
        </p:txBody>
      </p:sp>
      <p:sp>
        <p:nvSpPr>
          <p:cNvPr id="15" name="文本框 14"/>
          <p:cNvSpPr txBox="1"/>
          <p:nvPr/>
        </p:nvSpPr>
        <p:spPr>
          <a:xfrm>
            <a:off x="4204397" y="5728588"/>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常见护理职业损伤因素及防护</a:t>
            </a:r>
          </a:p>
        </p:txBody>
      </p:sp>
      <p:sp>
        <p:nvSpPr>
          <p:cNvPr id="18" name="文本框 17"/>
          <p:cNvSpPr txBox="1"/>
          <p:nvPr/>
        </p:nvSpPr>
        <p:spPr>
          <a:xfrm>
            <a:off x="782558" y="2951946"/>
            <a:ext cx="1980029" cy="954107"/>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第九章</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r>
              <a:rPr lang="zh-CN" altLang="en-US" sz="2800" b="1" dirty="0" smtClean="0">
                <a:solidFill>
                  <a:schemeClr val="bg1"/>
                </a:solidFill>
                <a:latin typeface="微软雅黑" panose="020B0503020204020204" pitchFamily="34" charset="-122"/>
                <a:ea typeface="微软雅黑" panose="020B0503020204020204" pitchFamily="34" charset="-122"/>
              </a:rPr>
              <a:t>舒适与安全</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11"/>
                                        </p:tgtEl>
                                        <p:attrNameLst>
                                          <p:attrName>ppt_x</p:attrName>
                                          <p:attrName>ppt_y</p:attrName>
                                        </p:attrNameLst>
                                      </p:cBhvr>
                                    </p:animMotion>
                                    <p:animRot by="1500000">
                                      <p:cBhvr>
                                        <p:cTn id="7" dur="125" fill="hold">
                                          <p:stCondLst>
                                            <p:cond delay="0"/>
                                          </p:stCondLst>
                                        </p:cTn>
                                        <p:tgtEl>
                                          <p:spTgt spid="11"/>
                                        </p:tgtEl>
                                        <p:attrNameLst>
                                          <p:attrName>r</p:attrName>
                                        </p:attrNameLst>
                                      </p:cBhvr>
                                    </p:animRot>
                                    <p:animRot by="-1500000">
                                      <p:cBhvr>
                                        <p:cTn id="8" dur="125" fill="hold">
                                          <p:stCondLst>
                                            <p:cond delay="125"/>
                                          </p:stCondLst>
                                        </p:cTn>
                                        <p:tgtEl>
                                          <p:spTgt spid="11"/>
                                        </p:tgtEl>
                                        <p:attrNameLst>
                                          <p:attrName>r</p:attrName>
                                        </p:attrNameLst>
                                      </p:cBhvr>
                                    </p:animRot>
                                    <p:animRot by="-1500000">
                                      <p:cBhvr>
                                        <p:cTn id="9" dur="125" fill="hold">
                                          <p:stCondLst>
                                            <p:cond delay="250"/>
                                          </p:stCondLst>
                                        </p:cTn>
                                        <p:tgtEl>
                                          <p:spTgt spid="11"/>
                                        </p:tgtEl>
                                        <p:attrNameLst>
                                          <p:attrName>r</p:attrName>
                                        </p:attrNameLst>
                                      </p:cBhvr>
                                    </p:animRot>
                                    <p:animRot by="1500000">
                                      <p:cBhvr>
                                        <p:cTn id="10" dur="125" fill="hold">
                                          <p:stCondLst>
                                            <p:cond delay="375"/>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14" name="直角三角形 13"/>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a:extLst>
              <a:ext uri="{28A0092B-C50C-407E-A947-70E740481C1C}">
                <a14:useLocalDpi xmlns:a14="http://schemas.microsoft.com/office/drawing/2010/main" val="0"/>
              </a:ext>
            </a:extLst>
          </a:blip>
          <a:srcRect t="5483" b="6068"/>
          <a:stretch>
            <a:fillRect/>
          </a:stretch>
        </p:blipFill>
        <p:spPr>
          <a:xfrm>
            <a:off x="4147457" y="1691884"/>
            <a:ext cx="3897086" cy="3897848"/>
          </a:xfrm>
          <a:custGeom>
            <a:avLst/>
            <a:gdLst>
              <a:gd name="connsiteX0" fmla="*/ 0 w 3897086"/>
              <a:gd name="connsiteY0" fmla="*/ 0 h 3897086"/>
              <a:gd name="connsiteX1" fmla="*/ 3897086 w 3897086"/>
              <a:gd name="connsiteY1" fmla="*/ 0 h 3897086"/>
              <a:gd name="connsiteX2" fmla="*/ 3897086 w 3897086"/>
              <a:gd name="connsiteY2" fmla="*/ 3897086 h 3897086"/>
              <a:gd name="connsiteX3" fmla="*/ 0 w 3897086"/>
              <a:gd name="connsiteY3" fmla="*/ 3897086 h 3897086"/>
            </a:gdLst>
            <a:ahLst/>
            <a:cxnLst>
              <a:cxn ang="0">
                <a:pos x="connsiteX0" y="connsiteY0"/>
              </a:cxn>
              <a:cxn ang="0">
                <a:pos x="connsiteX1" y="connsiteY1"/>
              </a:cxn>
              <a:cxn ang="0">
                <a:pos x="connsiteX2" y="connsiteY2"/>
              </a:cxn>
              <a:cxn ang="0">
                <a:pos x="connsiteX3" y="connsiteY3"/>
              </a:cxn>
            </a:cxnLst>
            <a:rect l="l" t="t" r="r" b="b"/>
            <a:pathLst>
              <a:path w="3897086" h="3897086">
                <a:moveTo>
                  <a:pt x="0" y="0"/>
                </a:moveTo>
                <a:lnTo>
                  <a:pt x="3897086" y="0"/>
                </a:lnTo>
                <a:lnTo>
                  <a:pt x="3897086" y="3897086"/>
                </a:lnTo>
                <a:lnTo>
                  <a:pt x="0" y="3897086"/>
                </a:lnTo>
                <a:close/>
              </a:path>
            </a:pathLst>
          </a:custGeom>
          <a:noFill/>
        </p:spPr>
      </p:pic>
      <p:sp>
        <p:nvSpPr>
          <p:cNvPr id="16" name="矩形 15"/>
          <p:cNvSpPr/>
          <p:nvPr/>
        </p:nvSpPr>
        <p:spPr>
          <a:xfrm>
            <a:off x="8044543" y="1692956"/>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62000" y="1692648"/>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04878" y="1692648"/>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044542" y="4928355"/>
            <a:ext cx="3740757"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19"/>
          <p:cNvSpPr/>
          <p:nvPr/>
        </p:nvSpPr>
        <p:spPr>
          <a:xfrm>
            <a:off x="11430000" y="4646163"/>
            <a:ext cx="355299"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a:off x="404877" y="2354027"/>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513019" y="1730795"/>
            <a:ext cx="1847460"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rPr>
              <a:t>课前思考</a:t>
            </a:r>
            <a:endParaRPr lang="zh-CN" altLang="en-US" sz="32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3" name="文本框 22"/>
          <p:cNvSpPr txBox="1"/>
          <p:nvPr/>
        </p:nvSpPr>
        <p:spPr>
          <a:xfrm>
            <a:off x="9098872" y="4966500"/>
            <a:ext cx="1632096"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rPr>
              <a:t>想一想</a:t>
            </a:r>
            <a:endParaRPr lang="zh-CN" altLang="en-US" sz="32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4" name="直角三角形 23"/>
          <p:cNvSpPr/>
          <p:nvPr/>
        </p:nvSpPr>
        <p:spPr>
          <a:xfrm rot="16200000">
            <a:off x="7377605" y="4922794"/>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24"/>
          <p:cNvSpPr/>
          <p:nvPr/>
        </p:nvSpPr>
        <p:spPr>
          <a:xfrm rot="5400000">
            <a:off x="4152708" y="1687089"/>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035503" y="2535030"/>
            <a:ext cx="2838450" cy="2285365"/>
          </a:xfrm>
          <a:prstGeom prst="rect">
            <a:avLst/>
          </a:prstGeom>
          <a:noFill/>
        </p:spPr>
        <p:txBody>
          <a:bodyPr wrap="square" rtlCol="0">
            <a:spAutoFit/>
          </a:bodyPr>
          <a:lstStyle/>
          <a:p>
            <a:pPr lvl="0" fontAlgn="base">
              <a:lnSpc>
                <a:spcPct val="120000"/>
              </a:lnSpc>
              <a:spcBef>
                <a:spcPct val="0"/>
              </a:spcBef>
              <a:spcAft>
                <a:spcPct val="0"/>
              </a:spcAft>
            </a:pPr>
            <a:r>
              <a:rPr lang="zh-CN" altLang="en-US" sz="2400" dirty="0">
                <a:latin typeface="微软雅黑" panose="020B0503020204020204" pitchFamily="34" charset="-122"/>
                <a:ea typeface="微软雅黑" panose="020B0503020204020204" pitchFamily="34" charset="-122"/>
                <a:sym typeface="Tahoma" panose="020B0604030504040204" pitchFamily="34" charset="0"/>
              </a:rPr>
              <a:t>        </a:t>
            </a:r>
            <a:r>
              <a:rPr lang="zh-CN" altLang="en-US" sz="2400" b="1" dirty="0">
                <a:latin typeface="微软雅黑" panose="020B0503020204020204" pitchFamily="34" charset="-122"/>
                <a:ea typeface="微软雅黑" panose="020B0503020204020204" pitchFamily="34" charset="-122"/>
                <a:sym typeface="Tahoma" panose="020B0604030504040204" pitchFamily="34" charset="0"/>
              </a:rPr>
              <a:t>李某，男性，68岁，支气管哮喘急性发作，呼吸极度困难、不能平卧，病人焦虑不安</a:t>
            </a:r>
            <a:r>
              <a:rPr lang="zh-CN" altLang="en-US" sz="2400" b="1" dirty="0">
                <a:effectLst>
                  <a:outerShdw blurRad="38100" dist="38100" dir="2700000" algn="tl">
                    <a:srgbClr val="FFFFFF"/>
                  </a:outerShdw>
                </a:effectLst>
                <a:latin typeface="微软雅黑" panose="020B0503020204020204" pitchFamily="34" charset="-122"/>
                <a:ea typeface="微软雅黑" panose="020B0503020204020204" pitchFamily="34" charset="-122"/>
              </a:rPr>
              <a:t>。</a:t>
            </a:r>
            <a:endParaRPr lang="zh-CN" altLang="en-US"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endParaRPr>
          </a:p>
        </p:txBody>
      </p:sp>
      <p:sp>
        <p:nvSpPr>
          <p:cNvPr id="27" name="文本框 26"/>
          <p:cNvSpPr txBox="1"/>
          <p:nvPr/>
        </p:nvSpPr>
        <p:spPr>
          <a:xfrm>
            <a:off x="8318046" y="2148830"/>
            <a:ext cx="2838450" cy="2492990"/>
          </a:xfrm>
          <a:prstGeom prst="rect">
            <a:avLst/>
          </a:prstGeom>
          <a:noFill/>
        </p:spPr>
        <p:txBody>
          <a:bodyPr wrap="square" rtlCol="0">
            <a:spAutoFit/>
          </a:bodyPr>
          <a:lstStyle/>
          <a:p>
            <a:pPr>
              <a:lnSpc>
                <a:spcPct val="125000"/>
              </a:lnSpc>
              <a:spcBef>
                <a:spcPct val="50000"/>
              </a:spcBef>
            </a:pPr>
            <a:r>
              <a:rPr lang="zh-CN" altLang="en-US" sz="2400" b="1" dirty="0" smtClean="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应</a:t>
            </a:r>
            <a:r>
              <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帮助病人</a:t>
            </a:r>
            <a:r>
              <a:rPr lang="zh-CN" altLang="en-US" sz="2400" b="1" dirty="0" smtClean="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采取何种</a:t>
            </a:r>
            <a:r>
              <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卧位</a:t>
            </a:r>
            <a:r>
              <a:rPr lang="en-US" altLang="zh-CN"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en-US" altLang="zh-CN"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25000"/>
              </a:lnSpc>
              <a:spcBef>
                <a:spcPct val="50000"/>
              </a:spcBef>
            </a:pPr>
            <a:r>
              <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如何为病人</a:t>
            </a:r>
            <a:r>
              <a:rPr lang="zh-CN" altLang="en-US" sz="2400" b="1" dirty="0" smtClean="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安置卧位？</a:t>
            </a:r>
            <a:endPar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up)">
                                      <p:cBhvr>
                                        <p:cTn id="1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33" name="矩形 19"/>
          <p:cNvSpPr/>
          <p:nvPr/>
        </p:nvSpPr>
        <p:spPr>
          <a:xfrm>
            <a:off x="3291796" y="3082629"/>
            <a:ext cx="5589349" cy="30060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 name="connsiteX0-41" fmla="*/ 0 w 5589349"/>
              <a:gd name="connsiteY0-42" fmla="*/ 1828800 h 3082246"/>
              <a:gd name="connsiteX1-43" fmla="*/ 5579824 w 5589349"/>
              <a:gd name="connsiteY1-44" fmla="*/ 0 h 3082246"/>
              <a:gd name="connsiteX2-45" fmla="*/ 5589349 w 5589349"/>
              <a:gd name="connsiteY2-46" fmla="*/ 1285196 h 3082246"/>
              <a:gd name="connsiteX3-47" fmla="*/ 0 w 5589349"/>
              <a:gd name="connsiteY3-48" fmla="*/ 3082246 h 3082246"/>
              <a:gd name="connsiteX4-49" fmla="*/ 0 w 5589349"/>
              <a:gd name="connsiteY4-50" fmla="*/ 1828800 h 3082246"/>
              <a:gd name="connsiteX0-51" fmla="*/ 0 w 5589349"/>
              <a:gd name="connsiteY0-52" fmla="*/ 1790700 h 3044146"/>
              <a:gd name="connsiteX1-53" fmla="*/ 5567124 w 5589349"/>
              <a:gd name="connsiteY1-54" fmla="*/ 0 h 3044146"/>
              <a:gd name="connsiteX2-55" fmla="*/ 5589349 w 5589349"/>
              <a:gd name="connsiteY2-56" fmla="*/ 1247096 h 3044146"/>
              <a:gd name="connsiteX3-57" fmla="*/ 0 w 5589349"/>
              <a:gd name="connsiteY3-58" fmla="*/ 3044146 h 3044146"/>
              <a:gd name="connsiteX4-59" fmla="*/ 0 w 5589349"/>
              <a:gd name="connsiteY4-60" fmla="*/ 1790700 h 3044146"/>
              <a:gd name="connsiteX0-61" fmla="*/ 0 w 5589349"/>
              <a:gd name="connsiteY0-62" fmla="*/ 1790700 h 3006046"/>
              <a:gd name="connsiteX1-63" fmla="*/ 5567124 w 5589349"/>
              <a:gd name="connsiteY1-64" fmla="*/ 0 h 3006046"/>
              <a:gd name="connsiteX2-65" fmla="*/ 5589349 w 5589349"/>
              <a:gd name="connsiteY2-66" fmla="*/ 1247096 h 3006046"/>
              <a:gd name="connsiteX3-67" fmla="*/ 0 w 5589349"/>
              <a:gd name="connsiteY3-68" fmla="*/ 3006046 h 3006046"/>
              <a:gd name="connsiteX4-69" fmla="*/ 0 w 5589349"/>
              <a:gd name="connsiteY4-70" fmla="*/ 1790700 h 3006046"/>
              <a:gd name="connsiteX0-71" fmla="*/ 0 w 5589349"/>
              <a:gd name="connsiteY0-72" fmla="*/ 1765300 h 3006046"/>
              <a:gd name="connsiteX1-73" fmla="*/ 5567124 w 5589349"/>
              <a:gd name="connsiteY1-74" fmla="*/ 0 h 3006046"/>
              <a:gd name="connsiteX2-75" fmla="*/ 5589349 w 5589349"/>
              <a:gd name="connsiteY2-76" fmla="*/ 1247096 h 3006046"/>
              <a:gd name="connsiteX3-77" fmla="*/ 0 w 5589349"/>
              <a:gd name="connsiteY3-78" fmla="*/ 3006046 h 3006046"/>
              <a:gd name="connsiteX4-79" fmla="*/ 0 w 5589349"/>
              <a:gd name="connsiteY4-80" fmla="*/ 1765300 h 30060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06046">
                <a:moveTo>
                  <a:pt x="0" y="1765300"/>
                </a:moveTo>
                <a:lnTo>
                  <a:pt x="5567124" y="0"/>
                </a:lnTo>
                <a:lnTo>
                  <a:pt x="5589349" y="1247096"/>
                </a:lnTo>
                <a:lnTo>
                  <a:pt x="0" y="3006046"/>
                </a:lnTo>
                <a:lnTo>
                  <a:pt x="0" y="1765300"/>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19"/>
          <p:cNvSpPr/>
          <p:nvPr/>
        </p:nvSpPr>
        <p:spPr>
          <a:xfrm>
            <a:off x="3301325" y="1251086"/>
            <a:ext cx="5589349" cy="30822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82246">
                <a:moveTo>
                  <a:pt x="0" y="1828800"/>
                </a:moveTo>
                <a:lnTo>
                  <a:pt x="5579824" y="0"/>
                </a:lnTo>
                <a:lnTo>
                  <a:pt x="5589349" y="1234396"/>
                </a:lnTo>
                <a:lnTo>
                  <a:pt x="0" y="3082246"/>
                </a:lnTo>
                <a:lnTo>
                  <a:pt x="0" y="1828800"/>
                </a:lnTo>
                <a:close/>
              </a:path>
            </a:pathLst>
          </a:custGeom>
          <a:solidFill>
            <a:srgbClr val="2A6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juxing1"/>
          <p:cNvSpPr/>
          <p:nvPr/>
        </p:nvSpPr>
        <p:spPr>
          <a:xfrm>
            <a:off x="3296563" y="1221805"/>
            <a:ext cx="5598874" cy="1253446"/>
          </a:xfrm>
          <a:prstGeom prst="rect">
            <a:avLst/>
          </a:prstGeom>
          <a:solidFill>
            <a:srgbClr val="7EB0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juxing2"/>
          <p:cNvSpPr/>
          <p:nvPr/>
        </p:nvSpPr>
        <p:spPr>
          <a:xfrm>
            <a:off x="3296561" y="3079886"/>
            <a:ext cx="5598875" cy="1253446"/>
          </a:xfrm>
          <a:prstGeom prst="rect">
            <a:avLst/>
          </a:prstGeom>
          <a:solidFill>
            <a:srgbClr val="3786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juxing3"/>
          <p:cNvSpPr/>
          <p:nvPr/>
        </p:nvSpPr>
        <p:spPr>
          <a:xfrm>
            <a:off x="3296561" y="4847858"/>
            <a:ext cx="5598875" cy="1253446"/>
          </a:xfrm>
          <a:prstGeom prst="rect">
            <a:avLst/>
          </a:prstGeom>
          <a:solidFill>
            <a:srgbClr val="2867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3540650" y="1617695"/>
            <a:ext cx="3362302" cy="461665"/>
          </a:xfrm>
          <a:prstGeom prst="rect">
            <a:avLst/>
          </a:prstGeom>
          <a:noFill/>
        </p:spPr>
        <p:txBody>
          <a:bodyPr wrap="square" rtlCol="0">
            <a:spAutoFit/>
          </a:bodyPr>
          <a:lstStyle/>
          <a:p>
            <a:r>
              <a:rPr lang="zh-CN" altLang="en-US" sz="2400" b="1" dirty="0">
                <a:solidFill>
                  <a:srgbClr val="FFFF66"/>
                </a:solidFill>
                <a:latin typeface="微软雅黑" panose="020B0503020204020204" pitchFamily="34" charset="-122"/>
                <a:ea typeface="微软雅黑" panose="020B0503020204020204" pitchFamily="34" charset="-122"/>
                <a:sym typeface="Tahoma" panose="020B0604030504040204" pitchFamily="34" charset="0"/>
              </a:rPr>
              <a:t>熟悉</a:t>
            </a:r>
            <a:r>
              <a:rPr lang="zh-CN" altLang="en-US" sz="2400" b="1"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卧位的性质</a:t>
            </a:r>
          </a:p>
        </p:txBody>
      </p:sp>
      <p:sp>
        <p:nvSpPr>
          <p:cNvPr id="39" name="文本框 38"/>
          <p:cNvSpPr txBox="1"/>
          <p:nvPr/>
        </p:nvSpPr>
        <p:spPr>
          <a:xfrm>
            <a:off x="3540829" y="3291023"/>
            <a:ext cx="4052421" cy="830997"/>
          </a:xfrm>
          <a:prstGeom prst="rect">
            <a:avLst/>
          </a:prstGeom>
          <a:noFill/>
        </p:spPr>
        <p:txBody>
          <a:bodyPr wrap="square" rtlCol="0">
            <a:spAutoFit/>
          </a:bodyPr>
          <a:lstStyle/>
          <a:p>
            <a:pPr algn="ctr"/>
            <a:r>
              <a:rPr lang="zh-CN" altLang="en-US" sz="2400" b="1" dirty="0">
                <a:solidFill>
                  <a:srgbClr val="FF0000"/>
                </a:solidFill>
                <a:latin typeface="微软雅黑" panose="020B0503020204020204" pitchFamily="34" charset="-122"/>
                <a:ea typeface="微软雅黑" panose="020B0503020204020204" pitchFamily="34" charset="-122"/>
                <a:sym typeface="Tahoma" panose="020B0604030504040204" pitchFamily="34" charset="0"/>
              </a:rPr>
              <a:t>掌握</a:t>
            </a:r>
            <a:r>
              <a:rPr lang="zh-CN" altLang="en-US" sz="2400" b="1"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常用卧位的临床意义及安置方法</a:t>
            </a:r>
          </a:p>
        </p:txBody>
      </p:sp>
      <p:sp>
        <p:nvSpPr>
          <p:cNvPr id="40" name="文本框 39"/>
          <p:cNvSpPr txBox="1"/>
          <p:nvPr/>
        </p:nvSpPr>
        <p:spPr>
          <a:xfrm>
            <a:off x="3541011" y="5059082"/>
            <a:ext cx="4487666" cy="830997"/>
          </a:xfrm>
          <a:prstGeom prst="rect">
            <a:avLst/>
          </a:prstGeom>
          <a:noFill/>
        </p:spPr>
        <p:txBody>
          <a:bodyPr wrap="square" rtlCol="0">
            <a:spAutoFit/>
          </a:bodyPr>
          <a:lstStyle/>
          <a:p>
            <a:pPr algn="ctr"/>
            <a:r>
              <a:rPr lang="zh-CN" altLang="en-US" sz="2400" b="1" dirty="0">
                <a:solidFill>
                  <a:srgbClr val="FF0000"/>
                </a:solidFill>
                <a:latin typeface="微软雅黑" panose="020B0503020204020204" pitchFamily="34" charset="-122"/>
                <a:ea typeface="微软雅黑" panose="020B0503020204020204" pitchFamily="34" charset="-122"/>
                <a:sym typeface="Tahoma" panose="020B0604030504040204" pitchFamily="34" charset="0"/>
              </a:rPr>
              <a:t>掌握</a:t>
            </a:r>
            <a:r>
              <a:rPr lang="zh-CN" altLang="en-US" sz="2400" b="1"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帮助患者翻身侧卧法；帮助患者移向床头法</a:t>
            </a:r>
          </a:p>
        </p:txBody>
      </p:sp>
      <p:sp>
        <p:nvSpPr>
          <p:cNvPr id="42" name="等腰三角形 41"/>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2387065"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1906649"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学习目标</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17" name="直角三角形 16"/>
          <p:cNvSpPr/>
          <p:nvPr/>
        </p:nvSpPr>
        <p:spPr>
          <a:xfrm flipV="1">
            <a:off x="1530722" y="826857"/>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23555" name="文本框 12"/>
          <p:cNvSpPr txBox="1">
            <a:spLocks noChangeArrowheads="1"/>
          </p:cNvSpPr>
          <p:nvPr/>
        </p:nvSpPr>
        <p:spPr bwMode="auto">
          <a:xfrm>
            <a:off x="192088" y="257175"/>
            <a:ext cx="4732337" cy="596900"/>
          </a:xfrm>
          <a:prstGeom prst="rect">
            <a:avLst/>
          </a:prstGeom>
          <a:noFill/>
          <a:ln w="9525">
            <a:noFill/>
            <a:miter lim="800000"/>
          </a:ln>
        </p:spPr>
        <p:txBody>
          <a:bodyPr>
            <a:spAutoFit/>
          </a:bodyPr>
          <a:lstStyle/>
          <a:p>
            <a:pPr algn="ctr"/>
            <a:r>
              <a:rPr lang="zh-CN" altLang="en-US" sz="3100" b="1">
                <a:solidFill>
                  <a:schemeClr val="bg1"/>
                </a:solidFill>
                <a:latin typeface="微软雅黑" panose="020B0503020204020204" pitchFamily="34" charset="-122"/>
                <a:ea typeface="微软雅黑" panose="020B0503020204020204" pitchFamily="34" charset="-122"/>
              </a:rPr>
              <a:t>各种卧位</a:t>
            </a:r>
          </a:p>
        </p:txBody>
      </p:sp>
      <p:sp>
        <p:nvSpPr>
          <p:cNvPr id="14" name="直角三角形 13"/>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16" name="等腰三角形 15"/>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25" name="等腰三角形 24"/>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2" name="矩形 1"/>
          <p:cNvSpPr/>
          <p:nvPr/>
        </p:nvSpPr>
        <p:spPr>
          <a:xfrm>
            <a:off x="4924425" y="2413000"/>
            <a:ext cx="1171575" cy="979488"/>
          </a:xfrm>
          <a:prstGeom prst="rect">
            <a:avLst/>
          </a:prstGeom>
          <a:solidFill>
            <a:schemeClr val="accent2">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15" name="矩形 14"/>
          <p:cNvSpPr/>
          <p:nvPr/>
        </p:nvSpPr>
        <p:spPr>
          <a:xfrm>
            <a:off x="6096000" y="1903413"/>
            <a:ext cx="1503363" cy="1489075"/>
          </a:xfrm>
          <a:prstGeom prst="rect">
            <a:avLst/>
          </a:prstGeom>
          <a:solidFill>
            <a:schemeClr val="accent4">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17" name="矩形 16"/>
          <p:cNvSpPr/>
          <p:nvPr/>
        </p:nvSpPr>
        <p:spPr>
          <a:xfrm>
            <a:off x="4592638" y="3392488"/>
            <a:ext cx="1503362" cy="1406525"/>
          </a:xfrm>
          <a:prstGeom prst="rect">
            <a:avLst/>
          </a:prstGeom>
          <a:solidFill>
            <a:schemeClr val="accent6">
              <a:lumMod val="40000"/>
              <a:lumOff val="6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20" name="矩形 19"/>
          <p:cNvSpPr/>
          <p:nvPr/>
        </p:nvSpPr>
        <p:spPr>
          <a:xfrm>
            <a:off x="6096000" y="3392488"/>
            <a:ext cx="1023938" cy="979487"/>
          </a:xfrm>
          <a:prstGeom prst="rect">
            <a:avLst/>
          </a:prstGeom>
          <a:solidFill>
            <a:schemeClr val="accent1">
              <a:lumMod val="60000"/>
              <a:lumOff val="4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3" name="文本框 2"/>
          <p:cNvSpPr txBox="1">
            <a:spLocks noChangeArrowheads="1"/>
          </p:cNvSpPr>
          <p:nvPr/>
        </p:nvSpPr>
        <p:spPr bwMode="auto">
          <a:xfrm>
            <a:off x="1276350" y="2054225"/>
            <a:ext cx="3213100" cy="417830"/>
          </a:xfrm>
          <a:prstGeom prst="rect">
            <a:avLst/>
          </a:prstGeom>
          <a:noFill/>
          <a:ln w="9525">
            <a:noFill/>
            <a:miter lim="800000"/>
          </a:ln>
        </p:spPr>
        <p:txBody>
          <a:bodyPr>
            <a:spAutoFit/>
          </a:bodyPr>
          <a:lstStyle/>
          <a:p>
            <a:pPr algn="ctr"/>
            <a:r>
              <a:rPr lang="zh-CN" altLang="en-US" sz="2000">
                <a:solidFill>
                  <a:srgbClr val="F2F2F2"/>
                </a:solidFill>
                <a:latin typeface="微软雅黑" panose="020B0503020204020204" pitchFamily="34" charset="-122"/>
                <a:ea typeface="微软雅黑" panose="020B0503020204020204" pitchFamily="34" charset="-122"/>
              </a:rPr>
              <a:t>一、卧位的性质</a:t>
            </a:r>
          </a:p>
        </p:txBody>
      </p:sp>
      <p:sp>
        <p:nvSpPr>
          <p:cNvPr id="21" name="文本框 20"/>
          <p:cNvSpPr txBox="1">
            <a:spLocks noChangeArrowheads="1"/>
          </p:cNvSpPr>
          <p:nvPr/>
        </p:nvSpPr>
        <p:spPr bwMode="auto">
          <a:xfrm>
            <a:off x="7977188" y="2054225"/>
            <a:ext cx="3213100" cy="417830"/>
          </a:xfrm>
          <a:prstGeom prst="rect">
            <a:avLst/>
          </a:prstGeom>
          <a:noFill/>
          <a:ln w="9525">
            <a:noFill/>
            <a:miter lim="800000"/>
          </a:ln>
        </p:spPr>
        <p:txBody>
          <a:bodyPr>
            <a:spAutoFit/>
          </a:bodyPr>
          <a:lstStyle/>
          <a:p>
            <a:r>
              <a:rPr lang="zh-CN" altLang="en-US" sz="2000">
                <a:solidFill>
                  <a:srgbClr val="F2F2F2"/>
                </a:solidFill>
                <a:latin typeface="微软雅黑" panose="020B0503020204020204" pitchFamily="34" charset="-122"/>
                <a:ea typeface="微软雅黑" panose="020B0503020204020204" pitchFamily="34" charset="-122"/>
              </a:rPr>
              <a:t>二、常用卧位的临床应用</a:t>
            </a:r>
          </a:p>
        </p:txBody>
      </p:sp>
      <p:sp>
        <p:nvSpPr>
          <p:cNvPr id="22" name="文本框 21"/>
          <p:cNvSpPr txBox="1">
            <a:spLocks noChangeArrowheads="1"/>
          </p:cNvSpPr>
          <p:nvPr/>
        </p:nvSpPr>
        <p:spPr bwMode="auto">
          <a:xfrm>
            <a:off x="7599680" y="3803650"/>
            <a:ext cx="3917950" cy="417830"/>
          </a:xfrm>
          <a:prstGeom prst="rect">
            <a:avLst/>
          </a:prstGeom>
          <a:noFill/>
          <a:ln w="9525">
            <a:noFill/>
            <a:miter lim="800000"/>
          </a:ln>
        </p:spPr>
        <p:txBody>
          <a:bodyPr wrap="square">
            <a:spAutoFit/>
          </a:bodyPr>
          <a:lstStyle/>
          <a:p>
            <a:r>
              <a:rPr lang="zh-CN" altLang="en-US" sz="2000">
                <a:solidFill>
                  <a:srgbClr val="F2F2F2"/>
                </a:solidFill>
                <a:latin typeface="微软雅黑" panose="020B0503020204020204" pitchFamily="34" charset="-122"/>
                <a:ea typeface="微软雅黑" panose="020B0503020204020204" pitchFamily="34" charset="-122"/>
              </a:rPr>
              <a:t>四、帮助患者更换卧位的方法</a:t>
            </a:r>
          </a:p>
        </p:txBody>
      </p:sp>
      <p:sp>
        <p:nvSpPr>
          <p:cNvPr id="23" name="文本框 22"/>
          <p:cNvSpPr txBox="1">
            <a:spLocks noChangeArrowheads="1"/>
          </p:cNvSpPr>
          <p:nvPr/>
        </p:nvSpPr>
        <p:spPr bwMode="auto">
          <a:xfrm>
            <a:off x="950913" y="4029075"/>
            <a:ext cx="3213100" cy="417830"/>
          </a:xfrm>
          <a:prstGeom prst="rect">
            <a:avLst/>
          </a:prstGeom>
          <a:noFill/>
          <a:ln w="9525">
            <a:noFill/>
            <a:miter lim="800000"/>
          </a:ln>
        </p:spPr>
        <p:txBody>
          <a:bodyPr>
            <a:spAutoFit/>
          </a:bodyPr>
          <a:lstStyle/>
          <a:p>
            <a:pPr algn="ctr"/>
            <a:r>
              <a:rPr lang="zh-CN" altLang="en-US" sz="2000">
                <a:solidFill>
                  <a:srgbClr val="F2F2F2"/>
                </a:solidFill>
                <a:latin typeface="微软雅黑" panose="020B0503020204020204" pitchFamily="34" charset="-122"/>
                <a:ea typeface="微软雅黑" panose="020B0503020204020204" pitchFamily="34" charset="-122"/>
              </a:rPr>
              <a:t>三、指导要点及注意事项</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20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Effect transition="in" filter="fade">
                                      <p:cBhvr>
                                        <p:cTn id="16" dur="500"/>
                                        <p:tgtEl>
                                          <p:spTgt spid="15"/>
                                        </p:tgtEl>
                                      </p:cBhvr>
                                    </p:animEffect>
                                    <p:anim calcmode="lin" valueType="num">
                                      <p:cBhvr>
                                        <p:cTn id="17" dur="500" fill="hold"/>
                                        <p:tgtEl>
                                          <p:spTgt spid="15"/>
                                        </p:tgtEl>
                                        <p:attrNameLst>
                                          <p:attrName>ppt_x</p:attrName>
                                        </p:attrNameLst>
                                      </p:cBhvr>
                                      <p:tavLst>
                                        <p:tav tm="0">
                                          <p:val>
                                            <p:fltVal val="0.5"/>
                                          </p:val>
                                        </p:tav>
                                        <p:tav tm="100000">
                                          <p:val>
                                            <p:strVal val="#ppt_x"/>
                                          </p:val>
                                        </p:tav>
                                      </p:tavLst>
                                    </p:anim>
                                    <p:anim calcmode="lin" valueType="num">
                                      <p:cBhvr>
                                        <p:cTn id="18" dur="500" fill="hold"/>
                                        <p:tgtEl>
                                          <p:spTgt spid="15"/>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0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anim calcmode="lin" valueType="num">
                                      <p:cBhvr>
                                        <p:cTn id="24" dur="500" fill="hold"/>
                                        <p:tgtEl>
                                          <p:spTgt spid="17"/>
                                        </p:tgtEl>
                                        <p:attrNameLst>
                                          <p:attrName>ppt_x</p:attrName>
                                        </p:attrNameLst>
                                      </p:cBhvr>
                                      <p:tavLst>
                                        <p:tav tm="0">
                                          <p:val>
                                            <p:fltVal val="0.5"/>
                                          </p:val>
                                        </p:tav>
                                        <p:tav tm="100000">
                                          <p:val>
                                            <p:strVal val="#ppt_x"/>
                                          </p:val>
                                        </p:tav>
                                      </p:tavLst>
                                    </p:anim>
                                    <p:anim calcmode="lin" valueType="num">
                                      <p:cBhvr>
                                        <p:cTn id="25" dur="500" fill="hold"/>
                                        <p:tgtEl>
                                          <p:spTgt spid="17"/>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60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anim calcmode="lin" valueType="num">
                                      <p:cBhvr>
                                        <p:cTn id="31" dur="500" fill="hold"/>
                                        <p:tgtEl>
                                          <p:spTgt spid="20"/>
                                        </p:tgtEl>
                                        <p:attrNameLst>
                                          <p:attrName>ppt_x</p:attrName>
                                        </p:attrNameLst>
                                      </p:cBhvr>
                                      <p:tavLst>
                                        <p:tav tm="0">
                                          <p:val>
                                            <p:fltVal val="0.5"/>
                                          </p:val>
                                        </p:tav>
                                        <p:tav tm="100000">
                                          <p:val>
                                            <p:strVal val="#ppt_x"/>
                                          </p:val>
                                        </p:tav>
                                      </p:tavLst>
                                    </p:anim>
                                    <p:anim calcmode="lin" valueType="num">
                                      <p:cBhvr>
                                        <p:cTn id="32" dur="500" fill="hold"/>
                                        <p:tgtEl>
                                          <p:spTgt spid="20"/>
                                        </p:tgtEl>
                                        <p:attrNameLst>
                                          <p:attrName>ppt_y</p:attrName>
                                        </p:attrNameLst>
                                      </p:cBhvr>
                                      <p:tavLst>
                                        <p:tav tm="0">
                                          <p:val>
                                            <p:fltVal val="0.5"/>
                                          </p:val>
                                        </p:tav>
                                        <p:tav tm="100000">
                                          <p:val>
                                            <p:strVal val="#ppt_y"/>
                                          </p:val>
                                        </p:tav>
                                      </p:tavLst>
                                    </p:anim>
                                  </p:childTnLst>
                                </p:cTn>
                              </p:par>
                              <p:par>
                                <p:cTn id="33" presetID="2" presetClass="entr" presetSubtype="8" fill="hold" grpId="0" nodeType="withEffect">
                                  <p:stCondLst>
                                    <p:cond delay="80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0-#ppt_w/2"/>
                                          </p:val>
                                        </p:tav>
                                        <p:tav tm="100000">
                                          <p:val>
                                            <p:strVal val="#ppt_x"/>
                                          </p:val>
                                        </p:tav>
                                      </p:tavLst>
                                    </p:anim>
                                    <p:anim calcmode="lin" valueType="num">
                                      <p:cBhvr additive="base">
                                        <p:cTn id="36" dur="500" fill="hold"/>
                                        <p:tgtEl>
                                          <p:spTgt spid="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100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1+#ppt_w/2"/>
                                          </p:val>
                                        </p:tav>
                                        <p:tav tm="100000">
                                          <p:val>
                                            <p:strVal val="#ppt_x"/>
                                          </p:val>
                                        </p:tav>
                                      </p:tavLst>
                                    </p:anim>
                                    <p:anim calcmode="lin" valueType="num">
                                      <p:cBhvr additive="base">
                                        <p:cTn id="40" dur="500" fill="hold"/>
                                        <p:tgtEl>
                                          <p:spTgt spid="21"/>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120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0-#ppt_w/2"/>
                                          </p:val>
                                        </p:tav>
                                        <p:tav tm="100000">
                                          <p:val>
                                            <p:strVal val="#ppt_x"/>
                                          </p:val>
                                        </p:tav>
                                      </p:tavLst>
                                    </p:anim>
                                    <p:anim calcmode="lin" valueType="num">
                                      <p:cBhvr additive="base">
                                        <p:cTn id="44" dur="500" fill="hold"/>
                                        <p:tgtEl>
                                          <p:spTgt spid="23"/>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140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1+#ppt_w/2"/>
                                          </p:val>
                                        </p:tav>
                                        <p:tav tm="100000">
                                          <p:val>
                                            <p:strVal val="#ppt_x"/>
                                          </p:val>
                                        </p:tav>
                                      </p:tavLst>
                                    </p:anim>
                                    <p:anim calcmode="lin" valueType="num">
                                      <p:cBhvr additive="base">
                                        <p:cTn id="4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5" grpId="0" bldLvl="0" animBg="1"/>
      <p:bldP spid="17" grpId="0" bldLvl="0" animBg="1"/>
      <p:bldP spid="20" grpId="0" bldLvl="0" animBg="1"/>
      <p:bldP spid="3" grpId="0"/>
      <p:bldP spid="21" grpId="0"/>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舒适概述</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14" name="直角三角形 13"/>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a:extLst>
              <a:ext uri="{28A0092B-C50C-407E-A947-70E740481C1C}">
                <a14:useLocalDpi xmlns:a14="http://schemas.microsoft.com/office/drawing/2010/main" val="0"/>
              </a:ext>
            </a:extLst>
          </a:blip>
          <a:srcRect t="5483" b="6068"/>
          <a:stretch>
            <a:fillRect/>
          </a:stretch>
        </p:blipFill>
        <p:spPr>
          <a:xfrm>
            <a:off x="4147457" y="1691884"/>
            <a:ext cx="3897086" cy="3897848"/>
          </a:xfrm>
          <a:custGeom>
            <a:avLst/>
            <a:gdLst>
              <a:gd name="connsiteX0" fmla="*/ 0 w 3897086"/>
              <a:gd name="connsiteY0" fmla="*/ 0 h 3897086"/>
              <a:gd name="connsiteX1" fmla="*/ 3897086 w 3897086"/>
              <a:gd name="connsiteY1" fmla="*/ 0 h 3897086"/>
              <a:gd name="connsiteX2" fmla="*/ 3897086 w 3897086"/>
              <a:gd name="connsiteY2" fmla="*/ 3897086 h 3897086"/>
              <a:gd name="connsiteX3" fmla="*/ 0 w 3897086"/>
              <a:gd name="connsiteY3" fmla="*/ 3897086 h 3897086"/>
            </a:gdLst>
            <a:ahLst/>
            <a:cxnLst>
              <a:cxn ang="0">
                <a:pos x="connsiteX0" y="connsiteY0"/>
              </a:cxn>
              <a:cxn ang="0">
                <a:pos x="connsiteX1" y="connsiteY1"/>
              </a:cxn>
              <a:cxn ang="0">
                <a:pos x="connsiteX2" y="connsiteY2"/>
              </a:cxn>
              <a:cxn ang="0">
                <a:pos x="connsiteX3" y="connsiteY3"/>
              </a:cxn>
            </a:cxnLst>
            <a:rect l="l" t="t" r="r" b="b"/>
            <a:pathLst>
              <a:path w="3897086" h="3897086">
                <a:moveTo>
                  <a:pt x="0" y="0"/>
                </a:moveTo>
                <a:lnTo>
                  <a:pt x="3897086" y="0"/>
                </a:lnTo>
                <a:lnTo>
                  <a:pt x="3897086" y="3897086"/>
                </a:lnTo>
                <a:lnTo>
                  <a:pt x="0" y="3897086"/>
                </a:lnTo>
                <a:close/>
              </a:path>
            </a:pathLst>
          </a:custGeom>
          <a:noFill/>
        </p:spPr>
      </p:pic>
      <p:sp>
        <p:nvSpPr>
          <p:cNvPr id="16" name="矩形 15"/>
          <p:cNvSpPr/>
          <p:nvPr/>
        </p:nvSpPr>
        <p:spPr>
          <a:xfrm>
            <a:off x="8044543" y="1692956"/>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62000" y="1692648"/>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04878" y="1692648"/>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044542" y="4928355"/>
            <a:ext cx="3740757"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19"/>
          <p:cNvSpPr/>
          <p:nvPr/>
        </p:nvSpPr>
        <p:spPr>
          <a:xfrm>
            <a:off x="11430000" y="4646163"/>
            <a:ext cx="355299"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a:off x="404877" y="2354027"/>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513019" y="1730795"/>
            <a:ext cx="1847460"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rPr>
              <a:t>课前思考</a:t>
            </a:r>
            <a:endParaRPr lang="zh-CN" altLang="en-US" sz="32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3" name="文本框 22"/>
          <p:cNvSpPr txBox="1"/>
          <p:nvPr/>
        </p:nvSpPr>
        <p:spPr>
          <a:xfrm>
            <a:off x="9098872" y="4966500"/>
            <a:ext cx="1632096"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rPr>
              <a:t>想一想</a:t>
            </a:r>
            <a:endParaRPr lang="zh-CN" altLang="en-US" sz="32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4" name="直角三角形 23"/>
          <p:cNvSpPr/>
          <p:nvPr/>
        </p:nvSpPr>
        <p:spPr>
          <a:xfrm rot="16200000">
            <a:off x="7377605" y="4922794"/>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24"/>
          <p:cNvSpPr/>
          <p:nvPr/>
        </p:nvSpPr>
        <p:spPr>
          <a:xfrm rot="5400000">
            <a:off x="4152708" y="1687089"/>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035503" y="2535030"/>
            <a:ext cx="2838450" cy="3043555"/>
          </a:xfrm>
          <a:prstGeom prst="rect">
            <a:avLst/>
          </a:prstGeom>
          <a:noFill/>
        </p:spPr>
        <p:txBody>
          <a:bodyPr wrap="square" rtlCol="0">
            <a:spAutoFit/>
          </a:bodyPr>
          <a:lstStyle/>
          <a:p>
            <a:pPr lvl="0" fontAlgn="base">
              <a:spcBef>
                <a:spcPct val="0"/>
              </a:spcBef>
              <a:spcAft>
                <a:spcPct val="0"/>
              </a:spcAft>
            </a:pPr>
            <a:r>
              <a:rPr lang="en-US" altLang="zh-CN"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rPr>
              <a:t>       </a:t>
            </a:r>
            <a:r>
              <a:rPr lang="zh-CN" altLang="en-US"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rPr>
              <a:t>患者陈某，女，</a:t>
            </a:r>
            <a:r>
              <a:rPr lang="en-US" altLang="zh-CN"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rPr>
              <a:t>47</a:t>
            </a:r>
            <a:r>
              <a:rPr lang="zh-CN" altLang="en-US"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rPr>
              <a:t>岁。因异位妊娠施行全子宫切除术，于</a:t>
            </a:r>
            <a:r>
              <a:rPr lang="en-US" altLang="zh-CN"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rPr>
              <a:t>16</a:t>
            </a:r>
            <a:r>
              <a:rPr lang="zh-CN" altLang="en-US"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rPr>
              <a:t>时回病房，值班护士在</a:t>
            </a:r>
            <a:r>
              <a:rPr lang="en-US" altLang="zh-CN"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rPr>
              <a:t>22</a:t>
            </a:r>
            <a:r>
              <a:rPr lang="zh-CN" altLang="en-US"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rPr>
              <a:t>时巡视病房时，观察到患者烦躁不安且出现痛苦表情。</a:t>
            </a:r>
          </a:p>
        </p:txBody>
      </p:sp>
      <p:sp>
        <p:nvSpPr>
          <p:cNvPr id="27" name="文本框 26"/>
          <p:cNvSpPr txBox="1"/>
          <p:nvPr/>
        </p:nvSpPr>
        <p:spPr>
          <a:xfrm>
            <a:off x="8495695" y="2509845"/>
            <a:ext cx="2838450" cy="2000548"/>
          </a:xfrm>
          <a:prstGeom prst="rect">
            <a:avLst/>
          </a:prstGeom>
          <a:noFill/>
        </p:spPr>
        <p:txBody>
          <a:bodyPr wrap="square" rtlCol="0">
            <a:spAutoFit/>
          </a:bodyPr>
          <a:lstStyle/>
          <a:p>
            <a:r>
              <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造成此患者不舒适的原因是什么</a:t>
            </a:r>
            <a:r>
              <a:rPr lang="zh-CN" altLang="en-US" sz="2400" b="1" dirty="0" smtClean="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2400" b="1" dirty="0" smtClean="0">
              <a:solidFill>
                <a:srgbClr val="0066FF"/>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en-US" altLang="zh-CN"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如何使其舒适？</a:t>
            </a:r>
            <a:endParaRPr lang="en-US" altLang="zh-CN"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up)">
                                      <p:cBhvr>
                                        <p:cTn id="1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16052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一、概念</a:t>
            </a:r>
          </a:p>
        </p:txBody>
      </p:sp>
      <p:sp>
        <p:nvSpPr>
          <p:cNvPr id="16" name="Text Box 16"/>
          <p:cNvSpPr txBox="1">
            <a:spLocks noChangeArrowheads="1"/>
          </p:cNvSpPr>
          <p:nvPr/>
        </p:nvSpPr>
        <p:spPr bwMode="auto">
          <a:xfrm>
            <a:off x="1590675" y="2686050"/>
            <a:ext cx="9010650" cy="1882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40000"/>
              </a:lnSpc>
            </a:pPr>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800" b="1" dirty="0">
                <a:solidFill>
                  <a:srgbClr val="FF0000"/>
                </a:solidFill>
                <a:latin typeface="微软雅黑" panose="020B0503020204020204" pitchFamily="34" charset="-122"/>
                <a:ea typeface="微软雅黑" panose="020B0503020204020204" pitchFamily="34" charset="-122"/>
                <a:sym typeface="楷体_GB2312" pitchFamily="1" charset="-122"/>
              </a:rPr>
              <a:t>卧位</a:t>
            </a:r>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是指病人休息和适应医疗护理需要时所采取的卧床姿势。</a:t>
            </a:r>
          </a:p>
          <a:p>
            <a:pPr>
              <a:lnSpc>
                <a:spcPct val="140000"/>
              </a:lnSpc>
            </a:pPr>
            <a:endPar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endParaRPr>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16052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二、性质</a:t>
            </a:r>
            <a:endPar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 Box 16"/>
          <p:cNvSpPr txBox="1">
            <a:spLocks noChangeArrowheads="1"/>
          </p:cNvSpPr>
          <p:nvPr/>
        </p:nvSpPr>
        <p:spPr bwMode="auto">
          <a:xfrm>
            <a:off x="1245536" y="2140250"/>
            <a:ext cx="880241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smtClean="0">
                <a:solidFill>
                  <a:srgbClr val="FF0000"/>
                </a:solidFill>
                <a:latin typeface="微软雅黑" panose="020B0503020204020204" pitchFamily="34" charset="-122"/>
                <a:ea typeface="微软雅黑" panose="020B0503020204020204" pitchFamily="34" charset="-122"/>
                <a:sym typeface="楷体_GB2312" pitchFamily="1" charset="-122"/>
              </a:rPr>
              <a:t>主动卧位</a:t>
            </a:r>
          </a:p>
          <a:p>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病人身体活动自如，能根据自己的意愿随意改变体位。</a:t>
            </a:r>
          </a:p>
        </p:txBody>
      </p:sp>
      <p:sp>
        <p:nvSpPr>
          <p:cNvPr id="24" name="Text Box 16"/>
          <p:cNvSpPr txBox="1">
            <a:spLocks noChangeArrowheads="1"/>
          </p:cNvSpPr>
          <p:nvPr/>
        </p:nvSpPr>
        <p:spPr bwMode="auto">
          <a:xfrm>
            <a:off x="1245536" y="3095938"/>
            <a:ext cx="772519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smtClean="0">
                <a:solidFill>
                  <a:srgbClr val="FF0000"/>
                </a:solidFill>
                <a:latin typeface="微软雅黑" panose="020B0503020204020204" pitchFamily="34" charset="-122"/>
                <a:ea typeface="微软雅黑" panose="020B0503020204020204" pitchFamily="34" charset="-122"/>
                <a:sym typeface="楷体_GB2312" pitchFamily="1" charset="-122"/>
              </a:rPr>
              <a:t>被动卧位</a:t>
            </a:r>
          </a:p>
          <a:p>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病人自身无变换卧位的能力躺在被安置的卧位。</a:t>
            </a:r>
          </a:p>
        </p:txBody>
      </p:sp>
      <p:sp>
        <p:nvSpPr>
          <p:cNvPr id="25" name="Text Box 16"/>
          <p:cNvSpPr txBox="1">
            <a:spLocks noChangeArrowheads="1"/>
          </p:cNvSpPr>
          <p:nvPr/>
        </p:nvSpPr>
        <p:spPr bwMode="auto">
          <a:xfrm>
            <a:off x="1245536" y="4051626"/>
            <a:ext cx="875161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smtClean="0">
                <a:solidFill>
                  <a:srgbClr val="FF0000"/>
                </a:solidFill>
                <a:latin typeface="微软雅黑" panose="020B0503020204020204" pitchFamily="34" charset="-122"/>
                <a:ea typeface="微软雅黑" panose="020B0503020204020204" pitchFamily="34" charset="-122"/>
                <a:sym typeface="楷体_GB2312" pitchFamily="1" charset="-122"/>
              </a:rPr>
              <a:t>被迫卧位</a:t>
            </a:r>
          </a:p>
          <a:p>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病人意识清晰</a:t>
            </a:r>
            <a:r>
              <a:rPr lang="en-US" altLang="zh-CN" sz="2800" b="1" dirty="0">
                <a:solidFill>
                  <a:srgbClr val="0066FF"/>
                </a:solidFill>
                <a:latin typeface="微软雅黑" panose="020B0503020204020204" pitchFamily="34" charset="-122"/>
                <a:ea typeface="微软雅黑" panose="020B0503020204020204" pitchFamily="34" charset="-122"/>
                <a:sym typeface="楷体_GB2312" pitchFamily="1" charset="-122"/>
              </a:rPr>
              <a:t>,</a:t>
            </a:r>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也有变换卧位的能力，由于疾病或治疗的原因，被迫采取的卧位。</a:t>
            </a:r>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23164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三、临床应用</a:t>
            </a:r>
          </a:p>
        </p:txBody>
      </p:sp>
      <p:sp>
        <p:nvSpPr>
          <p:cNvPr id="26" name="Text Box 10"/>
          <p:cNvSpPr txBox="1">
            <a:spLocks noChangeArrowheads="1"/>
          </p:cNvSpPr>
          <p:nvPr/>
        </p:nvSpPr>
        <p:spPr bwMode="auto">
          <a:xfrm>
            <a:off x="5949464" y="2327067"/>
            <a:ext cx="1028453" cy="2554545"/>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000" b="1" dirty="0">
                <a:solidFill>
                  <a:srgbClr val="0066FF"/>
                </a:solidFill>
                <a:latin typeface="微软雅黑" panose="020B0503020204020204" pitchFamily="34" charset="-122"/>
                <a:ea typeface="微软雅黑" panose="020B0503020204020204" pitchFamily="34" charset="-122"/>
                <a:sym typeface="楷体_GB2312" pitchFamily="1" charset="-122"/>
              </a:rPr>
              <a:t> 仰卧，头下放枕，双臂放身体两侧，双腿伸直自然放置。</a:t>
            </a:r>
          </a:p>
        </p:txBody>
      </p:sp>
      <p:sp>
        <p:nvSpPr>
          <p:cNvPr id="27" name="Text Box 10"/>
          <p:cNvSpPr txBox="1">
            <a:spLocks noChangeArrowheads="1"/>
          </p:cNvSpPr>
          <p:nvPr/>
        </p:nvSpPr>
        <p:spPr bwMode="auto">
          <a:xfrm>
            <a:off x="7157114" y="2174640"/>
            <a:ext cx="1885950" cy="2754600"/>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en-US" sz="2000" b="1" dirty="0">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1.</a:t>
            </a:r>
            <a:r>
              <a:rPr lang="zh-CN" altLang="en-US" sz="2000" b="1" dirty="0">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去枕仰卧位</a:t>
            </a:r>
            <a:endParaRPr lang="en-US" sz="2000" b="1" dirty="0">
              <a:solidFill>
                <a:schemeClr val="hlink"/>
              </a:solidFill>
              <a:latin typeface="微软雅黑" panose="020B0503020204020204" pitchFamily="34" charset="-122"/>
              <a:ea typeface="微软雅黑" panose="020B0503020204020204" pitchFamily="34" charset="-122"/>
            </a:endParaRPr>
          </a:p>
          <a:p>
            <a:pPr>
              <a:buFont typeface="Wingdings" panose="05000000000000000000" pitchFamily="2" charset="2"/>
              <a:buNone/>
            </a:pPr>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适用于</a:t>
            </a:r>
          </a:p>
          <a:p>
            <a:pPr>
              <a:buFont typeface="Wingdings" panose="05000000000000000000" pitchFamily="2" charset="2"/>
              <a:buNone/>
            </a:pPr>
            <a:r>
              <a:rPr 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 </a:t>
            </a:r>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昏迷或全麻未清醒的病人</a:t>
            </a:r>
          </a:p>
          <a:p>
            <a:pPr>
              <a:buFont typeface="Wingdings" panose="05000000000000000000" pitchFamily="2" charset="2"/>
              <a:buNone/>
            </a:pPr>
            <a:r>
              <a:rPr 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 </a:t>
            </a:r>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椎管内麻醉或脊髓腔穿刺后的病人</a:t>
            </a:r>
            <a:r>
              <a:rPr 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a:t>
            </a:r>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可预防颅内压减低而引起的头痛。</a:t>
            </a:r>
            <a:r>
              <a:rPr lang="zh-CN" altLang="en-US" sz="2000" dirty="0">
                <a:latin typeface="微软雅黑" panose="020B0503020204020204" pitchFamily="34" charset="-122"/>
                <a:ea typeface="微软雅黑" panose="020B0503020204020204" pitchFamily="34" charset="-122"/>
              </a:rPr>
              <a:t> </a:t>
            </a:r>
            <a:endParaRPr lang="zh-CN" altLang="en-US" sz="2000" b="1" dirty="0">
              <a:latin typeface="微软雅黑" panose="020B0503020204020204" pitchFamily="34" charset="-122"/>
              <a:ea typeface="微软雅黑" panose="020B0503020204020204" pitchFamily="34" charset="-122"/>
            </a:endParaRPr>
          </a:p>
        </p:txBody>
      </p:sp>
      <p:sp>
        <p:nvSpPr>
          <p:cNvPr id="30" name="Text Box 10"/>
          <p:cNvSpPr txBox="1">
            <a:spLocks noChangeArrowheads="1"/>
          </p:cNvSpPr>
          <p:nvPr/>
        </p:nvSpPr>
        <p:spPr bwMode="auto">
          <a:xfrm>
            <a:off x="9183463" y="2058096"/>
            <a:ext cx="1784350" cy="1862138"/>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en-US" sz="2000" b="1" dirty="0">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2.</a:t>
            </a:r>
            <a:r>
              <a:rPr lang="zh-CN" altLang="en-US" sz="2000" b="1" dirty="0">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屈膝仰卧位</a:t>
            </a:r>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适用于</a:t>
            </a:r>
          </a:p>
          <a:p>
            <a:pPr>
              <a:buFont typeface="Wingdings" panose="05000000000000000000" pitchFamily="2" charset="2"/>
              <a:buNone/>
            </a:pPr>
            <a:r>
              <a:rPr 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 </a:t>
            </a:r>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胸腹部检查、接受导尿术及会阴冲洗的病人</a:t>
            </a:r>
          </a:p>
        </p:txBody>
      </p:sp>
      <p:sp>
        <p:nvSpPr>
          <p:cNvPr id="31" name="Text Box 10"/>
          <p:cNvSpPr txBox="1">
            <a:spLocks noChangeArrowheads="1"/>
          </p:cNvSpPr>
          <p:nvPr/>
        </p:nvSpPr>
        <p:spPr bwMode="auto">
          <a:xfrm>
            <a:off x="9193516" y="4030388"/>
            <a:ext cx="1787525" cy="1282700"/>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en-US" sz="2000" b="1" dirty="0">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3</a:t>
            </a:r>
            <a:r>
              <a:rPr lang="zh-CN" altLang="en-US" sz="2000" b="1" dirty="0">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．中凹卧位（休克卧位）</a:t>
            </a:r>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适用于</a:t>
            </a:r>
            <a:endParaRPr 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endParaRPr>
          </a:p>
          <a:p>
            <a:pPr>
              <a:buFont typeface="Wingdings" panose="05000000000000000000" pitchFamily="2" charset="2"/>
              <a:buNone/>
            </a:pPr>
            <a:r>
              <a:rPr 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a:t>
            </a:r>
            <a:r>
              <a:rPr lang="zh-CN" altLang="en-US" sz="19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休克病人</a:t>
            </a:r>
          </a:p>
        </p:txBody>
      </p:sp>
      <p:pic>
        <p:nvPicPr>
          <p:cNvPr id="32" name="Picture 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4321" y="2190230"/>
            <a:ext cx="4570412" cy="304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 name="Text Box 15"/>
          <p:cNvSpPr txBox="1">
            <a:spLocks noChangeArrowheads="1"/>
          </p:cNvSpPr>
          <p:nvPr/>
        </p:nvSpPr>
        <p:spPr bwMode="auto">
          <a:xfrm>
            <a:off x="4649151" y="4781030"/>
            <a:ext cx="1098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dirty="0">
                <a:solidFill>
                  <a:srgbClr val="FF0000"/>
                </a:solidFill>
                <a:latin typeface="微软雅黑" panose="020B0503020204020204" pitchFamily="34" charset="-122"/>
                <a:ea typeface="微软雅黑" panose="020B0503020204020204" pitchFamily="34" charset="-122"/>
                <a:sym typeface="Tahoma" panose="020B0604030504040204" pitchFamily="34" charset="0"/>
              </a:rPr>
              <a:t>仰卧位</a:t>
            </a: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23164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三、临床应用</a:t>
            </a:r>
            <a:endPar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Text Box 10"/>
          <p:cNvSpPr txBox="1">
            <a:spLocks noChangeArrowheads="1"/>
          </p:cNvSpPr>
          <p:nvPr/>
        </p:nvSpPr>
        <p:spPr bwMode="auto">
          <a:xfrm>
            <a:off x="6929988" y="2140250"/>
            <a:ext cx="2852737" cy="3046988"/>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400" b="1">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适用范围：</a:t>
            </a:r>
          </a:p>
          <a:p>
            <a:pPr>
              <a:buFont typeface="Wingdings" panose="05000000000000000000" pitchFamily="2" charset="2"/>
              <a:buNone/>
            </a:pPr>
            <a:r>
              <a:rPr lang="en-US" sz="24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灌肠、臀部肌内注射的病人</a:t>
            </a:r>
            <a:endParaRPr lang="en-US" sz="2400" b="1">
              <a:solidFill>
                <a:srgbClr val="0066FF"/>
              </a:solidFill>
              <a:latin typeface="微软雅黑" panose="020B0503020204020204" pitchFamily="34" charset="-122"/>
              <a:ea typeface="微软雅黑" panose="020B0503020204020204" pitchFamily="34" charset="-122"/>
              <a:sym typeface="楷体_GB2312" pitchFamily="1" charset="-122"/>
            </a:endParaRPr>
          </a:p>
          <a:p>
            <a:pPr>
              <a:buFont typeface="Wingdings" panose="05000000000000000000" pitchFamily="2" charset="2"/>
              <a:buNone/>
            </a:pPr>
            <a:r>
              <a:rPr lang="en-US" sz="24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肛门检查、胃镜检查等病人</a:t>
            </a:r>
          </a:p>
          <a:p>
            <a:pPr>
              <a:buFont typeface="Wingdings" panose="05000000000000000000" pitchFamily="2" charset="2"/>
              <a:buNone/>
            </a:pPr>
            <a:r>
              <a:rPr lang="en-US" sz="24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预防压疮</a:t>
            </a:r>
          </a:p>
          <a:p>
            <a:pPr>
              <a:buFont typeface="Wingdings" panose="05000000000000000000" pitchFamily="2" charset="2"/>
              <a:buNone/>
            </a:pPr>
            <a:r>
              <a:rPr lang="en-US" sz="24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便于背部护理、更换床单</a:t>
            </a:r>
            <a:r>
              <a:rPr lang="zh-CN" altLang="en-US" sz="2400" b="1">
                <a:effectLst>
                  <a:outerShdw blurRad="38100" dist="38100" dir="2700000" algn="tl">
                    <a:srgbClr val="FFFFFF"/>
                  </a:outerShdw>
                </a:effectLst>
                <a:latin typeface="微软雅黑" panose="020B0503020204020204" pitchFamily="34" charset="-122"/>
                <a:ea typeface="微软雅黑" panose="020B0503020204020204" pitchFamily="34" charset="-122"/>
              </a:rPr>
              <a:t>  </a:t>
            </a:r>
          </a:p>
        </p:txBody>
      </p:sp>
      <p:pic>
        <p:nvPicPr>
          <p:cNvPr id="29"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1315193" y="2140250"/>
            <a:ext cx="4641850" cy="30945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 name="Text Box 15"/>
          <p:cNvSpPr txBox="1">
            <a:spLocks noChangeArrowheads="1"/>
          </p:cNvSpPr>
          <p:nvPr/>
        </p:nvSpPr>
        <p:spPr bwMode="auto">
          <a:xfrm>
            <a:off x="4858493" y="4753633"/>
            <a:ext cx="1098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dirty="0">
                <a:solidFill>
                  <a:srgbClr val="FF0000"/>
                </a:solidFill>
                <a:latin typeface="微软雅黑" panose="020B0503020204020204" pitchFamily="34" charset="-122"/>
                <a:ea typeface="微软雅黑" panose="020B0503020204020204" pitchFamily="34" charset="-122"/>
                <a:sym typeface="Tahoma" panose="020B0604030504040204" pitchFamily="34" charset="0"/>
              </a:rPr>
              <a:t>侧卧位</a:t>
            </a: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23164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三、临床应用</a:t>
            </a:r>
          </a:p>
        </p:txBody>
      </p:sp>
      <p:sp>
        <p:nvSpPr>
          <p:cNvPr id="26" name="Text Box 10"/>
          <p:cNvSpPr txBox="1">
            <a:spLocks noChangeArrowheads="1"/>
          </p:cNvSpPr>
          <p:nvPr/>
        </p:nvSpPr>
        <p:spPr bwMode="auto">
          <a:xfrm>
            <a:off x="6687861" y="2288300"/>
            <a:ext cx="3148664" cy="2677656"/>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400" b="1" dirty="0">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适用范围</a:t>
            </a:r>
            <a:r>
              <a:rPr lang="en-US" sz="2400" b="1" dirty="0">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a:t>
            </a:r>
            <a:endParaRPr lang="zh-CN" altLang="en-US" sz="2400" b="1" dirty="0">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a:p>
            <a:pPr>
              <a:buFont typeface="Wingdings" panose="05000000000000000000" pitchFamily="2" charset="2"/>
              <a:buNone/>
            </a:pP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腰背部或配合胰、胆管造影检查的病人     </a:t>
            </a:r>
          </a:p>
          <a:p>
            <a:pPr>
              <a:buFont typeface="Wingdings" panose="05000000000000000000" pitchFamily="2" charset="2"/>
              <a:buNone/>
            </a:pP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脊椎手术后或腰</a:t>
            </a: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背</a:t>
            </a: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臀部有伤口的病人</a:t>
            </a:r>
          </a:p>
          <a:p>
            <a:pPr>
              <a:buFont typeface="Wingdings" panose="05000000000000000000" pitchFamily="2" charset="2"/>
              <a:buNone/>
            </a:pP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胃肠胀气所致腹痛的病人</a:t>
            </a:r>
          </a:p>
        </p:txBody>
      </p:sp>
      <p:pic>
        <p:nvPicPr>
          <p:cNvPr id="27"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2250" y="2225056"/>
            <a:ext cx="4570413" cy="3046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 name="Text Box 15"/>
          <p:cNvSpPr txBox="1">
            <a:spLocks noChangeArrowheads="1"/>
          </p:cNvSpPr>
          <p:nvPr/>
        </p:nvSpPr>
        <p:spPr bwMode="auto">
          <a:xfrm>
            <a:off x="4844113" y="4795403"/>
            <a:ext cx="1098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dirty="0">
                <a:solidFill>
                  <a:srgbClr val="FF0000"/>
                </a:solidFill>
                <a:latin typeface="微软雅黑" panose="020B0503020204020204" pitchFamily="34" charset="-122"/>
                <a:ea typeface="微软雅黑" panose="020B0503020204020204" pitchFamily="34" charset="-122"/>
                <a:sym typeface="Tahoma" panose="020B0604030504040204" pitchFamily="34" charset="0"/>
              </a:rPr>
              <a:t>俯卧位</a:t>
            </a:r>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23164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三、临床应用</a:t>
            </a:r>
          </a:p>
        </p:txBody>
      </p:sp>
      <p:sp>
        <p:nvSpPr>
          <p:cNvPr id="16" name="Text Box 10"/>
          <p:cNvSpPr txBox="1">
            <a:spLocks noChangeArrowheads="1"/>
          </p:cNvSpPr>
          <p:nvPr/>
        </p:nvSpPr>
        <p:spPr bwMode="auto">
          <a:xfrm>
            <a:off x="6347616" y="2096892"/>
            <a:ext cx="4257701" cy="1922463"/>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400" b="1">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适用范围</a:t>
            </a:r>
            <a:r>
              <a:rPr lang="en-US" sz="2400" b="1">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a:t>
            </a:r>
          </a:p>
          <a:p>
            <a:pPr>
              <a:buFont typeface="Wingdings" panose="05000000000000000000" pitchFamily="2" charset="2"/>
              <a:buNone/>
            </a:pPr>
            <a:r>
              <a:rPr lang="en-US" sz="24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某些面部及颈部手术后</a:t>
            </a:r>
          </a:p>
          <a:p>
            <a:pPr>
              <a:buFont typeface="Wingdings" panose="05000000000000000000" pitchFamily="2" charset="2"/>
              <a:buNone/>
            </a:pPr>
            <a:r>
              <a:rPr lang="en-US" sz="24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胸部创伤、心肺疾病</a:t>
            </a:r>
          </a:p>
          <a:p>
            <a:pPr>
              <a:buFont typeface="Wingdings" panose="05000000000000000000" pitchFamily="2" charset="2"/>
              <a:buNone/>
            </a:pPr>
            <a:r>
              <a:rPr lang="en-US" sz="24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腹腔、盆腔手术后或有炎症</a:t>
            </a:r>
          </a:p>
          <a:p>
            <a:pPr>
              <a:buFont typeface="Wingdings" panose="05000000000000000000" pitchFamily="2" charset="2"/>
              <a:buNone/>
            </a:pPr>
            <a:r>
              <a:rPr lang="en-US" sz="24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疾病恢复期体质虚弱</a:t>
            </a:r>
            <a:r>
              <a:rPr lang="en-US" sz="2400" b="1">
                <a:solidFill>
                  <a:srgbClr val="0066FF"/>
                </a:solidFill>
                <a:latin typeface="微软雅黑" panose="020B0503020204020204" pitchFamily="34" charset="-122"/>
                <a:ea typeface="微软雅黑" panose="020B0503020204020204" pitchFamily="34" charset="-122"/>
                <a:sym typeface="楷体_GB2312" pitchFamily="1" charset="-122"/>
              </a:rPr>
              <a:t>者</a:t>
            </a:r>
            <a:endPar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endParaRPr>
          </a:p>
        </p:txBody>
      </p:sp>
      <p:sp>
        <p:nvSpPr>
          <p:cNvPr id="22" name="Text Box 10"/>
          <p:cNvSpPr txBox="1">
            <a:spLocks noChangeArrowheads="1"/>
          </p:cNvSpPr>
          <p:nvPr/>
        </p:nvSpPr>
        <p:spPr bwMode="auto">
          <a:xfrm>
            <a:off x="5976191" y="4378007"/>
            <a:ext cx="5000625" cy="707886"/>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000">
                <a:solidFill>
                  <a:schemeClr val="bg1"/>
                </a:solidFill>
                <a:latin typeface="微软雅黑" panose="020B0503020204020204" pitchFamily="34" charset="-122"/>
                <a:ea typeface="微软雅黑" panose="020B0503020204020204" pitchFamily="34" charset="-122"/>
                <a:sym typeface="Tahoma" panose="020B0604030504040204" pitchFamily="34" charset="0"/>
              </a:rPr>
              <a:t>用床头支架或靠背架将床头抬高</a:t>
            </a:r>
            <a:endParaRPr lang="en-US" sz="2000">
              <a:solidFill>
                <a:schemeClr val="bg1"/>
              </a:solidFill>
              <a:latin typeface="微软雅黑" panose="020B0503020204020204" pitchFamily="34" charset="-122"/>
              <a:ea typeface="微软雅黑" panose="020B0503020204020204" pitchFamily="34" charset="-122"/>
              <a:sym typeface="Tahoma" panose="020B0604030504040204" pitchFamily="34" charset="0"/>
            </a:endParaRPr>
          </a:p>
          <a:p>
            <a:pPr algn="ctr"/>
            <a:r>
              <a:rPr lang="en-US" sz="2000">
                <a:solidFill>
                  <a:schemeClr val="bg1"/>
                </a:solidFill>
                <a:latin typeface="微软雅黑" panose="020B0503020204020204" pitchFamily="34" charset="-122"/>
                <a:ea typeface="微软雅黑" panose="020B0503020204020204" pitchFamily="34" charset="-122"/>
                <a:sym typeface="Tahoma" panose="020B0604030504040204" pitchFamily="34" charset="0"/>
              </a:rPr>
              <a:t>70°</a:t>
            </a:r>
            <a:r>
              <a:rPr lang="zh-CN" altLang="en-US" sz="2000">
                <a:solidFill>
                  <a:schemeClr val="bg1"/>
                </a:solidFill>
                <a:latin typeface="微软雅黑" panose="020B0503020204020204" pitchFamily="34" charset="-122"/>
                <a:ea typeface="微软雅黑" panose="020B0503020204020204" pitchFamily="34" charset="-122"/>
                <a:sym typeface="Tahoma" panose="020B0604030504040204" pitchFamily="34" charset="0"/>
              </a:rPr>
              <a:t>～</a:t>
            </a:r>
            <a:r>
              <a:rPr lang="en-US" sz="2000">
                <a:solidFill>
                  <a:schemeClr val="bg1"/>
                </a:solidFill>
                <a:latin typeface="微软雅黑" panose="020B0503020204020204" pitchFamily="34" charset="-122"/>
                <a:ea typeface="微软雅黑" panose="020B0503020204020204" pitchFamily="34" charset="-122"/>
                <a:sym typeface="Tahoma" panose="020B0604030504040204" pitchFamily="34" charset="0"/>
              </a:rPr>
              <a:t>80°</a:t>
            </a:r>
            <a:r>
              <a:rPr lang="zh-CN" altLang="en-US" sz="2000">
                <a:solidFill>
                  <a:schemeClr val="bg1"/>
                </a:solidFill>
                <a:latin typeface="微软雅黑" panose="020B0503020204020204" pitchFamily="34" charset="-122"/>
                <a:ea typeface="微软雅黑" panose="020B0503020204020204" pitchFamily="34" charset="-122"/>
                <a:sym typeface="Tahoma" panose="020B0604030504040204" pitchFamily="34" charset="0"/>
              </a:rPr>
              <a:t>，膝下支架抬高</a:t>
            </a:r>
            <a:r>
              <a:rPr lang="en-US" sz="2000">
                <a:solidFill>
                  <a:schemeClr val="bg1"/>
                </a:solidFill>
                <a:latin typeface="微软雅黑" panose="020B0503020204020204" pitchFamily="34" charset="-122"/>
                <a:ea typeface="微软雅黑" panose="020B0503020204020204" pitchFamily="34" charset="-122"/>
                <a:sym typeface="Tahoma" panose="020B0604030504040204" pitchFamily="34" charset="0"/>
              </a:rPr>
              <a:t>15°</a:t>
            </a:r>
            <a:r>
              <a:rPr lang="zh-CN" altLang="en-US" sz="2000">
                <a:solidFill>
                  <a:schemeClr val="bg1"/>
                </a:solidFill>
                <a:latin typeface="微软雅黑" panose="020B0503020204020204" pitchFamily="34" charset="-122"/>
                <a:ea typeface="微软雅黑" panose="020B0503020204020204" pitchFamily="34" charset="-122"/>
                <a:sym typeface="Tahoma" panose="020B0604030504040204" pitchFamily="34" charset="0"/>
              </a:rPr>
              <a:t>～</a:t>
            </a:r>
            <a:r>
              <a:rPr lang="en-US" sz="2000">
                <a:solidFill>
                  <a:schemeClr val="bg1"/>
                </a:solidFill>
                <a:latin typeface="微软雅黑" panose="020B0503020204020204" pitchFamily="34" charset="-122"/>
                <a:ea typeface="微软雅黑" panose="020B0503020204020204" pitchFamily="34" charset="-122"/>
                <a:sym typeface="Tahoma" panose="020B0604030504040204" pitchFamily="34" charset="0"/>
              </a:rPr>
              <a:t>20°</a:t>
            </a:r>
          </a:p>
        </p:txBody>
      </p:sp>
      <p:pic>
        <p:nvPicPr>
          <p:cNvPr id="24"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310" y="2164019"/>
            <a:ext cx="4570412" cy="3046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 name="Text Box 15"/>
          <p:cNvSpPr txBox="1">
            <a:spLocks noChangeArrowheads="1"/>
          </p:cNvSpPr>
          <p:nvPr/>
        </p:nvSpPr>
        <p:spPr bwMode="auto">
          <a:xfrm>
            <a:off x="4357743" y="4753231"/>
            <a:ext cx="1403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dirty="0">
                <a:solidFill>
                  <a:srgbClr val="FF0000"/>
                </a:solidFill>
                <a:latin typeface="微软雅黑" panose="020B0503020204020204" pitchFamily="34" charset="-122"/>
                <a:ea typeface="微软雅黑" panose="020B0503020204020204" pitchFamily="34" charset="-122"/>
                <a:sym typeface="Tahoma" panose="020B0604030504040204" pitchFamily="34" charset="0"/>
              </a:rPr>
              <a:t>半坐卧位</a:t>
            </a:r>
          </a:p>
        </p:txBody>
      </p:sp>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23164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三、临床应用</a:t>
            </a:r>
          </a:p>
        </p:txBody>
      </p:sp>
      <p:sp>
        <p:nvSpPr>
          <p:cNvPr id="16" name="Text Box 10"/>
          <p:cNvSpPr txBox="1">
            <a:spLocks noChangeArrowheads="1"/>
          </p:cNvSpPr>
          <p:nvPr/>
        </p:nvSpPr>
        <p:spPr bwMode="auto">
          <a:xfrm>
            <a:off x="6201340" y="3910781"/>
            <a:ext cx="4001155" cy="1154162"/>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3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用床头支架或靠背架将床头</a:t>
            </a:r>
            <a:r>
              <a:rPr lang="zh-CN" altLang="en-US" sz="2300"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抬高</a:t>
            </a:r>
            <a:r>
              <a:rPr lang="en-US" sz="2300"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70</a:t>
            </a:r>
            <a:r>
              <a:rPr lang="en-US" sz="23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a:t>
            </a:r>
            <a:r>
              <a:rPr lang="zh-CN" altLang="en-US" sz="23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a:t>
            </a:r>
            <a:r>
              <a:rPr lang="en-US" sz="23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80°</a:t>
            </a:r>
            <a:r>
              <a:rPr lang="zh-CN" altLang="en-US" sz="23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，膝下支架抬高</a:t>
            </a:r>
            <a:r>
              <a:rPr lang="en-US" sz="23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15°</a:t>
            </a:r>
            <a:r>
              <a:rPr lang="zh-CN" altLang="en-US" sz="23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a:t>
            </a:r>
            <a:r>
              <a:rPr lang="en-US" sz="23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20°</a:t>
            </a:r>
          </a:p>
        </p:txBody>
      </p:sp>
      <p:sp>
        <p:nvSpPr>
          <p:cNvPr id="22" name="Text Box 10"/>
          <p:cNvSpPr txBox="1">
            <a:spLocks noChangeArrowheads="1"/>
          </p:cNvSpPr>
          <p:nvPr/>
        </p:nvSpPr>
        <p:spPr bwMode="auto">
          <a:xfrm>
            <a:off x="6096000" y="2294520"/>
            <a:ext cx="4533900" cy="1190625"/>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400" b="1">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适用范围</a:t>
            </a:r>
            <a:r>
              <a:rPr lang="en-US" sz="2400" b="1">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a:t>
            </a:r>
          </a:p>
          <a:p>
            <a:pPr>
              <a:buFont typeface="Wingdings" panose="05000000000000000000" pitchFamily="2" charset="2"/>
              <a:buNone/>
            </a:pP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急性肺水肿、心力衰竭、心包积液及支气管哮喘发作时</a:t>
            </a:r>
          </a:p>
        </p:txBody>
      </p:sp>
      <p:pic>
        <p:nvPicPr>
          <p:cNvPr id="24"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9147" y="2203378"/>
            <a:ext cx="4572000" cy="3046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 name="Text Box 15"/>
          <p:cNvSpPr txBox="1">
            <a:spLocks noChangeArrowheads="1"/>
          </p:cNvSpPr>
          <p:nvPr/>
        </p:nvSpPr>
        <p:spPr bwMode="auto">
          <a:xfrm>
            <a:off x="4654550" y="4792590"/>
            <a:ext cx="1098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dirty="0">
                <a:solidFill>
                  <a:srgbClr val="FF0000"/>
                </a:solidFill>
                <a:latin typeface="微软雅黑" panose="020B0503020204020204" pitchFamily="34" charset="-122"/>
                <a:ea typeface="微软雅黑" panose="020B0503020204020204" pitchFamily="34" charset="-122"/>
                <a:sym typeface="Tahoma" panose="020B0604030504040204" pitchFamily="34" charset="0"/>
              </a:rPr>
              <a:t>端坐位</a:t>
            </a:r>
          </a:p>
        </p:txBody>
      </p:sp>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23164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三、临床应用</a:t>
            </a:r>
          </a:p>
        </p:txBody>
      </p:sp>
      <p:sp>
        <p:nvSpPr>
          <p:cNvPr id="16" name="Text Box 10"/>
          <p:cNvSpPr txBox="1">
            <a:spLocks noChangeArrowheads="1"/>
          </p:cNvSpPr>
          <p:nvPr/>
        </p:nvSpPr>
        <p:spPr bwMode="auto">
          <a:xfrm>
            <a:off x="5769207" y="2234433"/>
            <a:ext cx="5160191" cy="1631216"/>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000" b="1">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适用范</a:t>
            </a:r>
            <a:r>
              <a:rPr lang="en-US" sz="2000" b="1">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围</a:t>
            </a:r>
            <a:r>
              <a:rPr lang="zh-CN" altLang="en-US" sz="2000" b="1">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a:t>
            </a:r>
          </a:p>
          <a:p>
            <a:pPr>
              <a:buFont typeface="Wingdings" panose="05000000000000000000" pitchFamily="2" charset="2"/>
              <a:buNone/>
            </a:pPr>
            <a:r>
              <a:rPr lang="en-US" sz="20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000" b="1">
                <a:solidFill>
                  <a:srgbClr val="0066FF"/>
                </a:solidFill>
                <a:latin typeface="微软雅黑" panose="020B0503020204020204" pitchFamily="34" charset="-122"/>
                <a:ea typeface="微软雅黑" panose="020B0503020204020204" pitchFamily="34" charset="-122"/>
                <a:sym typeface="楷体_GB2312" pitchFamily="1" charset="-122"/>
              </a:rPr>
              <a:t>肺部分泌物的引流，使痰易于咳出。</a:t>
            </a:r>
          </a:p>
          <a:p>
            <a:pPr>
              <a:buFont typeface="Wingdings" panose="05000000000000000000" pitchFamily="2" charset="2"/>
              <a:buNone/>
            </a:pPr>
            <a:r>
              <a:rPr lang="en-US" sz="20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000" b="1">
                <a:solidFill>
                  <a:srgbClr val="0066FF"/>
                </a:solidFill>
                <a:latin typeface="微软雅黑" panose="020B0503020204020204" pitchFamily="34" charset="-122"/>
                <a:ea typeface="微软雅黑" panose="020B0503020204020204" pitchFamily="34" charset="-122"/>
                <a:sym typeface="楷体_GB2312" pitchFamily="1" charset="-122"/>
              </a:rPr>
              <a:t>十二指肠引流术，有利于胆汁引流。</a:t>
            </a:r>
          </a:p>
          <a:p>
            <a:pPr>
              <a:buFont typeface="Wingdings" panose="05000000000000000000" pitchFamily="2" charset="2"/>
              <a:buNone/>
            </a:pPr>
            <a:r>
              <a:rPr lang="en-US" sz="20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000" b="1">
                <a:solidFill>
                  <a:srgbClr val="0066FF"/>
                </a:solidFill>
                <a:latin typeface="微软雅黑" panose="020B0503020204020204" pitchFamily="34" charset="-122"/>
                <a:ea typeface="微软雅黑" panose="020B0503020204020204" pitchFamily="34" charset="-122"/>
                <a:sym typeface="楷体_GB2312" pitchFamily="1" charset="-122"/>
              </a:rPr>
              <a:t>胫骨骨折时，利用人体重力作反牵引力。</a:t>
            </a:r>
          </a:p>
          <a:p>
            <a:pPr>
              <a:buFont typeface="Wingdings" panose="05000000000000000000" pitchFamily="2" charset="2"/>
              <a:buNone/>
            </a:pPr>
            <a:r>
              <a:rPr lang="en-US" sz="20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000" b="1">
                <a:solidFill>
                  <a:srgbClr val="0066FF"/>
                </a:solidFill>
                <a:latin typeface="微软雅黑" panose="020B0503020204020204" pitchFamily="34" charset="-122"/>
                <a:ea typeface="微软雅黑" panose="020B0503020204020204" pitchFamily="34" charset="-122"/>
                <a:sym typeface="楷体_GB2312" pitchFamily="1" charset="-122"/>
              </a:rPr>
              <a:t>胎膜早破进时，防脐带脱垂。</a:t>
            </a:r>
          </a:p>
        </p:txBody>
      </p:sp>
      <p:sp>
        <p:nvSpPr>
          <p:cNvPr id="22" name="Text Box 10"/>
          <p:cNvSpPr txBox="1">
            <a:spLocks noChangeArrowheads="1"/>
          </p:cNvSpPr>
          <p:nvPr/>
        </p:nvSpPr>
        <p:spPr bwMode="auto">
          <a:xfrm>
            <a:off x="6096000" y="4147517"/>
            <a:ext cx="4356301" cy="795337"/>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3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病人仰卧，枕横</a:t>
            </a:r>
            <a:r>
              <a:rPr lang="zh-CN" altLang="en-US" sz="2300"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立于</a:t>
            </a:r>
            <a:r>
              <a:rPr lang="zh-CN" altLang="en-US" sz="23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床头。床尾用支托物垫高</a:t>
            </a:r>
            <a:r>
              <a:rPr lang="en-US" sz="23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15</a:t>
            </a:r>
            <a:r>
              <a:rPr lang="zh-CN" altLang="en-US" sz="23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a:t>
            </a:r>
            <a:r>
              <a:rPr lang="en-US" sz="23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30cm</a:t>
            </a:r>
          </a:p>
        </p:txBody>
      </p:sp>
      <p:pic>
        <p:nvPicPr>
          <p:cNvPr id="24" name="Picture 4" descr="头低脚高"/>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796" y="2246173"/>
            <a:ext cx="4331597" cy="28578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 name="Text Box 15"/>
          <p:cNvSpPr txBox="1">
            <a:spLocks noChangeArrowheads="1"/>
          </p:cNvSpPr>
          <p:nvPr/>
        </p:nvSpPr>
        <p:spPr bwMode="auto">
          <a:xfrm>
            <a:off x="3879649" y="4587685"/>
            <a:ext cx="1708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dirty="0">
                <a:solidFill>
                  <a:srgbClr val="FF0000"/>
                </a:solidFill>
                <a:latin typeface="微软雅黑" panose="020B0503020204020204" pitchFamily="34" charset="-122"/>
                <a:ea typeface="微软雅黑" panose="020B0503020204020204" pitchFamily="34" charset="-122"/>
                <a:sym typeface="Tahoma" panose="020B0604030504040204" pitchFamily="34" charset="0"/>
              </a:rPr>
              <a:t>头低足高位</a:t>
            </a:r>
          </a:p>
        </p:txBody>
      </p:sp>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2316480" cy="52197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三、临床应用</a:t>
            </a:r>
          </a:p>
        </p:txBody>
      </p:sp>
      <p:sp>
        <p:nvSpPr>
          <p:cNvPr id="16" name="Text Box 10"/>
          <p:cNvSpPr txBox="1">
            <a:spLocks noChangeArrowheads="1"/>
          </p:cNvSpPr>
          <p:nvPr/>
        </p:nvSpPr>
        <p:spPr bwMode="auto">
          <a:xfrm>
            <a:off x="6056963" y="2246173"/>
            <a:ext cx="4657141" cy="1190625"/>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400" b="1">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适用范</a:t>
            </a:r>
            <a:r>
              <a:rPr lang="en-US" sz="2400" b="1">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围</a:t>
            </a:r>
            <a:r>
              <a:rPr lang="zh-CN" altLang="en-US" sz="2400" b="1">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a:t>
            </a:r>
          </a:p>
          <a:p>
            <a:pPr>
              <a:buFont typeface="Wingdings" panose="05000000000000000000" pitchFamily="2" charset="2"/>
              <a:buNone/>
            </a:pPr>
            <a:r>
              <a:rPr lang="en-US" sz="24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颈椎骨折的病人作颅骨牵引时</a:t>
            </a:r>
          </a:p>
          <a:p>
            <a:pPr>
              <a:buFont typeface="Wingdings" panose="05000000000000000000" pitchFamily="2" charset="2"/>
              <a:buNone/>
            </a:pPr>
            <a:r>
              <a:rPr lang="en-US" sz="24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颅脑损伤或颅脑手术后</a:t>
            </a:r>
          </a:p>
        </p:txBody>
      </p:sp>
      <p:sp>
        <p:nvSpPr>
          <p:cNvPr id="22" name="Text Box 10"/>
          <p:cNvSpPr txBox="1">
            <a:spLocks noChangeArrowheads="1"/>
          </p:cNvSpPr>
          <p:nvPr/>
        </p:nvSpPr>
        <p:spPr bwMode="auto">
          <a:xfrm>
            <a:off x="6167346" y="3718398"/>
            <a:ext cx="4436373" cy="1313436"/>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nSpc>
                <a:spcPct val="115000"/>
              </a:lnSpc>
            </a:pPr>
            <a:r>
              <a:rPr lang="zh-CN" altLang="en-US" sz="2300">
                <a:solidFill>
                  <a:schemeClr val="bg1"/>
                </a:solidFill>
                <a:latin typeface="微软雅黑" panose="020B0503020204020204" pitchFamily="34" charset="-122"/>
                <a:ea typeface="微软雅黑" panose="020B0503020204020204" pitchFamily="34" charset="-122"/>
                <a:sym typeface="Tahoma" panose="020B0604030504040204" pitchFamily="34" charset="0"/>
              </a:rPr>
              <a:t>病人仰卧，床头用支托物垫高</a:t>
            </a:r>
            <a:r>
              <a:rPr lang="en-US" sz="2300">
                <a:solidFill>
                  <a:schemeClr val="bg1"/>
                </a:solidFill>
                <a:latin typeface="微软雅黑" panose="020B0503020204020204" pitchFamily="34" charset="-122"/>
                <a:ea typeface="微软雅黑" panose="020B0503020204020204" pitchFamily="34" charset="-122"/>
                <a:sym typeface="Tahoma" panose="020B0604030504040204" pitchFamily="34" charset="0"/>
              </a:rPr>
              <a:t>15</a:t>
            </a:r>
            <a:r>
              <a:rPr lang="zh-CN" altLang="en-US" sz="2300">
                <a:solidFill>
                  <a:schemeClr val="bg1"/>
                </a:solidFill>
                <a:latin typeface="微软雅黑" panose="020B0503020204020204" pitchFamily="34" charset="-122"/>
                <a:ea typeface="微软雅黑" panose="020B0503020204020204" pitchFamily="34" charset="-122"/>
                <a:sym typeface="Tahoma" panose="020B0604030504040204" pitchFamily="34" charset="0"/>
              </a:rPr>
              <a:t>～</a:t>
            </a:r>
            <a:r>
              <a:rPr lang="en-US" sz="2300">
                <a:solidFill>
                  <a:schemeClr val="bg1"/>
                </a:solidFill>
                <a:latin typeface="微软雅黑" panose="020B0503020204020204" pitchFamily="34" charset="-122"/>
                <a:ea typeface="微软雅黑" panose="020B0503020204020204" pitchFamily="34" charset="-122"/>
                <a:sym typeface="Tahoma" panose="020B0604030504040204" pitchFamily="34" charset="0"/>
              </a:rPr>
              <a:t>30cm</a:t>
            </a:r>
            <a:r>
              <a:rPr lang="zh-CN" altLang="en-US" sz="2300">
                <a:solidFill>
                  <a:schemeClr val="bg1"/>
                </a:solidFill>
                <a:latin typeface="微软雅黑" panose="020B0503020204020204" pitchFamily="34" charset="-122"/>
                <a:ea typeface="微软雅黑" panose="020B0503020204020204" pitchFamily="34" charset="-122"/>
                <a:sym typeface="Tahoma" panose="020B0604030504040204" pitchFamily="34" charset="0"/>
              </a:rPr>
              <a:t>或根据病情而定，枕横立于床尾。</a:t>
            </a:r>
          </a:p>
        </p:txBody>
      </p:sp>
      <p:pic>
        <p:nvPicPr>
          <p:cNvPr id="24" name="Picture 4" descr="头高脚低"/>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5660" y="2246173"/>
            <a:ext cx="4604440" cy="28571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 name="Text Box 15"/>
          <p:cNvSpPr txBox="1">
            <a:spLocks noChangeArrowheads="1"/>
          </p:cNvSpPr>
          <p:nvPr/>
        </p:nvSpPr>
        <p:spPr bwMode="auto">
          <a:xfrm>
            <a:off x="4029075" y="4547112"/>
            <a:ext cx="1708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dirty="0">
                <a:solidFill>
                  <a:srgbClr val="FF0000"/>
                </a:solidFill>
                <a:latin typeface="微软雅黑" panose="020B0503020204020204" pitchFamily="34" charset="-122"/>
                <a:ea typeface="微软雅黑" panose="020B0503020204020204" pitchFamily="34" charset="-122"/>
                <a:sym typeface="Tahoma" panose="020B0604030504040204" pitchFamily="34" charset="0"/>
              </a:rPr>
              <a:t>头高足低位</a:t>
            </a:r>
          </a:p>
        </p:txBody>
      </p:sp>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23164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三、临床应用</a:t>
            </a:r>
          </a:p>
        </p:txBody>
      </p:sp>
      <p:sp>
        <p:nvSpPr>
          <p:cNvPr id="16" name="Text Box 10"/>
          <p:cNvSpPr txBox="1">
            <a:spLocks noChangeArrowheads="1"/>
          </p:cNvSpPr>
          <p:nvPr/>
        </p:nvSpPr>
        <p:spPr bwMode="auto">
          <a:xfrm>
            <a:off x="5747365" y="4118677"/>
            <a:ext cx="5000625" cy="795338"/>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300">
                <a:solidFill>
                  <a:schemeClr val="bg1"/>
                </a:solidFill>
                <a:latin typeface="微软雅黑" panose="020B0503020204020204" pitchFamily="34" charset="-122"/>
                <a:ea typeface="微软雅黑" panose="020B0503020204020204" pitchFamily="34" charset="-122"/>
                <a:sym typeface="Tahoma" panose="020B0604030504040204" pitchFamily="34" charset="0"/>
              </a:rPr>
              <a:t>如果孕妇采取此卧位矫正胎位时，每次不应超过</a:t>
            </a:r>
            <a:r>
              <a:rPr lang="en-US" sz="2300">
                <a:solidFill>
                  <a:schemeClr val="bg1"/>
                </a:solidFill>
                <a:latin typeface="微软雅黑" panose="020B0503020204020204" pitchFamily="34" charset="-122"/>
                <a:ea typeface="微软雅黑" panose="020B0503020204020204" pitchFamily="34" charset="-122"/>
                <a:sym typeface="Tahoma" panose="020B0604030504040204" pitchFamily="34" charset="0"/>
              </a:rPr>
              <a:t>15min</a:t>
            </a:r>
            <a:r>
              <a:rPr lang="zh-CN" altLang="en-US" sz="2300">
                <a:solidFill>
                  <a:schemeClr val="bg1"/>
                </a:solidFill>
                <a:latin typeface="微软雅黑" panose="020B0503020204020204" pitchFamily="34" charset="-122"/>
                <a:ea typeface="微软雅黑" panose="020B0503020204020204" pitchFamily="34" charset="-122"/>
                <a:sym typeface="Tahoma" panose="020B0604030504040204" pitchFamily="34" charset="0"/>
              </a:rPr>
              <a:t>，注意病人保暖。</a:t>
            </a:r>
          </a:p>
        </p:txBody>
      </p:sp>
      <p:sp>
        <p:nvSpPr>
          <p:cNvPr id="22" name="Text Box 10"/>
          <p:cNvSpPr txBox="1">
            <a:spLocks noChangeArrowheads="1"/>
          </p:cNvSpPr>
          <p:nvPr/>
        </p:nvSpPr>
        <p:spPr bwMode="auto">
          <a:xfrm>
            <a:off x="5811671" y="2107737"/>
            <a:ext cx="4703929" cy="15573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400" b="1">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适用范围</a:t>
            </a:r>
            <a:r>
              <a:rPr lang="en-US" sz="2400" b="1">
                <a:solidFill>
                  <a:srgbClr val="FF6600"/>
                </a:solidFill>
                <a:latin typeface="微软雅黑" panose="020B0503020204020204" pitchFamily="34" charset="-122"/>
                <a:ea typeface="微软雅黑" panose="020B0503020204020204" pitchFamily="34" charset="-122"/>
              </a:rPr>
              <a:t>：</a:t>
            </a:r>
            <a:endParaRPr lang="zh-CN" altLang="en-US" sz="2400" b="1">
              <a:solidFill>
                <a:srgbClr val="FF6600"/>
              </a:solidFill>
              <a:latin typeface="微软雅黑" panose="020B0503020204020204" pitchFamily="34" charset="-122"/>
              <a:ea typeface="微软雅黑" panose="020B0503020204020204" pitchFamily="34" charset="-122"/>
            </a:endParaRPr>
          </a:p>
          <a:p>
            <a:pPr>
              <a:buFont typeface="Wingdings" panose="05000000000000000000" pitchFamily="2" charset="2"/>
              <a:buNone/>
            </a:pPr>
            <a:r>
              <a:rPr lang="en-US" sz="24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肛门、直肠、乙状结肠镜检查  </a:t>
            </a:r>
          </a:p>
          <a:p>
            <a:pPr>
              <a:buFont typeface="Wingdings" panose="05000000000000000000" pitchFamily="2" charset="2"/>
              <a:buNone/>
            </a:pPr>
            <a:r>
              <a:rPr lang="en-US" sz="24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矫正胎位不正或子宫后倾</a:t>
            </a:r>
          </a:p>
          <a:p>
            <a:pPr>
              <a:buFont typeface="Wingdings" panose="05000000000000000000" pitchFamily="2" charset="2"/>
              <a:buNone/>
            </a:pPr>
            <a:r>
              <a:rPr lang="en-US" sz="2400" b="1">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促进产后子宫复原</a:t>
            </a:r>
          </a:p>
        </p:txBody>
      </p:sp>
      <p:pic>
        <p:nvPicPr>
          <p:cNvPr id="24"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9147" y="2234041"/>
            <a:ext cx="4339091" cy="28892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 name="Text Box 15"/>
          <p:cNvSpPr txBox="1">
            <a:spLocks noChangeArrowheads="1"/>
          </p:cNvSpPr>
          <p:nvPr/>
        </p:nvSpPr>
        <p:spPr bwMode="auto">
          <a:xfrm>
            <a:off x="4174888" y="4587304"/>
            <a:ext cx="1403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dirty="0">
                <a:solidFill>
                  <a:srgbClr val="FF0000"/>
                </a:solidFill>
                <a:latin typeface="微软雅黑" panose="020B0503020204020204" pitchFamily="34" charset="-122"/>
                <a:ea typeface="微软雅黑" panose="020B0503020204020204" pitchFamily="34" charset="-122"/>
                <a:sym typeface="Tahoma" panose="020B0604030504040204" pitchFamily="34" charset="0"/>
              </a:rPr>
              <a:t>膝胸卧位</a:t>
            </a: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2387065"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8" y="257470"/>
            <a:ext cx="1906649"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学习目标</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14" name="直角三角形 13"/>
          <p:cNvSpPr/>
          <p:nvPr/>
        </p:nvSpPr>
        <p:spPr>
          <a:xfrm flipV="1">
            <a:off x="1530722" y="826857"/>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9"/>
          <p:cNvSpPr/>
          <p:nvPr/>
        </p:nvSpPr>
        <p:spPr>
          <a:xfrm>
            <a:off x="3291796" y="3082629"/>
            <a:ext cx="5589349" cy="30060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 name="connsiteX0-41" fmla="*/ 0 w 5589349"/>
              <a:gd name="connsiteY0-42" fmla="*/ 1828800 h 3082246"/>
              <a:gd name="connsiteX1-43" fmla="*/ 5579824 w 5589349"/>
              <a:gd name="connsiteY1-44" fmla="*/ 0 h 3082246"/>
              <a:gd name="connsiteX2-45" fmla="*/ 5589349 w 5589349"/>
              <a:gd name="connsiteY2-46" fmla="*/ 1285196 h 3082246"/>
              <a:gd name="connsiteX3-47" fmla="*/ 0 w 5589349"/>
              <a:gd name="connsiteY3-48" fmla="*/ 3082246 h 3082246"/>
              <a:gd name="connsiteX4-49" fmla="*/ 0 w 5589349"/>
              <a:gd name="connsiteY4-50" fmla="*/ 1828800 h 3082246"/>
              <a:gd name="connsiteX0-51" fmla="*/ 0 w 5589349"/>
              <a:gd name="connsiteY0-52" fmla="*/ 1790700 h 3044146"/>
              <a:gd name="connsiteX1-53" fmla="*/ 5567124 w 5589349"/>
              <a:gd name="connsiteY1-54" fmla="*/ 0 h 3044146"/>
              <a:gd name="connsiteX2-55" fmla="*/ 5589349 w 5589349"/>
              <a:gd name="connsiteY2-56" fmla="*/ 1247096 h 3044146"/>
              <a:gd name="connsiteX3-57" fmla="*/ 0 w 5589349"/>
              <a:gd name="connsiteY3-58" fmla="*/ 3044146 h 3044146"/>
              <a:gd name="connsiteX4-59" fmla="*/ 0 w 5589349"/>
              <a:gd name="connsiteY4-60" fmla="*/ 1790700 h 3044146"/>
              <a:gd name="connsiteX0-61" fmla="*/ 0 w 5589349"/>
              <a:gd name="connsiteY0-62" fmla="*/ 1790700 h 3006046"/>
              <a:gd name="connsiteX1-63" fmla="*/ 5567124 w 5589349"/>
              <a:gd name="connsiteY1-64" fmla="*/ 0 h 3006046"/>
              <a:gd name="connsiteX2-65" fmla="*/ 5589349 w 5589349"/>
              <a:gd name="connsiteY2-66" fmla="*/ 1247096 h 3006046"/>
              <a:gd name="connsiteX3-67" fmla="*/ 0 w 5589349"/>
              <a:gd name="connsiteY3-68" fmla="*/ 3006046 h 3006046"/>
              <a:gd name="connsiteX4-69" fmla="*/ 0 w 5589349"/>
              <a:gd name="connsiteY4-70" fmla="*/ 1790700 h 3006046"/>
              <a:gd name="connsiteX0-71" fmla="*/ 0 w 5589349"/>
              <a:gd name="connsiteY0-72" fmla="*/ 1765300 h 3006046"/>
              <a:gd name="connsiteX1-73" fmla="*/ 5567124 w 5589349"/>
              <a:gd name="connsiteY1-74" fmla="*/ 0 h 3006046"/>
              <a:gd name="connsiteX2-75" fmla="*/ 5589349 w 5589349"/>
              <a:gd name="connsiteY2-76" fmla="*/ 1247096 h 3006046"/>
              <a:gd name="connsiteX3-77" fmla="*/ 0 w 5589349"/>
              <a:gd name="connsiteY3-78" fmla="*/ 3006046 h 3006046"/>
              <a:gd name="connsiteX4-79" fmla="*/ 0 w 5589349"/>
              <a:gd name="connsiteY4-80" fmla="*/ 1765300 h 30060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06046">
                <a:moveTo>
                  <a:pt x="0" y="1765300"/>
                </a:moveTo>
                <a:lnTo>
                  <a:pt x="5567124" y="0"/>
                </a:lnTo>
                <a:lnTo>
                  <a:pt x="5589349" y="1247096"/>
                </a:lnTo>
                <a:lnTo>
                  <a:pt x="0" y="3006046"/>
                </a:lnTo>
                <a:lnTo>
                  <a:pt x="0" y="1765300"/>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19"/>
          <p:cNvSpPr/>
          <p:nvPr/>
        </p:nvSpPr>
        <p:spPr>
          <a:xfrm>
            <a:off x="3301325" y="1251086"/>
            <a:ext cx="5589349" cy="30822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82246">
                <a:moveTo>
                  <a:pt x="0" y="1828800"/>
                </a:moveTo>
                <a:lnTo>
                  <a:pt x="5579824" y="0"/>
                </a:lnTo>
                <a:lnTo>
                  <a:pt x="5589349" y="1234396"/>
                </a:lnTo>
                <a:lnTo>
                  <a:pt x="0" y="3082246"/>
                </a:lnTo>
                <a:lnTo>
                  <a:pt x="0" y="1828800"/>
                </a:lnTo>
                <a:close/>
              </a:path>
            </a:pathLst>
          </a:custGeom>
          <a:solidFill>
            <a:srgbClr val="2A6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juxing1"/>
          <p:cNvSpPr/>
          <p:nvPr/>
        </p:nvSpPr>
        <p:spPr>
          <a:xfrm>
            <a:off x="3296563" y="1221805"/>
            <a:ext cx="5598874" cy="1253446"/>
          </a:xfrm>
          <a:prstGeom prst="rect">
            <a:avLst/>
          </a:prstGeom>
          <a:solidFill>
            <a:srgbClr val="7EB0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juxing2"/>
          <p:cNvSpPr/>
          <p:nvPr/>
        </p:nvSpPr>
        <p:spPr>
          <a:xfrm>
            <a:off x="3296561" y="3079886"/>
            <a:ext cx="5598875" cy="1253446"/>
          </a:xfrm>
          <a:prstGeom prst="rect">
            <a:avLst/>
          </a:prstGeom>
          <a:solidFill>
            <a:srgbClr val="3786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juxing3"/>
          <p:cNvSpPr/>
          <p:nvPr/>
        </p:nvSpPr>
        <p:spPr>
          <a:xfrm>
            <a:off x="3296561" y="4847858"/>
            <a:ext cx="5598875" cy="1253446"/>
          </a:xfrm>
          <a:prstGeom prst="rect">
            <a:avLst/>
          </a:prstGeom>
          <a:solidFill>
            <a:srgbClr val="2867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3535374" y="1617696"/>
            <a:ext cx="3362302" cy="461665"/>
          </a:xfrm>
          <a:prstGeom prst="rect">
            <a:avLst/>
          </a:prstGeom>
          <a:noFill/>
        </p:spPr>
        <p:txBody>
          <a:bodyPr wrap="square" rtlCol="0">
            <a:spAutoFit/>
          </a:bodyPr>
          <a:lstStyle/>
          <a:p>
            <a:r>
              <a:rPr lang="zh-CN" altLang="en-US" sz="2400" dirty="0">
                <a:solidFill>
                  <a:srgbClr val="FFFF00"/>
                </a:solidFill>
                <a:latin typeface="微软雅黑" panose="020B0503020204020204" pitchFamily="34" charset="-122"/>
                <a:ea typeface="微软雅黑" panose="020B0503020204020204" pitchFamily="34" charset="-122"/>
                <a:sym typeface="Tahoma" panose="020B0604030504040204" pitchFamily="34" charset="0"/>
              </a:rPr>
              <a:t>掌握</a:t>
            </a:r>
            <a:r>
              <a:rPr lang="zh-CN" altLang="en-US" sz="24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舒适的概念、内容</a:t>
            </a:r>
          </a:p>
        </p:txBody>
      </p:sp>
      <p:sp>
        <p:nvSpPr>
          <p:cNvPr id="39" name="文本框 38"/>
          <p:cNvSpPr txBox="1"/>
          <p:nvPr/>
        </p:nvSpPr>
        <p:spPr>
          <a:xfrm>
            <a:off x="3535714" y="3543722"/>
            <a:ext cx="2713918" cy="461665"/>
          </a:xfrm>
          <a:prstGeom prst="rect">
            <a:avLst/>
          </a:prstGeom>
          <a:noFill/>
        </p:spPr>
        <p:txBody>
          <a:bodyPr wrap="square" rtlCol="0">
            <a:spAutoFit/>
          </a:bodyPr>
          <a:lstStyle/>
          <a:p>
            <a:r>
              <a:rPr lang="zh-CN" altLang="en-US" sz="2400" dirty="0">
                <a:solidFill>
                  <a:srgbClr val="FFFF00"/>
                </a:solidFill>
                <a:latin typeface="微软雅黑" panose="020B0503020204020204" pitchFamily="34" charset="-122"/>
                <a:ea typeface="微软雅黑" panose="020B0503020204020204" pitchFamily="34" charset="-122"/>
                <a:sym typeface="Tahoma" panose="020B0604030504040204" pitchFamily="34" charset="0"/>
              </a:rPr>
              <a:t>掌握</a:t>
            </a:r>
            <a:r>
              <a:rPr lang="zh-CN" altLang="en-US" sz="24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不舒适的原因</a:t>
            </a:r>
          </a:p>
        </p:txBody>
      </p:sp>
      <p:sp>
        <p:nvSpPr>
          <p:cNvPr id="40" name="文本框 39"/>
          <p:cNvSpPr txBox="1"/>
          <p:nvPr/>
        </p:nvSpPr>
        <p:spPr>
          <a:xfrm>
            <a:off x="3535735" y="5243749"/>
            <a:ext cx="3870846" cy="461665"/>
          </a:xfrm>
          <a:prstGeom prst="rect">
            <a:avLst/>
          </a:prstGeom>
          <a:noFill/>
        </p:spPr>
        <p:txBody>
          <a:bodyPr wrap="square" rtlCol="0">
            <a:spAutoFit/>
          </a:bodyPr>
          <a:lstStyle/>
          <a:p>
            <a:r>
              <a:rPr lang="zh-CN" altLang="en-US" sz="2400" dirty="0">
                <a:solidFill>
                  <a:srgbClr val="FFFF00"/>
                </a:solidFill>
                <a:latin typeface="微软雅黑" panose="020B0503020204020204" pitchFamily="34" charset="-122"/>
                <a:ea typeface="微软雅黑" panose="020B0503020204020204" pitchFamily="34" charset="-122"/>
                <a:sym typeface="Tahoma" panose="020B0604030504040204" pitchFamily="34" charset="0"/>
              </a:rPr>
              <a:t>掌握</a:t>
            </a:r>
            <a:r>
              <a:rPr lang="zh-CN" altLang="en-US" sz="24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护理不舒适患者的原则</a:t>
            </a:r>
          </a:p>
        </p:txBody>
      </p:sp>
      <p:sp>
        <p:nvSpPr>
          <p:cNvPr id="42" name="等腰三角形 41"/>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23164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三、临床应用</a:t>
            </a:r>
          </a:p>
        </p:txBody>
      </p:sp>
      <p:sp>
        <p:nvSpPr>
          <p:cNvPr id="16" name="Text Box 10"/>
          <p:cNvSpPr txBox="1">
            <a:spLocks noChangeArrowheads="1"/>
          </p:cNvSpPr>
          <p:nvPr/>
        </p:nvSpPr>
        <p:spPr bwMode="auto">
          <a:xfrm>
            <a:off x="6999401" y="2842298"/>
            <a:ext cx="3185999" cy="156966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400" b="1" dirty="0">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适用范围</a:t>
            </a:r>
            <a:r>
              <a:rPr lang="en-US" sz="2400" b="1" dirty="0">
                <a:solidFill>
                  <a:srgbClr val="FF66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a:t>
            </a:r>
          </a:p>
          <a:p>
            <a:pPr>
              <a:buFont typeface="Wingdings" panose="05000000000000000000" pitchFamily="2" charset="2"/>
              <a:buNone/>
            </a:pP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会阴、肛门部位</a:t>
            </a:r>
            <a:r>
              <a:rPr lang="zh-CN" alt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的        检查</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、治疗或手术      </a:t>
            </a:r>
            <a:endParaRPr lang="en-US" altLang="zh-CN" sz="2400" b="1" dirty="0" smtClean="0">
              <a:solidFill>
                <a:srgbClr val="0066FF"/>
              </a:solidFill>
              <a:latin typeface="微软雅黑" panose="020B0503020204020204" pitchFamily="34" charset="-122"/>
              <a:ea typeface="微软雅黑" panose="020B0503020204020204" pitchFamily="34" charset="-122"/>
              <a:sym typeface="楷体_GB2312" pitchFamily="1" charset="-122"/>
            </a:endParaRPr>
          </a:p>
          <a:p>
            <a:pPr>
              <a:buFont typeface="Wingdings" panose="05000000000000000000" pitchFamily="2" charset="2"/>
              <a:buNone/>
            </a:pPr>
            <a:r>
              <a:rPr 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产妇分娩</a:t>
            </a:r>
          </a:p>
        </p:txBody>
      </p:sp>
      <p:pic>
        <p:nvPicPr>
          <p:cNvPr id="22" name="Picture 4" descr="截石位"/>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4655" y="2108179"/>
            <a:ext cx="5219700" cy="3219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 name="Text Box 15"/>
          <p:cNvSpPr txBox="1">
            <a:spLocks noChangeArrowheads="1"/>
          </p:cNvSpPr>
          <p:nvPr/>
        </p:nvSpPr>
        <p:spPr bwMode="auto">
          <a:xfrm>
            <a:off x="5325805" y="4814833"/>
            <a:ext cx="1098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dirty="0">
                <a:solidFill>
                  <a:srgbClr val="FF0000"/>
                </a:solidFill>
                <a:latin typeface="微软雅黑" panose="020B0503020204020204" pitchFamily="34" charset="-122"/>
                <a:ea typeface="微软雅黑" panose="020B0503020204020204" pitchFamily="34" charset="-122"/>
                <a:sym typeface="Tahoma" panose="020B0604030504040204" pitchFamily="34" charset="0"/>
              </a:rPr>
              <a:t>截石位</a:t>
            </a:r>
          </a:p>
        </p:txBody>
      </p:sp>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23164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三、临床应用</a:t>
            </a:r>
            <a:endPar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Rectangle 3"/>
          <p:cNvSpPr>
            <a:spLocks noGrp="1" noChangeArrowheads="1"/>
          </p:cNvSpPr>
          <p:nvPr/>
        </p:nvSpPr>
        <p:spPr bwMode="auto">
          <a:xfrm>
            <a:off x="2543853" y="2123107"/>
            <a:ext cx="7753350" cy="3379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buFont typeface="Arial" panose="020B0604020202020204" pitchFamily="34" charset="0"/>
              <a:buNone/>
            </a:pPr>
            <a:r>
              <a:rPr lang="zh-CN" sz="2400" b="1" dirty="0">
                <a:solidFill>
                  <a:srgbClr val="FF00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指导要点：</a:t>
            </a:r>
          </a:p>
          <a:p>
            <a:pPr>
              <a:buFont typeface="Arial" panose="020B0604020202020204" pitchFamily="34" charset="0"/>
              <a:buNone/>
            </a:pPr>
            <a:r>
              <a:rPr lang="zh-CN" altLang="zh-CN" sz="2000" b="1" dirty="0">
                <a:solidFill>
                  <a:srgbClr val="0066FF"/>
                </a:solidFill>
                <a:latin typeface="微软雅黑" panose="020B0503020204020204" pitchFamily="34" charset="-122"/>
                <a:ea typeface="微软雅黑" panose="020B0503020204020204" pitchFamily="34" charset="-122"/>
                <a:sym typeface="楷体_GB2312" pitchFamily="1" charset="-122"/>
              </a:rPr>
              <a:t>1.</a:t>
            </a:r>
            <a:r>
              <a:rPr lang="zh-CN" sz="2000" b="1" dirty="0">
                <a:solidFill>
                  <a:srgbClr val="0066FF"/>
                </a:solidFill>
                <a:latin typeface="微软雅黑" panose="020B0503020204020204" pitchFamily="34" charset="-122"/>
                <a:ea typeface="微软雅黑" panose="020B0503020204020204" pitchFamily="34" charset="-122"/>
                <a:sym typeface="楷体_GB2312" pitchFamily="1" charset="-122"/>
              </a:rPr>
              <a:t>协助并指导患者按要求采用不同体位，更换体位时保护各种管路的方法。</a:t>
            </a:r>
          </a:p>
          <a:p>
            <a:pPr>
              <a:buFont typeface="Arial" panose="020B0604020202020204" pitchFamily="34" charset="0"/>
              <a:buNone/>
            </a:pPr>
            <a:r>
              <a:rPr lang="zh-CN" altLang="zh-CN" sz="2000" b="1" dirty="0">
                <a:solidFill>
                  <a:srgbClr val="0066FF"/>
                </a:solidFill>
                <a:latin typeface="微软雅黑" panose="020B0503020204020204" pitchFamily="34" charset="-122"/>
                <a:ea typeface="微软雅黑" panose="020B0503020204020204" pitchFamily="34" charset="-122"/>
                <a:sym typeface="楷体_GB2312" pitchFamily="1" charset="-122"/>
              </a:rPr>
              <a:t>2.</a:t>
            </a:r>
            <a:r>
              <a:rPr lang="zh-CN" sz="2000" b="1" dirty="0">
                <a:solidFill>
                  <a:srgbClr val="0066FF"/>
                </a:solidFill>
                <a:latin typeface="微软雅黑" panose="020B0503020204020204" pitchFamily="34" charset="-122"/>
                <a:ea typeface="微软雅黑" panose="020B0503020204020204" pitchFamily="34" charset="-122"/>
                <a:sym typeface="楷体_GB2312" pitchFamily="1" charset="-122"/>
              </a:rPr>
              <a:t>告知患者调整体位的意义和方法，注意适时调整和更换体位。</a:t>
            </a:r>
          </a:p>
          <a:p>
            <a:pPr>
              <a:buFont typeface="Arial" panose="020B0604020202020204" pitchFamily="34" charset="0"/>
              <a:buNone/>
            </a:pPr>
            <a:r>
              <a:rPr lang="zh-CN" sz="2400" b="1" dirty="0">
                <a:solidFill>
                  <a:srgbClr val="FF0000"/>
                </a:solidFill>
                <a:effectLst>
                  <a:outerShdw blurRad="38100" dist="38100" dir="2700000" algn="tl">
                    <a:srgbClr val="000000"/>
                  </a:outerShdw>
                </a:effectLst>
                <a:latin typeface="微软雅黑" panose="020B0503020204020204" pitchFamily="34" charset="-122"/>
                <a:ea typeface="微软雅黑" panose="020B0503020204020204" pitchFamily="34" charset="-122"/>
              </a:rPr>
              <a:t>注意事项：</a:t>
            </a:r>
          </a:p>
          <a:p>
            <a:pPr>
              <a:buFont typeface="Arial" panose="020B0604020202020204" pitchFamily="34" charset="0"/>
              <a:buNone/>
            </a:pPr>
            <a:r>
              <a:rPr lang="zh-CN" altLang="zh-CN" sz="2000" b="1" dirty="0">
                <a:solidFill>
                  <a:srgbClr val="0066FF"/>
                </a:solidFill>
                <a:latin typeface="微软雅黑" panose="020B0503020204020204" pitchFamily="34" charset="-122"/>
                <a:ea typeface="微软雅黑" panose="020B0503020204020204" pitchFamily="34" charset="-122"/>
                <a:sym typeface="楷体_GB2312" pitchFamily="1" charset="-122"/>
              </a:rPr>
              <a:t>1.</a:t>
            </a:r>
            <a:r>
              <a:rPr lang="zh-CN" sz="2000" b="1" dirty="0">
                <a:solidFill>
                  <a:srgbClr val="0066FF"/>
                </a:solidFill>
                <a:latin typeface="微软雅黑" panose="020B0503020204020204" pitchFamily="34" charset="-122"/>
                <a:ea typeface="微软雅黑" panose="020B0503020204020204" pitchFamily="34" charset="-122"/>
                <a:sym typeface="楷体_GB2312" pitchFamily="1" charset="-122"/>
              </a:rPr>
              <a:t>注意各种体位承重处的皮肤情况，预防压疮。</a:t>
            </a:r>
          </a:p>
          <a:p>
            <a:pPr>
              <a:buFont typeface="Arial" panose="020B0604020202020204" pitchFamily="34" charset="0"/>
              <a:buNone/>
            </a:pPr>
            <a:r>
              <a:rPr lang="zh-CN" altLang="zh-CN" sz="2000" b="1" dirty="0">
                <a:solidFill>
                  <a:srgbClr val="0066FF"/>
                </a:solidFill>
                <a:latin typeface="微软雅黑" panose="020B0503020204020204" pitchFamily="34" charset="-122"/>
                <a:ea typeface="微软雅黑" panose="020B0503020204020204" pitchFamily="34" charset="-122"/>
                <a:sym typeface="楷体_GB2312" pitchFamily="1" charset="-122"/>
              </a:rPr>
              <a:t>2.</a:t>
            </a:r>
            <a:r>
              <a:rPr lang="zh-CN" sz="2000" b="1" dirty="0">
                <a:solidFill>
                  <a:srgbClr val="0066FF"/>
                </a:solidFill>
                <a:latin typeface="微软雅黑" panose="020B0503020204020204" pitchFamily="34" charset="-122"/>
                <a:ea typeface="微软雅黑" panose="020B0503020204020204" pitchFamily="34" charset="-122"/>
                <a:sym typeface="楷体_GB2312" pitchFamily="1" charset="-122"/>
              </a:rPr>
              <a:t>注意各种体位的舒适度，及时调整。</a:t>
            </a:r>
          </a:p>
          <a:p>
            <a:pPr>
              <a:buFont typeface="Arial" panose="020B0604020202020204" pitchFamily="34" charset="0"/>
              <a:buNone/>
            </a:pPr>
            <a:r>
              <a:rPr lang="zh-CN" altLang="zh-CN" sz="2000" b="1" dirty="0">
                <a:solidFill>
                  <a:srgbClr val="0066FF"/>
                </a:solidFill>
                <a:latin typeface="微软雅黑" panose="020B0503020204020204" pitchFamily="34" charset="-122"/>
                <a:ea typeface="微软雅黑" panose="020B0503020204020204" pitchFamily="34" charset="-122"/>
                <a:sym typeface="楷体_GB2312" pitchFamily="1" charset="-122"/>
              </a:rPr>
              <a:t>3.</a:t>
            </a:r>
            <a:r>
              <a:rPr lang="zh-CN" sz="2000" b="1" dirty="0">
                <a:solidFill>
                  <a:srgbClr val="0066FF"/>
                </a:solidFill>
                <a:latin typeface="微软雅黑" panose="020B0503020204020204" pitchFamily="34" charset="-122"/>
                <a:ea typeface="微软雅黑" panose="020B0503020204020204" pitchFamily="34" charset="-122"/>
                <a:sym typeface="楷体_GB2312" pitchFamily="1" charset="-122"/>
              </a:rPr>
              <a:t>注意各种体位的安全，必要时使用床档或约束物</a:t>
            </a:r>
            <a:r>
              <a:rPr lang="zh-CN" sz="2000" b="1" dirty="0" smtClean="0">
                <a:solidFill>
                  <a:srgbClr val="0066FF"/>
                </a:solidFill>
                <a:latin typeface="微软雅黑" panose="020B0503020204020204" pitchFamily="34" charset="-122"/>
                <a:ea typeface="微软雅黑" panose="020B0503020204020204" pitchFamily="34" charset="-122"/>
              </a:rPr>
              <a:t>。</a:t>
            </a:r>
            <a:endParaRPr lang="zh-CN" altLang="zh-CN" sz="1800" b="1" dirty="0">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563880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393264"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3877985"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四、协助病人翻身侧卧方法</a:t>
            </a:r>
            <a:endPar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 Box 15"/>
          <p:cNvSpPr txBox="1">
            <a:spLocks noChangeArrowheads="1"/>
          </p:cNvSpPr>
          <p:nvPr/>
        </p:nvSpPr>
        <p:spPr bwMode="auto">
          <a:xfrm>
            <a:off x="1245268" y="4906246"/>
            <a:ext cx="420249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accent2"/>
                </a:solidFill>
                <a:latin typeface="微软雅黑" panose="020B0503020204020204" pitchFamily="34" charset="-122"/>
                <a:ea typeface="微软雅黑" panose="020B0503020204020204" pitchFamily="34" charset="-122"/>
                <a:sym typeface="Tahoma" panose="020B0604030504040204" pitchFamily="34" charset="0"/>
              </a:rPr>
              <a:t>一人协助病人翻身侧卧</a:t>
            </a:r>
            <a:r>
              <a:rPr lang="zh-CN" altLang="en-US" sz="2800" b="1" dirty="0" smtClean="0">
                <a:solidFill>
                  <a:schemeClr val="accent2"/>
                </a:solidFill>
                <a:latin typeface="微软雅黑" panose="020B0503020204020204" pitchFamily="34" charset="-122"/>
                <a:ea typeface="微软雅黑" panose="020B0503020204020204" pitchFamily="34" charset="-122"/>
                <a:sym typeface="Tahoma" panose="020B0604030504040204" pitchFamily="34" charset="0"/>
              </a:rPr>
              <a:t>法</a:t>
            </a:r>
            <a:endParaRPr lang="zh-CN" altLang="en-US" dirty="0">
              <a:solidFill>
                <a:schemeClr val="accent2"/>
              </a:solidFill>
            </a:endParaRPr>
          </a:p>
        </p:txBody>
      </p:sp>
      <p:sp>
        <p:nvSpPr>
          <p:cNvPr id="22" name="Text Box 10"/>
          <p:cNvSpPr txBox="1">
            <a:spLocks noChangeArrowheads="1"/>
          </p:cNvSpPr>
          <p:nvPr/>
        </p:nvSpPr>
        <p:spPr bwMode="auto">
          <a:xfrm>
            <a:off x="5638925" y="4938493"/>
            <a:ext cx="3406019" cy="458788"/>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适用于体重较轻的病人</a:t>
            </a:r>
          </a:p>
        </p:txBody>
      </p:sp>
      <p:pic>
        <p:nvPicPr>
          <p:cNvPr id="24" name="Picture 8" descr="DSC0532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650" y="2164019"/>
            <a:ext cx="4680000" cy="270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 name="Picture 7" descr="DSC0532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2164019"/>
            <a:ext cx="4680000" cy="270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563880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393264"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3877985"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四、协助病人翻身侧卧方法</a:t>
            </a:r>
            <a:endPar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Text Box 15"/>
          <p:cNvSpPr txBox="1">
            <a:spLocks noChangeArrowheads="1"/>
          </p:cNvSpPr>
          <p:nvPr/>
        </p:nvSpPr>
        <p:spPr bwMode="auto">
          <a:xfrm>
            <a:off x="7337702" y="2266083"/>
            <a:ext cx="3535680" cy="48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dirty="0">
                <a:solidFill>
                  <a:schemeClr val="accent2"/>
                </a:solidFill>
                <a:latin typeface="微软雅黑" panose="020B0503020204020204" pitchFamily="34" charset="-122"/>
                <a:ea typeface="微软雅黑" panose="020B0503020204020204" pitchFamily="34" charset="-122"/>
                <a:sym typeface="Tahoma" panose="020B0604030504040204" pitchFamily="34" charset="0"/>
              </a:rPr>
              <a:t>二人协助病人翻身侧卧法</a:t>
            </a:r>
          </a:p>
        </p:txBody>
      </p:sp>
      <p:sp>
        <p:nvSpPr>
          <p:cNvPr id="27" name="Text Box 10"/>
          <p:cNvSpPr txBox="1">
            <a:spLocks noChangeArrowheads="1"/>
          </p:cNvSpPr>
          <p:nvPr/>
        </p:nvSpPr>
        <p:spPr bwMode="auto">
          <a:xfrm>
            <a:off x="8090962" y="3154335"/>
            <a:ext cx="2028775" cy="1200329"/>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适用于体重较重或病情较重的病人</a:t>
            </a:r>
          </a:p>
        </p:txBody>
      </p:sp>
      <p:pic>
        <p:nvPicPr>
          <p:cNvPr id="29"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9697" y="2070228"/>
            <a:ext cx="4854939" cy="3233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563880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393264"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3877985"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四、协助病人翻身侧卧方法</a:t>
            </a:r>
            <a:endPar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Text Box 15"/>
          <p:cNvSpPr txBox="1">
            <a:spLocks noChangeArrowheads="1"/>
          </p:cNvSpPr>
          <p:nvPr/>
        </p:nvSpPr>
        <p:spPr bwMode="auto">
          <a:xfrm>
            <a:off x="5115339" y="2458235"/>
            <a:ext cx="2519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800" b="1" dirty="0">
                <a:solidFill>
                  <a:schemeClr val="accent2"/>
                </a:solidFill>
                <a:latin typeface="微软雅黑" panose="020B0503020204020204" pitchFamily="34" charset="-122"/>
                <a:ea typeface="微软雅黑" panose="020B0503020204020204" pitchFamily="34" charset="-122"/>
                <a:sym typeface="Tahoma" panose="020B0604030504040204" pitchFamily="34" charset="0"/>
              </a:rPr>
              <a:t>轴线翻身法</a:t>
            </a:r>
          </a:p>
        </p:txBody>
      </p:sp>
      <p:sp>
        <p:nvSpPr>
          <p:cNvPr id="27" name="Text Box 10"/>
          <p:cNvSpPr txBox="1">
            <a:spLocks noChangeArrowheads="1"/>
          </p:cNvSpPr>
          <p:nvPr/>
        </p:nvSpPr>
        <p:spPr bwMode="auto">
          <a:xfrm>
            <a:off x="2281172" y="3482041"/>
            <a:ext cx="7429500" cy="82550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Wingdings" panose="05000000000000000000" pitchFamily="2" charset="2"/>
              <a:buNone/>
            </a:pP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适合于颅骨牵引、脊椎损伤、脊椎手术、髋关节术后的患者</a:t>
            </a:r>
          </a:p>
        </p:txBody>
      </p:sp>
    </p:spTree>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563880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393264"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3877985"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四、协助病人翻身侧卧方法</a:t>
            </a:r>
            <a:endPar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Text Box 15"/>
          <p:cNvSpPr txBox="1">
            <a:spLocks noChangeArrowheads="1"/>
          </p:cNvSpPr>
          <p:nvPr/>
        </p:nvSpPr>
        <p:spPr bwMode="auto">
          <a:xfrm>
            <a:off x="4923680" y="2292357"/>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800" b="1" dirty="0">
                <a:solidFill>
                  <a:schemeClr val="accent2"/>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Tahoma" panose="020B0604030504040204" pitchFamily="34" charset="0"/>
              </a:rPr>
              <a:t>注意事项</a:t>
            </a:r>
          </a:p>
        </p:txBody>
      </p:sp>
      <p:sp>
        <p:nvSpPr>
          <p:cNvPr id="27" name="Rectangle 8"/>
          <p:cNvSpPr>
            <a:spLocks noChangeArrowheads="1"/>
          </p:cNvSpPr>
          <p:nvPr/>
        </p:nvSpPr>
        <p:spPr bwMode="auto">
          <a:xfrm>
            <a:off x="4395575" y="2931515"/>
            <a:ext cx="5741987" cy="1981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1</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．遵循节力原则。</a:t>
            </a:r>
          </a:p>
          <a:p>
            <a:r>
              <a:rPr 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2</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．确保患者安全。</a:t>
            </a:r>
          </a:p>
          <a:p>
            <a:r>
              <a:rPr 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3</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．正确安置体位。</a:t>
            </a:r>
          </a:p>
          <a:p>
            <a:r>
              <a:rPr 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4</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．确定翻身间隔时间。</a:t>
            </a:r>
          </a:p>
          <a:p>
            <a:r>
              <a:rPr 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5</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．正确安置手术及特殊患者。</a:t>
            </a:r>
          </a:p>
        </p:txBody>
      </p:sp>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563880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393264"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3570208"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五、帮助患者移向床头法</a:t>
            </a:r>
            <a:endPar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Text Box 15"/>
          <p:cNvSpPr txBox="1">
            <a:spLocks noChangeArrowheads="1"/>
          </p:cNvSpPr>
          <p:nvPr/>
        </p:nvSpPr>
        <p:spPr bwMode="auto">
          <a:xfrm>
            <a:off x="1528221" y="2545501"/>
            <a:ext cx="4134465"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accent2"/>
                </a:solidFill>
                <a:latin typeface="微软雅黑" panose="020B0503020204020204" pitchFamily="34" charset="-122"/>
                <a:ea typeface="微软雅黑" panose="020B0503020204020204" pitchFamily="34" charset="-122"/>
                <a:sym typeface="Tahoma" panose="020B0604030504040204" pitchFamily="34" charset="0"/>
              </a:rPr>
              <a:t>一人协助病人移向床头法</a:t>
            </a:r>
          </a:p>
          <a:p>
            <a:endParaRPr lang="zh-CN" altLang="en-US" dirty="0">
              <a:solidFill>
                <a:schemeClr val="accent2"/>
              </a:solidFill>
            </a:endParaRPr>
          </a:p>
        </p:txBody>
      </p:sp>
      <p:sp>
        <p:nvSpPr>
          <p:cNvPr id="27" name="Text Box 10"/>
          <p:cNvSpPr txBox="1">
            <a:spLocks noChangeArrowheads="1"/>
          </p:cNvSpPr>
          <p:nvPr/>
        </p:nvSpPr>
        <p:spPr bwMode="auto">
          <a:xfrm>
            <a:off x="2066746" y="3927274"/>
            <a:ext cx="3058323" cy="83099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适用于体重轻或生活能部分自理的病人</a:t>
            </a:r>
          </a:p>
        </p:txBody>
      </p:sp>
      <p:pic>
        <p:nvPicPr>
          <p:cNvPr id="29" name="Picture 8" descr="DSC0533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2577" y="2294859"/>
            <a:ext cx="4680000" cy="28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563880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393264"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3570208"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五、帮助患者移向床头法</a:t>
            </a:r>
            <a:endPar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Text Box 15"/>
          <p:cNvSpPr txBox="1">
            <a:spLocks noChangeArrowheads="1"/>
          </p:cNvSpPr>
          <p:nvPr/>
        </p:nvSpPr>
        <p:spPr bwMode="auto">
          <a:xfrm>
            <a:off x="3268012" y="4946044"/>
            <a:ext cx="4134465"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chemeClr val="accent2"/>
                </a:solidFill>
                <a:latin typeface="微软雅黑" panose="020B0503020204020204" pitchFamily="34" charset="-122"/>
                <a:ea typeface="微软雅黑" panose="020B0503020204020204" pitchFamily="34" charset="-122"/>
                <a:sym typeface="Tahoma" panose="020B0604030504040204" pitchFamily="34" charset="0"/>
              </a:rPr>
              <a:t>二人协助病人移向床头法</a:t>
            </a:r>
          </a:p>
          <a:p>
            <a:endParaRPr lang="zh-CN" altLang="en-US" dirty="0">
              <a:solidFill>
                <a:schemeClr val="accent2"/>
              </a:solidFill>
            </a:endParaRPr>
          </a:p>
        </p:txBody>
      </p:sp>
      <p:sp>
        <p:nvSpPr>
          <p:cNvPr id="16" name="Text Box 10"/>
          <p:cNvSpPr txBox="1">
            <a:spLocks noChangeArrowheads="1"/>
          </p:cNvSpPr>
          <p:nvPr/>
        </p:nvSpPr>
        <p:spPr bwMode="auto">
          <a:xfrm>
            <a:off x="9253962" y="2737219"/>
            <a:ext cx="1437930" cy="1938992"/>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适用于体重较重或生活不能自理的病人。</a:t>
            </a:r>
          </a:p>
        </p:txBody>
      </p:sp>
      <p:pic>
        <p:nvPicPr>
          <p:cNvPr id="22" name="Picture 9" descr="DSC0184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1369" y="2124771"/>
            <a:ext cx="3456000" cy="28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 name="Picture 10" descr="DSC0183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8729" y="2124771"/>
            <a:ext cx="3456000" cy="28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各种卧位</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14" name="直角三角形 13"/>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a:extLst>
              <a:ext uri="{28A0092B-C50C-407E-A947-70E740481C1C}">
                <a14:useLocalDpi xmlns:a14="http://schemas.microsoft.com/office/drawing/2010/main" val="0"/>
              </a:ext>
            </a:extLst>
          </a:blip>
          <a:srcRect t="5483" b="6068"/>
          <a:stretch>
            <a:fillRect/>
          </a:stretch>
        </p:blipFill>
        <p:spPr>
          <a:xfrm>
            <a:off x="4147457" y="1691884"/>
            <a:ext cx="3897086" cy="3897848"/>
          </a:xfrm>
          <a:custGeom>
            <a:avLst/>
            <a:gdLst>
              <a:gd name="connsiteX0" fmla="*/ 0 w 3897086"/>
              <a:gd name="connsiteY0" fmla="*/ 0 h 3897086"/>
              <a:gd name="connsiteX1" fmla="*/ 3897086 w 3897086"/>
              <a:gd name="connsiteY1" fmla="*/ 0 h 3897086"/>
              <a:gd name="connsiteX2" fmla="*/ 3897086 w 3897086"/>
              <a:gd name="connsiteY2" fmla="*/ 3897086 h 3897086"/>
              <a:gd name="connsiteX3" fmla="*/ 0 w 3897086"/>
              <a:gd name="connsiteY3" fmla="*/ 3897086 h 3897086"/>
            </a:gdLst>
            <a:ahLst/>
            <a:cxnLst>
              <a:cxn ang="0">
                <a:pos x="connsiteX0" y="connsiteY0"/>
              </a:cxn>
              <a:cxn ang="0">
                <a:pos x="connsiteX1" y="connsiteY1"/>
              </a:cxn>
              <a:cxn ang="0">
                <a:pos x="connsiteX2" y="connsiteY2"/>
              </a:cxn>
              <a:cxn ang="0">
                <a:pos x="connsiteX3" y="connsiteY3"/>
              </a:cxn>
            </a:cxnLst>
            <a:rect l="l" t="t" r="r" b="b"/>
            <a:pathLst>
              <a:path w="3897086" h="3897086">
                <a:moveTo>
                  <a:pt x="0" y="0"/>
                </a:moveTo>
                <a:lnTo>
                  <a:pt x="3897086" y="0"/>
                </a:lnTo>
                <a:lnTo>
                  <a:pt x="3897086" y="3897086"/>
                </a:lnTo>
                <a:lnTo>
                  <a:pt x="0" y="3897086"/>
                </a:lnTo>
                <a:close/>
              </a:path>
            </a:pathLst>
          </a:custGeom>
          <a:noFill/>
        </p:spPr>
      </p:pic>
      <p:sp>
        <p:nvSpPr>
          <p:cNvPr id="16" name="矩形 15"/>
          <p:cNvSpPr/>
          <p:nvPr/>
        </p:nvSpPr>
        <p:spPr>
          <a:xfrm>
            <a:off x="8044543" y="1692956"/>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62000" y="1692648"/>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04878" y="1692648"/>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044542" y="4928355"/>
            <a:ext cx="3740757"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19"/>
          <p:cNvSpPr/>
          <p:nvPr/>
        </p:nvSpPr>
        <p:spPr>
          <a:xfrm>
            <a:off x="11430000" y="4646163"/>
            <a:ext cx="355299"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a:off x="404877" y="2354027"/>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513019" y="1730795"/>
            <a:ext cx="1847460"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rPr>
              <a:t>课前思考</a:t>
            </a:r>
            <a:endParaRPr lang="zh-CN" altLang="en-US" sz="32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3" name="文本框 22"/>
          <p:cNvSpPr txBox="1"/>
          <p:nvPr/>
        </p:nvSpPr>
        <p:spPr>
          <a:xfrm>
            <a:off x="9098872" y="4966500"/>
            <a:ext cx="1632096"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rPr>
              <a:t>想一想</a:t>
            </a:r>
            <a:endParaRPr lang="zh-CN" altLang="en-US" sz="32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4" name="直角三角形 23"/>
          <p:cNvSpPr/>
          <p:nvPr/>
        </p:nvSpPr>
        <p:spPr>
          <a:xfrm rot="16200000">
            <a:off x="7377605" y="4922794"/>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24"/>
          <p:cNvSpPr/>
          <p:nvPr/>
        </p:nvSpPr>
        <p:spPr>
          <a:xfrm rot="5400000">
            <a:off x="4152708" y="1687089"/>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035503" y="2535030"/>
            <a:ext cx="2838450" cy="2466340"/>
          </a:xfrm>
          <a:prstGeom prst="rect">
            <a:avLst/>
          </a:prstGeom>
          <a:noFill/>
        </p:spPr>
        <p:txBody>
          <a:bodyPr wrap="square" rtlCol="0">
            <a:spAutoFit/>
          </a:bodyPr>
          <a:lstStyle/>
          <a:p>
            <a:pPr lvl="0" fontAlgn="base">
              <a:lnSpc>
                <a:spcPct val="130000"/>
              </a:lnSpc>
              <a:spcBef>
                <a:spcPct val="0"/>
              </a:spcBef>
              <a:spcAft>
                <a:spcPct val="0"/>
              </a:spcAft>
            </a:pPr>
            <a:r>
              <a:rPr lang="zh-CN" altLang="en-US" sz="2400" dirty="0">
                <a:latin typeface="微软雅黑" panose="020B0503020204020204" pitchFamily="34" charset="-122"/>
                <a:ea typeface="微软雅黑" panose="020B0503020204020204" pitchFamily="34" charset="-122"/>
                <a:sym typeface="Tahoma" panose="020B0604030504040204" pitchFamily="34" charset="0"/>
              </a:rPr>
              <a:t>       </a:t>
            </a:r>
            <a:r>
              <a:rPr lang="zh-CN" altLang="en-US" sz="2400" b="1" dirty="0">
                <a:latin typeface="微软雅黑" panose="020B0503020204020204" pitchFamily="34" charset="-122"/>
                <a:ea typeface="微软雅黑" panose="020B0503020204020204" pitchFamily="34" charset="-122"/>
                <a:sym typeface="Tahoma" panose="020B0604030504040204" pitchFamily="34" charset="0"/>
              </a:rPr>
              <a:t>李某，男性，68岁，支气管哮喘急性发作，呼吸极度困难、不能平卧，病人焦虑不安</a:t>
            </a:r>
            <a:r>
              <a:rPr lang="zh-CN" altLang="en-US" sz="2400" b="1" dirty="0">
                <a:effectLst>
                  <a:outerShdw blurRad="38100" dist="38100" dir="2700000" algn="tl">
                    <a:srgbClr val="FFFFFF"/>
                  </a:outerShdw>
                </a:effectLst>
                <a:latin typeface="楷体" panose="02010609060101010101" pitchFamily="49" charset="-122"/>
                <a:ea typeface="楷体" panose="02010609060101010101" pitchFamily="49" charset="-122"/>
              </a:rPr>
              <a:t>。</a:t>
            </a:r>
            <a:endParaRPr lang="zh-CN" altLang="en-US"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endParaRPr>
          </a:p>
        </p:txBody>
      </p:sp>
      <p:sp>
        <p:nvSpPr>
          <p:cNvPr id="27" name="文本框 26"/>
          <p:cNvSpPr txBox="1"/>
          <p:nvPr/>
        </p:nvSpPr>
        <p:spPr>
          <a:xfrm>
            <a:off x="8318046" y="2148830"/>
            <a:ext cx="2838450" cy="2492990"/>
          </a:xfrm>
          <a:prstGeom prst="rect">
            <a:avLst/>
          </a:prstGeom>
          <a:noFill/>
        </p:spPr>
        <p:txBody>
          <a:bodyPr wrap="square" rtlCol="0">
            <a:spAutoFit/>
          </a:bodyPr>
          <a:lstStyle/>
          <a:p>
            <a:pPr>
              <a:lnSpc>
                <a:spcPct val="125000"/>
              </a:lnSpc>
              <a:spcBef>
                <a:spcPct val="50000"/>
              </a:spcBef>
            </a:pPr>
            <a:r>
              <a:rPr lang="zh-CN" altLang="en-US" sz="2400" b="1" dirty="0" smtClean="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应</a:t>
            </a:r>
            <a:r>
              <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帮助病人</a:t>
            </a:r>
            <a:r>
              <a:rPr lang="zh-CN" altLang="en-US" sz="2400" b="1" dirty="0" smtClean="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采取何种</a:t>
            </a:r>
            <a:r>
              <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卧位</a:t>
            </a:r>
            <a:r>
              <a:rPr lang="en-US" altLang="zh-CN"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en-US" altLang="zh-CN"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25000"/>
              </a:lnSpc>
              <a:spcBef>
                <a:spcPct val="50000"/>
              </a:spcBef>
            </a:pPr>
            <a:r>
              <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如何为病人</a:t>
            </a:r>
            <a:r>
              <a:rPr lang="zh-CN" altLang="en-US" sz="2400" b="1" dirty="0" smtClean="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安置卧位？</a:t>
            </a:r>
            <a:endPar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a:off x="25782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solidFill>
            <a:schemeClr val="tx1">
              <a:lumMod val="65000"/>
              <a:lumOff val="35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a:hlinkClick r:id="rId3" action="ppaction://hlinksldjump"/>
          </p:cNvPr>
          <p:cNvSpPr/>
          <p:nvPr/>
        </p:nvSpPr>
        <p:spPr>
          <a:xfrm>
            <a:off x="3270260" y="536629"/>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1</a:t>
            </a:r>
            <a:endParaRPr lang="zh-CN" altLang="en-US" sz="2800" b="1" dirty="0">
              <a:latin typeface="微软雅黑" panose="020B0503020204020204" pitchFamily="34" charset="-122"/>
              <a:ea typeface="微软雅黑" panose="020B0503020204020204" pitchFamily="34" charset="-122"/>
            </a:endParaRPr>
          </a:p>
        </p:txBody>
      </p:sp>
      <p:sp>
        <p:nvSpPr>
          <p:cNvPr id="6" name="椭圆 5">
            <a:hlinkClick r:id="rId4" action="ppaction://hlinksldjump"/>
          </p:cNvPr>
          <p:cNvSpPr/>
          <p:nvPr/>
        </p:nvSpPr>
        <p:spPr>
          <a:xfrm>
            <a:off x="3994160" y="1797159"/>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2</a:t>
            </a:r>
            <a:endParaRPr lang="zh-CN" altLang="en-US" sz="2800" b="1" dirty="0">
              <a:latin typeface="微软雅黑" panose="020B0503020204020204" pitchFamily="34" charset="-122"/>
              <a:ea typeface="微软雅黑" panose="020B0503020204020204" pitchFamily="34" charset="-122"/>
            </a:endParaRPr>
          </a:p>
        </p:txBody>
      </p:sp>
      <p:sp>
        <p:nvSpPr>
          <p:cNvPr id="7" name="椭圆 6">
            <a:hlinkClick r:id="rId5" action="ppaction://hlinksldjump"/>
          </p:cNvPr>
          <p:cNvSpPr/>
          <p:nvPr/>
        </p:nvSpPr>
        <p:spPr>
          <a:xfrm>
            <a:off x="4137020" y="3057689"/>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3</a:t>
            </a:r>
            <a:endParaRPr lang="zh-CN" altLang="en-US" sz="2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4290710" y="667746"/>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舒适概述</a:t>
            </a:r>
          </a:p>
        </p:txBody>
      </p:sp>
      <p:sp>
        <p:nvSpPr>
          <p:cNvPr id="9" name="文本框 8"/>
          <p:cNvSpPr txBox="1"/>
          <p:nvPr/>
        </p:nvSpPr>
        <p:spPr>
          <a:xfrm>
            <a:off x="4949237" y="1928059"/>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疼痛患者的护理</a:t>
            </a:r>
          </a:p>
        </p:txBody>
      </p:sp>
      <p:sp>
        <p:nvSpPr>
          <p:cNvPr id="11" name="文本框 10"/>
          <p:cNvSpPr txBox="1"/>
          <p:nvPr/>
        </p:nvSpPr>
        <p:spPr>
          <a:xfrm>
            <a:off x="5150448" y="3198166"/>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各种卧位</a:t>
            </a:r>
          </a:p>
        </p:txBody>
      </p:sp>
      <p:sp>
        <p:nvSpPr>
          <p:cNvPr id="12" name="椭圆 11">
            <a:hlinkClick r:id="rId6" action="ppaction://hlinksldjump"/>
          </p:cNvPr>
          <p:cNvSpPr/>
          <p:nvPr/>
        </p:nvSpPr>
        <p:spPr>
          <a:xfrm>
            <a:off x="3992560" y="4336941"/>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4</a:t>
            </a:r>
            <a:endParaRPr lang="zh-CN" altLang="en-US" sz="2800" b="1" dirty="0">
              <a:latin typeface="微软雅黑" panose="020B0503020204020204" pitchFamily="34" charset="-122"/>
              <a:ea typeface="微软雅黑" panose="020B0503020204020204" pitchFamily="34" charset="-122"/>
            </a:endParaRPr>
          </a:p>
        </p:txBody>
      </p:sp>
      <p:sp>
        <p:nvSpPr>
          <p:cNvPr id="13" name="椭圆 12">
            <a:hlinkClick r:id="rId7" action="ppaction://hlinksldjump"/>
          </p:cNvPr>
          <p:cNvSpPr/>
          <p:nvPr/>
        </p:nvSpPr>
        <p:spPr>
          <a:xfrm>
            <a:off x="3268660" y="5597471"/>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5</a:t>
            </a:r>
            <a:endParaRPr lang="zh-CN" altLang="en-US" sz="2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4949237" y="4468471"/>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保护具的应用</a:t>
            </a:r>
          </a:p>
        </p:txBody>
      </p:sp>
      <p:sp>
        <p:nvSpPr>
          <p:cNvPr id="15" name="文本框 14"/>
          <p:cNvSpPr txBox="1"/>
          <p:nvPr/>
        </p:nvSpPr>
        <p:spPr>
          <a:xfrm>
            <a:off x="4204397" y="5728588"/>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常见护理职业损伤因素及防护</a:t>
            </a:r>
          </a:p>
        </p:txBody>
      </p:sp>
      <p:sp>
        <p:nvSpPr>
          <p:cNvPr id="18" name="文本框 17"/>
          <p:cNvSpPr txBox="1"/>
          <p:nvPr/>
        </p:nvSpPr>
        <p:spPr>
          <a:xfrm>
            <a:off x="782558" y="2951946"/>
            <a:ext cx="1980029" cy="954107"/>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第九章</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r>
              <a:rPr lang="zh-CN" altLang="en-US" sz="2800" b="1" dirty="0" smtClean="0">
                <a:solidFill>
                  <a:schemeClr val="bg1"/>
                </a:solidFill>
                <a:latin typeface="微软雅黑" panose="020B0503020204020204" pitchFamily="34" charset="-122"/>
                <a:ea typeface="微软雅黑" panose="020B0503020204020204" pitchFamily="34" charset="-122"/>
              </a:rPr>
              <a:t>舒适与安全</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14"/>
                                        </p:tgtEl>
                                        <p:attrNameLst>
                                          <p:attrName>ppt_x</p:attrName>
                                          <p:attrName>ppt_y</p:attrName>
                                        </p:attrNameLst>
                                      </p:cBhvr>
                                    </p:animMotion>
                                    <p:animRot by="1500000">
                                      <p:cBhvr>
                                        <p:cTn id="7" dur="125" fill="hold">
                                          <p:stCondLst>
                                            <p:cond delay="0"/>
                                          </p:stCondLst>
                                        </p:cTn>
                                        <p:tgtEl>
                                          <p:spTgt spid="14"/>
                                        </p:tgtEl>
                                        <p:attrNameLst>
                                          <p:attrName>r</p:attrName>
                                        </p:attrNameLst>
                                      </p:cBhvr>
                                    </p:animRot>
                                    <p:animRot by="-1500000">
                                      <p:cBhvr>
                                        <p:cTn id="8" dur="125" fill="hold">
                                          <p:stCondLst>
                                            <p:cond delay="125"/>
                                          </p:stCondLst>
                                        </p:cTn>
                                        <p:tgtEl>
                                          <p:spTgt spid="14"/>
                                        </p:tgtEl>
                                        <p:attrNameLst>
                                          <p:attrName>r</p:attrName>
                                        </p:attrNameLst>
                                      </p:cBhvr>
                                    </p:animRot>
                                    <p:animRot by="-1500000">
                                      <p:cBhvr>
                                        <p:cTn id="9" dur="125" fill="hold">
                                          <p:stCondLst>
                                            <p:cond delay="250"/>
                                          </p:stCondLst>
                                        </p:cTn>
                                        <p:tgtEl>
                                          <p:spTgt spid="14"/>
                                        </p:tgtEl>
                                        <p:attrNameLst>
                                          <p:attrName>r</p:attrName>
                                        </p:attrNameLst>
                                      </p:cBhvr>
                                    </p:animRot>
                                    <p:animRot by="1500000">
                                      <p:cBhvr>
                                        <p:cTn id="10" dur="125" fill="hold">
                                          <p:stCondLst>
                                            <p:cond delay="375"/>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674" name="文本框 12"/>
          <p:cNvSpPr txBox="1">
            <a:spLocks noChangeArrowheads="1"/>
          </p:cNvSpPr>
          <p:nvPr/>
        </p:nvSpPr>
        <p:spPr bwMode="auto">
          <a:xfrm>
            <a:off x="192088" y="257175"/>
            <a:ext cx="4732337" cy="596900"/>
          </a:xfrm>
          <a:prstGeom prst="rect">
            <a:avLst/>
          </a:prstGeom>
          <a:noFill/>
          <a:ln w="9525">
            <a:noFill/>
            <a:miter lim="800000"/>
          </a:ln>
        </p:spPr>
        <p:txBody>
          <a:bodyPr>
            <a:spAutoFit/>
          </a:bodyPr>
          <a:lstStyle/>
          <a:p>
            <a:r>
              <a:rPr lang="zh-CN" altLang="en-US" sz="3100" b="1">
                <a:solidFill>
                  <a:schemeClr val="bg1"/>
                </a:solidFill>
                <a:latin typeface="微软雅黑" panose="020B0503020204020204" pitchFamily="34" charset="-122"/>
                <a:ea typeface="微软雅黑" panose="020B0503020204020204" pitchFamily="34" charset="-122"/>
              </a:rPr>
              <a:t>舒适概述</a:t>
            </a:r>
          </a:p>
        </p:txBody>
      </p:sp>
      <p:sp>
        <p:nvSpPr>
          <p:cNvPr id="14" name="直角三角形 13"/>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等腰三角形 15"/>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等腰三角形 24"/>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6" name="Freeform 5"/>
          <p:cNvSpPr/>
          <p:nvPr/>
        </p:nvSpPr>
        <p:spPr bwMode="auto">
          <a:xfrm>
            <a:off x="6105525" y="2011363"/>
            <a:ext cx="1552575" cy="2038350"/>
          </a:xfrm>
          <a:custGeom>
            <a:avLst/>
            <a:gdLst>
              <a:gd name="T0" fmla="*/ 0 w 6568"/>
              <a:gd name="T1" fmla="*/ 5750 h 8625"/>
              <a:gd name="T2" fmla="*/ 4980 w 6568"/>
              <a:gd name="T3" fmla="*/ 8625 h 8625"/>
              <a:gd name="T4" fmla="*/ 2875 w 6568"/>
              <a:gd name="T5" fmla="*/ 770 h 8625"/>
              <a:gd name="T6" fmla="*/ 0 w 6568"/>
              <a:gd name="T7" fmla="*/ 0 h 8625"/>
              <a:gd name="T8" fmla="*/ 0 w 6568"/>
              <a:gd name="T9" fmla="*/ 5750 h 8625"/>
            </a:gdLst>
            <a:ahLst/>
            <a:cxnLst>
              <a:cxn ang="0">
                <a:pos x="T0" y="T1"/>
              </a:cxn>
              <a:cxn ang="0">
                <a:pos x="T2" y="T3"/>
              </a:cxn>
              <a:cxn ang="0">
                <a:pos x="T4" y="T5"/>
              </a:cxn>
              <a:cxn ang="0">
                <a:pos x="T6" y="T7"/>
              </a:cxn>
              <a:cxn ang="0">
                <a:pos x="T8" y="T9"/>
              </a:cxn>
            </a:cxnLst>
            <a:rect l="0" t="0" r="r" b="b"/>
            <a:pathLst>
              <a:path w="6568" h="8625">
                <a:moveTo>
                  <a:pt x="0" y="5750"/>
                </a:moveTo>
                <a:lnTo>
                  <a:pt x="4980" y="8625"/>
                </a:lnTo>
                <a:cubicBezTo>
                  <a:pt x="6568" y="5875"/>
                  <a:pt x="5626" y="2358"/>
                  <a:pt x="2875" y="770"/>
                </a:cubicBezTo>
                <a:cubicBezTo>
                  <a:pt x="2001" y="266"/>
                  <a:pt x="1010" y="0"/>
                  <a:pt x="0" y="0"/>
                </a:cubicBezTo>
                <a:lnTo>
                  <a:pt x="0" y="5750"/>
                </a:lnTo>
                <a:close/>
              </a:path>
            </a:pathLst>
          </a:custGeom>
          <a:solidFill>
            <a:schemeClr val="accent4">
              <a:lumMod val="40000"/>
              <a:lumOff val="60000"/>
            </a:schemeClr>
          </a:solidFill>
          <a:ln w="0">
            <a:solidFill>
              <a:schemeClr val="accent1">
                <a:shade val="50000"/>
              </a:schemeClr>
            </a:solidFill>
            <a:prstDash val="dash"/>
            <a:round/>
          </a:ln>
        </p:spPr>
        <p:txBody>
          <a:bodyPr/>
          <a:lstStyle/>
          <a:p>
            <a:pPr fontAlgn="auto">
              <a:spcBef>
                <a:spcPts val="0"/>
              </a:spcBef>
              <a:spcAft>
                <a:spcPts val="0"/>
              </a:spcAft>
              <a:defRPr/>
            </a:pPr>
            <a:endParaRPr lang="zh-CN" altLang="en-US">
              <a:latin typeface="+mn-lt"/>
              <a:ea typeface="+mn-ea"/>
            </a:endParaRPr>
          </a:p>
        </p:txBody>
      </p:sp>
      <p:sp>
        <p:nvSpPr>
          <p:cNvPr id="47" name="Freeform 7"/>
          <p:cNvSpPr/>
          <p:nvPr/>
        </p:nvSpPr>
        <p:spPr bwMode="auto">
          <a:xfrm>
            <a:off x="4929188" y="3370263"/>
            <a:ext cx="2354262" cy="1552575"/>
          </a:xfrm>
          <a:custGeom>
            <a:avLst/>
            <a:gdLst>
              <a:gd name="T0" fmla="*/ 9959 w 19919"/>
              <a:gd name="T1" fmla="*/ 0 h 13135"/>
              <a:gd name="T2" fmla="*/ 0 w 19919"/>
              <a:gd name="T3" fmla="*/ 5750 h 13135"/>
              <a:gd name="T4" fmla="*/ 15709 w 19919"/>
              <a:gd name="T5" fmla="*/ 9959 h 13135"/>
              <a:gd name="T6" fmla="*/ 19919 w 19919"/>
              <a:gd name="T7" fmla="*/ 5750 h 13135"/>
              <a:gd name="T8" fmla="*/ 9959 w 19919"/>
              <a:gd name="T9" fmla="*/ 0 h 13135"/>
            </a:gdLst>
            <a:ahLst/>
            <a:cxnLst>
              <a:cxn ang="0">
                <a:pos x="T0" y="T1"/>
              </a:cxn>
              <a:cxn ang="0">
                <a:pos x="T2" y="T3"/>
              </a:cxn>
              <a:cxn ang="0">
                <a:pos x="T4" y="T5"/>
              </a:cxn>
              <a:cxn ang="0">
                <a:pos x="T6" y="T7"/>
              </a:cxn>
              <a:cxn ang="0">
                <a:pos x="T8" y="T9"/>
              </a:cxn>
            </a:cxnLst>
            <a:rect l="0" t="0" r="r" b="b"/>
            <a:pathLst>
              <a:path w="19919" h="13135">
                <a:moveTo>
                  <a:pt x="9959" y="0"/>
                </a:moveTo>
                <a:lnTo>
                  <a:pt x="0" y="5750"/>
                </a:lnTo>
                <a:cubicBezTo>
                  <a:pt x="3176" y="11250"/>
                  <a:pt x="10209" y="13135"/>
                  <a:pt x="15709" y="9959"/>
                </a:cubicBezTo>
                <a:cubicBezTo>
                  <a:pt x="17458" y="8950"/>
                  <a:pt x="18909" y="7498"/>
                  <a:pt x="19919" y="5750"/>
                </a:cubicBezTo>
                <a:lnTo>
                  <a:pt x="9959" y="0"/>
                </a:lnTo>
                <a:close/>
              </a:path>
            </a:pathLst>
          </a:custGeom>
          <a:solidFill>
            <a:schemeClr val="accent6">
              <a:lumMod val="40000"/>
              <a:lumOff val="60000"/>
            </a:schemeClr>
          </a:solidFill>
          <a:ln w="0">
            <a:solidFill>
              <a:schemeClr val="accent1">
                <a:shade val="50000"/>
              </a:schemeClr>
            </a:solidFill>
            <a:prstDash val="dash"/>
            <a:round/>
          </a:ln>
        </p:spPr>
        <p:txBody>
          <a:bodyPr/>
          <a:lstStyle/>
          <a:p>
            <a:pPr fontAlgn="auto">
              <a:spcBef>
                <a:spcPts val="0"/>
              </a:spcBef>
              <a:spcAft>
                <a:spcPts val="0"/>
              </a:spcAft>
              <a:defRPr/>
            </a:pPr>
            <a:endParaRPr lang="zh-CN" altLang="en-US">
              <a:latin typeface="+mn-lt"/>
              <a:ea typeface="+mn-ea"/>
            </a:endParaRPr>
          </a:p>
        </p:txBody>
      </p:sp>
      <p:sp>
        <p:nvSpPr>
          <p:cNvPr id="48" name="Freeform 9"/>
          <p:cNvSpPr/>
          <p:nvPr/>
        </p:nvSpPr>
        <p:spPr bwMode="auto">
          <a:xfrm>
            <a:off x="4746625" y="2011363"/>
            <a:ext cx="1358900" cy="2038350"/>
          </a:xfrm>
          <a:custGeom>
            <a:avLst/>
            <a:gdLst>
              <a:gd name="T0" fmla="*/ 11499 w 11499"/>
              <a:gd name="T1" fmla="*/ 11499 h 17249"/>
              <a:gd name="T2" fmla="*/ 11499 w 11499"/>
              <a:gd name="T3" fmla="*/ 0 h 17249"/>
              <a:gd name="T4" fmla="*/ 0 w 11499"/>
              <a:gd name="T5" fmla="*/ 11499 h 17249"/>
              <a:gd name="T6" fmla="*/ 1540 w 11499"/>
              <a:gd name="T7" fmla="*/ 17249 h 17249"/>
              <a:gd name="T8" fmla="*/ 11499 w 11499"/>
              <a:gd name="T9" fmla="*/ 11499 h 17249"/>
            </a:gdLst>
            <a:ahLst/>
            <a:cxnLst>
              <a:cxn ang="0">
                <a:pos x="T0" y="T1"/>
              </a:cxn>
              <a:cxn ang="0">
                <a:pos x="T2" y="T3"/>
              </a:cxn>
              <a:cxn ang="0">
                <a:pos x="T4" y="T5"/>
              </a:cxn>
              <a:cxn ang="0">
                <a:pos x="T6" y="T7"/>
              </a:cxn>
              <a:cxn ang="0">
                <a:pos x="T8" y="T9"/>
              </a:cxn>
            </a:cxnLst>
            <a:rect l="0" t="0" r="r" b="b"/>
            <a:pathLst>
              <a:path w="11499" h="17249">
                <a:moveTo>
                  <a:pt x="11499" y="11499"/>
                </a:moveTo>
                <a:lnTo>
                  <a:pt x="11499" y="0"/>
                </a:lnTo>
                <a:cubicBezTo>
                  <a:pt x="5148" y="0"/>
                  <a:pt x="0" y="5148"/>
                  <a:pt x="0" y="11499"/>
                </a:cubicBezTo>
                <a:cubicBezTo>
                  <a:pt x="0" y="13518"/>
                  <a:pt x="531" y="15501"/>
                  <a:pt x="1540" y="17249"/>
                </a:cubicBezTo>
                <a:lnTo>
                  <a:pt x="11499" y="11499"/>
                </a:lnTo>
                <a:close/>
              </a:path>
            </a:pathLst>
          </a:custGeom>
          <a:solidFill>
            <a:schemeClr val="accent2">
              <a:lumMod val="60000"/>
              <a:lumOff val="40000"/>
            </a:schemeClr>
          </a:solidFill>
          <a:ln w="0">
            <a:solidFill>
              <a:schemeClr val="accent1">
                <a:shade val="50000"/>
              </a:schemeClr>
            </a:solidFill>
            <a:prstDash val="dash"/>
            <a:round/>
          </a:ln>
        </p:spPr>
        <p:txBody>
          <a:bodyPr/>
          <a:lstStyle/>
          <a:p>
            <a:pPr fontAlgn="auto">
              <a:spcBef>
                <a:spcPts val="0"/>
              </a:spcBef>
              <a:spcAft>
                <a:spcPts val="0"/>
              </a:spcAft>
              <a:defRPr/>
            </a:pPr>
            <a:endParaRPr lang="zh-CN" altLang="en-US">
              <a:latin typeface="+mn-lt"/>
              <a:ea typeface="+mn-ea"/>
            </a:endParaRPr>
          </a:p>
        </p:txBody>
      </p:sp>
      <p:sp>
        <p:nvSpPr>
          <p:cNvPr id="50" name="文本框 49"/>
          <p:cNvSpPr txBox="1">
            <a:spLocks noChangeArrowheads="1"/>
          </p:cNvSpPr>
          <p:nvPr/>
        </p:nvSpPr>
        <p:spPr bwMode="auto">
          <a:xfrm>
            <a:off x="1341438" y="2047875"/>
            <a:ext cx="3213100" cy="417830"/>
          </a:xfrm>
          <a:prstGeom prst="rect">
            <a:avLst/>
          </a:prstGeom>
          <a:noFill/>
          <a:ln w="9525">
            <a:noFill/>
            <a:miter lim="800000"/>
          </a:ln>
        </p:spPr>
        <p:txBody>
          <a:bodyPr>
            <a:spAutoFit/>
          </a:bodyPr>
          <a:lstStyle/>
          <a:p>
            <a:r>
              <a:rPr lang="zh-CN" altLang="en-US" sz="2000">
                <a:solidFill>
                  <a:srgbClr val="F2F2F2"/>
                </a:solidFill>
                <a:latin typeface="微软雅黑" panose="020B0503020204020204" pitchFamily="34" charset="-122"/>
                <a:ea typeface="微软雅黑" panose="020B0503020204020204" pitchFamily="34" charset="-122"/>
              </a:rPr>
              <a:t>一、舒适</a:t>
            </a:r>
          </a:p>
        </p:txBody>
      </p:sp>
      <p:sp>
        <p:nvSpPr>
          <p:cNvPr id="51" name="文本框 50"/>
          <p:cNvSpPr txBox="1">
            <a:spLocks noChangeArrowheads="1"/>
          </p:cNvSpPr>
          <p:nvPr/>
        </p:nvSpPr>
        <p:spPr bwMode="auto">
          <a:xfrm>
            <a:off x="8101013" y="2047875"/>
            <a:ext cx="3213100" cy="417830"/>
          </a:xfrm>
          <a:prstGeom prst="rect">
            <a:avLst/>
          </a:prstGeom>
          <a:noFill/>
          <a:ln w="9525">
            <a:noFill/>
            <a:miter lim="800000"/>
          </a:ln>
        </p:spPr>
        <p:txBody>
          <a:bodyPr>
            <a:spAutoFit/>
          </a:bodyPr>
          <a:lstStyle/>
          <a:p>
            <a:r>
              <a:rPr lang="zh-CN" altLang="en-US" sz="2000">
                <a:solidFill>
                  <a:srgbClr val="F2F2F2"/>
                </a:solidFill>
                <a:latin typeface="微软雅黑" panose="020B0503020204020204" pitchFamily="34" charset="-122"/>
                <a:ea typeface="微软雅黑" panose="020B0503020204020204" pitchFamily="34" charset="-122"/>
              </a:rPr>
              <a:t>二、不舒适</a:t>
            </a:r>
          </a:p>
        </p:txBody>
      </p:sp>
      <p:sp>
        <p:nvSpPr>
          <p:cNvPr id="52" name="文本框 51"/>
          <p:cNvSpPr txBox="1">
            <a:spLocks noChangeArrowheads="1"/>
          </p:cNvSpPr>
          <p:nvPr/>
        </p:nvSpPr>
        <p:spPr bwMode="auto">
          <a:xfrm>
            <a:off x="4554855" y="4923155"/>
            <a:ext cx="3547110" cy="417830"/>
          </a:xfrm>
          <a:prstGeom prst="rect">
            <a:avLst/>
          </a:prstGeom>
          <a:noFill/>
          <a:ln w="9525">
            <a:noFill/>
            <a:miter lim="800000"/>
          </a:ln>
        </p:spPr>
        <p:txBody>
          <a:bodyPr wrap="square">
            <a:spAutoFit/>
          </a:bodyPr>
          <a:lstStyle/>
          <a:p>
            <a:r>
              <a:rPr lang="zh-CN" altLang="en-US" sz="2000">
                <a:solidFill>
                  <a:srgbClr val="F2F2F2"/>
                </a:solidFill>
                <a:latin typeface="微软雅黑" panose="020B0503020204020204" pitchFamily="34" charset="-122"/>
                <a:ea typeface="微软雅黑" panose="020B0503020204020204" pitchFamily="34" charset="-122"/>
              </a:rPr>
              <a:t>三、护理不舒适患者的原则</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anim calcmode="lin" valueType="num">
                                      <p:cBhvr>
                                        <p:cTn id="10" dur="500" fill="hold"/>
                                        <p:tgtEl>
                                          <p:spTgt spid="48"/>
                                        </p:tgtEl>
                                        <p:attrNameLst>
                                          <p:attrName>ppt_x</p:attrName>
                                        </p:attrNameLst>
                                      </p:cBhvr>
                                      <p:tavLst>
                                        <p:tav tm="0">
                                          <p:val>
                                            <p:fltVal val="0.5"/>
                                          </p:val>
                                        </p:tav>
                                        <p:tav tm="100000">
                                          <p:val>
                                            <p:strVal val="#ppt_x"/>
                                          </p:val>
                                        </p:tav>
                                      </p:tavLst>
                                    </p:anim>
                                    <p:anim calcmode="lin" valueType="num">
                                      <p:cBhvr>
                                        <p:cTn id="11" dur="500" fill="hold"/>
                                        <p:tgtEl>
                                          <p:spTgt spid="48"/>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300"/>
                                  </p:stCondLst>
                                  <p:childTnLst>
                                    <p:set>
                                      <p:cBhvr>
                                        <p:cTn id="13" dur="1" fill="hold">
                                          <p:stCondLst>
                                            <p:cond delay="0"/>
                                          </p:stCondLst>
                                        </p:cTn>
                                        <p:tgtEl>
                                          <p:spTgt spid="46"/>
                                        </p:tgtEl>
                                        <p:attrNameLst>
                                          <p:attrName>style.visibility</p:attrName>
                                        </p:attrNameLst>
                                      </p:cBhvr>
                                      <p:to>
                                        <p:strVal val="visible"/>
                                      </p:to>
                                    </p:set>
                                    <p:anim calcmode="lin" valueType="num">
                                      <p:cBhvr>
                                        <p:cTn id="14" dur="500" fill="hold"/>
                                        <p:tgtEl>
                                          <p:spTgt spid="46"/>
                                        </p:tgtEl>
                                        <p:attrNameLst>
                                          <p:attrName>ppt_w</p:attrName>
                                        </p:attrNameLst>
                                      </p:cBhvr>
                                      <p:tavLst>
                                        <p:tav tm="0">
                                          <p:val>
                                            <p:fltVal val="0"/>
                                          </p:val>
                                        </p:tav>
                                        <p:tav tm="100000">
                                          <p:val>
                                            <p:strVal val="#ppt_w"/>
                                          </p:val>
                                        </p:tav>
                                      </p:tavLst>
                                    </p:anim>
                                    <p:anim calcmode="lin" valueType="num">
                                      <p:cBhvr>
                                        <p:cTn id="15" dur="500" fill="hold"/>
                                        <p:tgtEl>
                                          <p:spTgt spid="46"/>
                                        </p:tgtEl>
                                        <p:attrNameLst>
                                          <p:attrName>ppt_h</p:attrName>
                                        </p:attrNameLst>
                                      </p:cBhvr>
                                      <p:tavLst>
                                        <p:tav tm="0">
                                          <p:val>
                                            <p:fltVal val="0"/>
                                          </p:val>
                                        </p:tav>
                                        <p:tav tm="100000">
                                          <p:val>
                                            <p:strVal val="#ppt_h"/>
                                          </p:val>
                                        </p:tav>
                                      </p:tavLst>
                                    </p:anim>
                                    <p:animEffect transition="in" filter="fade">
                                      <p:cBhvr>
                                        <p:cTn id="16" dur="500"/>
                                        <p:tgtEl>
                                          <p:spTgt spid="46"/>
                                        </p:tgtEl>
                                      </p:cBhvr>
                                    </p:animEffect>
                                    <p:anim calcmode="lin" valueType="num">
                                      <p:cBhvr>
                                        <p:cTn id="17" dur="500" fill="hold"/>
                                        <p:tgtEl>
                                          <p:spTgt spid="46"/>
                                        </p:tgtEl>
                                        <p:attrNameLst>
                                          <p:attrName>ppt_x</p:attrName>
                                        </p:attrNameLst>
                                      </p:cBhvr>
                                      <p:tavLst>
                                        <p:tav tm="0">
                                          <p:val>
                                            <p:fltVal val="0.5"/>
                                          </p:val>
                                        </p:tav>
                                        <p:tav tm="100000">
                                          <p:val>
                                            <p:strVal val="#ppt_x"/>
                                          </p:val>
                                        </p:tav>
                                      </p:tavLst>
                                    </p:anim>
                                    <p:anim calcmode="lin" valueType="num">
                                      <p:cBhvr>
                                        <p:cTn id="18" dur="500" fill="hold"/>
                                        <p:tgtEl>
                                          <p:spTgt spid="46"/>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600"/>
                                  </p:stCondLst>
                                  <p:childTnLst>
                                    <p:set>
                                      <p:cBhvr>
                                        <p:cTn id="20" dur="1" fill="hold">
                                          <p:stCondLst>
                                            <p:cond delay="0"/>
                                          </p:stCondLst>
                                        </p:cTn>
                                        <p:tgtEl>
                                          <p:spTgt spid="47"/>
                                        </p:tgtEl>
                                        <p:attrNameLst>
                                          <p:attrName>style.visibility</p:attrName>
                                        </p:attrNameLst>
                                      </p:cBhvr>
                                      <p:to>
                                        <p:strVal val="visible"/>
                                      </p:to>
                                    </p:set>
                                    <p:anim calcmode="lin" valueType="num">
                                      <p:cBhvr>
                                        <p:cTn id="21" dur="500" fill="hold"/>
                                        <p:tgtEl>
                                          <p:spTgt spid="47"/>
                                        </p:tgtEl>
                                        <p:attrNameLst>
                                          <p:attrName>ppt_w</p:attrName>
                                        </p:attrNameLst>
                                      </p:cBhvr>
                                      <p:tavLst>
                                        <p:tav tm="0">
                                          <p:val>
                                            <p:fltVal val="0"/>
                                          </p:val>
                                        </p:tav>
                                        <p:tav tm="100000">
                                          <p:val>
                                            <p:strVal val="#ppt_w"/>
                                          </p:val>
                                        </p:tav>
                                      </p:tavLst>
                                    </p:anim>
                                    <p:anim calcmode="lin" valueType="num">
                                      <p:cBhvr>
                                        <p:cTn id="22" dur="500" fill="hold"/>
                                        <p:tgtEl>
                                          <p:spTgt spid="47"/>
                                        </p:tgtEl>
                                        <p:attrNameLst>
                                          <p:attrName>ppt_h</p:attrName>
                                        </p:attrNameLst>
                                      </p:cBhvr>
                                      <p:tavLst>
                                        <p:tav tm="0">
                                          <p:val>
                                            <p:fltVal val="0"/>
                                          </p:val>
                                        </p:tav>
                                        <p:tav tm="100000">
                                          <p:val>
                                            <p:strVal val="#ppt_h"/>
                                          </p:val>
                                        </p:tav>
                                      </p:tavLst>
                                    </p:anim>
                                    <p:animEffect transition="in" filter="fade">
                                      <p:cBhvr>
                                        <p:cTn id="23" dur="500"/>
                                        <p:tgtEl>
                                          <p:spTgt spid="47"/>
                                        </p:tgtEl>
                                      </p:cBhvr>
                                    </p:animEffect>
                                    <p:anim calcmode="lin" valueType="num">
                                      <p:cBhvr>
                                        <p:cTn id="24" dur="500" fill="hold"/>
                                        <p:tgtEl>
                                          <p:spTgt spid="47"/>
                                        </p:tgtEl>
                                        <p:attrNameLst>
                                          <p:attrName>ppt_x</p:attrName>
                                        </p:attrNameLst>
                                      </p:cBhvr>
                                      <p:tavLst>
                                        <p:tav tm="0">
                                          <p:val>
                                            <p:fltVal val="0.5"/>
                                          </p:val>
                                        </p:tav>
                                        <p:tav tm="100000">
                                          <p:val>
                                            <p:strVal val="#ppt_x"/>
                                          </p:val>
                                        </p:tav>
                                      </p:tavLst>
                                    </p:anim>
                                    <p:anim calcmode="lin" valueType="num">
                                      <p:cBhvr>
                                        <p:cTn id="25" dur="500" fill="hold"/>
                                        <p:tgtEl>
                                          <p:spTgt spid="47"/>
                                        </p:tgtEl>
                                        <p:attrNameLst>
                                          <p:attrName>ppt_y</p:attrName>
                                        </p:attrNameLst>
                                      </p:cBhvr>
                                      <p:tavLst>
                                        <p:tav tm="0">
                                          <p:val>
                                            <p:fltVal val="0.5"/>
                                          </p:val>
                                        </p:tav>
                                        <p:tav tm="100000">
                                          <p:val>
                                            <p:strVal val="#ppt_y"/>
                                          </p:val>
                                        </p:tav>
                                      </p:tavLst>
                                    </p:anim>
                                  </p:childTnLst>
                                </p:cTn>
                              </p:par>
                              <p:par>
                                <p:cTn id="26" presetID="2" presetClass="entr" presetSubtype="8" fill="hold" grpId="0" nodeType="withEffect">
                                  <p:stCondLst>
                                    <p:cond delay="90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500" fill="hold"/>
                                        <p:tgtEl>
                                          <p:spTgt spid="50"/>
                                        </p:tgtEl>
                                        <p:attrNameLst>
                                          <p:attrName>ppt_x</p:attrName>
                                        </p:attrNameLst>
                                      </p:cBhvr>
                                      <p:tavLst>
                                        <p:tav tm="0">
                                          <p:val>
                                            <p:strVal val="0-#ppt_w/2"/>
                                          </p:val>
                                        </p:tav>
                                        <p:tav tm="100000">
                                          <p:val>
                                            <p:strVal val="#ppt_x"/>
                                          </p:val>
                                        </p:tav>
                                      </p:tavLst>
                                    </p:anim>
                                    <p:anim calcmode="lin" valueType="num">
                                      <p:cBhvr additive="base">
                                        <p:cTn id="29" dur="500" fill="hold"/>
                                        <p:tgtEl>
                                          <p:spTgt spid="50"/>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1200"/>
                                  </p:stCondLst>
                                  <p:childTnLst>
                                    <p:set>
                                      <p:cBhvr>
                                        <p:cTn id="31" dur="1" fill="hold">
                                          <p:stCondLst>
                                            <p:cond delay="0"/>
                                          </p:stCondLst>
                                        </p:cTn>
                                        <p:tgtEl>
                                          <p:spTgt spid="51"/>
                                        </p:tgtEl>
                                        <p:attrNameLst>
                                          <p:attrName>style.visibility</p:attrName>
                                        </p:attrNameLst>
                                      </p:cBhvr>
                                      <p:to>
                                        <p:strVal val="visible"/>
                                      </p:to>
                                    </p:set>
                                    <p:anim calcmode="lin" valueType="num">
                                      <p:cBhvr additive="base">
                                        <p:cTn id="32" dur="500" fill="hold"/>
                                        <p:tgtEl>
                                          <p:spTgt spid="51"/>
                                        </p:tgtEl>
                                        <p:attrNameLst>
                                          <p:attrName>ppt_x</p:attrName>
                                        </p:attrNameLst>
                                      </p:cBhvr>
                                      <p:tavLst>
                                        <p:tav tm="0">
                                          <p:val>
                                            <p:strVal val="1+#ppt_w/2"/>
                                          </p:val>
                                        </p:tav>
                                        <p:tav tm="100000">
                                          <p:val>
                                            <p:strVal val="#ppt_x"/>
                                          </p:val>
                                        </p:tav>
                                      </p:tavLst>
                                    </p:anim>
                                    <p:anim calcmode="lin" valueType="num">
                                      <p:cBhvr additive="base">
                                        <p:cTn id="33" dur="500" fill="hold"/>
                                        <p:tgtEl>
                                          <p:spTgt spid="51"/>
                                        </p:tgtEl>
                                        <p:attrNameLst>
                                          <p:attrName>ppt_y</p:attrName>
                                        </p:attrNameLst>
                                      </p:cBhvr>
                                      <p:tavLst>
                                        <p:tav tm="0">
                                          <p:val>
                                            <p:strVal val="#ppt_y"/>
                                          </p:val>
                                        </p:tav>
                                        <p:tav tm="100000">
                                          <p:val>
                                            <p:strVal val="#ppt_y"/>
                                          </p:val>
                                        </p:tav>
                                      </p:tavLst>
                                    </p:anim>
                                  </p:childTnLst>
                                </p:cTn>
                              </p:par>
                              <p:par>
                                <p:cTn id="34" presetID="2" presetClass="entr" presetSubtype="4" fill="hold" grpId="0" nodeType="withEffect">
                                  <p:stCondLst>
                                    <p:cond delay="150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ppt_x"/>
                                          </p:val>
                                        </p:tav>
                                        <p:tav tm="100000">
                                          <p:val>
                                            <p:strVal val="#ppt_x"/>
                                          </p:val>
                                        </p:tav>
                                      </p:tavLst>
                                    </p:anim>
                                    <p:anim calcmode="lin" valueType="num">
                                      <p:cBhvr additive="base">
                                        <p:cTn id="37"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保护具的应用</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14" name="直角三角形 13"/>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a:extLst>
              <a:ext uri="{28A0092B-C50C-407E-A947-70E740481C1C}">
                <a14:useLocalDpi xmlns:a14="http://schemas.microsoft.com/office/drawing/2010/main" val="0"/>
              </a:ext>
            </a:extLst>
          </a:blip>
          <a:srcRect t="5483" b="6068"/>
          <a:stretch>
            <a:fillRect/>
          </a:stretch>
        </p:blipFill>
        <p:spPr>
          <a:xfrm>
            <a:off x="4147457" y="1691884"/>
            <a:ext cx="3897086" cy="3897848"/>
          </a:xfrm>
          <a:custGeom>
            <a:avLst/>
            <a:gdLst>
              <a:gd name="connsiteX0" fmla="*/ 0 w 3897086"/>
              <a:gd name="connsiteY0" fmla="*/ 0 h 3897086"/>
              <a:gd name="connsiteX1" fmla="*/ 3897086 w 3897086"/>
              <a:gd name="connsiteY1" fmla="*/ 0 h 3897086"/>
              <a:gd name="connsiteX2" fmla="*/ 3897086 w 3897086"/>
              <a:gd name="connsiteY2" fmla="*/ 3897086 h 3897086"/>
              <a:gd name="connsiteX3" fmla="*/ 0 w 3897086"/>
              <a:gd name="connsiteY3" fmla="*/ 3897086 h 3897086"/>
            </a:gdLst>
            <a:ahLst/>
            <a:cxnLst>
              <a:cxn ang="0">
                <a:pos x="connsiteX0" y="connsiteY0"/>
              </a:cxn>
              <a:cxn ang="0">
                <a:pos x="connsiteX1" y="connsiteY1"/>
              </a:cxn>
              <a:cxn ang="0">
                <a:pos x="connsiteX2" y="connsiteY2"/>
              </a:cxn>
              <a:cxn ang="0">
                <a:pos x="connsiteX3" y="connsiteY3"/>
              </a:cxn>
            </a:cxnLst>
            <a:rect l="l" t="t" r="r" b="b"/>
            <a:pathLst>
              <a:path w="3897086" h="3897086">
                <a:moveTo>
                  <a:pt x="0" y="0"/>
                </a:moveTo>
                <a:lnTo>
                  <a:pt x="3897086" y="0"/>
                </a:lnTo>
                <a:lnTo>
                  <a:pt x="3897086" y="3897086"/>
                </a:lnTo>
                <a:lnTo>
                  <a:pt x="0" y="3897086"/>
                </a:lnTo>
                <a:close/>
              </a:path>
            </a:pathLst>
          </a:custGeom>
          <a:noFill/>
        </p:spPr>
      </p:pic>
      <p:sp>
        <p:nvSpPr>
          <p:cNvPr id="16" name="矩形 15"/>
          <p:cNvSpPr/>
          <p:nvPr/>
        </p:nvSpPr>
        <p:spPr>
          <a:xfrm>
            <a:off x="8044543" y="1692956"/>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62000" y="1692648"/>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04878" y="1692648"/>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044542" y="4928355"/>
            <a:ext cx="3740757"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19"/>
          <p:cNvSpPr/>
          <p:nvPr/>
        </p:nvSpPr>
        <p:spPr>
          <a:xfrm>
            <a:off x="11430000" y="4646163"/>
            <a:ext cx="355299"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a:off x="404877" y="2354027"/>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513019" y="1730795"/>
            <a:ext cx="1847460"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rPr>
              <a:t>课前思考</a:t>
            </a:r>
            <a:endParaRPr lang="zh-CN" altLang="en-US" sz="32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3" name="文本框 22"/>
          <p:cNvSpPr txBox="1"/>
          <p:nvPr/>
        </p:nvSpPr>
        <p:spPr>
          <a:xfrm>
            <a:off x="9098872" y="4966500"/>
            <a:ext cx="1632096"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rPr>
              <a:t>想一想</a:t>
            </a:r>
            <a:endParaRPr lang="zh-CN" altLang="en-US" sz="32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4" name="直角三角形 23"/>
          <p:cNvSpPr/>
          <p:nvPr/>
        </p:nvSpPr>
        <p:spPr>
          <a:xfrm rot="16200000">
            <a:off x="7377605" y="4922794"/>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24"/>
          <p:cNvSpPr/>
          <p:nvPr/>
        </p:nvSpPr>
        <p:spPr>
          <a:xfrm rot="5400000">
            <a:off x="4152708" y="1687089"/>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138444" y="3219362"/>
            <a:ext cx="2838450" cy="1407795"/>
          </a:xfrm>
          <a:prstGeom prst="rect">
            <a:avLst/>
          </a:prstGeom>
          <a:noFill/>
        </p:spPr>
        <p:txBody>
          <a:bodyPr wrap="square" rtlCol="0">
            <a:spAutoFit/>
          </a:bodyPr>
          <a:lstStyle/>
          <a:p>
            <a:pPr lvl="0" fontAlgn="base">
              <a:lnSpc>
                <a:spcPct val="120000"/>
              </a:lnSpc>
              <a:spcBef>
                <a:spcPct val="0"/>
              </a:spcBef>
              <a:spcAft>
                <a:spcPct val="0"/>
              </a:spcAft>
            </a:pPr>
            <a:r>
              <a:rPr lang="en-US" altLang="zh-CN" sz="2400" b="1" dirty="0">
                <a:latin typeface="微软雅黑" panose="020B0503020204020204" pitchFamily="34" charset="-122"/>
                <a:ea typeface="微软雅黑" panose="020B0503020204020204" pitchFamily="34" charset="-122"/>
                <a:sym typeface="Tahoma" panose="020B0604030504040204" pitchFamily="34" charset="0"/>
              </a:rPr>
              <a:t>      </a:t>
            </a:r>
            <a:r>
              <a:rPr lang="zh-CN" altLang="en-US" sz="2400" b="1" dirty="0">
                <a:latin typeface="微软雅黑" panose="020B0503020204020204" pitchFamily="34" charset="-122"/>
                <a:ea typeface="微软雅黑" panose="020B0503020204020204" pitchFamily="34" charset="-122"/>
                <a:sym typeface="Tahoma" panose="020B0604030504040204" pitchFamily="34" charset="0"/>
              </a:rPr>
              <a:t>患儿，男，</a:t>
            </a:r>
            <a:r>
              <a:rPr lang="en-US" altLang="zh-CN" sz="2400" b="1" dirty="0">
                <a:latin typeface="微软雅黑" panose="020B0503020204020204" pitchFamily="34" charset="-122"/>
                <a:ea typeface="微软雅黑" panose="020B0503020204020204" pitchFamily="34" charset="-122"/>
                <a:sym typeface="Tahoma" panose="020B0604030504040204" pitchFamily="34" charset="0"/>
              </a:rPr>
              <a:t>5</a:t>
            </a:r>
            <a:r>
              <a:rPr lang="zh-CN" altLang="en-US" sz="2400" b="1" dirty="0">
                <a:latin typeface="微软雅黑" panose="020B0503020204020204" pitchFamily="34" charset="-122"/>
                <a:ea typeface="微软雅黑" panose="020B0503020204020204" pitchFamily="34" charset="-122"/>
                <a:sym typeface="Tahoma" panose="020B0604030504040204" pitchFamily="34" charset="0"/>
              </a:rPr>
              <a:t>岁，高热，躁动不安，静脉输液抗炎治疗</a:t>
            </a:r>
            <a:endParaRPr lang="zh-CN" altLang="en-US"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endParaRPr>
          </a:p>
        </p:txBody>
      </p:sp>
      <p:sp>
        <p:nvSpPr>
          <p:cNvPr id="27" name="文本框 26"/>
          <p:cNvSpPr txBox="1"/>
          <p:nvPr/>
        </p:nvSpPr>
        <p:spPr>
          <a:xfrm>
            <a:off x="8351500" y="2808209"/>
            <a:ext cx="2838450" cy="1580515"/>
          </a:xfrm>
          <a:prstGeom prst="rect">
            <a:avLst/>
          </a:prstGeom>
          <a:noFill/>
        </p:spPr>
        <p:txBody>
          <a:bodyPr wrap="square" rtlCol="0">
            <a:spAutoFit/>
          </a:bodyPr>
          <a:lstStyle/>
          <a:p>
            <a:r>
              <a:rPr lang="en-US" altLang="zh-CN"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护士应采取何种措施防止患儿坠床、碰伤或将输液管拔出？</a:t>
            </a: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up)">
                                      <p:cBhvr>
                                        <p:cTn id="1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33" name="矩形 19"/>
          <p:cNvSpPr/>
          <p:nvPr/>
        </p:nvSpPr>
        <p:spPr>
          <a:xfrm>
            <a:off x="3291797" y="1979543"/>
            <a:ext cx="5589349" cy="30060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 name="connsiteX0-41" fmla="*/ 0 w 5589349"/>
              <a:gd name="connsiteY0-42" fmla="*/ 1828800 h 3082246"/>
              <a:gd name="connsiteX1-43" fmla="*/ 5579824 w 5589349"/>
              <a:gd name="connsiteY1-44" fmla="*/ 0 h 3082246"/>
              <a:gd name="connsiteX2-45" fmla="*/ 5589349 w 5589349"/>
              <a:gd name="connsiteY2-46" fmla="*/ 1285196 h 3082246"/>
              <a:gd name="connsiteX3-47" fmla="*/ 0 w 5589349"/>
              <a:gd name="connsiteY3-48" fmla="*/ 3082246 h 3082246"/>
              <a:gd name="connsiteX4-49" fmla="*/ 0 w 5589349"/>
              <a:gd name="connsiteY4-50" fmla="*/ 1828800 h 3082246"/>
              <a:gd name="connsiteX0-51" fmla="*/ 0 w 5589349"/>
              <a:gd name="connsiteY0-52" fmla="*/ 1790700 h 3044146"/>
              <a:gd name="connsiteX1-53" fmla="*/ 5567124 w 5589349"/>
              <a:gd name="connsiteY1-54" fmla="*/ 0 h 3044146"/>
              <a:gd name="connsiteX2-55" fmla="*/ 5589349 w 5589349"/>
              <a:gd name="connsiteY2-56" fmla="*/ 1247096 h 3044146"/>
              <a:gd name="connsiteX3-57" fmla="*/ 0 w 5589349"/>
              <a:gd name="connsiteY3-58" fmla="*/ 3044146 h 3044146"/>
              <a:gd name="connsiteX4-59" fmla="*/ 0 w 5589349"/>
              <a:gd name="connsiteY4-60" fmla="*/ 1790700 h 3044146"/>
              <a:gd name="connsiteX0-61" fmla="*/ 0 w 5589349"/>
              <a:gd name="connsiteY0-62" fmla="*/ 1790700 h 3006046"/>
              <a:gd name="connsiteX1-63" fmla="*/ 5567124 w 5589349"/>
              <a:gd name="connsiteY1-64" fmla="*/ 0 h 3006046"/>
              <a:gd name="connsiteX2-65" fmla="*/ 5589349 w 5589349"/>
              <a:gd name="connsiteY2-66" fmla="*/ 1247096 h 3006046"/>
              <a:gd name="connsiteX3-67" fmla="*/ 0 w 5589349"/>
              <a:gd name="connsiteY3-68" fmla="*/ 3006046 h 3006046"/>
              <a:gd name="connsiteX4-69" fmla="*/ 0 w 5589349"/>
              <a:gd name="connsiteY4-70" fmla="*/ 1790700 h 3006046"/>
              <a:gd name="connsiteX0-71" fmla="*/ 0 w 5589349"/>
              <a:gd name="connsiteY0-72" fmla="*/ 1765300 h 3006046"/>
              <a:gd name="connsiteX1-73" fmla="*/ 5567124 w 5589349"/>
              <a:gd name="connsiteY1-74" fmla="*/ 0 h 3006046"/>
              <a:gd name="connsiteX2-75" fmla="*/ 5589349 w 5589349"/>
              <a:gd name="connsiteY2-76" fmla="*/ 1247096 h 3006046"/>
              <a:gd name="connsiteX3-77" fmla="*/ 0 w 5589349"/>
              <a:gd name="connsiteY3-78" fmla="*/ 3006046 h 3006046"/>
              <a:gd name="connsiteX4-79" fmla="*/ 0 w 5589349"/>
              <a:gd name="connsiteY4-80" fmla="*/ 1765300 h 30060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06046">
                <a:moveTo>
                  <a:pt x="0" y="1765300"/>
                </a:moveTo>
                <a:lnTo>
                  <a:pt x="5567124" y="0"/>
                </a:lnTo>
                <a:lnTo>
                  <a:pt x="5589349" y="1247096"/>
                </a:lnTo>
                <a:lnTo>
                  <a:pt x="0" y="3006046"/>
                </a:lnTo>
                <a:lnTo>
                  <a:pt x="0" y="1765300"/>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juxing2"/>
          <p:cNvSpPr/>
          <p:nvPr/>
        </p:nvSpPr>
        <p:spPr>
          <a:xfrm>
            <a:off x="3296562" y="1976800"/>
            <a:ext cx="5598875" cy="1253446"/>
          </a:xfrm>
          <a:prstGeom prst="rect">
            <a:avLst/>
          </a:prstGeom>
          <a:solidFill>
            <a:srgbClr val="3786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juxing3"/>
          <p:cNvSpPr/>
          <p:nvPr/>
        </p:nvSpPr>
        <p:spPr>
          <a:xfrm>
            <a:off x="3296562" y="3744772"/>
            <a:ext cx="5598875" cy="1253446"/>
          </a:xfrm>
          <a:prstGeom prst="rect">
            <a:avLst/>
          </a:prstGeom>
          <a:solidFill>
            <a:srgbClr val="2867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4069789" y="2383827"/>
            <a:ext cx="4052421" cy="523220"/>
          </a:xfrm>
          <a:prstGeom prst="rect">
            <a:avLst/>
          </a:prstGeom>
          <a:noFill/>
        </p:spPr>
        <p:txBody>
          <a:bodyPr wrap="square" rtlCol="0">
            <a:spAutoFit/>
          </a:bodyPr>
          <a:lstStyle/>
          <a:p>
            <a:pPr algn="ctr"/>
            <a:r>
              <a:rPr lang="zh-CN" altLang="en-US" sz="2800" b="1" dirty="0" smtClean="0">
                <a:solidFill>
                  <a:srgbClr val="FF0000"/>
                </a:solidFill>
                <a:latin typeface="微软雅黑" panose="020B0503020204020204" pitchFamily="34" charset="-122"/>
                <a:ea typeface="微软雅黑" panose="020B0503020204020204" pitchFamily="34" charset="-122"/>
                <a:sym typeface="Tahoma" panose="020B0604030504040204" pitchFamily="34" charset="0"/>
              </a:rPr>
              <a:t>掌握</a:t>
            </a:r>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保护具的种类</a:t>
            </a:r>
            <a:endParaRPr lang="zh-CN" altLang="en-US" sz="2800" b="1" dirty="0">
              <a:solidFill>
                <a:schemeClr val="bg1"/>
              </a:solidFill>
              <a:latin typeface="微软雅黑" panose="020B0503020204020204" pitchFamily="34" charset="-122"/>
              <a:ea typeface="微软雅黑" panose="020B0503020204020204" pitchFamily="34" charset="-122"/>
              <a:sym typeface="Tahoma" panose="020B0604030504040204" pitchFamily="34" charset="0"/>
            </a:endParaRPr>
          </a:p>
        </p:txBody>
      </p:sp>
      <p:sp>
        <p:nvSpPr>
          <p:cNvPr id="40" name="文本框 39"/>
          <p:cNvSpPr txBox="1"/>
          <p:nvPr/>
        </p:nvSpPr>
        <p:spPr>
          <a:xfrm>
            <a:off x="3842638" y="4042953"/>
            <a:ext cx="4487666" cy="523220"/>
          </a:xfrm>
          <a:prstGeom prst="rect">
            <a:avLst/>
          </a:prstGeom>
          <a:noFill/>
        </p:spPr>
        <p:txBody>
          <a:bodyPr wrap="square" rtlCol="0">
            <a:spAutoFit/>
          </a:bodyPr>
          <a:lstStyle/>
          <a:p>
            <a:pPr algn="ctr"/>
            <a:r>
              <a:rPr lang="zh-CN" altLang="en-US" sz="2800" b="1" dirty="0" smtClean="0">
                <a:solidFill>
                  <a:srgbClr val="FF0000"/>
                </a:solidFill>
                <a:latin typeface="微软雅黑" panose="020B0503020204020204" pitchFamily="34" charset="-122"/>
                <a:ea typeface="微软雅黑" panose="020B0503020204020204" pitchFamily="34" charset="-122"/>
                <a:sym typeface="Tahoma" panose="020B0604030504040204" pitchFamily="34" charset="0"/>
              </a:rPr>
              <a:t>掌握</a:t>
            </a:r>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保护具的临床应用</a:t>
            </a:r>
            <a:endParaRPr lang="zh-CN" altLang="en-US" sz="2800" b="1" dirty="0">
              <a:solidFill>
                <a:schemeClr val="bg1"/>
              </a:solidFill>
              <a:latin typeface="微软雅黑" panose="020B0503020204020204" pitchFamily="34" charset="-122"/>
              <a:ea typeface="微软雅黑" panose="020B0503020204020204" pitchFamily="34" charset="-122"/>
              <a:sym typeface="Tahoma" panose="020B0604030504040204" pitchFamily="34" charset="0"/>
            </a:endParaRPr>
          </a:p>
        </p:txBody>
      </p:sp>
      <p:sp>
        <p:nvSpPr>
          <p:cNvPr id="42" name="等腰三角形 41"/>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2387065"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1906649"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学习目标</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17" name="直角三角形 16"/>
          <p:cNvSpPr/>
          <p:nvPr/>
        </p:nvSpPr>
        <p:spPr>
          <a:xfrm flipV="1">
            <a:off x="1530722" y="826857"/>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563880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393264"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保护具的应用</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528191" y="1502640"/>
            <a:ext cx="16052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一、目的</a:t>
            </a:r>
            <a:endPar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Rectangle 3"/>
          <p:cNvSpPr>
            <a:spLocks noGrp="1" noChangeArrowheads="1"/>
          </p:cNvSpPr>
          <p:nvPr/>
        </p:nvSpPr>
        <p:spPr bwMode="auto">
          <a:xfrm>
            <a:off x="1528191" y="2541439"/>
            <a:ext cx="4265462" cy="20918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buFont typeface="Arial" panose="020B0604020202020204" pitchFamily="34" charset="0"/>
              <a:buNone/>
            </a:pPr>
            <a:endParaRPr lang="zh-CN" altLang="en-US" b="1" dirty="0">
              <a:effectLst>
                <a:outerShdw blurRad="38100" dist="38100" dir="2700000" algn="tl">
                  <a:srgbClr val="FFFFFF"/>
                </a:outerShdw>
              </a:effectLst>
              <a:latin typeface="楷体" panose="02010609060101010101" pitchFamily="49" charset="-122"/>
              <a:ea typeface="楷体" panose="02010609060101010101" pitchFamily="49" charset="-122"/>
            </a:endParaRPr>
          </a:p>
          <a:p>
            <a:pPr>
              <a:buFont typeface="Arial" panose="020B0604020202020204" pitchFamily="34" charset="0"/>
              <a:buNone/>
            </a:pP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1.防坠床、撞伤及抓伤等意外。</a:t>
            </a:r>
          </a:p>
          <a:p>
            <a:pPr>
              <a:buFont typeface="Arial" panose="020B0604020202020204" pitchFamily="34" charset="0"/>
              <a:buNone/>
            </a:pP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2.确保治疗护理的有效进行。</a:t>
            </a:r>
          </a:p>
        </p:txBody>
      </p:sp>
      <p:pic>
        <p:nvPicPr>
          <p:cNvPr id="16"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56963" y="2084206"/>
            <a:ext cx="4646613" cy="3095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3430025" y="2097040"/>
            <a:ext cx="4680000" cy="3060000"/>
            <a:chOff x="6283327" y="1852270"/>
            <a:chExt cx="4755761" cy="3048000"/>
          </a:xfrm>
        </p:grpSpPr>
        <p:pic>
          <p:nvPicPr>
            <p:cNvPr id="41" name="Picture 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3327" y="1852270"/>
              <a:ext cx="4572000" cy="304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2" name="Text Box 10"/>
            <p:cNvSpPr txBox="1">
              <a:spLocks noChangeArrowheads="1"/>
            </p:cNvSpPr>
            <p:nvPr/>
          </p:nvSpPr>
          <p:spPr bwMode="auto">
            <a:xfrm>
              <a:off x="9610338" y="4402137"/>
              <a:ext cx="1428750" cy="460375"/>
            </a:xfrm>
            <a:prstGeom prst="rect">
              <a:avLst/>
            </a:prstGeom>
            <a:noFill/>
            <a:ln w="3175" cap="sq" cmpd="sng">
              <a:no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膝部</a:t>
              </a:r>
            </a:p>
          </p:txBody>
        </p:sp>
      </p:grpSp>
      <p:grpSp>
        <p:nvGrpSpPr>
          <p:cNvPr id="43" name="组合 42"/>
          <p:cNvGrpSpPr/>
          <p:nvPr/>
        </p:nvGrpSpPr>
        <p:grpSpPr>
          <a:xfrm>
            <a:off x="3430581" y="2096710"/>
            <a:ext cx="4680000" cy="3060000"/>
            <a:chOff x="3435350" y="2332038"/>
            <a:chExt cx="4762500" cy="3094037"/>
          </a:xfrm>
        </p:grpSpPr>
        <p:pic>
          <p:nvPicPr>
            <p:cNvPr id="44" name="Picture 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5350" y="2332038"/>
              <a:ext cx="4648200" cy="3094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5" name="Text Box 10"/>
            <p:cNvSpPr txBox="1">
              <a:spLocks noChangeArrowheads="1"/>
            </p:cNvSpPr>
            <p:nvPr/>
          </p:nvSpPr>
          <p:spPr bwMode="auto">
            <a:xfrm>
              <a:off x="6769100" y="4936540"/>
              <a:ext cx="1428750" cy="460375"/>
            </a:xfrm>
            <a:prstGeom prst="rect">
              <a:avLst/>
            </a:prstGeom>
            <a:noFill/>
            <a:ln w="3175" cap="sq" cmpd="sng">
              <a:no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肩部</a:t>
              </a:r>
            </a:p>
          </p:txBody>
        </p:sp>
      </p:grpSp>
      <p:grpSp>
        <p:nvGrpSpPr>
          <p:cNvPr id="49" name="组合 48"/>
          <p:cNvGrpSpPr/>
          <p:nvPr/>
        </p:nvGrpSpPr>
        <p:grpSpPr>
          <a:xfrm>
            <a:off x="3454627" y="2123483"/>
            <a:ext cx="4680000" cy="3060000"/>
            <a:chOff x="5670550" y="1954213"/>
            <a:chExt cx="5856287" cy="3143250"/>
          </a:xfrm>
        </p:grpSpPr>
        <p:pic>
          <p:nvPicPr>
            <p:cNvPr id="50" name="Picture 7" descr="Image94"/>
            <p:cNvPicPr>
              <a:picLocks noChangeAspect="1" noChangeArrowheads="1"/>
            </p:cNvPicPr>
            <p:nvPr/>
          </p:nvPicPr>
          <p:blipFill>
            <a:blip r:embed="rId4">
              <a:lum contrast="18000"/>
              <a:extLst>
                <a:ext uri="{28A0092B-C50C-407E-A947-70E740481C1C}">
                  <a14:useLocalDpi xmlns:a14="http://schemas.microsoft.com/office/drawing/2010/main" val="0"/>
                </a:ext>
              </a:extLst>
            </a:blip>
            <a:srcRect/>
            <a:stretch>
              <a:fillRect/>
            </a:stretch>
          </p:blipFill>
          <p:spPr bwMode="auto">
            <a:xfrm>
              <a:off x="5670550" y="1954213"/>
              <a:ext cx="5667375" cy="3143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 name="Text Box 10"/>
            <p:cNvSpPr txBox="1">
              <a:spLocks noChangeArrowheads="1"/>
            </p:cNvSpPr>
            <p:nvPr/>
          </p:nvSpPr>
          <p:spPr bwMode="auto">
            <a:xfrm>
              <a:off x="10098087" y="4556627"/>
              <a:ext cx="1428750" cy="460375"/>
            </a:xfrm>
            <a:prstGeom prst="rect">
              <a:avLst/>
            </a:prstGeom>
            <a:noFill/>
            <a:ln w="3175" cap="sq" cmpd="sng">
              <a:no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木杆</a:t>
              </a:r>
            </a:p>
          </p:txBody>
        </p:sp>
      </p:grpSp>
      <p:grpSp>
        <p:nvGrpSpPr>
          <p:cNvPr id="46" name="组合 45"/>
          <p:cNvGrpSpPr/>
          <p:nvPr/>
        </p:nvGrpSpPr>
        <p:grpSpPr>
          <a:xfrm>
            <a:off x="3454155" y="2096710"/>
            <a:ext cx="4680000" cy="3060000"/>
            <a:chOff x="4854575" y="2992438"/>
            <a:chExt cx="4722812" cy="3094037"/>
          </a:xfrm>
        </p:grpSpPr>
        <p:pic>
          <p:nvPicPr>
            <p:cNvPr id="47" name="Picture 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4575" y="2992438"/>
              <a:ext cx="4646613" cy="3094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8" name="Text Box 10"/>
            <p:cNvSpPr txBox="1">
              <a:spLocks noChangeArrowheads="1"/>
            </p:cNvSpPr>
            <p:nvPr/>
          </p:nvSpPr>
          <p:spPr bwMode="auto">
            <a:xfrm>
              <a:off x="8148637" y="5559426"/>
              <a:ext cx="1428750" cy="460375"/>
            </a:xfrm>
            <a:prstGeom prst="rect">
              <a:avLst/>
            </a:prstGeom>
            <a:noFill/>
            <a:ln w="3175" cap="sq" cmpd="sng">
              <a:no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宽绷</a:t>
              </a:r>
            </a:p>
          </p:txBody>
        </p:sp>
      </p:grpSp>
      <p:grpSp>
        <p:nvGrpSpPr>
          <p:cNvPr id="52" name="组合 51"/>
          <p:cNvGrpSpPr/>
          <p:nvPr/>
        </p:nvGrpSpPr>
        <p:grpSpPr>
          <a:xfrm>
            <a:off x="3454400" y="2123440"/>
            <a:ext cx="4805680" cy="3204845"/>
            <a:chOff x="4120307" y="3208338"/>
            <a:chExt cx="4616039" cy="3093310"/>
          </a:xfrm>
        </p:grpSpPr>
        <p:pic>
          <p:nvPicPr>
            <p:cNvPr id="53" name="Picture 5" descr="照片抢救床"/>
            <p:cNvPicPr>
              <a:picLocks noChangeAspect="1" noChangeArrowheads="1"/>
            </p:cNvPicPr>
            <p:nvPr/>
          </p:nvPicPr>
          <p:blipFill rotWithShape="1">
            <a:blip r:embed="rId6">
              <a:lum bright="12000"/>
              <a:extLst>
                <a:ext uri="{28A0092B-C50C-407E-A947-70E740481C1C}">
                  <a14:useLocalDpi xmlns:a14="http://schemas.microsoft.com/office/drawing/2010/main" val="0"/>
                </a:ext>
              </a:extLst>
            </a:blip>
            <a:srcRect l="3631" r="3084" b="10122"/>
            <a:stretch>
              <a:fillRect/>
            </a:stretch>
          </p:blipFill>
          <p:spPr bwMode="auto">
            <a:xfrm>
              <a:off x="4120307" y="3208338"/>
              <a:ext cx="4527933" cy="3093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4" name="Text Box 10"/>
            <p:cNvSpPr txBox="1">
              <a:spLocks noChangeArrowheads="1"/>
            </p:cNvSpPr>
            <p:nvPr/>
          </p:nvSpPr>
          <p:spPr bwMode="auto">
            <a:xfrm>
              <a:off x="7307596" y="5817881"/>
              <a:ext cx="1428750" cy="466417"/>
            </a:xfrm>
            <a:prstGeom prst="rect">
              <a:avLst/>
            </a:prstGeom>
            <a:noFill/>
            <a:ln w="3175" cap="sq" cmpd="sng">
              <a:no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多功能</a:t>
              </a:r>
            </a:p>
          </p:txBody>
        </p:sp>
      </p:grpSp>
      <p:grpSp>
        <p:nvGrpSpPr>
          <p:cNvPr id="55" name="组合 54"/>
          <p:cNvGrpSpPr/>
          <p:nvPr/>
        </p:nvGrpSpPr>
        <p:grpSpPr>
          <a:xfrm>
            <a:off x="3430497" y="2123483"/>
            <a:ext cx="4829810" cy="3186430"/>
            <a:chOff x="7144438" y="-182466"/>
            <a:chExt cx="5727557" cy="3570676"/>
          </a:xfrm>
        </p:grpSpPr>
        <p:pic>
          <p:nvPicPr>
            <p:cNvPr id="56" name="Picture 4" descr="多功能床C"/>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44438" y="-182466"/>
              <a:ext cx="5727557" cy="3570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7" name="Text Box 10"/>
            <p:cNvSpPr txBox="1">
              <a:spLocks noChangeArrowheads="1"/>
            </p:cNvSpPr>
            <p:nvPr/>
          </p:nvSpPr>
          <p:spPr bwMode="auto">
            <a:xfrm>
              <a:off x="11265589" y="2713134"/>
              <a:ext cx="1428750" cy="460375"/>
            </a:xfrm>
            <a:prstGeom prst="rect">
              <a:avLst/>
            </a:prstGeom>
            <a:noFill/>
            <a:ln w="3175" cap="sq" cmpd="sng">
              <a:no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400" b="1">
                  <a:solidFill>
                    <a:srgbClr val="0066FF"/>
                  </a:solidFill>
                  <a:latin typeface="微软雅黑" panose="020B0503020204020204" pitchFamily="34" charset="-122"/>
                  <a:ea typeface="微软雅黑" panose="020B0503020204020204" pitchFamily="34" charset="-122"/>
                  <a:sym typeface="楷体_GB2312" pitchFamily="1" charset="-122"/>
                </a:rPr>
                <a:t>半自动</a:t>
              </a:r>
            </a:p>
          </p:txBody>
        </p:sp>
      </p:grpSp>
      <p:sp>
        <p:nvSpPr>
          <p:cNvPr id="21" name="直角三角形 20"/>
          <p:cNvSpPr/>
          <p:nvPr/>
        </p:nvSpPr>
        <p:spPr>
          <a:xfrm rot="10800000" flipH="1" flipV="1">
            <a:off x="563880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393264"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528191" y="1502640"/>
            <a:ext cx="16052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二、种类</a:t>
            </a:r>
            <a:endPar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文本框 13"/>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保护具的应用</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1849783" y="2399611"/>
            <a:ext cx="1415772" cy="584775"/>
          </a:xfrm>
          <a:prstGeom prst="rect">
            <a:avLst/>
          </a:prstGeom>
          <a:noFill/>
        </p:spPr>
        <p:txBody>
          <a:bodyPr wrap="none" rtlCol="0">
            <a:spAutoFit/>
          </a:bodyPr>
          <a:lstStyle/>
          <a:p>
            <a:r>
              <a:rPr lang="zh-CN" altLang="en-US" sz="3200" b="1" dirty="0" smtClean="0">
                <a:solidFill>
                  <a:srgbClr val="FF0000"/>
                </a:solidFill>
                <a:latin typeface="微软雅黑" panose="020B0503020204020204" pitchFamily="34" charset="-122"/>
                <a:ea typeface="微软雅黑" panose="020B0503020204020204" pitchFamily="34" charset="-122"/>
              </a:rPr>
              <a:t>约束带</a:t>
            </a:r>
          </a:p>
        </p:txBody>
      </p:sp>
      <p:grpSp>
        <p:nvGrpSpPr>
          <p:cNvPr id="7" name="组合 6"/>
          <p:cNvGrpSpPr/>
          <p:nvPr/>
        </p:nvGrpSpPr>
        <p:grpSpPr>
          <a:xfrm>
            <a:off x="7689215" y="2073910"/>
            <a:ext cx="2722880" cy="3282950"/>
            <a:chOff x="6510884" y="2348273"/>
            <a:chExt cx="3780000" cy="4320000"/>
          </a:xfrm>
        </p:grpSpPr>
        <p:pic>
          <p:nvPicPr>
            <p:cNvPr id="35" name="Picture 7" descr="护架a"/>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10884" y="2348273"/>
              <a:ext cx="3780000" cy="216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6" name="Picture 8" descr="护架b"/>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10884" y="4508273"/>
              <a:ext cx="3780000" cy="216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34" name="文本框 33"/>
          <p:cNvSpPr txBox="1"/>
          <p:nvPr/>
        </p:nvSpPr>
        <p:spPr>
          <a:xfrm>
            <a:off x="1939388" y="2515323"/>
            <a:ext cx="1415772" cy="608815"/>
          </a:xfrm>
          <a:prstGeom prst="rect">
            <a:avLst/>
          </a:prstGeom>
          <a:noFill/>
        </p:spPr>
        <p:txBody>
          <a:bodyPr wrap="none" rtlCol="0">
            <a:spAutoFit/>
          </a:bodyPr>
          <a:lstStyle/>
          <a:p>
            <a:r>
              <a:rPr lang="zh-CN" altLang="en-US" sz="3200" b="1" dirty="0" smtClean="0">
                <a:solidFill>
                  <a:srgbClr val="FF0000"/>
                </a:solidFill>
                <a:latin typeface="微软雅黑" panose="020B0503020204020204" pitchFamily="34" charset="-122"/>
                <a:ea typeface="微软雅黑" panose="020B0503020204020204" pitchFamily="34" charset="-122"/>
              </a:rPr>
              <a:t>支被架</a:t>
            </a:r>
          </a:p>
        </p:txBody>
      </p:sp>
      <p:grpSp>
        <p:nvGrpSpPr>
          <p:cNvPr id="10" name="组合 9"/>
          <p:cNvGrpSpPr/>
          <p:nvPr/>
        </p:nvGrpSpPr>
        <p:grpSpPr>
          <a:xfrm>
            <a:off x="4043680" y="2073910"/>
            <a:ext cx="3279775" cy="3368675"/>
            <a:chOff x="7043457" y="1591577"/>
            <a:chExt cx="3752851" cy="4427097"/>
          </a:xfrm>
        </p:grpSpPr>
        <p:grpSp>
          <p:nvGrpSpPr>
            <p:cNvPr id="37" name="组合 35"/>
            <p:cNvGrpSpPr>
              <a:grpSpLocks noChangeAspect="1"/>
            </p:cNvGrpSpPr>
            <p:nvPr/>
          </p:nvGrpSpPr>
          <p:grpSpPr bwMode="auto">
            <a:xfrm>
              <a:off x="7043457" y="1591577"/>
              <a:ext cx="3752851" cy="4328623"/>
              <a:chOff x="-1" y="0"/>
              <a:chExt cx="3752851" cy="4328639"/>
            </a:xfrm>
          </p:grpSpPr>
          <p:pic>
            <p:nvPicPr>
              <p:cNvPr id="38" name="Picture 4" descr="86-2"/>
              <p:cNvPicPr>
                <a:picLocks noChangeAspect="1" noChangeArrowheads="1"/>
              </p:cNvPicPr>
              <p:nvPr/>
            </p:nvPicPr>
            <p:blipFill>
              <a:blip r:embed="rId10">
                <a:extLst>
                  <a:ext uri="{28A0092B-C50C-407E-A947-70E740481C1C}">
                    <a14:useLocalDpi xmlns:a14="http://schemas.microsoft.com/office/drawing/2010/main" val="0"/>
                  </a:ext>
                </a:extLst>
              </a:blip>
              <a:srcRect l="4013" t="4790" r="44136" b="32552"/>
              <a:stretch>
                <a:fillRect/>
              </a:stretch>
            </p:blipFill>
            <p:spPr bwMode="auto">
              <a:xfrm>
                <a:off x="0" y="0"/>
                <a:ext cx="3752850" cy="2232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9" name="Picture 5" descr="86-2"/>
              <p:cNvPicPr>
                <a:picLocks noChangeAspect="1" noChangeArrowheads="1"/>
              </p:cNvPicPr>
              <p:nvPr/>
            </p:nvPicPr>
            <p:blipFill>
              <a:blip r:embed="rId10">
                <a:extLst>
                  <a:ext uri="{28A0092B-C50C-407E-A947-70E740481C1C}">
                    <a14:useLocalDpi xmlns:a14="http://schemas.microsoft.com/office/drawing/2010/main" val="0"/>
                  </a:ext>
                </a:extLst>
              </a:blip>
              <a:srcRect l="59761" t="2541" r="4305" b="19112"/>
              <a:stretch>
                <a:fillRect/>
              </a:stretch>
            </p:blipFill>
            <p:spPr bwMode="auto">
              <a:xfrm>
                <a:off x="-1" y="2096614"/>
                <a:ext cx="3743325" cy="2232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9" name="文本框 8"/>
            <p:cNvSpPr txBox="1"/>
            <p:nvPr/>
          </p:nvSpPr>
          <p:spPr>
            <a:xfrm>
              <a:off x="8381114" y="5297654"/>
              <a:ext cx="2318557" cy="721020"/>
            </a:xfrm>
            <a:prstGeom prst="rect">
              <a:avLst/>
            </a:prstGeom>
            <a:noFill/>
          </p:spPr>
          <p:txBody>
            <a:bodyPr wrap="square" rtlCol="0">
              <a:spAutoFit/>
            </a:bodyPr>
            <a:lstStyle/>
            <a:p>
              <a:r>
                <a:rPr lang="zh-CN" altLang="en-US" sz="2800" b="1" dirty="0">
                  <a:solidFill>
                    <a:srgbClr val="0066FF"/>
                  </a:solidFill>
                  <a:latin typeface="微软雅黑" panose="020B0503020204020204" pitchFamily="34" charset="-122"/>
                  <a:ea typeface="微软雅黑" panose="020B0503020204020204" pitchFamily="34" charset="-122"/>
                </a:rPr>
                <a:t>尼龙</a:t>
              </a:r>
              <a:r>
                <a:rPr lang="zh-CN" altLang="en-US" sz="2800" b="1" dirty="0" smtClean="0">
                  <a:solidFill>
                    <a:srgbClr val="0066FF"/>
                  </a:solidFill>
                  <a:latin typeface="微软雅黑" panose="020B0503020204020204" pitchFamily="34" charset="-122"/>
                  <a:ea typeface="微软雅黑" panose="020B0503020204020204" pitchFamily="34" charset="-122"/>
                </a:rPr>
                <a:t>搭扣</a:t>
              </a:r>
              <a:endParaRPr lang="zh-CN" altLang="en-US" sz="2800" b="1" dirty="0">
                <a:solidFill>
                  <a:srgbClr val="0066FF"/>
                </a:solidFill>
                <a:latin typeface="微软雅黑" panose="020B0503020204020204" pitchFamily="34" charset="-122"/>
                <a:ea typeface="微软雅黑" panose="020B0503020204020204" pitchFamily="34" charset="-122"/>
              </a:endParaRPr>
            </a:p>
          </p:txBody>
        </p:sp>
      </p:grpSp>
      <p:sp>
        <p:nvSpPr>
          <p:cNvPr id="58" name="文本框 57"/>
          <p:cNvSpPr txBox="1"/>
          <p:nvPr/>
        </p:nvSpPr>
        <p:spPr>
          <a:xfrm>
            <a:off x="1939283" y="2539359"/>
            <a:ext cx="1005403" cy="584775"/>
          </a:xfrm>
          <a:prstGeom prst="rect">
            <a:avLst/>
          </a:prstGeom>
          <a:noFill/>
        </p:spPr>
        <p:txBody>
          <a:bodyPr wrap="none" rtlCol="0">
            <a:spAutoFit/>
          </a:bodyPr>
          <a:lstStyle/>
          <a:p>
            <a:r>
              <a:rPr lang="zh-CN" altLang="en-US" sz="3200" b="1" dirty="0" smtClean="0">
                <a:solidFill>
                  <a:srgbClr val="FF0000"/>
                </a:solidFill>
                <a:latin typeface="微软雅黑" panose="020B0503020204020204" pitchFamily="34" charset="-122"/>
                <a:ea typeface="微软雅黑" panose="020B0503020204020204" pitchFamily="34" charset="-122"/>
              </a:rPr>
              <a:t>床档</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xit" presetSubtype="0" fill="hold" nodeType="clickEffect">
                                  <p:stCondLst>
                                    <p:cond delay="0"/>
                                  </p:stCondLst>
                                  <p:childTnLst>
                                    <p:animEffect transition="out" filter="fade">
                                      <p:cBhvr>
                                        <p:cTn id="17" dur="1000"/>
                                        <p:tgtEl>
                                          <p:spTgt spid="52"/>
                                        </p:tgtEl>
                                      </p:cBhvr>
                                    </p:animEffect>
                                    <p:anim calcmode="lin" valueType="num">
                                      <p:cBhvr>
                                        <p:cTn id="18" dur="1000"/>
                                        <p:tgtEl>
                                          <p:spTgt spid="52"/>
                                        </p:tgtEl>
                                        <p:attrNameLst>
                                          <p:attrName>ppt_x</p:attrName>
                                        </p:attrNameLst>
                                      </p:cBhvr>
                                      <p:tavLst>
                                        <p:tav tm="0">
                                          <p:val>
                                            <p:strVal val="ppt_x"/>
                                          </p:val>
                                        </p:tav>
                                        <p:tav tm="100000">
                                          <p:val>
                                            <p:strVal val="ppt_x"/>
                                          </p:val>
                                        </p:tav>
                                      </p:tavLst>
                                    </p:anim>
                                    <p:anim calcmode="lin" valueType="num">
                                      <p:cBhvr>
                                        <p:cTn id="19" dur="1000"/>
                                        <p:tgtEl>
                                          <p:spTgt spid="52"/>
                                        </p:tgtEl>
                                        <p:attrNameLst>
                                          <p:attrName>ppt_y</p:attrName>
                                        </p:attrNameLst>
                                      </p:cBhvr>
                                      <p:tavLst>
                                        <p:tav tm="0">
                                          <p:val>
                                            <p:strVal val="ppt_y"/>
                                          </p:val>
                                        </p:tav>
                                        <p:tav tm="100000">
                                          <p:val>
                                            <p:strVal val="ppt_y+.1"/>
                                          </p:val>
                                        </p:tav>
                                      </p:tavLst>
                                    </p:anim>
                                    <p:set>
                                      <p:cBhvr>
                                        <p:cTn id="20" dur="1" fill="hold">
                                          <p:stCondLst>
                                            <p:cond delay="999"/>
                                          </p:stCondLst>
                                        </p:cTn>
                                        <p:tgtEl>
                                          <p:spTgt spid="52"/>
                                        </p:tgtEl>
                                        <p:attrNameLst>
                                          <p:attrName>style.visibility</p:attrName>
                                        </p:attrNameLst>
                                      </p:cBhvr>
                                      <p:to>
                                        <p:strVal val="hidden"/>
                                      </p:to>
                                    </p:set>
                                  </p:childTnLst>
                                </p:cTn>
                              </p:par>
                            </p:childTnLst>
                          </p:cTn>
                        </p:par>
                        <p:par>
                          <p:cTn id="21" fill="hold">
                            <p:stCondLst>
                              <p:cond delay="1000"/>
                            </p:stCondLst>
                            <p:childTnLst>
                              <p:par>
                                <p:cTn id="22" presetID="42" presetClass="entr" presetSubtype="0" fill="hold" nodeType="after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fade">
                                      <p:cBhvr>
                                        <p:cTn id="24" dur="1000"/>
                                        <p:tgtEl>
                                          <p:spTgt spid="55"/>
                                        </p:tgtEl>
                                      </p:cBhvr>
                                    </p:animEffect>
                                    <p:anim calcmode="lin" valueType="num">
                                      <p:cBhvr>
                                        <p:cTn id="25" dur="1000" fill="hold"/>
                                        <p:tgtEl>
                                          <p:spTgt spid="55"/>
                                        </p:tgtEl>
                                        <p:attrNameLst>
                                          <p:attrName>ppt_x</p:attrName>
                                        </p:attrNameLst>
                                      </p:cBhvr>
                                      <p:tavLst>
                                        <p:tav tm="0">
                                          <p:val>
                                            <p:strVal val="#ppt_x"/>
                                          </p:val>
                                        </p:tav>
                                        <p:tav tm="100000">
                                          <p:val>
                                            <p:strVal val="#ppt_x"/>
                                          </p:val>
                                        </p:tav>
                                      </p:tavLst>
                                    </p:anim>
                                    <p:anim calcmode="lin" valueType="num">
                                      <p:cBhvr>
                                        <p:cTn id="26"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xit" presetSubtype="0" fill="hold" nodeType="clickEffect">
                                  <p:stCondLst>
                                    <p:cond delay="0"/>
                                  </p:stCondLst>
                                  <p:childTnLst>
                                    <p:animEffect transition="out" filter="fade">
                                      <p:cBhvr>
                                        <p:cTn id="30" dur="1000"/>
                                        <p:tgtEl>
                                          <p:spTgt spid="55"/>
                                        </p:tgtEl>
                                      </p:cBhvr>
                                    </p:animEffect>
                                    <p:anim calcmode="lin" valueType="num">
                                      <p:cBhvr>
                                        <p:cTn id="31" dur="1000"/>
                                        <p:tgtEl>
                                          <p:spTgt spid="55"/>
                                        </p:tgtEl>
                                        <p:attrNameLst>
                                          <p:attrName>ppt_x</p:attrName>
                                        </p:attrNameLst>
                                      </p:cBhvr>
                                      <p:tavLst>
                                        <p:tav tm="0">
                                          <p:val>
                                            <p:strVal val="ppt_x"/>
                                          </p:val>
                                        </p:tav>
                                        <p:tav tm="100000">
                                          <p:val>
                                            <p:strVal val="ppt_x"/>
                                          </p:val>
                                        </p:tav>
                                      </p:tavLst>
                                    </p:anim>
                                    <p:anim calcmode="lin" valueType="num">
                                      <p:cBhvr>
                                        <p:cTn id="32" dur="1000"/>
                                        <p:tgtEl>
                                          <p:spTgt spid="55"/>
                                        </p:tgtEl>
                                        <p:attrNameLst>
                                          <p:attrName>ppt_y</p:attrName>
                                        </p:attrNameLst>
                                      </p:cBhvr>
                                      <p:tavLst>
                                        <p:tav tm="0">
                                          <p:val>
                                            <p:strVal val="ppt_y"/>
                                          </p:val>
                                        </p:tav>
                                        <p:tav tm="100000">
                                          <p:val>
                                            <p:strVal val="ppt_y+.1"/>
                                          </p:val>
                                        </p:tav>
                                      </p:tavLst>
                                    </p:anim>
                                    <p:set>
                                      <p:cBhvr>
                                        <p:cTn id="33" dur="1" fill="hold">
                                          <p:stCondLst>
                                            <p:cond delay="999"/>
                                          </p:stCondLst>
                                        </p:cTn>
                                        <p:tgtEl>
                                          <p:spTgt spid="55"/>
                                        </p:tgtEl>
                                        <p:attrNameLst>
                                          <p:attrName>style.visibility</p:attrName>
                                        </p:attrNameLst>
                                      </p:cBhvr>
                                      <p:to>
                                        <p:strVal val="hidden"/>
                                      </p:to>
                                    </p:set>
                                  </p:childTnLst>
                                </p:cTn>
                              </p:par>
                            </p:childTnLst>
                          </p:cTn>
                        </p:par>
                        <p:par>
                          <p:cTn id="34" fill="hold">
                            <p:stCondLst>
                              <p:cond delay="1000"/>
                            </p:stCondLst>
                            <p:childTnLst>
                              <p:par>
                                <p:cTn id="35" presetID="42" presetClass="entr" presetSubtype="0" fill="hold" nodeType="after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1000"/>
                                        <p:tgtEl>
                                          <p:spTgt spid="49"/>
                                        </p:tgtEl>
                                      </p:cBhvr>
                                    </p:animEffect>
                                    <p:anim calcmode="lin" valueType="num">
                                      <p:cBhvr>
                                        <p:cTn id="38" dur="1000" fill="hold"/>
                                        <p:tgtEl>
                                          <p:spTgt spid="49"/>
                                        </p:tgtEl>
                                        <p:attrNameLst>
                                          <p:attrName>ppt_x</p:attrName>
                                        </p:attrNameLst>
                                      </p:cBhvr>
                                      <p:tavLst>
                                        <p:tav tm="0">
                                          <p:val>
                                            <p:strVal val="#ppt_x"/>
                                          </p:val>
                                        </p:tav>
                                        <p:tav tm="100000">
                                          <p:val>
                                            <p:strVal val="#ppt_x"/>
                                          </p:val>
                                        </p:tav>
                                      </p:tavLst>
                                    </p:anim>
                                    <p:anim calcmode="lin" valueType="num">
                                      <p:cBhvr>
                                        <p:cTn id="39"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xit" presetSubtype="0" fill="hold" nodeType="clickEffect">
                                  <p:stCondLst>
                                    <p:cond delay="0"/>
                                  </p:stCondLst>
                                  <p:childTnLst>
                                    <p:animEffect transition="out" filter="fade">
                                      <p:cBhvr>
                                        <p:cTn id="43" dur="1000"/>
                                        <p:tgtEl>
                                          <p:spTgt spid="49"/>
                                        </p:tgtEl>
                                      </p:cBhvr>
                                    </p:animEffect>
                                    <p:anim calcmode="lin" valueType="num">
                                      <p:cBhvr>
                                        <p:cTn id="44" dur="1000"/>
                                        <p:tgtEl>
                                          <p:spTgt spid="49"/>
                                        </p:tgtEl>
                                        <p:attrNameLst>
                                          <p:attrName>ppt_x</p:attrName>
                                        </p:attrNameLst>
                                      </p:cBhvr>
                                      <p:tavLst>
                                        <p:tav tm="0">
                                          <p:val>
                                            <p:strVal val="ppt_x"/>
                                          </p:val>
                                        </p:tav>
                                        <p:tav tm="100000">
                                          <p:val>
                                            <p:strVal val="ppt_x"/>
                                          </p:val>
                                        </p:tav>
                                      </p:tavLst>
                                    </p:anim>
                                    <p:anim calcmode="lin" valueType="num">
                                      <p:cBhvr>
                                        <p:cTn id="45" dur="1000"/>
                                        <p:tgtEl>
                                          <p:spTgt spid="49"/>
                                        </p:tgtEl>
                                        <p:attrNameLst>
                                          <p:attrName>ppt_y</p:attrName>
                                        </p:attrNameLst>
                                      </p:cBhvr>
                                      <p:tavLst>
                                        <p:tav tm="0">
                                          <p:val>
                                            <p:strVal val="ppt_y"/>
                                          </p:val>
                                        </p:tav>
                                        <p:tav tm="100000">
                                          <p:val>
                                            <p:strVal val="ppt_y+.1"/>
                                          </p:val>
                                        </p:tav>
                                      </p:tavLst>
                                    </p:anim>
                                    <p:set>
                                      <p:cBhvr>
                                        <p:cTn id="46" dur="1" fill="hold">
                                          <p:stCondLst>
                                            <p:cond delay="999"/>
                                          </p:stCondLst>
                                        </p:cTn>
                                        <p:tgtEl>
                                          <p:spTgt spid="49"/>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58"/>
                                        </p:tgtEl>
                                      </p:cBhvr>
                                    </p:animEffect>
                                    <p:set>
                                      <p:cBhvr>
                                        <p:cTn id="49" dur="1" fill="hold">
                                          <p:stCondLst>
                                            <p:cond delay="499"/>
                                          </p:stCondLst>
                                        </p:cTn>
                                        <p:tgtEl>
                                          <p:spTgt spid="58"/>
                                        </p:tgtEl>
                                        <p:attrNameLst>
                                          <p:attrName>style.visibility</p:attrName>
                                        </p:attrNameLst>
                                      </p:cBhvr>
                                      <p:to>
                                        <p:strVal val="hidden"/>
                                      </p:to>
                                    </p:set>
                                  </p:childTnLst>
                                </p:cTn>
                              </p:par>
                            </p:childTnLst>
                          </p:cTn>
                        </p:par>
                        <p:par>
                          <p:cTn id="50" fill="hold">
                            <p:stCondLst>
                              <p:cond delay="1000"/>
                            </p:stCondLst>
                            <p:childTnLst>
                              <p:par>
                                <p:cTn id="51" presetID="10" presetClass="entr" presetSubtype="0" fill="hold" grpId="0"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childTnLst>
                                </p:cTn>
                              </p:par>
                            </p:childTnLst>
                          </p:cTn>
                        </p:par>
                        <p:par>
                          <p:cTn id="54" fill="hold">
                            <p:stCondLst>
                              <p:cond delay="1500"/>
                            </p:stCondLst>
                            <p:childTnLst>
                              <p:par>
                                <p:cTn id="55" presetID="42" presetClass="entr" presetSubtype="0" fill="hold"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1000"/>
                                        <p:tgtEl>
                                          <p:spTgt spid="46"/>
                                        </p:tgtEl>
                                      </p:cBhvr>
                                    </p:animEffect>
                                    <p:anim calcmode="lin" valueType="num">
                                      <p:cBhvr>
                                        <p:cTn id="58" dur="1000" fill="hold"/>
                                        <p:tgtEl>
                                          <p:spTgt spid="46"/>
                                        </p:tgtEl>
                                        <p:attrNameLst>
                                          <p:attrName>ppt_x</p:attrName>
                                        </p:attrNameLst>
                                      </p:cBhvr>
                                      <p:tavLst>
                                        <p:tav tm="0">
                                          <p:val>
                                            <p:strVal val="#ppt_x"/>
                                          </p:val>
                                        </p:tav>
                                        <p:tav tm="100000">
                                          <p:val>
                                            <p:strVal val="#ppt_x"/>
                                          </p:val>
                                        </p:tav>
                                      </p:tavLst>
                                    </p:anim>
                                    <p:anim calcmode="lin" valueType="num">
                                      <p:cBhvr>
                                        <p:cTn id="59"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xit" presetSubtype="0" fill="hold" nodeType="clickEffect">
                                  <p:stCondLst>
                                    <p:cond delay="0"/>
                                  </p:stCondLst>
                                  <p:childTnLst>
                                    <p:animEffect transition="out" filter="fade">
                                      <p:cBhvr>
                                        <p:cTn id="63" dur="1000"/>
                                        <p:tgtEl>
                                          <p:spTgt spid="46"/>
                                        </p:tgtEl>
                                      </p:cBhvr>
                                    </p:animEffect>
                                    <p:anim calcmode="lin" valueType="num">
                                      <p:cBhvr>
                                        <p:cTn id="64" dur="1000"/>
                                        <p:tgtEl>
                                          <p:spTgt spid="46"/>
                                        </p:tgtEl>
                                        <p:attrNameLst>
                                          <p:attrName>ppt_x</p:attrName>
                                        </p:attrNameLst>
                                      </p:cBhvr>
                                      <p:tavLst>
                                        <p:tav tm="0">
                                          <p:val>
                                            <p:strVal val="ppt_x"/>
                                          </p:val>
                                        </p:tav>
                                        <p:tav tm="100000">
                                          <p:val>
                                            <p:strVal val="ppt_x"/>
                                          </p:val>
                                        </p:tav>
                                      </p:tavLst>
                                    </p:anim>
                                    <p:anim calcmode="lin" valueType="num">
                                      <p:cBhvr>
                                        <p:cTn id="65" dur="1000"/>
                                        <p:tgtEl>
                                          <p:spTgt spid="46"/>
                                        </p:tgtEl>
                                        <p:attrNameLst>
                                          <p:attrName>ppt_y</p:attrName>
                                        </p:attrNameLst>
                                      </p:cBhvr>
                                      <p:tavLst>
                                        <p:tav tm="0">
                                          <p:val>
                                            <p:strVal val="ppt_y"/>
                                          </p:val>
                                        </p:tav>
                                        <p:tav tm="100000">
                                          <p:val>
                                            <p:strVal val="ppt_y+.1"/>
                                          </p:val>
                                        </p:tav>
                                      </p:tavLst>
                                    </p:anim>
                                    <p:set>
                                      <p:cBhvr>
                                        <p:cTn id="66" dur="1" fill="hold">
                                          <p:stCondLst>
                                            <p:cond delay="999"/>
                                          </p:stCondLst>
                                        </p:cTn>
                                        <p:tgtEl>
                                          <p:spTgt spid="46"/>
                                        </p:tgtEl>
                                        <p:attrNameLst>
                                          <p:attrName>style.visibility</p:attrName>
                                        </p:attrNameLst>
                                      </p:cBhvr>
                                      <p:to>
                                        <p:strVal val="hidden"/>
                                      </p:to>
                                    </p:set>
                                  </p:childTnLst>
                                </p:cTn>
                              </p:par>
                            </p:childTnLst>
                          </p:cTn>
                        </p:par>
                        <p:par>
                          <p:cTn id="67" fill="hold">
                            <p:stCondLst>
                              <p:cond delay="1000"/>
                            </p:stCondLst>
                            <p:childTnLst>
                              <p:par>
                                <p:cTn id="68" presetID="42" presetClass="entr" presetSubtype="0" fill="hold" nodeType="afterEffect">
                                  <p:stCondLst>
                                    <p:cond delay="0"/>
                                  </p:stCondLst>
                                  <p:childTnLst>
                                    <p:set>
                                      <p:cBhvr>
                                        <p:cTn id="69" dur="1" fill="hold">
                                          <p:stCondLst>
                                            <p:cond delay="0"/>
                                          </p:stCondLst>
                                        </p:cTn>
                                        <p:tgtEl>
                                          <p:spTgt spid="43"/>
                                        </p:tgtEl>
                                        <p:attrNameLst>
                                          <p:attrName>style.visibility</p:attrName>
                                        </p:attrNameLst>
                                      </p:cBhvr>
                                      <p:to>
                                        <p:strVal val="visible"/>
                                      </p:to>
                                    </p:set>
                                    <p:animEffect transition="in" filter="fade">
                                      <p:cBhvr>
                                        <p:cTn id="70" dur="1000"/>
                                        <p:tgtEl>
                                          <p:spTgt spid="43"/>
                                        </p:tgtEl>
                                      </p:cBhvr>
                                    </p:animEffect>
                                    <p:anim calcmode="lin" valueType="num">
                                      <p:cBhvr>
                                        <p:cTn id="71" dur="1000" fill="hold"/>
                                        <p:tgtEl>
                                          <p:spTgt spid="43"/>
                                        </p:tgtEl>
                                        <p:attrNameLst>
                                          <p:attrName>ppt_x</p:attrName>
                                        </p:attrNameLst>
                                      </p:cBhvr>
                                      <p:tavLst>
                                        <p:tav tm="0">
                                          <p:val>
                                            <p:strVal val="#ppt_x"/>
                                          </p:val>
                                        </p:tav>
                                        <p:tav tm="100000">
                                          <p:val>
                                            <p:strVal val="#ppt_x"/>
                                          </p:val>
                                        </p:tav>
                                      </p:tavLst>
                                    </p:anim>
                                    <p:anim calcmode="lin" valueType="num">
                                      <p:cBhvr>
                                        <p:cTn id="72"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xit" presetSubtype="0" fill="hold" nodeType="clickEffect">
                                  <p:stCondLst>
                                    <p:cond delay="0"/>
                                  </p:stCondLst>
                                  <p:childTnLst>
                                    <p:animEffect transition="out" filter="fade">
                                      <p:cBhvr>
                                        <p:cTn id="76" dur="1000"/>
                                        <p:tgtEl>
                                          <p:spTgt spid="43"/>
                                        </p:tgtEl>
                                      </p:cBhvr>
                                    </p:animEffect>
                                    <p:anim calcmode="lin" valueType="num">
                                      <p:cBhvr>
                                        <p:cTn id="77" dur="1000"/>
                                        <p:tgtEl>
                                          <p:spTgt spid="43"/>
                                        </p:tgtEl>
                                        <p:attrNameLst>
                                          <p:attrName>ppt_x</p:attrName>
                                        </p:attrNameLst>
                                      </p:cBhvr>
                                      <p:tavLst>
                                        <p:tav tm="0">
                                          <p:val>
                                            <p:strVal val="ppt_x"/>
                                          </p:val>
                                        </p:tav>
                                        <p:tav tm="100000">
                                          <p:val>
                                            <p:strVal val="ppt_x"/>
                                          </p:val>
                                        </p:tav>
                                      </p:tavLst>
                                    </p:anim>
                                    <p:anim calcmode="lin" valueType="num">
                                      <p:cBhvr>
                                        <p:cTn id="78" dur="1000"/>
                                        <p:tgtEl>
                                          <p:spTgt spid="43"/>
                                        </p:tgtEl>
                                        <p:attrNameLst>
                                          <p:attrName>ppt_y</p:attrName>
                                        </p:attrNameLst>
                                      </p:cBhvr>
                                      <p:tavLst>
                                        <p:tav tm="0">
                                          <p:val>
                                            <p:strVal val="ppt_y"/>
                                          </p:val>
                                        </p:tav>
                                        <p:tav tm="100000">
                                          <p:val>
                                            <p:strVal val="ppt_y+.1"/>
                                          </p:val>
                                        </p:tav>
                                      </p:tavLst>
                                    </p:anim>
                                    <p:set>
                                      <p:cBhvr>
                                        <p:cTn id="79" dur="1" fill="hold">
                                          <p:stCondLst>
                                            <p:cond delay="999"/>
                                          </p:stCondLst>
                                        </p:cTn>
                                        <p:tgtEl>
                                          <p:spTgt spid="43"/>
                                        </p:tgtEl>
                                        <p:attrNameLst>
                                          <p:attrName>style.visibility</p:attrName>
                                        </p:attrNameLst>
                                      </p:cBhvr>
                                      <p:to>
                                        <p:strVal val="hidden"/>
                                      </p:to>
                                    </p:set>
                                  </p:childTnLst>
                                </p:cTn>
                              </p:par>
                            </p:childTnLst>
                          </p:cTn>
                        </p:par>
                        <p:par>
                          <p:cTn id="80" fill="hold">
                            <p:stCondLst>
                              <p:cond delay="1000"/>
                            </p:stCondLst>
                            <p:childTnLst>
                              <p:par>
                                <p:cTn id="81" presetID="42" presetClass="entr" presetSubtype="0" fill="hold" nodeType="after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fade">
                                      <p:cBhvr>
                                        <p:cTn id="83" dur="1000"/>
                                        <p:tgtEl>
                                          <p:spTgt spid="40"/>
                                        </p:tgtEl>
                                      </p:cBhvr>
                                    </p:animEffect>
                                    <p:anim calcmode="lin" valueType="num">
                                      <p:cBhvr>
                                        <p:cTn id="84" dur="1000" fill="hold"/>
                                        <p:tgtEl>
                                          <p:spTgt spid="40"/>
                                        </p:tgtEl>
                                        <p:attrNameLst>
                                          <p:attrName>ppt_x</p:attrName>
                                        </p:attrNameLst>
                                      </p:cBhvr>
                                      <p:tavLst>
                                        <p:tav tm="0">
                                          <p:val>
                                            <p:strVal val="#ppt_x"/>
                                          </p:val>
                                        </p:tav>
                                        <p:tav tm="100000">
                                          <p:val>
                                            <p:strVal val="#ppt_x"/>
                                          </p:val>
                                        </p:tav>
                                      </p:tavLst>
                                    </p:anim>
                                    <p:anim calcmode="lin" valueType="num">
                                      <p:cBhvr>
                                        <p:cTn id="8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xit" presetSubtype="0" fill="hold" nodeType="clickEffect">
                                  <p:stCondLst>
                                    <p:cond delay="0"/>
                                  </p:stCondLst>
                                  <p:childTnLst>
                                    <p:animEffect transition="out" filter="fade">
                                      <p:cBhvr>
                                        <p:cTn id="89" dur="1000"/>
                                        <p:tgtEl>
                                          <p:spTgt spid="40"/>
                                        </p:tgtEl>
                                      </p:cBhvr>
                                    </p:animEffect>
                                    <p:anim calcmode="lin" valueType="num">
                                      <p:cBhvr>
                                        <p:cTn id="90" dur="1000"/>
                                        <p:tgtEl>
                                          <p:spTgt spid="40"/>
                                        </p:tgtEl>
                                        <p:attrNameLst>
                                          <p:attrName>ppt_x</p:attrName>
                                        </p:attrNameLst>
                                      </p:cBhvr>
                                      <p:tavLst>
                                        <p:tav tm="0">
                                          <p:val>
                                            <p:strVal val="ppt_x"/>
                                          </p:val>
                                        </p:tav>
                                        <p:tav tm="100000">
                                          <p:val>
                                            <p:strVal val="ppt_x"/>
                                          </p:val>
                                        </p:tav>
                                      </p:tavLst>
                                    </p:anim>
                                    <p:anim calcmode="lin" valueType="num">
                                      <p:cBhvr>
                                        <p:cTn id="91" dur="1000"/>
                                        <p:tgtEl>
                                          <p:spTgt spid="40"/>
                                        </p:tgtEl>
                                        <p:attrNameLst>
                                          <p:attrName>ppt_y</p:attrName>
                                        </p:attrNameLst>
                                      </p:cBhvr>
                                      <p:tavLst>
                                        <p:tav tm="0">
                                          <p:val>
                                            <p:strVal val="ppt_y"/>
                                          </p:val>
                                        </p:tav>
                                        <p:tav tm="100000">
                                          <p:val>
                                            <p:strVal val="ppt_y+.1"/>
                                          </p:val>
                                        </p:tav>
                                      </p:tavLst>
                                    </p:anim>
                                    <p:set>
                                      <p:cBhvr>
                                        <p:cTn id="92" dur="1" fill="hold">
                                          <p:stCondLst>
                                            <p:cond delay="999"/>
                                          </p:stCondLst>
                                        </p:cTn>
                                        <p:tgtEl>
                                          <p:spTgt spid="40"/>
                                        </p:tgtEl>
                                        <p:attrNameLst>
                                          <p:attrName>style.visibility</p:attrName>
                                        </p:attrNameLst>
                                      </p:cBhvr>
                                      <p:to>
                                        <p:strVal val="hidden"/>
                                      </p:to>
                                    </p:set>
                                  </p:childTnLst>
                                </p:cTn>
                              </p:par>
                            </p:childTnLst>
                          </p:cTn>
                        </p:par>
                        <p:par>
                          <p:cTn id="93" fill="hold">
                            <p:stCondLst>
                              <p:cond delay="1000"/>
                            </p:stCondLst>
                            <p:childTnLst>
                              <p:par>
                                <p:cTn id="94" presetID="42" presetClass="entr" presetSubtype="0" fill="hold" nodeType="afterEffect">
                                  <p:stCondLst>
                                    <p:cond delay="0"/>
                                  </p:stCondLst>
                                  <p:childTnLst>
                                    <p:set>
                                      <p:cBhvr>
                                        <p:cTn id="95" dur="1" fill="hold">
                                          <p:stCondLst>
                                            <p:cond delay="0"/>
                                          </p:stCondLst>
                                        </p:cTn>
                                        <p:tgtEl>
                                          <p:spTgt spid="10"/>
                                        </p:tgtEl>
                                        <p:attrNameLst>
                                          <p:attrName>style.visibility</p:attrName>
                                        </p:attrNameLst>
                                      </p:cBhvr>
                                      <p:to>
                                        <p:strVal val="visible"/>
                                      </p:to>
                                    </p:set>
                                    <p:animEffect transition="in" filter="fade">
                                      <p:cBhvr>
                                        <p:cTn id="96" dur="1000"/>
                                        <p:tgtEl>
                                          <p:spTgt spid="10"/>
                                        </p:tgtEl>
                                      </p:cBhvr>
                                    </p:animEffect>
                                    <p:anim calcmode="lin" valueType="num">
                                      <p:cBhvr>
                                        <p:cTn id="97" dur="1000" fill="hold"/>
                                        <p:tgtEl>
                                          <p:spTgt spid="10"/>
                                        </p:tgtEl>
                                        <p:attrNameLst>
                                          <p:attrName>ppt_x</p:attrName>
                                        </p:attrNameLst>
                                      </p:cBhvr>
                                      <p:tavLst>
                                        <p:tav tm="0">
                                          <p:val>
                                            <p:strVal val="#ppt_x"/>
                                          </p:val>
                                        </p:tav>
                                        <p:tav tm="100000">
                                          <p:val>
                                            <p:strVal val="#ppt_x"/>
                                          </p:val>
                                        </p:tav>
                                      </p:tavLst>
                                    </p:anim>
                                    <p:anim calcmode="lin" valueType="num">
                                      <p:cBhvr>
                                        <p:cTn id="9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42" presetClass="exit" presetSubtype="0" fill="hold" nodeType="clickEffect">
                                  <p:stCondLst>
                                    <p:cond delay="0"/>
                                  </p:stCondLst>
                                  <p:childTnLst>
                                    <p:animEffect transition="out" filter="fade">
                                      <p:cBhvr>
                                        <p:cTn id="102" dur="1000"/>
                                        <p:tgtEl>
                                          <p:spTgt spid="10"/>
                                        </p:tgtEl>
                                      </p:cBhvr>
                                    </p:animEffect>
                                    <p:anim calcmode="lin" valueType="num">
                                      <p:cBhvr>
                                        <p:cTn id="103" dur="1000"/>
                                        <p:tgtEl>
                                          <p:spTgt spid="10"/>
                                        </p:tgtEl>
                                        <p:attrNameLst>
                                          <p:attrName>ppt_x</p:attrName>
                                        </p:attrNameLst>
                                      </p:cBhvr>
                                      <p:tavLst>
                                        <p:tav tm="0">
                                          <p:val>
                                            <p:strVal val="ppt_x"/>
                                          </p:val>
                                        </p:tav>
                                        <p:tav tm="100000">
                                          <p:val>
                                            <p:strVal val="ppt_x"/>
                                          </p:val>
                                        </p:tav>
                                      </p:tavLst>
                                    </p:anim>
                                    <p:anim calcmode="lin" valueType="num">
                                      <p:cBhvr>
                                        <p:cTn id="104" dur="1000"/>
                                        <p:tgtEl>
                                          <p:spTgt spid="10"/>
                                        </p:tgtEl>
                                        <p:attrNameLst>
                                          <p:attrName>ppt_y</p:attrName>
                                        </p:attrNameLst>
                                      </p:cBhvr>
                                      <p:tavLst>
                                        <p:tav tm="0">
                                          <p:val>
                                            <p:strVal val="ppt_y"/>
                                          </p:val>
                                        </p:tav>
                                        <p:tav tm="100000">
                                          <p:val>
                                            <p:strVal val="ppt_y+.1"/>
                                          </p:val>
                                        </p:tav>
                                      </p:tavLst>
                                    </p:anim>
                                    <p:set>
                                      <p:cBhvr>
                                        <p:cTn id="105" dur="1" fill="hold">
                                          <p:stCondLst>
                                            <p:cond delay="999"/>
                                          </p:stCondLst>
                                        </p:cTn>
                                        <p:tgtEl>
                                          <p:spTgt spid="10"/>
                                        </p:tgtEl>
                                        <p:attrNameLst>
                                          <p:attrName>style.visibility</p:attrName>
                                        </p:attrNameLst>
                                      </p:cBhvr>
                                      <p:to>
                                        <p:strVal val="hidden"/>
                                      </p:to>
                                    </p:set>
                                  </p:childTnLst>
                                </p:cTn>
                              </p:par>
                              <p:par>
                                <p:cTn id="106" presetID="10" presetClass="exit" presetSubtype="0" fill="hold" grpId="1" nodeType="withEffect">
                                  <p:stCondLst>
                                    <p:cond delay="0"/>
                                  </p:stCondLst>
                                  <p:childTnLst>
                                    <p:animEffect transition="out" filter="fade">
                                      <p:cBhvr>
                                        <p:cTn id="107" dur="500"/>
                                        <p:tgtEl>
                                          <p:spTgt spid="33"/>
                                        </p:tgtEl>
                                      </p:cBhvr>
                                    </p:animEffect>
                                    <p:set>
                                      <p:cBhvr>
                                        <p:cTn id="108" dur="1" fill="hold">
                                          <p:stCondLst>
                                            <p:cond delay="499"/>
                                          </p:stCondLst>
                                        </p:cTn>
                                        <p:tgtEl>
                                          <p:spTgt spid="33"/>
                                        </p:tgtEl>
                                        <p:attrNameLst>
                                          <p:attrName>style.visibility</p:attrName>
                                        </p:attrNameLst>
                                      </p:cBhvr>
                                      <p:to>
                                        <p:strVal val="hidden"/>
                                      </p:to>
                                    </p:set>
                                  </p:childTnLst>
                                </p:cTn>
                              </p:par>
                            </p:childTnLst>
                          </p:cTn>
                        </p:par>
                        <p:par>
                          <p:cTn id="109" fill="hold">
                            <p:stCondLst>
                              <p:cond delay="1000"/>
                            </p:stCondLst>
                            <p:childTnLst>
                              <p:par>
                                <p:cTn id="110" presetID="10" presetClass="entr" presetSubtype="0" fill="hold" grpId="0" nodeType="afterEffect">
                                  <p:stCondLst>
                                    <p:cond delay="0"/>
                                  </p:stCondLst>
                                  <p:childTnLst>
                                    <p:set>
                                      <p:cBhvr>
                                        <p:cTn id="111" dur="1" fill="hold">
                                          <p:stCondLst>
                                            <p:cond delay="0"/>
                                          </p:stCondLst>
                                        </p:cTn>
                                        <p:tgtEl>
                                          <p:spTgt spid="34"/>
                                        </p:tgtEl>
                                        <p:attrNameLst>
                                          <p:attrName>style.visibility</p:attrName>
                                        </p:attrNameLst>
                                      </p:cBhvr>
                                      <p:to>
                                        <p:strVal val="visible"/>
                                      </p:to>
                                    </p:set>
                                    <p:animEffect transition="in" filter="fade">
                                      <p:cBhvr>
                                        <p:cTn id="112" dur="500"/>
                                        <p:tgtEl>
                                          <p:spTgt spid="34"/>
                                        </p:tgtEl>
                                      </p:cBhvr>
                                    </p:animEffect>
                                  </p:childTnLst>
                                </p:cTn>
                              </p:par>
                              <p:par>
                                <p:cTn id="113" presetID="42" presetClass="entr" presetSubtype="0" fill="hold" nodeType="withEffect">
                                  <p:stCondLst>
                                    <p:cond delay="0"/>
                                  </p:stCondLst>
                                  <p:childTnLst>
                                    <p:set>
                                      <p:cBhvr>
                                        <p:cTn id="114" dur="1" fill="hold">
                                          <p:stCondLst>
                                            <p:cond delay="0"/>
                                          </p:stCondLst>
                                        </p:cTn>
                                        <p:tgtEl>
                                          <p:spTgt spid="7"/>
                                        </p:tgtEl>
                                        <p:attrNameLst>
                                          <p:attrName>style.visibility</p:attrName>
                                        </p:attrNameLst>
                                      </p:cBhvr>
                                      <p:to>
                                        <p:strVal val="visible"/>
                                      </p:to>
                                    </p:set>
                                    <p:animEffect transition="in" filter="fade">
                                      <p:cBhvr>
                                        <p:cTn id="115" dur="1000"/>
                                        <p:tgtEl>
                                          <p:spTgt spid="7"/>
                                        </p:tgtEl>
                                      </p:cBhvr>
                                    </p:animEffect>
                                    <p:anim calcmode="lin" valueType="num">
                                      <p:cBhvr>
                                        <p:cTn id="116" dur="1000" fill="hold"/>
                                        <p:tgtEl>
                                          <p:spTgt spid="7"/>
                                        </p:tgtEl>
                                        <p:attrNameLst>
                                          <p:attrName>ppt_x</p:attrName>
                                        </p:attrNameLst>
                                      </p:cBhvr>
                                      <p:tavLst>
                                        <p:tav tm="0">
                                          <p:val>
                                            <p:strVal val="#ppt_x"/>
                                          </p:val>
                                        </p:tav>
                                        <p:tav tm="100000">
                                          <p:val>
                                            <p:strVal val="#ppt_x"/>
                                          </p:val>
                                        </p:tav>
                                      </p:tavLst>
                                    </p:anim>
                                    <p:anim calcmode="lin" valueType="num">
                                      <p:cBhvr>
                                        <p:cTn id="11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3" grpId="1"/>
      <p:bldP spid="34" grpId="0"/>
      <p:bldP spid="58" grpId="0"/>
      <p:bldP spid="58" grpId="1"/>
    </p:bld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563880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393264"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528191" y="1502640"/>
            <a:ext cx="23164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三、注意事项</a:t>
            </a:r>
          </a:p>
        </p:txBody>
      </p:sp>
      <p:sp>
        <p:nvSpPr>
          <p:cNvPr id="14" name="文本框 13"/>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保护具的应用</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16" name="Rectangle 3"/>
          <p:cNvSpPr>
            <a:spLocks noGrp="1" noChangeArrowheads="1"/>
          </p:cNvSpPr>
          <p:nvPr/>
        </p:nvSpPr>
        <p:spPr bwMode="auto">
          <a:xfrm>
            <a:off x="4232517" y="2590672"/>
            <a:ext cx="3726966" cy="2072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buFont typeface="Arial" panose="020B0604020202020204" pitchFamily="34" charset="0"/>
              <a:buNone/>
            </a:pPr>
            <a:r>
              <a:rPr lang="zh-CN" alt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1</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．维护患者的自尊。　</a:t>
            </a:r>
          </a:p>
          <a:p>
            <a:pPr>
              <a:buFont typeface="Arial" panose="020B0604020202020204" pitchFamily="34" charset="0"/>
              <a:buNone/>
            </a:pPr>
            <a:r>
              <a:rPr lang="zh-CN" alt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2</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．保证病人安全、舒适。</a:t>
            </a:r>
          </a:p>
          <a:p>
            <a:pPr>
              <a:buFont typeface="Arial" panose="020B0604020202020204" pitchFamily="34" charset="0"/>
              <a:buNone/>
            </a:pPr>
            <a:r>
              <a:rPr lang="zh-CN" alt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3</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．防止并发症。 </a:t>
            </a:r>
          </a:p>
          <a:p>
            <a:pPr>
              <a:buFont typeface="Arial" panose="020B0604020202020204" pitchFamily="34" charset="0"/>
              <a:buNone/>
            </a:pPr>
            <a:r>
              <a:rPr lang="zh-CN" alt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4</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．严格交接班。</a:t>
            </a:r>
          </a:p>
        </p:txBody>
      </p:sp>
    </p:spTree>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保护具的应用</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14" name="直角三角形 13"/>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a:extLst>
              <a:ext uri="{28A0092B-C50C-407E-A947-70E740481C1C}">
                <a14:useLocalDpi xmlns:a14="http://schemas.microsoft.com/office/drawing/2010/main" val="0"/>
              </a:ext>
            </a:extLst>
          </a:blip>
          <a:srcRect t="5483" b="6068"/>
          <a:stretch>
            <a:fillRect/>
          </a:stretch>
        </p:blipFill>
        <p:spPr>
          <a:xfrm>
            <a:off x="4147457" y="1691884"/>
            <a:ext cx="3897086" cy="3897848"/>
          </a:xfrm>
          <a:custGeom>
            <a:avLst/>
            <a:gdLst>
              <a:gd name="connsiteX0" fmla="*/ 0 w 3897086"/>
              <a:gd name="connsiteY0" fmla="*/ 0 h 3897086"/>
              <a:gd name="connsiteX1" fmla="*/ 3897086 w 3897086"/>
              <a:gd name="connsiteY1" fmla="*/ 0 h 3897086"/>
              <a:gd name="connsiteX2" fmla="*/ 3897086 w 3897086"/>
              <a:gd name="connsiteY2" fmla="*/ 3897086 h 3897086"/>
              <a:gd name="connsiteX3" fmla="*/ 0 w 3897086"/>
              <a:gd name="connsiteY3" fmla="*/ 3897086 h 3897086"/>
            </a:gdLst>
            <a:ahLst/>
            <a:cxnLst>
              <a:cxn ang="0">
                <a:pos x="connsiteX0" y="connsiteY0"/>
              </a:cxn>
              <a:cxn ang="0">
                <a:pos x="connsiteX1" y="connsiteY1"/>
              </a:cxn>
              <a:cxn ang="0">
                <a:pos x="connsiteX2" y="connsiteY2"/>
              </a:cxn>
              <a:cxn ang="0">
                <a:pos x="connsiteX3" y="connsiteY3"/>
              </a:cxn>
            </a:cxnLst>
            <a:rect l="l" t="t" r="r" b="b"/>
            <a:pathLst>
              <a:path w="3897086" h="3897086">
                <a:moveTo>
                  <a:pt x="0" y="0"/>
                </a:moveTo>
                <a:lnTo>
                  <a:pt x="3897086" y="0"/>
                </a:lnTo>
                <a:lnTo>
                  <a:pt x="3897086" y="3897086"/>
                </a:lnTo>
                <a:lnTo>
                  <a:pt x="0" y="3897086"/>
                </a:lnTo>
                <a:close/>
              </a:path>
            </a:pathLst>
          </a:custGeom>
          <a:noFill/>
        </p:spPr>
      </p:pic>
      <p:sp>
        <p:nvSpPr>
          <p:cNvPr id="16" name="矩形 15"/>
          <p:cNvSpPr/>
          <p:nvPr/>
        </p:nvSpPr>
        <p:spPr>
          <a:xfrm>
            <a:off x="8044543" y="1692956"/>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62000" y="1692648"/>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04878" y="1692648"/>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044542" y="4928355"/>
            <a:ext cx="3740757"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19"/>
          <p:cNvSpPr/>
          <p:nvPr/>
        </p:nvSpPr>
        <p:spPr>
          <a:xfrm>
            <a:off x="11430000" y="4646163"/>
            <a:ext cx="355299"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a:off x="404877" y="2354027"/>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513019" y="1730795"/>
            <a:ext cx="1847460"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rPr>
              <a:t>课前思考</a:t>
            </a:r>
            <a:endParaRPr lang="zh-CN" altLang="en-US" sz="32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3" name="文本框 22"/>
          <p:cNvSpPr txBox="1"/>
          <p:nvPr/>
        </p:nvSpPr>
        <p:spPr>
          <a:xfrm>
            <a:off x="9098872" y="4966500"/>
            <a:ext cx="1632096"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rPr>
              <a:t>想一想</a:t>
            </a:r>
            <a:endParaRPr lang="zh-CN" altLang="en-US" sz="32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4" name="直角三角形 23"/>
          <p:cNvSpPr/>
          <p:nvPr/>
        </p:nvSpPr>
        <p:spPr>
          <a:xfrm rot="16200000">
            <a:off x="7377605" y="4922794"/>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24"/>
          <p:cNvSpPr/>
          <p:nvPr/>
        </p:nvSpPr>
        <p:spPr>
          <a:xfrm rot="5400000">
            <a:off x="4152708" y="1687089"/>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138444" y="3219362"/>
            <a:ext cx="2838450" cy="1407795"/>
          </a:xfrm>
          <a:prstGeom prst="rect">
            <a:avLst/>
          </a:prstGeom>
          <a:noFill/>
        </p:spPr>
        <p:txBody>
          <a:bodyPr wrap="square" rtlCol="0">
            <a:spAutoFit/>
          </a:bodyPr>
          <a:lstStyle/>
          <a:p>
            <a:pPr lvl="0" fontAlgn="base">
              <a:lnSpc>
                <a:spcPct val="120000"/>
              </a:lnSpc>
              <a:spcBef>
                <a:spcPct val="0"/>
              </a:spcBef>
              <a:spcAft>
                <a:spcPct val="0"/>
              </a:spcAft>
            </a:pPr>
            <a:r>
              <a:rPr lang="en-US" altLang="zh-CN" sz="2400" dirty="0">
                <a:latin typeface="微软雅黑" panose="020B0503020204020204" pitchFamily="34" charset="-122"/>
                <a:ea typeface="微软雅黑" panose="020B0503020204020204" pitchFamily="34" charset="-122"/>
                <a:sym typeface="Tahoma" panose="020B0604030504040204" pitchFamily="34" charset="0"/>
              </a:rPr>
              <a:t>      </a:t>
            </a:r>
            <a:r>
              <a:rPr lang="zh-CN" altLang="en-US" sz="2400" b="1" dirty="0">
                <a:latin typeface="微软雅黑" panose="020B0503020204020204" pitchFamily="34" charset="-122"/>
                <a:ea typeface="微软雅黑" panose="020B0503020204020204" pitchFamily="34" charset="-122"/>
                <a:sym typeface="Tahoma" panose="020B0604030504040204" pitchFamily="34" charset="0"/>
              </a:rPr>
              <a:t>患儿，男，</a:t>
            </a:r>
            <a:r>
              <a:rPr lang="en-US" altLang="zh-CN" sz="2400" b="1" dirty="0">
                <a:latin typeface="微软雅黑" panose="020B0503020204020204" pitchFamily="34" charset="-122"/>
                <a:ea typeface="微软雅黑" panose="020B0503020204020204" pitchFamily="34" charset="-122"/>
                <a:sym typeface="Tahoma" panose="020B0604030504040204" pitchFamily="34" charset="0"/>
              </a:rPr>
              <a:t>5</a:t>
            </a:r>
            <a:r>
              <a:rPr lang="zh-CN" altLang="en-US" sz="2400" b="1" dirty="0">
                <a:latin typeface="微软雅黑" panose="020B0503020204020204" pitchFamily="34" charset="-122"/>
                <a:ea typeface="微软雅黑" panose="020B0503020204020204" pitchFamily="34" charset="-122"/>
                <a:sym typeface="Tahoma" panose="020B0604030504040204" pitchFamily="34" charset="0"/>
              </a:rPr>
              <a:t>岁，高热，躁动不安，静脉输液抗炎治疗</a:t>
            </a:r>
            <a:endParaRPr lang="zh-CN" altLang="en-US"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endParaRPr>
          </a:p>
        </p:txBody>
      </p:sp>
      <p:sp>
        <p:nvSpPr>
          <p:cNvPr id="27" name="文本框 26"/>
          <p:cNvSpPr txBox="1"/>
          <p:nvPr/>
        </p:nvSpPr>
        <p:spPr>
          <a:xfrm>
            <a:off x="8351500" y="2808209"/>
            <a:ext cx="2838450" cy="1580515"/>
          </a:xfrm>
          <a:prstGeom prst="rect">
            <a:avLst/>
          </a:prstGeom>
          <a:noFill/>
        </p:spPr>
        <p:txBody>
          <a:bodyPr wrap="square" rtlCol="0">
            <a:spAutoFit/>
          </a:bodyPr>
          <a:lstStyle/>
          <a:p>
            <a:r>
              <a:rPr lang="en-US" altLang="zh-CN"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护士应采取何种措施防止患儿坠床、碰伤或将输液管拔出？</a:t>
            </a: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a:off x="25782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solidFill>
            <a:schemeClr val="tx1">
              <a:lumMod val="65000"/>
              <a:lumOff val="35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a:hlinkClick r:id="rId3" action="ppaction://hlinksldjump"/>
          </p:cNvPr>
          <p:cNvSpPr/>
          <p:nvPr/>
        </p:nvSpPr>
        <p:spPr>
          <a:xfrm>
            <a:off x="3270260" y="536629"/>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1</a:t>
            </a:r>
            <a:endParaRPr lang="zh-CN" altLang="en-US" sz="2800" b="1" dirty="0">
              <a:latin typeface="微软雅黑" panose="020B0503020204020204" pitchFamily="34" charset="-122"/>
              <a:ea typeface="微软雅黑" panose="020B0503020204020204" pitchFamily="34" charset="-122"/>
            </a:endParaRPr>
          </a:p>
        </p:txBody>
      </p:sp>
      <p:sp>
        <p:nvSpPr>
          <p:cNvPr id="6" name="椭圆 5">
            <a:hlinkClick r:id="rId4" action="ppaction://hlinksldjump"/>
          </p:cNvPr>
          <p:cNvSpPr/>
          <p:nvPr/>
        </p:nvSpPr>
        <p:spPr>
          <a:xfrm>
            <a:off x="3994160" y="1797159"/>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2</a:t>
            </a:r>
            <a:endParaRPr lang="zh-CN" altLang="en-US" sz="2800" b="1" dirty="0">
              <a:latin typeface="微软雅黑" panose="020B0503020204020204" pitchFamily="34" charset="-122"/>
              <a:ea typeface="微软雅黑" panose="020B0503020204020204" pitchFamily="34" charset="-122"/>
            </a:endParaRPr>
          </a:p>
        </p:txBody>
      </p:sp>
      <p:sp>
        <p:nvSpPr>
          <p:cNvPr id="7" name="椭圆 6">
            <a:hlinkClick r:id="rId5" action="ppaction://hlinksldjump"/>
          </p:cNvPr>
          <p:cNvSpPr/>
          <p:nvPr/>
        </p:nvSpPr>
        <p:spPr>
          <a:xfrm>
            <a:off x="4137020" y="3057689"/>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3</a:t>
            </a:r>
            <a:endParaRPr lang="zh-CN" altLang="en-US" sz="2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4290710" y="667746"/>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舒适概述</a:t>
            </a:r>
          </a:p>
        </p:txBody>
      </p:sp>
      <p:sp>
        <p:nvSpPr>
          <p:cNvPr id="9" name="文本框 8"/>
          <p:cNvSpPr txBox="1"/>
          <p:nvPr/>
        </p:nvSpPr>
        <p:spPr>
          <a:xfrm>
            <a:off x="4949237" y="1928059"/>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疼痛患者的护理</a:t>
            </a:r>
          </a:p>
        </p:txBody>
      </p:sp>
      <p:sp>
        <p:nvSpPr>
          <p:cNvPr id="11" name="文本框 10"/>
          <p:cNvSpPr txBox="1"/>
          <p:nvPr/>
        </p:nvSpPr>
        <p:spPr>
          <a:xfrm>
            <a:off x="5150448" y="3198166"/>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各种卧位</a:t>
            </a:r>
          </a:p>
        </p:txBody>
      </p:sp>
      <p:sp>
        <p:nvSpPr>
          <p:cNvPr id="12" name="椭圆 11">
            <a:hlinkClick r:id="rId6" action="ppaction://hlinksldjump"/>
          </p:cNvPr>
          <p:cNvSpPr/>
          <p:nvPr/>
        </p:nvSpPr>
        <p:spPr>
          <a:xfrm>
            <a:off x="3992560" y="4336941"/>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4</a:t>
            </a:r>
            <a:endParaRPr lang="zh-CN" altLang="en-US" sz="2800" b="1" dirty="0">
              <a:latin typeface="微软雅黑" panose="020B0503020204020204" pitchFamily="34" charset="-122"/>
              <a:ea typeface="微软雅黑" panose="020B0503020204020204" pitchFamily="34" charset="-122"/>
            </a:endParaRPr>
          </a:p>
        </p:txBody>
      </p:sp>
      <p:sp>
        <p:nvSpPr>
          <p:cNvPr id="13" name="椭圆 12">
            <a:hlinkClick r:id="rId7" action="ppaction://hlinksldjump"/>
          </p:cNvPr>
          <p:cNvSpPr/>
          <p:nvPr/>
        </p:nvSpPr>
        <p:spPr>
          <a:xfrm>
            <a:off x="3268660" y="5597471"/>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5</a:t>
            </a:r>
            <a:endParaRPr lang="zh-CN" altLang="en-US" sz="2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4949237" y="4468471"/>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保护具的应用</a:t>
            </a:r>
          </a:p>
        </p:txBody>
      </p:sp>
      <p:sp>
        <p:nvSpPr>
          <p:cNvPr id="15" name="文本框 14"/>
          <p:cNvSpPr txBox="1"/>
          <p:nvPr/>
        </p:nvSpPr>
        <p:spPr>
          <a:xfrm>
            <a:off x="4204397" y="5728588"/>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常见护理职业损伤因素及防护</a:t>
            </a:r>
          </a:p>
        </p:txBody>
      </p:sp>
      <p:sp>
        <p:nvSpPr>
          <p:cNvPr id="18" name="文本框 17"/>
          <p:cNvSpPr txBox="1"/>
          <p:nvPr/>
        </p:nvSpPr>
        <p:spPr>
          <a:xfrm>
            <a:off x="782558" y="2951946"/>
            <a:ext cx="1980029" cy="954107"/>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第九章</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r>
              <a:rPr lang="zh-CN" altLang="en-US" sz="2800" b="1" dirty="0" smtClean="0">
                <a:solidFill>
                  <a:schemeClr val="bg1"/>
                </a:solidFill>
                <a:latin typeface="微软雅黑" panose="020B0503020204020204" pitchFamily="34" charset="-122"/>
                <a:ea typeface="微软雅黑" panose="020B0503020204020204" pitchFamily="34" charset="-122"/>
              </a:rPr>
              <a:t>舒适与安全</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15"/>
                                        </p:tgtEl>
                                        <p:attrNameLst>
                                          <p:attrName>ppt_x</p:attrName>
                                          <p:attrName>ppt_y</p:attrName>
                                        </p:attrNameLst>
                                      </p:cBhvr>
                                    </p:animMotion>
                                    <p:animRot by="1500000">
                                      <p:cBhvr>
                                        <p:cTn id="7" dur="125" fill="hold">
                                          <p:stCondLst>
                                            <p:cond delay="0"/>
                                          </p:stCondLst>
                                        </p:cTn>
                                        <p:tgtEl>
                                          <p:spTgt spid="15"/>
                                        </p:tgtEl>
                                        <p:attrNameLst>
                                          <p:attrName>r</p:attrName>
                                        </p:attrNameLst>
                                      </p:cBhvr>
                                    </p:animRot>
                                    <p:animRot by="-1500000">
                                      <p:cBhvr>
                                        <p:cTn id="8" dur="125" fill="hold">
                                          <p:stCondLst>
                                            <p:cond delay="125"/>
                                          </p:stCondLst>
                                        </p:cTn>
                                        <p:tgtEl>
                                          <p:spTgt spid="15"/>
                                        </p:tgtEl>
                                        <p:attrNameLst>
                                          <p:attrName>r</p:attrName>
                                        </p:attrNameLst>
                                      </p:cBhvr>
                                    </p:animRot>
                                    <p:animRot by="-1500000">
                                      <p:cBhvr>
                                        <p:cTn id="9" dur="125" fill="hold">
                                          <p:stCondLst>
                                            <p:cond delay="250"/>
                                          </p:stCondLst>
                                        </p:cTn>
                                        <p:tgtEl>
                                          <p:spTgt spid="15"/>
                                        </p:tgtEl>
                                        <p:attrNameLst>
                                          <p:attrName>r</p:attrName>
                                        </p:attrNameLst>
                                      </p:cBhvr>
                                    </p:animRot>
                                    <p:animRot by="1500000">
                                      <p:cBhvr>
                                        <p:cTn id="10" dur="125" fill="hold">
                                          <p:stCondLst>
                                            <p:cond delay="375"/>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常见护理职业损伤因素及防护</a:t>
            </a:r>
          </a:p>
        </p:txBody>
      </p:sp>
      <p:sp>
        <p:nvSpPr>
          <p:cNvPr id="14" name="直角三角形 13"/>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a:extLst>
              <a:ext uri="{28A0092B-C50C-407E-A947-70E740481C1C}">
                <a14:useLocalDpi xmlns:a14="http://schemas.microsoft.com/office/drawing/2010/main" val="0"/>
              </a:ext>
            </a:extLst>
          </a:blip>
          <a:srcRect t="5483" b="6068"/>
          <a:stretch>
            <a:fillRect/>
          </a:stretch>
        </p:blipFill>
        <p:spPr>
          <a:xfrm>
            <a:off x="4147457" y="1691884"/>
            <a:ext cx="3897086" cy="3897848"/>
          </a:xfrm>
          <a:custGeom>
            <a:avLst/>
            <a:gdLst>
              <a:gd name="connsiteX0" fmla="*/ 0 w 3897086"/>
              <a:gd name="connsiteY0" fmla="*/ 0 h 3897086"/>
              <a:gd name="connsiteX1" fmla="*/ 3897086 w 3897086"/>
              <a:gd name="connsiteY1" fmla="*/ 0 h 3897086"/>
              <a:gd name="connsiteX2" fmla="*/ 3897086 w 3897086"/>
              <a:gd name="connsiteY2" fmla="*/ 3897086 h 3897086"/>
              <a:gd name="connsiteX3" fmla="*/ 0 w 3897086"/>
              <a:gd name="connsiteY3" fmla="*/ 3897086 h 3897086"/>
            </a:gdLst>
            <a:ahLst/>
            <a:cxnLst>
              <a:cxn ang="0">
                <a:pos x="connsiteX0" y="connsiteY0"/>
              </a:cxn>
              <a:cxn ang="0">
                <a:pos x="connsiteX1" y="connsiteY1"/>
              </a:cxn>
              <a:cxn ang="0">
                <a:pos x="connsiteX2" y="connsiteY2"/>
              </a:cxn>
              <a:cxn ang="0">
                <a:pos x="connsiteX3" y="connsiteY3"/>
              </a:cxn>
            </a:cxnLst>
            <a:rect l="l" t="t" r="r" b="b"/>
            <a:pathLst>
              <a:path w="3897086" h="3897086">
                <a:moveTo>
                  <a:pt x="0" y="0"/>
                </a:moveTo>
                <a:lnTo>
                  <a:pt x="3897086" y="0"/>
                </a:lnTo>
                <a:lnTo>
                  <a:pt x="3897086" y="3897086"/>
                </a:lnTo>
                <a:lnTo>
                  <a:pt x="0" y="3897086"/>
                </a:lnTo>
                <a:close/>
              </a:path>
            </a:pathLst>
          </a:custGeom>
          <a:noFill/>
        </p:spPr>
      </p:pic>
      <p:sp>
        <p:nvSpPr>
          <p:cNvPr id="16" name="矩形 15"/>
          <p:cNvSpPr/>
          <p:nvPr/>
        </p:nvSpPr>
        <p:spPr>
          <a:xfrm>
            <a:off x="8044543" y="1692956"/>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62000" y="1692648"/>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04878" y="1692648"/>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044542" y="4928355"/>
            <a:ext cx="3740757"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19"/>
          <p:cNvSpPr/>
          <p:nvPr/>
        </p:nvSpPr>
        <p:spPr>
          <a:xfrm>
            <a:off x="11430000" y="4646163"/>
            <a:ext cx="355299"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a:off x="404877" y="2354027"/>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513019" y="1730795"/>
            <a:ext cx="1847460"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rPr>
              <a:t>课前思考</a:t>
            </a:r>
            <a:endParaRPr lang="zh-CN" altLang="en-US" sz="32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3" name="文本框 22"/>
          <p:cNvSpPr txBox="1"/>
          <p:nvPr/>
        </p:nvSpPr>
        <p:spPr>
          <a:xfrm>
            <a:off x="9098872" y="4966500"/>
            <a:ext cx="1632096"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rPr>
              <a:t>想一想</a:t>
            </a:r>
            <a:endParaRPr lang="zh-CN" altLang="en-US" sz="32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4" name="直角三角形 23"/>
          <p:cNvSpPr/>
          <p:nvPr/>
        </p:nvSpPr>
        <p:spPr>
          <a:xfrm rot="16200000">
            <a:off x="7377605" y="4922794"/>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24"/>
          <p:cNvSpPr/>
          <p:nvPr/>
        </p:nvSpPr>
        <p:spPr>
          <a:xfrm rot="5400000">
            <a:off x="4152708" y="1687089"/>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138384" y="2767258"/>
            <a:ext cx="2838450" cy="2285365"/>
          </a:xfrm>
          <a:prstGeom prst="rect">
            <a:avLst/>
          </a:prstGeom>
          <a:noFill/>
        </p:spPr>
        <p:txBody>
          <a:bodyPr wrap="square" rtlCol="0">
            <a:spAutoFit/>
          </a:bodyPr>
          <a:lstStyle/>
          <a:p>
            <a:pPr lvl="0" fontAlgn="base">
              <a:lnSpc>
                <a:spcPct val="120000"/>
              </a:lnSpc>
              <a:spcBef>
                <a:spcPct val="0"/>
              </a:spcBef>
              <a:spcAft>
                <a:spcPct val="0"/>
              </a:spcAft>
            </a:pPr>
            <a:r>
              <a:rPr lang="zh-CN" altLang="en-US" sz="2400" dirty="0">
                <a:latin typeface="微软雅黑" panose="020B0503020204020204" pitchFamily="34" charset="-122"/>
                <a:ea typeface="微软雅黑" panose="020B0503020204020204" pitchFamily="34" charset="-122"/>
                <a:sym typeface="Tahoma" panose="020B0604030504040204" pitchFamily="34" charset="0"/>
              </a:rPr>
              <a:t>      </a:t>
            </a:r>
            <a:r>
              <a:rPr lang="zh-CN" altLang="en-US" sz="2400" b="1" dirty="0">
                <a:latin typeface="微软雅黑" panose="020B0503020204020204" pitchFamily="34" charset="-122"/>
                <a:ea typeface="微软雅黑" panose="020B0503020204020204" pitchFamily="34" charset="-122"/>
                <a:sym typeface="Tahoma" panose="020B0604030504040204" pitchFamily="34" charset="0"/>
              </a:rPr>
              <a:t>护士小王，</a:t>
            </a:r>
            <a:r>
              <a:rPr lang="en-US" altLang="zh-CN" sz="2400" b="1" dirty="0">
                <a:latin typeface="微软雅黑" panose="020B0503020204020204" pitchFamily="34" charset="-122"/>
                <a:ea typeface="微软雅黑" panose="020B0503020204020204" pitchFamily="34" charset="-122"/>
                <a:sym typeface="Tahoma" panose="020B0604030504040204" pitchFamily="34" charset="0"/>
              </a:rPr>
              <a:t>26</a:t>
            </a:r>
            <a:r>
              <a:rPr lang="zh-CN" altLang="en-US" sz="2400" b="1" dirty="0">
                <a:latin typeface="微软雅黑" panose="020B0503020204020204" pitchFamily="34" charset="-122"/>
                <a:ea typeface="微软雅黑" panose="020B0503020204020204" pitchFamily="34" charset="-122"/>
                <a:sym typeface="Tahoma" panose="020B0604030504040204" pitchFamily="34" charset="0"/>
              </a:rPr>
              <a:t>岁，下班前被艾滋病病人用过的针头刺破手指，出血不止。</a:t>
            </a:r>
            <a:endParaRPr lang="zh-CN" altLang="en-US"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endParaRPr>
          </a:p>
        </p:txBody>
      </p:sp>
      <p:sp>
        <p:nvSpPr>
          <p:cNvPr id="27" name="文本框 26"/>
          <p:cNvSpPr txBox="1"/>
          <p:nvPr/>
        </p:nvSpPr>
        <p:spPr>
          <a:xfrm>
            <a:off x="8269762" y="2140513"/>
            <a:ext cx="2838450" cy="2369880"/>
          </a:xfrm>
          <a:prstGeom prst="rect">
            <a:avLst/>
          </a:prstGeom>
          <a:noFill/>
        </p:spPr>
        <p:txBody>
          <a:bodyPr wrap="square" rtlCol="0">
            <a:spAutoFit/>
          </a:bodyPr>
          <a:lstStyle/>
          <a:p>
            <a:r>
              <a:rPr lang="en-US" altLang="zh-CN"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小王应立即采取怎样的紧急措施，处理伤口？</a:t>
            </a:r>
          </a:p>
          <a:p>
            <a:pPr algn="ctr"/>
            <a:endParaRPr lang="en-US" altLang="zh-CN"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endParaRPr>
          </a:p>
          <a:p>
            <a:r>
              <a:rPr lang="en-US" altLang="zh-CN"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该情况是否需要报告医院相关部门</a:t>
            </a:r>
            <a:r>
              <a:rPr lang="zh-CN" altLang="en-US" sz="28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a:t>
            </a: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wipe(up)">
                                      <p:cBhvr>
                                        <p:cTn id="12" dur="500"/>
                                        <p:tgtEl>
                                          <p:spTgt spid="27">
                                            <p:txEl>
                                              <p:pRg st="0" end="0"/>
                                            </p:txEl>
                                          </p:spTgt>
                                        </p:tgtEl>
                                      </p:cBhvr>
                                    </p:animEffect>
                                  </p:childTnLst>
                                </p:cTn>
                              </p:par>
                              <p:par>
                                <p:cTn id="13" presetID="22" presetClass="entr" presetSubtype="1" fill="hold" nodeType="withEffect">
                                  <p:stCondLst>
                                    <p:cond delay="0"/>
                                  </p:stCondLst>
                                  <p:childTnLst>
                                    <p:set>
                                      <p:cBhvr>
                                        <p:cTn id="14" dur="1" fill="hold">
                                          <p:stCondLst>
                                            <p:cond delay="0"/>
                                          </p:stCondLst>
                                        </p:cTn>
                                        <p:tgtEl>
                                          <p:spTgt spid="27">
                                            <p:txEl>
                                              <p:pRg st="2" end="2"/>
                                            </p:txEl>
                                          </p:spTgt>
                                        </p:tgtEl>
                                        <p:attrNameLst>
                                          <p:attrName>style.visibility</p:attrName>
                                        </p:attrNameLst>
                                      </p:cBhvr>
                                      <p:to>
                                        <p:strVal val="visible"/>
                                      </p:to>
                                    </p:set>
                                    <p:animEffect transition="in" filter="wipe(up)">
                                      <p:cBhvr>
                                        <p:cTn id="15" dur="500"/>
                                        <p:tgtEl>
                                          <p:spTgt spid="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33" name="矩形 19"/>
          <p:cNvSpPr/>
          <p:nvPr/>
        </p:nvSpPr>
        <p:spPr>
          <a:xfrm>
            <a:off x="3291796" y="3082629"/>
            <a:ext cx="5589349" cy="30060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 name="connsiteX0-41" fmla="*/ 0 w 5589349"/>
              <a:gd name="connsiteY0-42" fmla="*/ 1828800 h 3082246"/>
              <a:gd name="connsiteX1-43" fmla="*/ 5579824 w 5589349"/>
              <a:gd name="connsiteY1-44" fmla="*/ 0 h 3082246"/>
              <a:gd name="connsiteX2-45" fmla="*/ 5589349 w 5589349"/>
              <a:gd name="connsiteY2-46" fmla="*/ 1285196 h 3082246"/>
              <a:gd name="connsiteX3-47" fmla="*/ 0 w 5589349"/>
              <a:gd name="connsiteY3-48" fmla="*/ 3082246 h 3082246"/>
              <a:gd name="connsiteX4-49" fmla="*/ 0 w 5589349"/>
              <a:gd name="connsiteY4-50" fmla="*/ 1828800 h 3082246"/>
              <a:gd name="connsiteX0-51" fmla="*/ 0 w 5589349"/>
              <a:gd name="connsiteY0-52" fmla="*/ 1790700 h 3044146"/>
              <a:gd name="connsiteX1-53" fmla="*/ 5567124 w 5589349"/>
              <a:gd name="connsiteY1-54" fmla="*/ 0 h 3044146"/>
              <a:gd name="connsiteX2-55" fmla="*/ 5589349 w 5589349"/>
              <a:gd name="connsiteY2-56" fmla="*/ 1247096 h 3044146"/>
              <a:gd name="connsiteX3-57" fmla="*/ 0 w 5589349"/>
              <a:gd name="connsiteY3-58" fmla="*/ 3044146 h 3044146"/>
              <a:gd name="connsiteX4-59" fmla="*/ 0 w 5589349"/>
              <a:gd name="connsiteY4-60" fmla="*/ 1790700 h 3044146"/>
              <a:gd name="connsiteX0-61" fmla="*/ 0 w 5589349"/>
              <a:gd name="connsiteY0-62" fmla="*/ 1790700 h 3006046"/>
              <a:gd name="connsiteX1-63" fmla="*/ 5567124 w 5589349"/>
              <a:gd name="connsiteY1-64" fmla="*/ 0 h 3006046"/>
              <a:gd name="connsiteX2-65" fmla="*/ 5589349 w 5589349"/>
              <a:gd name="connsiteY2-66" fmla="*/ 1247096 h 3006046"/>
              <a:gd name="connsiteX3-67" fmla="*/ 0 w 5589349"/>
              <a:gd name="connsiteY3-68" fmla="*/ 3006046 h 3006046"/>
              <a:gd name="connsiteX4-69" fmla="*/ 0 w 5589349"/>
              <a:gd name="connsiteY4-70" fmla="*/ 1790700 h 3006046"/>
              <a:gd name="connsiteX0-71" fmla="*/ 0 w 5589349"/>
              <a:gd name="connsiteY0-72" fmla="*/ 1765300 h 3006046"/>
              <a:gd name="connsiteX1-73" fmla="*/ 5567124 w 5589349"/>
              <a:gd name="connsiteY1-74" fmla="*/ 0 h 3006046"/>
              <a:gd name="connsiteX2-75" fmla="*/ 5589349 w 5589349"/>
              <a:gd name="connsiteY2-76" fmla="*/ 1247096 h 3006046"/>
              <a:gd name="connsiteX3-77" fmla="*/ 0 w 5589349"/>
              <a:gd name="connsiteY3-78" fmla="*/ 3006046 h 3006046"/>
              <a:gd name="connsiteX4-79" fmla="*/ 0 w 5589349"/>
              <a:gd name="connsiteY4-80" fmla="*/ 1765300 h 30060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06046">
                <a:moveTo>
                  <a:pt x="0" y="1765300"/>
                </a:moveTo>
                <a:lnTo>
                  <a:pt x="5567124" y="0"/>
                </a:lnTo>
                <a:lnTo>
                  <a:pt x="5589349" y="1247096"/>
                </a:lnTo>
                <a:lnTo>
                  <a:pt x="0" y="3006046"/>
                </a:lnTo>
                <a:lnTo>
                  <a:pt x="0" y="1765300"/>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19"/>
          <p:cNvSpPr/>
          <p:nvPr/>
        </p:nvSpPr>
        <p:spPr>
          <a:xfrm>
            <a:off x="3301325" y="1251086"/>
            <a:ext cx="5589349" cy="30822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82246">
                <a:moveTo>
                  <a:pt x="0" y="1828800"/>
                </a:moveTo>
                <a:lnTo>
                  <a:pt x="5579824" y="0"/>
                </a:lnTo>
                <a:lnTo>
                  <a:pt x="5589349" y="1234396"/>
                </a:lnTo>
                <a:lnTo>
                  <a:pt x="0" y="3082246"/>
                </a:lnTo>
                <a:lnTo>
                  <a:pt x="0" y="1828800"/>
                </a:lnTo>
                <a:close/>
              </a:path>
            </a:pathLst>
          </a:custGeom>
          <a:solidFill>
            <a:srgbClr val="2A6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juxing1"/>
          <p:cNvSpPr/>
          <p:nvPr/>
        </p:nvSpPr>
        <p:spPr>
          <a:xfrm>
            <a:off x="3296563" y="1221805"/>
            <a:ext cx="5598874" cy="1253446"/>
          </a:xfrm>
          <a:prstGeom prst="rect">
            <a:avLst/>
          </a:prstGeom>
          <a:solidFill>
            <a:srgbClr val="7EB0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juxing2"/>
          <p:cNvSpPr/>
          <p:nvPr/>
        </p:nvSpPr>
        <p:spPr>
          <a:xfrm>
            <a:off x="3296561" y="3079886"/>
            <a:ext cx="5598875" cy="1253446"/>
          </a:xfrm>
          <a:prstGeom prst="rect">
            <a:avLst/>
          </a:prstGeom>
          <a:solidFill>
            <a:srgbClr val="3786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juxing3"/>
          <p:cNvSpPr/>
          <p:nvPr/>
        </p:nvSpPr>
        <p:spPr>
          <a:xfrm>
            <a:off x="3296561" y="4847858"/>
            <a:ext cx="5598875" cy="1253446"/>
          </a:xfrm>
          <a:prstGeom prst="rect">
            <a:avLst/>
          </a:prstGeom>
          <a:solidFill>
            <a:srgbClr val="2867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3541086" y="1617695"/>
            <a:ext cx="5109828" cy="461665"/>
          </a:xfrm>
          <a:prstGeom prst="rect">
            <a:avLst/>
          </a:prstGeom>
          <a:noFill/>
        </p:spPr>
        <p:txBody>
          <a:bodyPr wrap="square" rtlCol="0">
            <a:spAutoFit/>
          </a:bodyPr>
          <a:lstStyle/>
          <a:p>
            <a:r>
              <a:rPr lang="zh-CN" altLang="en-US" sz="2400" b="1" dirty="0" smtClean="0">
                <a:solidFill>
                  <a:srgbClr val="FFFF66"/>
                </a:solidFill>
                <a:latin typeface="微软雅黑" panose="020B0503020204020204" pitchFamily="34" charset="-122"/>
                <a:ea typeface="微软雅黑" panose="020B0503020204020204" pitchFamily="34" charset="-122"/>
                <a:sym typeface="Tahoma" panose="020B0604030504040204" pitchFamily="34" charset="0"/>
              </a:rPr>
              <a:t>熟悉</a:t>
            </a:r>
            <a:r>
              <a:rPr lang="zh-CN" altLang="en-US" sz="24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护理</a:t>
            </a:r>
            <a:r>
              <a:rPr lang="zh-CN" altLang="en-US" sz="2400" b="1"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职业防护的相关概念及意义</a:t>
            </a:r>
          </a:p>
        </p:txBody>
      </p:sp>
      <p:sp>
        <p:nvSpPr>
          <p:cNvPr id="39" name="文本框 38"/>
          <p:cNvSpPr txBox="1"/>
          <p:nvPr/>
        </p:nvSpPr>
        <p:spPr>
          <a:xfrm>
            <a:off x="3541646" y="3476109"/>
            <a:ext cx="5606255" cy="461665"/>
          </a:xfrm>
          <a:prstGeom prst="rect">
            <a:avLst/>
          </a:prstGeom>
          <a:noFill/>
        </p:spPr>
        <p:txBody>
          <a:bodyPr wrap="square" rtlCol="0">
            <a:spAutoFit/>
          </a:bodyPr>
          <a:lstStyle/>
          <a:p>
            <a:r>
              <a:rPr lang="zh-CN" altLang="en-US" sz="2400" b="1" dirty="0">
                <a:solidFill>
                  <a:srgbClr val="FF0000"/>
                </a:solidFill>
                <a:latin typeface="微软雅黑" panose="020B0503020204020204" pitchFamily="34" charset="-122"/>
                <a:ea typeface="微软雅黑" panose="020B0503020204020204" pitchFamily="34" charset="-122"/>
                <a:sym typeface="Tahoma" panose="020B0604030504040204" pitchFamily="34" charset="0"/>
              </a:rPr>
              <a:t>掌握</a:t>
            </a:r>
            <a:r>
              <a:rPr lang="zh-CN" altLang="en-US" sz="2400" b="1"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常见护理职业损伤的危害因素</a:t>
            </a:r>
          </a:p>
        </p:txBody>
      </p:sp>
      <p:sp>
        <p:nvSpPr>
          <p:cNvPr id="40" name="文本框 39"/>
          <p:cNvSpPr txBox="1"/>
          <p:nvPr/>
        </p:nvSpPr>
        <p:spPr>
          <a:xfrm>
            <a:off x="3541646" y="5243113"/>
            <a:ext cx="4487666" cy="461665"/>
          </a:xfrm>
          <a:prstGeom prst="rect">
            <a:avLst/>
          </a:prstGeom>
          <a:noFill/>
        </p:spPr>
        <p:txBody>
          <a:bodyPr wrap="square" rtlCol="0">
            <a:spAutoFit/>
          </a:bodyPr>
          <a:lstStyle/>
          <a:p>
            <a:pPr algn="ctr"/>
            <a:r>
              <a:rPr lang="zh-CN" altLang="en-US" sz="2400" b="1" dirty="0">
                <a:solidFill>
                  <a:srgbClr val="FF0000"/>
                </a:solidFill>
                <a:latin typeface="微软雅黑" panose="020B0503020204020204" pitchFamily="34" charset="-122"/>
                <a:ea typeface="微软雅黑" panose="020B0503020204020204" pitchFamily="34" charset="-122"/>
                <a:sym typeface="Tahoma" panose="020B0604030504040204" pitchFamily="34" charset="0"/>
              </a:rPr>
              <a:t>掌握</a:t>
            </a:r>
            <a:r>
              <a:rPr lang="zh-CN" altLang="en-US" sz="2400" b="1"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常见护理职业损伤的防护</a:t>
            </a:r>
          </a:p>
        </p:txBody>
      </p:sp>
      <p:sp>
        <p:nvSpPr>
          <p:cNvPr id="42" name="等腰三角形 41"/>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257470"/>
            <a:ext cx="2387065"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91658" y="257470"/>
            <a:ext cx="1906649"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学习目标</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18" name="直角三角形 17"/>
          <p:cNvSpPr/>
          <p:nvPr/>
        </p:nvSpPr>
        <p:spPr>
          <a:xfrm flipV="1">
            <a:off x="1530722" y="826857"/>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175"/>
            <a:ext cx="5935980"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674" name="文本框 12"/>
          <p:cNvSpPr txBox="1">
            <a:spLocks noChangeArrowheads="1"/>
          </p:cNvSpPr>
          <p:nvPr/>
        </p:nvSpPr>
        <p:spPr bwMode="auto">
          <a:xfrm>
            <a:off x="192405" y="257175"/>
            <a:ext cx="5611495" cy="596900"/>
          </a:xfrm>
          <a:prstGeom prst="rect">
            <a:avLst/>
          </a:prstGeom>
          <a:noFill/>
          <a:ln w="9525">
            <a:noFill/>
            <a:miter lim="800000"/>
          </a:ln>
        </p:spPr>
        <p:txBody>
          <a:bodyPr wrap="square">
            <a:spAutoFit/>
          </a:bodyPr>
          <a:lstStyle/>
          <a:p>
            <a:r>
              <a:rPr lang="zh-CN" altLang="en-US" sz="3100" b="1" dirty="0">
                <a:solidFill>
                  <a:schemeClr val="bg1"/>
                </a:solidFill>
                <a:effectLst/>
                <a:latin typeface="微软雅黑" panose="020B0503020204020204" pitchFamily="34" charset="-122"/>
                <a:ea typeface="微软雅黑" panose="020B0503020204020204" pitchFamily="34" charset="-122"/>
                <a:sym typeface="+mn-ea"/>
              </a:rPr>
              <a:t>常见护理职业损伤因素及防护</a:t>
            </a:r>
          </a:p>
        </p:txBody>
      </p:sp>
      <p:sp>
        <p:nvSpPr>
          <p:cNvPr id="14" name="直角三角形 13"/>
          <p:cNvSpPr/>
          <p:nvPr/>
        </p:nvSpPr>
        <p:spPr>
          <a:xfrm flipV="1">
            <a:off x="5080318"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等腰三角形 15"/>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等腰三角形 24"/>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6" name="Freeform 5"/>
          <p:cNvSpPr/>
          <p:nvPr/>
        </p:nvSpPr>
        <p:spPr bwMode="auto">
          <a:xfrm>
            <a:off x="6105525" y="2011363"/>
            <a:ext cx="1552575" cy="2038350"/>
          </a:xfrm>
          <a:custGeom>
            <a:avLst/>
            <a:gdLst>
              <a:gd name="T0" fmla="*/ 0 w 6568"/>
              <a:gd name="T1" fmla="*/ 5750 h 8625"/>
              <a:gd name="T2" fmla="*/ 4980 w 6568"/>
              <a:gd name="T3" fmla="*/ 8625 h 8625"/>
              <a:gd name="T4" fmla="*/ 2875 w 6568"/>
              <a:gd name="T5" fmla="*/ 770 h 8625"/>
              <a:gd name="T6" fmla="*/ 0 w 6568"/>
              <a:gd name="T7" fmla="*/ 0 h 8625"/>
              <a:gd name="T8" fmla="*/ 0 w 6568"/>
              <a:gd name="T9" fmla="*/ 5750 h 8625"/>
            </a:gdLst>
            <a:ahLst/>
            <a:cxnLst>
              <a:cxn ang="0">
                <a:pos x="T0" y="T1"/>
              </a:cxn>
              <a:cxn ang="0">
                <a:pos x="T2" y="T3"/>
              </a:cxn>
              <a:cxn ang="0">
                <a:pos x="T4" y="T5"/>
              </a:cxn>
              <a:cxn ang="0">
                <a:pos x="T6" y="T7"/>
              </a:cxn>
              <a:cxn ang="0">
                <a:pos x="T8" y="T9"/>
              </a:cxn>
            </a:cxnLst>
            <a:rect l="0" t="0" r="r" b="b"/>
            <a:pathLst>
              <a:path w="6568" h="8625">
                <a:moveTo>
                  <a:pt x="0" y="5750"/>
                </a:moveTo>
                <a:lnTo>
                  <a:pt x="4980" y="8625"/>
                </a:lnTo>
                <a:cubicBezTo>
                  <a:pt x="6568" y="5875"/>
                  <a:pt x="5626" y="2358"/>
                  <a:pt x="2875" y="770"/>
                </a:cubicBezTo>
                <a:cubicBezTo>
                  <a:pt x="2001" y="266"/>
                  <a:pt x="1010" y="0"/>
                  <a:pt x="0" y="0"/>
                </a:cubicBezTo>
                <a:lnTo>
                  <a:pt x="0" y="5750"/>
                </a:lnTo>
                <a:close/>
              </a:path>
            </a:pathLst>
          </a:custGeom>
          <a:solidFill>
            <a:schemeClr val="accent4">
              <a:lumMod val="40000"/>
              <a:lumOff val="60000"/>
            </a:schemeClr>
          </a:solidFill>
          <a:ln w="0">
            <a:solidFill>
              <a:schemeClr val="accent1">
                <a:shade val="50000"/>
              </a:schemeClr>
            </a:solidFill>
            <a:prstDash val="dash"/>
            <a:round/>
          </a:ln>
        </p:spPr>
        <p:txBody>
          <a:bodyPr/>
          <a:lstStyle/>
          <a:p>
            <a:pPr fontAlgn="auto">
              <a:spcBef>
                <a:spcPts val="0"/>
              </a:spcBef>
              <a:spcAft>
                <a:spcPts val="0"/>
              </a:spcAft>
              <a:defRPr/>
            </a:pPr>
            <a:endParaRPr lang="zh-CN" altLang="en-US">
              <a:latin typeface="+mn-lt"/>
              <a:ea typeface="+mn-ea"/>
            </a:endParaRPr>
          </a:p>
        </p:txBody>
      </p:sp>
      <p:sp>
        <p:nvSpPr>
          <p:cNvPr id="47" name="Freeform 7"/>
          <p:cNvSpPr/>
          <p:nvPr/>
        </p:nvSpPr>
        <p:spPr bwMode="auto">
          <a:xfrm>
            <a:off x="4929188" y="3370263"/>
            <a:ext cx="2354262" cy="1552575"/>
          </a:xfrm>
          <a:custGeom>
            <a:avLst/>
            <a:gdLst>
              <a:gd name="T0" fmla="*/ 9959 w 19919"/>
              <a:gd name="T1" fmla="*/ 0 h 13135"/>
              <a:gd name="T2" fmla="*/ 0 w 19919"/>
              <a:gd name="T3" fmla="*/ 5750 h 13135"/>
              <a:gd name="T4" fmla="*/ 15709 w 19919"/>
              <a:gd name="T5" fmla="*/ 9959 h 13135"/>
              <a:gd name="T6" fmla="*/ 19919 w 19919"/>
              <a:gd name="T7" fmla="*/ 5750 h 13135"/>
              <a:gd name="T8" fmla="*/ 9959 w 19919"/>
              <a:gd name="T9" fmla="*/ 0 h 13135"/>
            </a:gdLst>
            <a:ahLst/>
            <a:cxnLst>
              <a:cxn ang="0">
                <a:pos x="T0" y="T1"/>
              </a:cxn>
              <a:cxn ang="0">
                <a:pos x="T2" y="T3"/>
              </a:cxn>
              <a:cxn ang="0">
                <a:pos x="T4" y="T5"/>
              </a:cxn>
              <a:cxn ang="0">
                <a:pos x="T6" y="T7"/>
              </a:cxn>
              <a:cxn ang="0">
                <a:pos x="T8" y="T9"/>
              </a:cxn>
            </a:cxnLst>
            <a:rect l="0" t="0" r="r" b="b"/>
            <a:pathLst>
              <a:path w="19919" h="13135">
                <a:moveTo>
                  <a:pt x="9959" y="0"/>
                </a:moveTo>
                <a:lnTo>
                  <a:pt x="0" y="5750"/>
                </a:lnTo>
                <a:cubicBezTo>
                  <a:pt x="3176" y="11250"/>
                  <a:pt x="10209" y="13135"/>
                  <a:pt x="15709" y="9959"/>
                </a:cubicBezTo>
                <a:cubicBezTo>
                  <a:pt x="17458" y="8950"/>
                  <a:pt x="18909" y="7498"/>
                  <a:pt x="19919" y="5750"/>
                </a:cubicBezTo>
                <a:lnTo>
                  <a:pt x="9959" y="0"/>
                </a:lnTo>
                <a:close/>
              </a:path>
            </a:pathLst>
          </a:custGeom>
          <a:solidFill>
            <a:schemeClr val="accent6">
              <a:lumMod val="40000"/>
              <a:lumOff val="60000"/>
            </a:schemeClr>
          </a:solidFill>
          <a:ln w="0">
            <a:solidFill>
              <a:schemeClr val="accent1">
                <a:shade val="50000"/>
              </a:schemeClr>
            </a:solidFill>
            <a:prstDash val="dash"/>
            <a:round/>
          </a:ln>
        </p:spPr>
        <p:txBody>
          <a:bodyPr/>
          <a:lstStyle/>
          <a:p>
            <a:pPr fontAlgn="auto">
              <a:spcBef>
                <a:spcPts val="0"/>
              </a:spcBef>
              <a:spcAft>
                <a:spcPts val="0"/>
              </a:spcAft>
              <a:defRPr/>
            </a:pPr>
            <a:endParaRPr lang="zh-CN" altLang="en-US">
              <a:latin typeface="+mn-lt"/>
              <a:ea typeface="+mn-ea"/>
            </a:endParaRPr>
          </a:p>
        </p:txBody>
      </p:sp>
      <p:sp>
        <p:nvSpPr>
          <p:cNvPr id="48" name="Freeform 9"/>
          <p:cNvSpPr/>
          <p:nvPr/>
        </p:nvSpPr>
        <p:spPr bwMode="auto">
          <a:xfrm>
            <a:off x="4746625" y="2011363"/>
            <a:ext cx="1358900" cy="2038350"/>
          </a:xfrm>
          <a:custGeom>
            <a:avLst/>
            <a:gdLst>
              <a:gd name="T0" fmla="*/ 11499 w 11499"/>
              <a:gd name="T1" fmla="*/ 11499 h 17249"/>
              <a:gd name="T2" fmla="*/ 11499 w 11499"/>
              <a:gd name="T3" fmla="*/ 0 h 17249"/>
              <a:gd name="T4" fmla="*/ 0 w 11499"/>
              <a:gd name="T5" fmla="*/ 11499 h 17249"/>
              <a:gd name="T6" fmla="*/ 1540 w 11499"/>
              <a:gd name="T7" fmla="*/ 17249 h 17249"/>
              <a:gd name="T8" fmla="*/ 11499 w 11499"/>
              <a:gd name="T9" fmla="*/ 11499 h 17249"/>
            </a:gdLst>
            <a:ahLst/>
            <a:cxnLst>
              <a:cxn ang="0">
                <a:pos x="T0" y="T1"/>
              </a:cxn>
              <a:cxn ang="0">
                <a:pos x="T2" y="T3"/>
              </a:cxn>
              <a:cxn ang="0">
                <a:pos x="T4" y="T5"/>
              </a:cxn>
              <a:cxn ang="0">
                <a:pos x="T6" y="T7"/>
              </a:cxn>
              <a:cxn ang="0">
                <a:pos x="T8" y="T9"/>
              </a:cxn>
            </a:cxnLst>
            <a:rect l="0" t="0" r="r" b="b"/>
            <a:pathLst>
              <a:path w="11499" h="17249">
                <a:moveTo>
                  <a:pt x="11499" y="11499"/>
                </a:moveTo>
                <a:lnTo>
                  <a:pt x="11499" y="0"/>
                </a:lnTo>
                <a:cubicBezTo>
                  <a:pt x="5148" y="0"/>
                  <a:pt x="0" y="5148"/>
                  <a:pt x="0" y="11499"/>
                </a:cubicBezTo>
                <a:cubicBezTo>
                  <a:pt x="0" y="13518"/>
                  <a:pt x="531" y="15501"/>
                  <a:pt x="1540" y="17249"/>
                </a:cubicBezTo>
                <a:lnTo>
                  <a:pt x="11499" y="11499"/>
                </a:lnTo>
                <a:close/>
              </a:path>
            </a:pathLst>
          </a:custGeom>
          <a:solidFill>
            <a:schemeClr val="accent2">
              <a:lumMod val="60000"/>
              <a:lumOff val="40000"/>
            </a:schemeClr>
          </a:solidFill>
          <a:ln w="0">
            <a:solidFill>
              <a:schemeClr val="accent1">
                <a:shade val="50000"/>
              </a:schemeClr>
            </a:solidFill>
            <a:prstDash val="dash"/>
            <a:round/>
          </a:ln>
        </p:spPr>
        <p:txBody>
          <a:bodyPr/>
          <a:lstStyle/>
          <a:p>
            <a:pPr fontAlgn="auto">
              <a:spcBef>
                <a:spcPts val="0"/>
              </a:spcBef>
              <a:spcAft>
                <a:spcPts val="0"/>
              </a:spcAft>
              <a:defRPr/>
            </a:pPr>
            <a:endParaRPr lang="zh-CN" altLang="en-US">
              <a:latin typeface="+mn-lt"/>
              <a:ea typeface="+mn-ea"/>
            </a:endParaRPr>
          </a:p>
        </p:txBody>
      </p:sp>
      <p:sp>
        <p:nvSpPr>
          <p:cNvPr id="50" name="文本框 49"/>
          <p:cNvSpPr txBox="1">
            <a:spLocks noChangeArrowheads="1"/>
          </p:cNvSpPr>
          <p:nvPr/>
        </p:nvSpPr>
        <p:spPr bwMode="auto">
          <a:xfrm>
            <a:off x="800735" y="2047875"/>
            <a:ext cx="4391660" cy="417830"/>
          </a:xfrm>
          <a:prstGeom prst="rect">
            <a:avLst/>
          </a:prstGeom>
          <a:noFill/>
          <a:ln w="9525">
            <a:noFill/>
            <a:miter lim="800000"/>
          </a:ln>
        </p:spPr>
        <p:txBody>
          <a:bodyPr wrap="square">
            <a:spAutoFit/>
          </a:bodyPr>
          <a:lstStyle/>
          <a:p>
            <a:r>
              <a:rPr lang="zh-CN" altLang="en-US" sz="2000">
                <a:solidFill>
                  <a:srgbClr val="F2F2F2"/>
                </a:solidFill>
                <a:latin typeface="微软雅黑" panose="020B0503020204020204" pitchFamily="34" charset="-122"/>
                <a:ea typeface="微软雅黑" panose="020B0503020204020204" pitchFamily="34" charset="-122"/>
              </a:rPr>
              <a:t>一、护理职业防护的相关概念及意义</a:t>
            </a:r>
          </a:p>
        </p:txBody>
      </p:sp>
      <p:sp>
        <p:nvSpPr>
          <p:cNvPr id="51" name="文本框 50"/>
          <p:cNvSpPr txBox="1">
            <a:spLocks noChangeArrowheads="1"/>
          </p:cNvSpPr>
          <p:nvPr/>
        </p:nvSpPr>
        <p:spPr bwMode="auto">
          <a:xfrm>
            <a:off x="8101330" y="2047875"/>
            <a:ext cx="4150360" cy="417830"/>
          </a:xfrm>
          <a:prstGeom prst="rect">
            <a:avLst/>
          </a:prstGeom>
          <a:noFill/>
          <a:ln w="9525">
            <a:noFill/>
            <a:miter lim="800000"/>
          </a:ln>
        </p:spPr>
        <p:txBody>
          <a:bodyPr wrap="square">
            <a:spAutoFit/>
          </a:bodyPr>
          <a:lstStyle/>
          <a:p>
            <a:r>
              <a:rPr lang="zh-CN" altLang="en-US" sz="2000">
                <a:solidFill>
                  <a:srgbClr val="F2F2F2"/>
                </a:solidFill>
                <a:latin typeface="微软雅黑" panose="020B0503020204020204" pitchFamily="34" charset="-122"/>
                <a:ea typeface="微软雅黑" panose="020B0503020204020204" pitchFamily="34" charset="-122"/>
              </a:rPr>
              <a:t>二、常见护理职业损伤的危害因素</a:t>
            </a:r>
          </a:p>
        </p:txBody>
      </p:sp>
      <p:sp>
        <p:nvSpPr>
          <p:cNvPr id="52" name="文本框 51"/>
          <p:cNvSpPr txBox="1">
            <a:spLocks noChangeArrowheads="1"/>
          </p:cNvSpPr>
          <p:nvPr/>
        </p:nvSpPr>
        <p:spPr bwMode="auto">
          <a:xfrm>
            <a:off x="4554855" y="4923155"/>
            <a:ext cx="4383405" cy="417830"/>
          </a:xfrm>
          <a:prstGeom prst="rect">
            <a:avLst/>
          </a:prstGeom>
          <a:noFill/>
          <a:ln w="9525">
            <a:noFill/>
            <a:miter lim="800000"/>
          </a:ln>
        </p:spPr>
        <p:txBody>
          <a:bodyPr wrap="square">
            <a:spAutoFit/>
          </a:bodyPr>
          <a:lstStyle/>
          <a:p>
            <a:r>
              <a:rPr lang="zh-CN" altLang="en-US" sz="2000">
                <a:solidFill>
                  <a:srgbClr val="F2F2F2"/>
                </a:solidFill>
                <a:latin typeface="微软雅黑" panose="020B0503020204020204" pitchFamily="34" charset="-122"/>
                <a:ea typeface="微软雅黑" panose="020B0503020204020204" pitchFamily="34" charset="-122"/>
              </a:rPr>
              <a:t>三、常见护理职业损伤的防护</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anim calcmode="lin" valueType="num">
                                      <p:cBhvr>
                                        <p:cTn id="10" dur="500" fill="hold"/>
                                        <p:tgtEl>
                                          <p:spTgt spid="48"/>
                                        </p:tgtEl>
                                        <p:attrNameLst>
                                          <p:attrName>ppt_x</p:attrName>
                                        </p:attrNameLst>
                                      </p:cBhvr>
                                      <p:tavLst>
                                        <p:tav tm="0">
                                          <p:val>
                                            <p:fltVal val="0.5"/>
                                          </p:val>
                                        </p:tav>
                                        <p:tav tm="100000">
                                          <p:val>
                                            <p:strVal val="#ppt_x"/>
                                          </p:val>
                                        </p:tav>
                                      </p:tavLst>
                                    </p:anim>
                                    <p:anim calcmode="lin" valueType="num">
                                      <p:cBhvr>
                                        <p:cTn id="11" dur="500" fill="hold"/>
                                        <p:tgtEl>
                                          <p:spTgt spid="48"/>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300"/>
                                  </p:stCondLst>
                                  <p:childTnLst>
                                    <p:set>
                                      <p:cBhvr>
                                        <p:cTn id="13" dur="1" fill="hold">
                                          <p:stCondLst>
                                            <p:cond delay="0"/>
                                          </p:stCondLst>
                                        </p:cTn>
                                        <p:tgtEl>
                                          <p:spTgt spid="46"/>
                                        </p:tgtEl>
                                        <p:attrNameLst>
                                          <p:attrName>style.visibility</p:attrName>
                                        </p:attrNameLst>
                                      </p:cBhvr>
                                      <p:to>
                                        <p:strVal val="visible"/>
                                      </p:to>
                                    </p:set>
                                    <p:anim calcmode="lin" valueType="num">
                                      <p:cBhvr>
                                        <p:cTn id="14" dur="500" fill="hold"/>
                                        <p:tgtEl>
                                          <p:spTgt spid="46"/>
                                        </p:tgtEl>
                                        <p:attrNameLst>
                                          <p:attrName>ppt_w</p:attrName>
                                        </p:attrNameLst>
                                      </p:cBhvr>
                                      <p:tavLst>
                                        <p:tav tm="0">
                                          <p:val>
                                            <p:fltVal val="0"/>
                                          </p:val>
                                        </p:tav>
                                        <p:tav tm="100000">
                                          <p:val>
                                            <p:strVal val="#ppt_w"/>
                                          </p:val>
                                        </p:tav>
                                      </p:tavLst>
                                    </p:anim>
                                    <p:anim calcmode="lin" valueType="num">
                                      <p:cBhvr>
                                        <p:cTn id="15" dur="500" fill="hold"/>
                                        <p:tgtEl>
                                          <p:spTgt spid="46"/>
                                        </p:tgtEl>
                                        <p:attrNameLst>
                                          <p:attrName>ppt_h</p:attrName>
                                        </p:attrNameLst>
                                      </p:cBhvr>
                                      <p:tavLst>
                                        <p:tav tm="0">
                                          <p:val>
                                            <p:fltVal val="0"/>
                                          </p:val>
                                        </p:tav>
                                        <p:tav tm="100000">
                                          <p:val>
                                            <p:strVal val="#ppt_h"/>
                                          </p:val>
                                        </p:tav>
                                      </p:tavLst>
                                    </p:anim>
                                    <p:animEffect transition="in" filter="fade">
                                      <p:cBhvr>
                                        <p:cTn id="16" dur="500"/>
                                        <p:tgtEl>
                                          <p:spTgt spid="46"/>
                                        </p:tgtEl>
                                      </p:cBhvr>
                                    </p:animEffect>
                                    <p:anim calcmode="lin" valueType="num">
                                      <p:cBhvr>
                                        <p:cTn id="17" dur="500" fill="hold"/>
                                        <p:tgtEl>
                                          <p:spTgt spid="46"/>
                                        </p:tgtEl>
                                        <p:attrNameLst>
                                          <p:attrName>ppt_x</p:attrName>
                                        </p:attrNameLst>
                                      </p:cBhvr>
                                      <p:tavLst>
                                        <p:tav tm="0">
                                          <p:val>
                                            <p:fltVal val="0.5"/>
                                          </p:val>
                                        </p:tav>
                                        <p:tav tm="100000">
                                          <p:val>
                                            <p:strVal val="#ppt_x"/>
                                          </p:val>
                                        </p:tav>
                                      </p:tavLst>
                                    </p:anim>
                                    <p:anim calcmode="lin" valueType="num">
                                      <p:cBhvr>
                                        <p:cTn id="18" dur="500" fill="hold"/>
                                        <p:tgtEl>
                                          <p:spTgt spid="46"/>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600"/>
                                  </p:stCondLst>
                                  <p:childTnLst>
                                    <p:set>
                                      <p:cBhvr>
                                        <p:cTn id="20" dur="1" fill="hold">
                                          <p:stCondLst>
                                            <p:cond delay="0"/>
                                          </p:stCondLst>
                                        </p:cTn>
                                        <p:tgtEl>
                                          <p:spTgt spid="47"/>
                                        </p:tgtEl>
                                        <p:attrNameLst>
                                          <p:attrName>style.visibility</p:attrName>
                                        </p:attrNameLst>
                                      </p:cBhvr>
                                      <p:to>
                                        <p:strVal val="visible"/>
                                      </p:to>
                                    </p:set>
                                    <p:anim calcmode="lin" valueType="num">
                                      <p:cBhvr>
                                        <p:cTn id="21" dur="500" fill="hold"/>
                                        <p:tgtEl>
                                          <p:spTgt spid="47"/>
                                        </p:tgtEl>
                                        <p:attrNameLst>
                                          <p:attrName>ppt_w</p:attrName>
                                        </p:attrNameLst>
                                      </p:cBhvr>
                                      <p:tavLst>
                                        <p:tav tm="0">
                                          <p:val>
                                            <p:fltVal val="0"/>
                                          </p:val>
                                        </p:tav>
                                        <p:tav tm="100000">
                                          <p:val>
                                            <p:strVal val="#ppt_w"/>
                                          </p:val>
                                        </p:tav>
                                      </p:tavLst>
                                    </p:anim>
                                    <p:anim calcmode="lin" valueType="num">
                                      <p:cBhvr>
                                        <p:cTn id="22" dur="500" fill="hold"/>
                                        <p:tgtEl>
                                          <p:spTgt spid="47"/>
                                        </p:tgtEl>
                                        <p:attrNameLst>
                                          <p:attrName>ppt_h</p:attrName>
                                        </p:attrNameLst>
                                      </p:cBhvr>
                                      <p:tavLst>
                                        <p:tav tm="0">
                                          <p:val>
                                            <p:fltVal val="0"/>
                                          </p:val>
                                        </p:tav>
                                        <p:tav tm="100000">
                                          <p:val>
                                            <p:strVal val="#ppt_h"/>
                                          </p:val>
                                        </p:tav>
                                      </p:tavLst>
                                    </p:anim>
                                    <p:animEffect transition="in" filter="fade">
                                      <p:cBhvr>
                                        <p:cTn id="23" dur="500"/>
                                        <p:tgtEl>
                                          <p:spTgt spid="47"/>
                                        </p:tgtEl>
                                      </p:cBhvr>
                                    </p:animEffect>
                                    <p:anim calcmode="lin" valueType="num">
                                      <p:cBhvr>
                                        <p:cTn id="24" dur="500" fill="hold"/>
                                        <p:tgtEl>
                                          <p:spTgt spid="47"/>
                                        </p:tgtEl>
                                        <p:attrNameLst>
                                          <p:attrName>ppt_x</p:attrName>
                                        </p:attrNameLst>
                                      </p:cBhvr>
                                      <p:tavLst>
                                        <p:tav tm="0">
                                          <p:val>
                                            <p:fltVal val="0.5"/>
                                          </p:val>
                                        </p:tav>
                                        <p:tav tm="100000">
                                          <p:val>
                                            <p:strVal val="#ppt_x"/>
                                          </p:val>
                                        </p:tav>
                                      </p:tavLst>
                                    </p:anim>
                                    <p:anim calcmode="lin" valueType="num">
                                      <p:cBhvr>
                                        <p:cTn id="25" dur="500" fill="hold"/>
                                        <p:tgtEl>
                                          <p:spTgt spid="47"/>
                                        </p:tgtEl>
                                        <p:attrNameLst>
                                          <p:attrName>ppt_y</p:attrName>
                                        </p:attrNameLst>
                                      </p:cBhvr>
                                      <p:tavLst>
                                        <p:tav tm="0">
                                          <p:val>
                                            <p:fltVal val="0.5"/>
                                          </p:val>
                                        </p:tav>
                                        <p:tav tm="100000">
                                          <p:val>
                                            <p:strVal val="#ppt_y"/>
                                          </p:val>
                                        </p:tav>
                                      </p:tavLst>
                                    </p:anim>
                                  </p:childTnLst>
                                </p:cTn>
                              </p:par>
                              <p:par>
                                <p:cTn id="26" presetID="2" presetClass="entr" presetSubtype="8" fill="hold" grpId="0" nodeType="withEffect">
                                  <p:stCondLst>
                                    <p:cond delay="90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500" fill="hold"/>
                                        <p:tgtEl>
                                          <p:spTgt spid="50"/>
                                        </p:tgtEl>
                                        <p:attrNameLst>
                                          <p:attrName>ppt_x</p:attrName>
                                        </p:attrNameLst>
                                      </p:cBhvr>
                                      <p:tavLst>
                                        <p:tav tm="0">
                                          <p:val>
                                            <p:strVal val="0-#ppt_w/2"/>
                                          </p:val>
                                        </p:tav>
                                        <p:tav tm="100000">
                                          <p:val>
                                            <p:strVal val="#ppt_x"/>
                                          </p:val>
                                        </p:tav>
                                      </p:tavLst>
                                    </p:anim>
                                    <p:anim calcmode="lin" valueType="num">
                                      <p:cBhvr additive="base">
                                        <p:cTn id="29" dur="500" fill="hold"/>
                                        <p:tgtEl>
                                          <p:spTgt spid="50"/>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1200"/>
                                  </p:stCondLst>
                                  <p:childTnLst>
                                    <p:set>
                                      <p:cBhvr>
                                        <p:cTn id="31" dur="1" fill="hold">
                                          <p:stCondLst>
                                            <p:cond delay="0"/>
                                          </p:stCondLst>
                                        </p:cTn>
                                        <p:tgtEl>
                                          <p:spTgt spid="51"/>
                                        </p:tgtEl>
                                        <p:attrNameLst>
                                          <p:attrName>style.visibility</p:attrName>
                                        </p:attrNameLst>
                                      </p:cBhvr>
                                      <p:to>
                                        <p:strVal val="visible"/>
                                      </p:to>
                                    </p:set>
                                    <p:anim calcmode="lin" valueType="num">
                                      <p:cBhvr additive="base">
                                        <p:cTn id="32" dur="500" fill="hold"/>
                                        <p:tgtEl>
                                          <p:spTgt spid="51"/>
                                        </p:tgtEl>
                                        <p:attrNameLst>
                                          <p:attrName>ppt_x</p:attrName>
                                        </p:attrNameLst>
                                      </p:cBhvr>
                                      <p:tavLst>
                                        <p:tav tm="0">
                                          <p:val>
                                            <p:strVal val="1+#ppt_w/2"/>
                                          </p:val>
                                        </p:tav>
                                        <p:tav tm="100000">
                                          <p:val>
                                            <p:strVal val="#ppt_x"/>
                                          </p:val>
                                        </p:tav>
                                      </p:tavLst>
                                    </p:anim>
                                    <p:anim calcmode="lin" valueType="num">
                                      <p:cBhvr additive="base">
                                        <p:cTn id="33" dur="500" fill="hold"/>
                                        <p:tgtEl>
                                          <p:spTgt spid="51"/>
                                        </p:tgtEl>
                                        <p:attrNameLst>
                                          <p:attrName>ppt_y</p:attrName>
                                        </p:attrNameLst>
                                      </p:cBhvr>
                                      <p:tavLst>
                                        <p:tav tm="0">
                                          <p:val>
                                            <p:strVal val="#ppt_y"/>
                                          </p:val>
                                        </p:tav>
                                        <p:tav tm="100000">
                                          <p:val>
                                            <p:strVal val="#ppt_y"/>
                                          </p:val>
                                        </p:tav>
                                      </p:tavLst>
                                    </p:anim>
                                  </p:childTnLst>
                                </p:cTn>
                              </p:par>
                              <p:par>
                                <p:cTn id="34" presetID="2" presetClass="entr" presetSubtype="4" fill="hold" grpId="0" nodeType="withEffect">
                                  <p:stCondLst>
                                    <p:cond delay="150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ppt_x"/>
                                          </p:val>
                                        </p:tav>
                                        <p:tav tm="100000">
                                          <p:val>
                                            <p:strVal val="#ppt_x"/>
                                          </p:val>
                                        </p:tav>
                                      </p:tavLst>
                                    </p:anim>
                                    <p:anim calcmode="lin" valueType="num">
                                      <p:cBhvr additive="base">
                                        <p:cTn id="37"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3897086"/>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002051" y="2309118"/>
            <a:ext cx="8208867" cy="1489639"/>
          </a:xfrm>
          <a:prstGeom prst="rect">
            <a:avLst/>
          </a:prstGeom>
          <a:noFill/>
        </p:spPr>
        <p:txBody>
          <a:bodyPr wrap="square" rtlCol="0">
            <a:spAutoFit/>
          </a:bodyPr>
          <a:lstStyle/>
          <a:p>
            <a:pPr>
              <a:lnSpc>
                <a:spcPct val="130000"/>
              </a:lnSpc>
              <a:defRPr/>
            </a:pPr>
            <a:r>
              <a:rPr lang="zh-CN" altLang="en-US" sz="2800" b="1" dirty="0">
                <a:solidFill>
                  <a:srgbClr val="0066FF"/>
                </a:solidFill>
                <a:latin typeface="微软雅黑" panose="020B0503020204020204" pitchFamily="34" charset="-122"/>
                <a:ea typeface="微软雅黑" panose="020B0503020204020204" pitchFamily="34" charset="-122"/>
              </a:rPr>
              <a:t>舒适</a:t>
            </a:r>
            <a:r>
              <a:rPr lang="zh-CN" altLang="en-US" sz="2800" b="1" dirty="0" smtClean="0">
                <a:solidFill>
                  <a:srgbClr val="0066FF"/>
                </a:solidFill>
                <a:latin typeface="微软雅黑" panose="020B0503020204020204" pitchFamily="34" charset="-122"/>
                <a:ea typeface="微软雅黑" panose="020B0503020204020204" pitchFamily="34" charset="-122"/>
              </a:rPr>
              <a:t>，</a:t>
            </a:r>
            <a:r>
              <a:rPr lang="zh-CN" altLang="en-US" sz="2800" b="1" dirty="0" smtClean="0">
                <a:solidFill>
                  <a:srgbClr val="0066FF"/>
                </a:solidFill>
                <a:latin typeface="微软雅黑" panose="020B0503020204020204" pitchFamily="34" charset="-122"/>
                <a:ea typeface="微软雅黑" panose="020B0503020204020204" pitchFamily="34" charset="-122"/>
                <a:sym typeface="楷体_GB2312" pitchFamily="1" charset="-122"/>
              </a:rPr>
              <a:t>指个体处于身心健康、满意、没有疼痛、没有焦虑、轻松自在的一种自我感觉状态。</a:t>
            </a:r>
            <a:endParaRPr lang="zh-CN" altLang="en-US" sz="28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a:p>
            <a:endParaRPr lang="zh-CN" altLang="en-US" dirty="0"/>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舒适概述</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19" name="文本框 21"/>
          <p:cNvSpPr>
            <a:spLocks noChangeArrowheads="1"/>
          </p:cNvSpPr>
          <p:nvPr/>
        </p:nvSpPr>
        <p:spPr bwMode="auto">
          <a:xfrm>
            <a:off x="4485648" y="1287515"/>
            <a:ext cx="32416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800" b="1" dirty="0">
                <a:solidFill>
                  <a:srgbClr val="92D050"/>
                </a:solidFill>
                <a:latin typeface="微软雅黑" panose="020B0503020204020204" pitchFamily="34" charset="-122"/>
                <a:ea typeface="微软雅黑" panose="020B0503020204020204" pitchFamily="34" charset="-122"/>
                <a:sym typeface="Tahoma" panose="020B0604030504040204" pitchFamily="34" charset="0"/>
              </a:rPr>
              <a:t>一、概念及内容</a:t>
            </a:r>
          </a:p>
        </p:txBody>
      </p:sp>
      <p:sp>
        <p:nvSpPr>
          <p:cNvPr id="20" name="Text Box 10"/>
          <p:cNvSpPr txBox="1">
            <a:spLocks noChangeArrowheads="1"/>
          </p:cNvSpPr>
          <p:nvPr/>
        </p:nvSpPr>
        <p:spPr bwMode="auto">
          <a:xfrm>
            <a:off x="3774281" y="3986344"/>
            <a:ext cx="4643437" cy="82550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生理舒适  </a:t>
            </a: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心理、精神舒适</a:t>
            </a:r>
            <a:endPar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环境舒适  </a:t>
            </a: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社会舒适</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003119" y="1108118"/>
            <a:ext cx="4185761"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一、</a:t>
            </a:r>
            <a:r>
              <a:rPr lang="zh-CN" altLang="en-US" sz="2400" b="1" dirty="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护理职业防护的相关</a:t>
            </a:r>
            <a:r>
              <a:rPr lang="zh-CN" altLang="en-US" sz="2400" b="1" dirty="0" smtClean="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概念</a:t>
            </a:r>
            <a:endParaRPr lang="zh-CN" altLang="en-US" sz="2400" b="1" dirty="0">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文本框 26"/>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常见护理职业损伤因素及防护</a:t>
            </a:r>
          </a:p>
        </p:txBody>
      </p:sp>
      <p:sp>
        <p:nvSpPr>
          <p:cNvPr id="29" name="矩形 28"/>
          <p:cNvSpPr/>
          <p:nvPr/>
        </p:nvSpPr>
        <p:spPr>
          <a:xfrm>
            <a:off x="1951827" y="2178016"/>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指护理人员在护理活动过程中，接触有毒、有害物质或病原微生物，以及受到心理社会等因素影响，而损害健康或危及生命</a:t>
            </a:r>
          </a:p>
          <a:p>
            <a:pPr algn="l"/>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的职业暴露</a:t>
            </a:r>
            <a:r>
              <a:rPr lang="zh-CN" altLang="en-US" sz="2400" dirty="0" smtClean="0">
                <a:solidFill>
                  <a:srgbClr val="0066FF"/>
                </a:solidFill>
                <a:latin typeface="微软雅黑" panose="020B0503020204020204" pitchFamily="34" charset="-122"/>
                <a:ea typeface="微软雅黑" panose="020B0503020204020204" pitchFamily="34" charset="-122"/>
                <a:sym typeface="楷体_GB2312" pitchFamily="1" charset="-122"/>
              </a:rPr>
              <a:t>。</a:t>
            </a:r>
            <a:endPar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endParaRPr>
          </a:p>
        </p:txBody>
      </p:sp>
      <p:grpSp>
        <p:nvGrpSpPr>
          <p:cNvPr id="30" name="组合 29"/>
          <p:cNvGrpSpPr/>
          <p:nvPr/>
        </p:nvGrpSpPr>
        <p:grpSpPr>
          <a:xfrm>
            <a:off x="1979630" y="1897211"/>
            <a:ext cx="2596119" cy="540275"/>
            <a:chOff x="5354177" y="1987945"/>
            <a:chExt cx="2795356" cy="540275"/>
          </a:xfrm>
        </p:grpSpPr>
        <p:sp>
          <p:nvSpPr>
            <p:cNvPr id="31" name="矩形 30"/>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92D050"/>
                  </a:solidFill>
                  <a:latin typeface="微软雅黑" panose="020B0503020204020204" pitchFamily="34" charset="-122"/>
                  <a:ea typeface="微软雅黑" panose="020B0503020204020204" pitchFamily="34" charset="-122"/>
                  <a:cs typeface="Tahoma" panose="020B0604030504040204" pitchFamily="34" charset="0"/>
                </a:rPr>
                <a:t>护理职业暴露</a:t>
              </a:r>
              <a:endParaRPr lang="zh-CN" altLang="en-US" sz="2000" b="1" dirty="0">
                <a:solidFill>
                  <a:srgbClr val="92D050"/>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32" name="直角三角形 31"/>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直角三角形 32"/>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矩形 33"/>
          <p:cNvSpPr/>
          <p:nvPr/>
        </p:nvSpPr>
        <p:spPr>
          <a:xfrm>
            <a:off x="4779405" y="2178016"/>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spcBef>
                <a:spcPct val="50000"/>
              </a:spcBef>
            </a:pPr>
            <a:endParaRPr lang="en-US" altLang="zh-CN" sz="2400"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endParaRPr>
          </a:p>
          <a:p>
            <a:pPr algn="l"/>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      指在护理工作中因某些职业性危险因素，导致护理人员的身心健康受到伤害，包括职业性危害因素导致的损伤及与工作有关的疾病</a:t>
            </a:r>
            <a:r>
              <a:rPr lang="zh-CN" altLang="en-US" sz="2400" dirty="0" smtClean="0">
                <a:solidFill>
                  <a:srgbClr val="0066FF"/>
                </a:solidFill>
                <a:latin typeface="微软雅黑" panose="020B0503020204020204" pitchFamily="34" charset="-122"/>
                <a:ea typeface="微软雅黑" panose="020B0503020204020204" pitchFamily="34" charset="-122"/>
                <a:sym typeface="楷体_GB2312" pitchFamily="1" charset="-122"/>
              </a:rPr>
              <a:t>。</a:t>
            </a:r>
            <a:endParaRPr lang="zh-CN" altLang="en-US" sz="24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a:p>
            <a:pPr algn="ctr"/>
            <a:endParaRPr lang="zh-CN" altLang="en-US" dirty="0"/>
          </a:p>
        </p:txBody>
      </p:sp>
      <p:grpSp>
        <p:nvGrpSpPr>
          <p:cNvPr id="35" name="组合 34"/>
          <p:cNvGrpSpPr/>
          <p:nvPr/>
        </p:nvGrpSpPr>
        <p:grpSpPr>
          <a:xfrm>
            <a:off x="4797940" y="1897211"/>
            <a:ext cx="2596119" cy="540275"/>
            <a:chOff x="5354177" y="1987945"/>
            <a:chExt cx="2795356" cy="540275"/>
          </a:xfrm>
        </p:grpSpPr>
        <p:sp>
          <p:nvSpPr>
            <p:cNvPr id="36" name="矩形 35"/>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92D050"/>
                  </a:solidFill>
                  <a:latin typeface="微软雅黑" panose="020B0503020204020204" pitchFamily="34" charset="-122"/>
                  <a:ea typeface="微软雅黑" panose="020B0503020204020204" pitchFamily="34" charset="-122"/>
                  <a:cs typeface="Tahoma" panose="020B0604030504040204" pitchFamily="34" charset="0"/>
                </a:rPr>
                <a:t>护理职业损伤</a:t>
              </a:r>
              <a:endParaRPr lang="zh-CN" altLang="en-US" sz="2000" b="1" dirty="0">
                <a:solidFill>
                  <a:srgbClr val="92D050"/>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37" name="直角三角形 36"/>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直角三角形 3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矩形 38"/>
          <p:cNvSpPr/>
          <p:nvPr/>
        </p:nvSpPr>
        <p:spPr>
          <a:xfrm>
            <a:off x="7597715" y="2178016"/>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None/>
            </a:pPr>
            <a:r>
              <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指在护理工作中针对各种职业性有害因素采取有效的预防和处理措施，以保护护士免受职业性有害因素的损伤，或将损伤降至最低程度</a:t>
            </a:r>
            <a:r>
              <a:rPr lang="zh-CN" altLang="en-US" sz="2400" dirty="0" smtClean="0">
                <a:solidFill>
                  <a:srgbClr val="0066FF"/>
                </a:solidFill>
                <a:latin typeface="微软雅黑" panose="020B0503020204020204" pitchFamily="34" charset="-122"/>
                <a:ea typeface="微软雅黑" panose="020B0503020204020204" pitchFamily="34" charset="-122"/>
                <a:sym typeface="楷体_GB2312" pitchFamily="1" charset="-122"/>
              </a:rPr>
              <a:t>。</a:t>
            </a:r>
            <a:endPar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endParaRPr>
          </a:p>
        </p:txBody>
      </p:sp>
      <p:grpSp>
        <p:nvGrpSpPr>
          <p:cNvPr id="40" name="组合 39"/>
          <p:cNvGrpSpPr/>
          <p:nvPr/>
        </p:nvGrpSpPr>
        <p:grpSpPr>
          <a:xfrm>
            <a:off x="7616250" y="1897211"/>
            <a:ext cx="2596119" cy="540275"/>
            <a:chOff x="5354177" y="1987945"/>
            <a:chExt cx="2795356" cy="540275"/>
          </a:xfrm>
        </p:grpSpPr>
        <p:sp>
          <p:nvSpPr>
            <p:cNvPr id="41" name="矩形 40"/>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92D050"/>
                  </a:solidFill>
                  <a:latin typeface="微软雅黑" panose="020B0503020204020204" pitchFamily="34" charset="-122"/>
                  <a:ea typeface="微软雅黑" panose="020B0503020204020204" pitchFamily="34" charset="-122"/>
                  <a:cs typeface="Tahoma" panose="020B0604030504040204" pitchFamily="34" charset="0"/>
                </a:rPr>
                <a:t>护理职业防护</a:t>
              </a:r>
              <a:endParaRPr lang="zh-CN" altLang="en-US" sz="2400" b="1" dirty="0">
                <a:solidFill>
                  <a:srgbClr val="92D050"/>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42" name="直角三角形 41"/>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直角三角形 42"/>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563880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393264"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49287" y="1503096"/>
            <a:ext cx="40944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二、</a:t>
            </a:r>
            <a:r>
              <a:rPr lang="zh-CN" altLang="en-US" sz="2800" b="1" dirty="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护理职业防护</a:t>
            </a:r>
            <a:r>
              <a:rPr lang="zh-CN" altLang="en-US" sz="2800" b="1" dirty="0" smtClean="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的意义</a:t>
            </a:r>
            <a:endParaRPr lang="zh-CN" altLang="en-US" sz="2800" b="1" dirty="0">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文本框 26"/>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常见护理职业损伤因素及防护</a:t>
            </a:r>
          </a:p>
        </p:txBody>
      </p:sp>
      <p:sp>
        <p:nvSpPr>
          <p:cNvPr id="6" name="文本框 5"/>
          <p:cNvSpPr txBox="1"/>
          <p:nvPr/>
        </p:nvSpPr>
        <p:spPr>
          <a:xfrm>
            <a:off x="2614117" y="2719187"/>
            <a:ext cx="6889115" cy="2138680"/>
          </a:xfrm>
          <a:prstGeom prst="rect">
            <a:avLst/>
          </a:prstGeom>
          <a:noFill/>
        </p:spPr>
        <p:txBody>
          <a:bodyPr wrap="none" rtlCol="0">
            <a:spAutoFit/>
          </a:bodyPr>
          <a:lstStyle/>
          <a:p>
            <a:pPr>
              <a:lnSpc>
                <a:spcPct val="120000"/>
              </a:lnSpc>
            </a:pPr>
            <a:r>
              <a:rPr lang="zh-CN" altLang="en-US" sz="2800" b="1" dirty="0" smtClean="0">
                <a:solidFill>
                  <a:srgbClr val="2C4EF8"/>
                </a:solidFill>
                <a:latin typeface="微软雅黑" panose="020B0503020204020204" pitchFamily="34" charset="-122"/>
                <a:ea typeface="微软雅黑" panose="020B0503020204020204" pitchFamily="34" charset="-122"/>
              </a:rPr>
              <a:t>保障职业安全                       维护护士健康</a:t>
            </a:r>
          </a:p>
          <a:p>
            <a:pPr>
              <a:lnSpc>
                <a:spcPct val="120000"/>
              </a:lnSpc>
            </a:pPr>
            <a:r>
              <a:rPr lang="zh-CN" altLang="en-US" sz="2800" b="1" dirty="0" smtClean="0">
                <a:solidFill>
                  <a:srgbClr val="2C4EF8"/>
                </a:solidFill>
                <a:latin typeface="微软雅黑" panose="020B0503020204020204" pitchFamily="34" charset="-122"/>
                <a:ea typeface="微软雅黑" panose="020B0503020204020204" pitchFamily="34" charset="-122"/>
              </a:rPr>
              <a:t>规避职业风险                       有效控制危险</a:t>
            </a:r>
          </a:p>
          <a:p>
            <a:pPr>
              <a:lnSpc>
                <a:spcPct val="120000"/>
              </a:lnSpc>
            </a:pPr>
            <a:r>
              <a:rPr lang="zh-CN" altLang="en-US" sz="2800" b="1" dirty="0" smtClean="0">
                <a:solidFill>
                  <a:srgbClr val="2C4EF8"/>
                </a:solidFill>
                <a:latin typeface="微软雅黑" panose="020B0503020204020204" pitchFamily="34" charset="-122"/>
                <a:ea typeface="微软雅黑" panose="020B0503020204020204" pitchFamily="34" charset="-122"/>
              </a:rPr>
              <a:t>减少职业损害                       增加经济效益</a:t>
            </a:r>
          </a:p>
          <a:p>
            <a:pPr>
              <a:lnSpc>
                <a:spcPct val="120000"/>
              </a:lnSpc>
            </a:pPr>
            <a:r>
              <a:rPr lang="zh-CN" altLang="en-US" sz="2800" b="1" dirty="0" smtClean="0">
                <a:solidFill>
                  <a:srgbClr val="2C4EF8"/>
                </a:solidFill>
                <a:latin typeface="微软雅黑" panose="020B0503020204020204" pitchFamily="34" charset="-122"/>
                <a:ea typeface="微软雅黑" panose="020B0503020204020204" pitchFamily="34" charset="-122"/>
              </a:rPr>
              <a:t>营造轻松和谐                       焕发工作热情</a:t>
            </a:r>
          </a:p>
        </p:txBody>
      </p:sp>
    </p:spTree>
  </p:cSld>
  <p:clrMapOvr>
    <a:masterClrMapping/>
  </p:clrMapOvr>
  <p:transition spd="slow"/>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702055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235" y="1397000"/>
            <a:ext cx="5775325" cy="66167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49375" y="1453515"/>
            <a:ext cx="6165850" cy="548640"/>
          </a:xfrm>
          <a:prstGeom prst="rect">
            <a:avLst/>
          </a:prstGeom>
        </p:spPr>
        <p:txBody>
          <a:bodyPr wrap="squar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三、</a:t>
            </a:r>
            <a:r>
              <a:rPr lang="zh-CN" altLang="en-US" sz="2800" b="1"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常见护理职业损伤的危害因素</a:t>
            </a:r>
          </a:p>
        </p:txBody>
      </p:sp>
      <p:sp>
        <p:nvSpPr>
          <p:cNvPr id="27" name="文本框 26"/>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常见护理职业损伤因素及防护</a:t>
            </a:r>
          </a:p>
        </p:txBody>
      </p:sp>
      <p:sp>
        <p:nvSpPr>
          <p:cNvPr id="6" name="文本框 5"/>
          <p:cNvSpPr txBox="1"/>
          <p:nvPr/>
        </p:nvSpPr>
        <p:spPr>
          <a:xfrm>
            <a:off x="1349287" y="2262613"/>
            <a:ext cx="1723549" cy="461665"/>
          </a:xfrm>
          <a:prstGeom prst="rect">
            <a:avLst/>
          </a:prstGeom>
          <a:noFill/>
        </p:spPr>
        <p:txBody>
          <a:bodyPr wrap="none" rtlCol="0">
            <a:spAutoFit/>
          </a:bodyPr>
          <a:lstStyle/>
          <a:p>
            <a:r>
              <a:rPr lang="zh-CN" altLang="en-US" sz="2400" b="1" dirty="0" smtClean="0">
                <a:solidFill>
                  <a:schemeClr val="accent2"/>
                </a:solidFill>
                <a:latin typeface="微软雅黑" panose="020B0503020204020204" pitchFamily="34" charset="-122"/>
                <a:ea typeface="微软雅黑" panose="020B0503020204020204" pitchFamily="34" charset="-122"/>
              </a:rPr>
              <a:t>物理性损伤</a:t>
            </a:r>
            <a:endParaRPr lang="zh-CN" altLang="en-US" sz="2400" b="1" dirty="0">
              <a:solidFill>
                <a:schemeClr val="accent2"/>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758659" y="2262613"/>
            <a:ext cx="1723549" cy="461665"/>
          </a:xfrm>
          <a:prstGeom prst="rect">
            <a:avLst/>
          </a:prstGeom>
          <a:noFill/>
        </p:spPr>
        <p:txBody>
          <a:bodyPr wrap="none" rtlCol="0">
            <a:spAutoFit/>
          </a:bodyPr>
          <a:lstStyle/>
          <a:p>
            <a:r>
              <a:rPr lang="zh-CN" altLang="en-US" sz="2400" b="1" dirty="0" smtClean="0">
                <a:solidFill>
                  <a:schemeClr val="accent2"/>
                </a:solidFill>
                <a:latin typeface="微软雅黑" panose="020B0503020204020204" pitchFamily="34" charset="-122"/>
                <a:ea typeface="微软雅黑" panose="020B0503020204020204" pitchFamily="34" charset="-122"/>
              </a:rPr>
              <a:t>化学性损伤</a:t>
            </a:r>
            <a:endParaRPr lang="zh-CN" altLang="en-US" sz="2400" b="1" dirty="0">
              <a:solidFill>
                <a:schemeClr val="accent2"/>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6168031" y="2262613"/>
            <a:ext cx="1723549" cy="461665"/>
          </a:xfrm>
          <a:prstGeom prst="rect">
            <a:avLst/>
          </a:prstGeom>
          <a:noFill/>
        </p:spPr>
        <p:txBody>
          <a:bodyPr wrap="none" rtlCol="0">
            <a:spAutoFit/>
          </a:bodyPr>
          <a:lstStyle/>
          <a:p>
            <a:r>
              <a:rPr lang="zh-CN" altLang="en-US" sz="2400" b="1" dirty="0" smtClean="0">
                <a:solidFill>
                  <a:schemeClr val="accent2"/>
                </a:solidFill>
                <a:latin typeface="微软雅黑" panose="020B0503020204020204" pitchFamily="34" charset="-122"/>
                <a:ea typeface="微软雅黑" panose="020B0503020204020204" pitchFamily="34" charset="-122"/>
              </a:rPr>
              <a:t>生物性损伤</a:t>
            </a:r>
            <a:endParaRPr lang="zh-CN" altLang="en-US" sz="2400" b="1" dirty="0">
              <a:solidFill>
                <a:schemeClr val="accent2"/>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8577403" y="2262613"/>
            <a:ext cx="2031325" cy="461665"/>
          </a:xfrm>
          <a:prstGeom prst="rect">
            <a:avLst/>
          </a:prstGeom>
          <a:noFill/>
        </p:spPr>
        <p:txBody>
          <a:bodyPr wrap="none" rtlCol="0">
            <a:spAutoFit/>
          </a:bodyPr>
          <a:lstStyle/>
          <a:p>
            <a:r>
              <a:rPr lang="zh-CN" altLang="en-US" sz="2400" b="1" dirty="0" smtClean="0">
                <a:solidFill>
                  <a:schemeClr val="accent2"/>
                </a:solidFill>
                <a:latin typeface="微软雅黑" panose="020B0503020204020204" pitchFamily="34" charset="-122"/>
                <a:ea typeface="微软雅黑" panose="020B0503020204020204" pitchFamily="34" charset="-122"/>
              </a:rPr>
              <a:t>心理社会因素</a:t>
            </a:r>
            <a:endParaRPr lang="zh-CN" altLang="en-US" sz="2400" b="1" dirty="0">
              <a:solidFill>
                <a:schemeClr val="accent2"/>
              </a:solidFill>
              <a:latin typeface="微软雅黑" panose="020B0503020204020204" pitchFamily="34" charset="-122"/>
              <a:ea typeface="微软雅黑" panose="020B0503020204020204" pitchFamily="34" charset="-122"/>
            </a:endParaRPr>
          </a:p>
        </p:txBody>
      </p:sp>
      <p:sp>
        <p:nvSpPr>
          <p:cNvPr id="24" name="Text Box 10"/>
          <p:cNvSpPr txBox="1">
            <a:spLocks noChangeArrowheads="1"/>
          </p:cNvSpPr>
          <p:nvPr/>
        </p:nvSpPr>
        <p:spPr bwMode="auto">
          <a:xfrm>
            <a:off x="1422986" y="3017329"/>
            <a:ext cx="1576150" cy="40011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000" b="1" dirty="0">
                <a:solidFill>
                  <a:srgbClr val="0066FF"/>
                </a:solidFill>
                <a:latin typeface="微软雅黑" panose="020B0503020204020204" pitchFamily="34" charset="-122"/>
                <a:ea typeface="微软雅黑" panose="020B0503020204020204" pitchFamily="34" charset="-122"/>
              </a:rPr>
              <a:t>机械性损伤</a:t>
            </a:r>
          </a:p>
        </p:txBody>
      </p:sp>
      <p:sp>
        <p:nvSpPr>
          <p:cNvPr id="25" name="Text Box 10"/>
          <p:cNvSpPr txBox="1">
            <a:spLocks noChangeArrowheads="1"/>
          </p:cNvSpPr>
          <p:nvPr/>
        </p:nvSpPr>
        <p:spPr bwMode="auto">
          <a:xfrm>
            <a:off x="1422986" y="3627128"/>
            <a:ext cx="1576150" cy="40011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000" b="1" dirty="0">
                <a:solidFill>
                  <a:srgbClr val="0066FF"/>
                </a:solidFill>
                <a:latin typeface="微软雅黑" panose="020B0503020204020204" pitchFamily="34" charset="-122"/>
                <a:ea typeface="微软雅黑" panose="020B0503020204020204" pitchFamily="34" charset="-122"/>
              </a:rPr>
              <a:t>放射性损伤</a:t>
            </a:r>
          </a:p>
        </p:txBody>
      </p:sp>
      <p:sp>
        <p:nvSpPr>
          <p:cNvPr id="26" name="Text Box 10"/>
          <p:cNvSpPr txBox="1">
            <a:spLocks noChangeArrowheads="1"/>
          </p:cNvSpPr>
          <p:nvPr/>
        </p:nvSpPr>
        <p:spPr bwMode="auto">
          <a:xfrm>
            <a:off x="1422986" y="4236927"/>
            <a:ext cx="1576150" cy="40011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000" b="1" dirty="0">
                <a:solidFill>
                  <a:srgbClr val="0066FF"/>
                </a:solidFill>
                <a:latin typeface="微软雅黑" panose="020B0503020204020204" pitchFamily="34" charset="-122"/>
                <a:ea typeface="微软雅黑" panose="020B0503020204020204" pitchFamily="34" charset="-122"/>
              </a:rPr>
              <a:t>温度性损伤</a:t>
            </a:r>
          </a:p>
        </p:txBody>
      </p:sp>
      <p:grpSp>
        <p:nvGrpSpPr>
          <p:cNvPr id="8" name="组合 7"/>
          <p:cNvGrpSpPr/>
          <p:nvPr/>
        </p:nvGrpSpPr>
        <p:grpSpPr>
          <a:xfrm>
            <a:off x="3740807" y="2102025"/>
            <a:ext cx="2736000" cy="3240000"/>
            <a:chOff x="3740807" y="2102025"/>
            <a:chExt cx="2736000" cy="3240000"/>
          </a:xfrm>
        </p:grpSpPr>
        <p:pic>
          <p:nvPicPr>
            <p:cNvPr id="30" name="Picture 3" descr="锐器伤"/>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0807" y="2102025"/>
              <a:ext cx="2736000" cy="324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1" name="文本框 30"/>
            <p:cNvSpPr txBox="1"/>
            <p:nvPr/>
          </p:nvSpPr>
          <p:spPr>
            <a:xfrm>
              <a:off x="5984364" y="4344391"/>
              <a:ext cx="492443" cy="698736"/>
            </a:xfrm>
            <a:prstGeom prst="rect">
              <a:avLst/>
            </a:prstGeom>
            <a:noFill/>
          </p:spPr>
          <p:txBody>
            <a:bodyPr vert="eaVert" wrap="none" rtlCol="0">
              <a:spAutoFit/>
            </a:bodyPr>
            <a:lstStyle/>
            <a:p>
              <a:r>
                <a:rPr lang="zh-CN" altLang="en-US" sz="2000" b="1" dirty="0" smtClean="0">
                  <a:solidFill>
                    <a:srgbClr val="FF0000"/>
                  </a:solidFill>
                  <a:latin typeface="微软雅黑" panose="020B0503020204020204" pitchFamily="34" charset="-122"/>
                  <a:ea typeface="微软雅黑" panose="020B0503020204020204" pitchFamily="34" charset="-122"/>
                </a:rPr>
                <a:t>锐器伤</a:t>
              </a:r>
              <a:endParaRPr lang="zh-CN" altLang="en-US" sz="2000" b="1" dirty="0">
                <a:solidFill>
                  <a:srgbClr val="FF0000"/>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7084042" y="2102025"/>
            <a:ext cx="2736000" cy="3240000"/>
            <a:chOff x="7084042" y="2102025"/>
            <a:chExt cx="2736000" cy="3240000"/>
          </a:xfrm>
        </p:grpSpPr>
        <p:pic>
          <p:nvPicPr>
            <p:cNvPr id="33" name="Picture 3" descr="Image000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4042" y="2102025"/>
              <a:ext cx="2736000" cy="324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4" name="文本框 33"/>
            <p:cNvSpPr txBox="1"/>
            <p:nvPr/>
          </p:nvSpPr>
          <p:spPr>
            <a:xfrm>
              <a:off x="9249116" y="4341215"/>
              <a:ext cx="492443" cy="705088"/>
            </a:xfrm>
            <a:prstGeom prst="rect">
              <a:avLst/>
            </a:prstGeom>
            <a:noFill/>
          </p:spPr>
          <p:txBody>
            <a:bodyPr vert="eaVert" wrap="none" rtlCol="0">
              <a:spAutoFit/>
            </a:bodyPr>
            <a:lstStyle/>
            <a:p>
              <a:r>
                <a:rPr lang="zh-CN" altLang="en-US" sz="2000" b="1" dirty="0" smtClean="0">
                  <a:solidFill>
                    <a:srgbClr val="FF0000"/>
                  </a:solidFill>
                  <a:latin typeface="微软雅黑" panose="020B0503020204020204" pitchFamily="34" charset="-122"/>
                  <a:ea typeface="微软雅黑" panose="020B0503020204020204" pitchFamily="34" charset="-122"/>
                </a:rPr>
                <a:t>负重伤</a:t>
              </a:r>
              <a:endParaRPr lang="zh-CN" altLang="en-US" sz="2000" b="1" dirty="0">
                <a:solidFill>
                  <a:srgbClr val="FF0000"/>
                </a:solidFill>
                <a:latin typeface="微软雅黑" panose="020B0503020204020204" pitchFamily="34" charset="-122"/>
                <a:ea typeface="微软雅黑" panose="020B0503020204020204" pitchFamily="34" charset="-122"/>
              </a:endParaRPr>
            </a:p>
          </p:txBody>
        </p:sp>
      </p:grpSp>
      <p:pic>
        <p:nvPicPr>
          <p:cNvPr id="35" name="Picture 3" descr="11729741318941213_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0780" y="2423106"/>
            <a:ext cx="3305175" cy="294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6" name="组合 32"/>
          <p:cNvGrpSpPr/>
          <p:nvPr/>
        </p:nvGrpSpPr>
        <p:grpSpPr bwMode="auto">
          <a:xfrm>
            <a:off x="3680071" y="2674123"/>
            <a:ext cx="5876905" cy="2570163"/>
            <a:chOff x="0" y="0"/>
            <a:chExt cx="5876947" cy="2569651"/>
          </a:xfrm>
        </p:grpSpPr>
        <p:grpSp>
          <p:nvGrpSpPr>
            <p:cNvPr id="37" name="组合 26"/>
            <p:cNvGrpSpPr/>
            <p:nvPr/>
          </p:nvGrpSpPr>
          <p:grpSpPr bwMode="auto">
            <a:xfrm>
              <a:off x="0" y="0"/>
              <a:ext cx="2808287" cy="2568540"/>
              <a:chOff x="0" y="0"/>
              <a:chExt cx="2808287" cy="2568540"/>
            </a:xfrm>
          </p:grpSpPr>
          <p:pic>
            <p:nvPicPr>
              <p:cNvPr id="41" name="Picture 3" descr="冻伤"/>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808287" cy="2568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2" name="Rectangle 6"/>
              <p:cNvSpPr>
                <a:spLocks noChangeArrowheads="1"/>
              </p:cNvSpPr>
              <p:nvPr/>
            </p:nvSpPr>
            <p:spPr bwMode="auto">
              <a:xfrm>
                <a:off x="23790" y="2006609"/>
                <a:ext cx="494050" cy="4616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a:solidFill>
                      <a:srgbClr val="FF0000"/>
                    </a:solidFill>
                    <a:latin typeface="楷体" panose="02010609060101010101" pitchFamily="49" charset="-122"/>
                    <a:ea typeface="楷体" panose="02010609060101010101" pitchFamily="49" charset="-122"/>
                  </a:rPr>
                  <a:t>烫</a:t>
                </a:r>
              </a:p>
            </p:txBody>
          </p:sp>
        </p:grpSp>
        <p:grpSp>
          <p:nvGrpSpPr>
            <p:cNvPr id="38" name="组合 29"/>
            <p:cNvGrpSpPr/>
            <p:nvPr/>
          </p:nvGrpSpPr>
          <p:grpSpPr bwMode="auto">
            <a:xfrm>
              <a:off x="2768924" y="1"/>
              <a:ext cx="3108023" cy="2569650"/>
              <a:chOff x="68265" y="0"/>
              <a:chExt cx="3908715" cy="2533158"/>
            </a:xfrm>
          </p:grpSpPr>
          <p:pic>
            <p:nvPicPr>
              <p:cNvPr id="39" name="Picture 4" descr="烫伤"/>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7768" y="0"/>
                <a:ext cx="3859212" cy="2532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 name="Rectangle 7"/>
              <p:cNvSpPr>
                <a:spLocks noChangeArrowheads="1"/>
              </p:cNvSpPr>
              <p:nvPr/>
            </p:nvSpPr>
            <p:spPr bwMode="auto">
              <a:xfrm>
                <a:off x="68265" y="2078046"/>
                <a:ext cx="913644" cy="455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a:solidFill>
                      <a:srgbClr val="FF0000"/>
                    </a:solidFill>
                    <a:latin typeface="楷体" panose="02010609060101010101" pitchFamily="49" charset="-122"/>
                    <a:ea typeface="楷体" panose="02010609060101010101" pitchFamily="49" charset="-122"/>
                  </a:rPr>
                  <a:t>冻</a:t>
                </a:r>
                <a:r>
                  <a:rPr lang="zh-CN" altLang="en-US" b="1">
                    <a:solidFill>
                      <a:srgbClr val="0000CC"/>
                    </a:solidFill>
                    <a:latin typeface="楷体" panose="02010609060101010101" pitchFamily="49" charset="-122"/>
                    <a:ea typeface="楷体" panose="02010609060101010101" pitchFamily="49" charset="-122"/>
                  </a:rPr>
                  <a:t>　</a:t>
                </a:r>
              </a:p>
            </p:txBody>
          </p:sp>
        </p:grpSp>
      </p:grpSp>
      <p:sp>
        <p:nvSpPr>
          <p:cNvPr id="43" name="Text Box 10"/>
          <p:cNvSpPr txBox="1">
            <a:spLocks noChangeArrowheads="1"/>
          </p:cNvSpPr>
          <p:nvPr/>
        </p:nvSpPr>
        <p:spPr bwMode="auto">
          <a:xfrm>
            <a:off x="3820495" y="3017329"/>
            <a:ext cx="1576150" cy="40011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000" b="1" dirty="0">
                <a:solidFill>
                  <a:srgbClr val="0066FF"/>
                </a:solidFill>
                <a:latin typeface="微软雅黑" panose="020B0503020204020204" pitchFamily="34" charset="-122"/>
                <a:ea typeface="微软雅黑" panose="020B0503020204020204" pitchFamily="34" charset="-122"/>
              </a:rPr>
              <a:t>消毒剂</a:t>
            </a:r>
          </a:p>
        </p:txBody>
      </p:sp>
      <p:sp>
        <p:nvSpPr>
          <p:cNvPr id="44" name="Text Box 10"/>
          <p:cNvSpPr txBox="1">
            <a:spLocks noChangeArrowheads="1"/>
          </p:cNvSpPr>
          <p:nvPr/>
        </p:nvSpPr>
        <p:spPr bwMode="auto">
          <a:xfrm>
            <a:off x="3820495" y="3627128"/>
            <a:ext cx="1576150" cy="40011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000" b="1" dirty="0" smtClean="0">
                <a:solidFill>
                  <a:srgbClr val="0066FF"/>
                </a:solidFill>
                <a:latin typeface="微软雅黑" panose="020B0503020204020204" pitchFamily="34" charset="-122"/>
                <a:ea typeface="微软雅黑" panose="020B0503020204020204" pitchFamily="34" charset="-122"/>
              </a:rPr>
              <a:t>化疗药物</a:t>
            </a:r>
            <a:endParaRPr lang="zh-CN" altLang="en-US" sz="2000" b="1" dirty="0">
              <a:solidFill>
                <a:srgbClr val="0066FF"/>
              </a:solidFill>
              <a:latin typeface="微软雅黑" panose="020B0503020204020204" pitchFamily="34" charset="-122"/>
              <a:ea typeface="微软雅黑" panose="020B0503020204020204" pitchFamily="34" charset="-122"/>
            </a:endParaRPr>
          </a:p>
        </p:txBody>
      </p:sp>
      <p:sp>
        <p:nvSpPr>
          <p:cNvPr id="48" name="Text Box 10"/>
          <p:cNvSpPr txBox="1">
            <a:spLocks noChangeArrowheads="1"/>
          </p:cNvSpPr>
          <p:nvPr/>
        </p:nvSpPr>
        <p:spPr bwMode="auto">
          <a:xfrm>
            <a:off x="6205227" y="3017329"/>
            <a:ext cx="1576150" cy="40011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000" b="1" dirty="0" smtClean="0">
                <a:solidFill>
                  <a:srgbClr val="0066FF"/>
                </a:solidFill>
                <a:latin typeface="微软雅黑" panose="020B0503020204020204" pitchFamily="34" charset="-122"/>
                <a:ea typeface="微软雅黑" panose="020B0503020204020204" pitchFamily="34" charset="-122"/>
              </a:rPr>
              <a:t>细菌</a:t>
            </a:r>
            <a:endParaRPr lang="zh-CN" altLang="en-US" sz="2000" b="1" dirty="0">
              <a:solidFill>
                <a:srgbClr val="0066FF"/>
              </a:solidFill>
              <a:latin typeface="微软雅黑" panose="020B0503020204020204" pitchFamily="34" charset="-122"/>
              <a:ea typeface="微软雅黑" panose="020B0503020204020204" pitchFamily="34" charset="-122"/>
            </a:endParaRPr>
          </a:p>
        </p:txBody>
      </p:sp>
      <p:sp>
        <p:nvSpPr>
          <p:cNvPr id="49" name="Text Box 10"/>
          <p:cNvSpPr txBox="1">
            <a:spLocks noChangeArrowheads="1"/>
          </p:cNvSpPr>
          <p:nvPr/>
        </p:nvSpPr>
        <p:spPr bwMode="auto">
          <a:xfrm>
            <a:off x="6205227" y="3627128"/>
            <a:ext cx="1576150" cy="40011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000" b="1" dirty="0" smtClean="0">
                <a:solidFill>
                  <a:srgbClr val="0066FF"/>
                </a:solidFill>
                <a:latin typeface="微软雅黑" panose="020B0503020204020204" pitchFamily="34" charset="-122"/>
                <a:ea typeface="微软雅黑" panose="020B0503020204020204" pitchFamily="34" charset="-122"/>
              </a:rPr>
              <a:t>病毒</a:t>
            </a:r>
            <a:endParaRPr lang="zh-CN" altLang="en-US" sz="2000" b="1" dirty="0">
              <a:solidFill>
                <a:srgbClr val="0066FF"/>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1572944" y="2265250"/>
            <a:ext cx="8822837" cy="2913550"/>
            <a:chOff x="2249099" y="3418446"/>
            <a:chExt cx="8822837" cy="2913550"/>
          </a:xfrm>
        </p:grpSpPr>
        <p:pic>
          <p:nvPicPr>
            <p:cNvPr id="50" name="图片 34" descr="图片3.jpg"/>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91936" y="3418446"/>
              <a:ext cx="2880000" cy="28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1" name="图片 36" descr="图片5.jpg"/>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49099" y="3451996"/>
              <a:ext cx="2880000" cy="28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2" name="图片 35" descr="图片4.jpg"/>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89736" y="3422220"/>
              <a:ext cx="2880000" cy="28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pic>
        <p:nvPicPr>
          <p:cNvPr id="53" name="图片 37" descr="图片6.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31258" y="2310050"/>
            <a:ext cx="5788025" cy="285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Top)">
                                      <p:cBhvr>
                                        <p:cTn id="7" dur="500"/>
                                        <p:tgtEl>
                                          <p:spTgt spid="2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anim calcmode="lin" valueType="num">
                                      <p:cBhvr>
                                        <p:cTn id="17" dur="500" fill="hold"/>
                                        <p:tgtEl>
                                          <p:spTgt spid="7"/>
                                        </p:tgtEl>
                                        <p:attrNameLst>
                                          <p:attrName>ppt_x</p:attrName>
                                        </p:attrNameLst>
                                      </p:cBhvr>
                                      <p:tavLst>
                                        <p:tav tm="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8"/>
                                        </p:tgtEl>
                                      </p:cBhvr>
                                    </p:animEffect>
                                    <p:set>
                                      <p:cBhvr>
                                        <p:cTn id="23" dur="1" fill="hold">
                                          <p:stCondLst>
                                            <p:cond delay="499"/>
                                          </p:stCondLst>
                                        </p:cTn>
                                        <p:tgtEl>
                                          <p:spTgt spid="8"/>
                                        </p:tgtEl>
                                        <p:attrNameLst>
                                          <p:attrName>style.visibility</p:attrName>
                                        </p:attrNameLst>
                                      </p:cBhvr>
                                      <p:to>
                                        <p:strVal val="hidden"/>
                                      </p:to>
                                    </p:set>
                                  </p:childTnLst>
                                </p:cTn>
                              </p:par>
                              <p:par>
                                <p:cTn id="24" presetID="10" presetClass="exit" presetSubtype="0" fill="hold" nodeType="withEffect">
                                  <p:stCondLst>
                                    <p:cond delay="0"/>
                                  </p:stCondLst>
                                  <p:childTnLst>
                                    <p:animEffect transition="out" filter="fade">
                                      <p:cBhvr>
                                        <p:cTn id="25" dur="500"/>
                                        <p:tgtEl>
                                          <p:spTgt spid="7"/>
                                        </p:tgtEl>
                                      </p:cBhvr>
                                    </p:animEffect>
                                    <p:set>
                                      <p:cBhvr>
                                        <p:cTn id="26" dur="1" fill="hold">
                                          <p:stCondLst>
                                            <p:cond delay="499"/>
                                          </p:stCondLst>
                                        </p:cTn>
                                        <p:tgtEl>
                                          <p:spTgt spid="7"/>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2" presetClass="entr" presetSubtype="1"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slide(fromTop)">
                                      <p:cBhvr>
                                        <p:cTn id="31" dur="500"/>
                                        <p:tgtEl>
                                          <p:spTgt spid="25"/>
                                        </p:tgtEl>
                                      </p:cBhvr>
                                    </p:animEffect>
                                  </p:childTnLst>
                                </p:cTn>
                              </p:par>
                            </p:childTnLst>
                          </p:cTn>
                        </p:par>
                        <p:par>
                          <p:cTn id="32" fill="hold">
                            <p:stCondLst>
                              <p:cond delay="500"/>
                            </p:stCondLst>
                            <p:childTnLst>
                              <p:par>
                                <p:cTn id="33" presetID="42" presetClass="entr" presetSubtype="0" fill="hold" nodeType="afterEffect">
                                  <p:stCondLst>
                                    <p:cond delay="0"/>
                                  </p:stCondLst>
                                  <p:iterate type="lt">
                                    <p:tmPct val="0"/>
                                  </p:iterate>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anim calcmode="lin" valueType="num">
                                      <p:cBhvr>
                                        <p:cTn id="36" dur="500" fill="hold"/>
                                        <p:tgtEl>
                                          <p:spTgt spid="35"/>
                                        </p:tgtEl>
                                        <p:attrNameLst>
                                          <p:attrName>ppt_x</p:attrName>
                                        </p:attrNameLst>
                                      </p:cBhvr>
                                      <p:tavLst>
                                        <p:tav tm="0">
                                          <p:val>
                                            <p:strVal val="#ppt_x"/>
                                          </p:val>
                                        </p:tav>
                                        <p:tav tm="100000">
                                          <p:val>
                                            <p:strVal val="#ppt_x"/>
                                          </p:val>
                                        </p:tav>
                                      </p:tavLst>
                                    </p:anim>
                                    <p:anim calcmode="lin" valueType="num">
                                      <p:cBhvr>
                                        <p:cTn id="37" dur="5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iterate type="lt">
                                    <p:tmPct val="0"/>
                                  </p:iterate>
                                  <p:childTnLst>
                                    <p:animEffect transition="out" filter="fade">
                                      <p:cBhvr>
                                        <p:cTn id="41" dur="500"/>
                                        <p:tgtEl>
                                          <p:spTgt spid="35"/>
                                        </p:tgtEl>
                                      </p:cBhvr>
                                    </p:animEffect>
                                    <p:set>
                                      <p:cBhvr>
                                        <p:cTn id="42" dur="1" fill="hold">
                                          <p:stCondLst>
                                            <p:cond delay="499"/>
                                          </p:stCondLst>
                                        </p:cTn>
                                        <p:tgtEl>
                                          <p:spTgt spid="3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2" presetClass="entr" presetSubtype="1"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slide(fromTop)">
                                      <p:cBhvr>
                                        <p:cTn id="47" dur="500"/>
                                        <p:tgtEl>
                                          <p:spTgt spid="26"/>
                                        </p:tgtEl>
                                      </p:cBhvr>
                                    </p:animEffect>
                                  </p:childTnLst>
                                </p:cTn>
                              </p:par>
                            </p:childTnLst>
                          </p:cTn>
                        </p:par>
                        <p:par>
                          <p:cTn id="48" fill="hold">
                            <p:stCondLst>
                              <p:cond delay="500"/>
                            </p:stCondLst>
                            <p:childTnLst>
                              <p:par>
                                <p:cTn id="49" presetID="2" presetClass="entr" presetSubtype="4" fill="hold" nodeType="after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500" fill="hold"/>
                                        <p:tgtEl>
                                          <p:spTgt spid="36"/>
                                        </p:tgtEl>
                                        <p:attrNameLst>
                                          <p:attrName>ppt_x</p:attrName>
                                        </p:attrNameLst>
                                      </p:cBhvr>
                                      <p:tavLst>
                                        <p:tav tm="0">
                                          <p:val>
                                            <p:strVal val="#ppt_x"/>
                                          </p:val>
                                        </p:tav>
                                        <p:tav tm="100000">
                                          <p:val>
                                            <p:strVal val="#ppt_x"/>
                                          </p:val>
                                        </p:tav>
                                      </p:tavLst>
                                    </p:anim>
                                    <p:anim calcmode="lin" valueType="num">
                                      <p:cBhvr additive="base">
                                        <p:cTn id="52"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nodeType="clickEffect">
                                  <p:stCondLst>
                                    <p:cond delay="0"/>
                                  </p:stCondLst>
                                  <p:childTnLst>
                                    <p:animEffect transition="out" filter="fade">
                                      <p:cBhvr>
                                        <p:cTn id="56" dur="500"/>
                                        <p:tgtEl>
                                          <p:spTgt spid="36"/>
                                        </p:tgtEl>
                                      </p:cBhvr>
                                    </p:animEffect>
                                    <p:set>
                                      <p:cBhvr>
                                        <p:cTn id="57" dur="1" fill="hold">
                                          <p:stCondLst>
                                            <p:cond delay="499"/>
                                          </p:stCondLst>
                                        </p:cTn>
                                        <p:tgtEl>
                                          <p:spTgt spid="36"/>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2" presetClass="entr" presetSubtype="1" fill="hold" grpId="0" nodeType="click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slide(fromTop)">
                                      <p:cBhvr>
                                        <p:cTn id="62" dur="500"/>
                                        <p:tgtEl>
                                          <p:spTgt spid="43"/>
                                        </p:tgtEl>
                                      </p:cBhvr>
                                    </p:animEffect>
                                  </p:childTnLst>
                                </p:cTn>
                              </p:par>
                            </p:childTnLst>
                          </p:cTn>
                        </p:par>
                        <p:par>
                          <p:cTn id="63" fill="hold">
                            <p:stCondLst>
                              <p:cond delay="500"/>
                            </p:stCondLst>
                            <p:childTnLst>
                              <p:par>
                                <p:cTn id="64" presetID="12" presetClass="entr" presetSubtype="1" fill="hold" grpId="0" nodeType="after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slide(fromTop)">
                                      <p:cBhvr>
                                        <p:cTn id="66" dur="500"/>
                                        <p:tgtEl>
                                          <p:spTgt spid="44"/>
                                        </p:tgtEl>
                                      </p:cBhvr>
                                    </p:animEffect>
                                  </p:childTnLst>
                                </p:cTn>
                              </p:par>
                            </p:childTnLst>
                          </p:cTn>
                        </p:par>
                      </p:childTnLst>
                    </p:cTn>
                  </p:par>
                  <p:par>
                    <p:cTn id="67" fill="hold">
                      <p:stCondLst>
                        <p:cond delay="indefinite"/>
                      </p:stCondLst>
                      <p:childTnLst>
                        <p:par>
                          <p:cTn id="68" fill="hold">
                            <p:stCondLst>
                              <p:cond delay="0"/>
                            </p:stCondLst>
                            <p:childTnLst>
                              <p:par>
                                <p:cTn id="69" presetID="12" presetClass="entr" presetSubtype="1" fill="hold" grpId="0" nodeType="click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slide(fromTop)">
                                      <p:cBhvr>
                                        <p:cTn id="71" dur="500"/>
                                        <p:tgtEl>
                                          <p:spTgt spid="48"/>
                                        </p:tgtEl>
                                      </p:cBhvr>
                                    </p:animEffec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nodeType="click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fade">
                                      <p:cBhvr>
                                        <p:cTn id="76" dur="1000"/>
                                        <p:tgtEl>
                                          <p:spTgt spid="9"/>
                                        </p:tgtEl>
                                      </p:cBhvr>
                                    </p:animEffect>
                                    <p:anim calcmode="lin" valueType="num">
                                      <p:cBhvr>
                                        <p:cTn id="77" dur="1000" fill="hold"/>
                                        <p:tgtEl>
                                          <p:spTgt spid="9"/>
                                        </p:tgtEl>
                                        <p:attrNameLst>
                                          <p:attrName>ppt_x</p:attrName>
                                        </p:attrNameLst>
                                      </p:cBhvr>
                                      <p:tavLst>
                                        <p:tav tm="0">
                                          <p:val>
                                            <p:strVal val="#ppt_x"/>
                                          </p:val>
                                        </p:tav>
                                        <p:tav tm="100000">
                                          <p:val>
                                            <p:strVal val="#ppt_x"/>
                                          </p:val>
                                        </p:tav>
                                      </p:tavLst>
                                    </p:anim>
                                    <p:anim calcmode="lin" valueType="num">
                                      <p:cBhvr>
                                        <p:cTn id="7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10" presetClass="exit" presetSubtype="0" fill="hold" nodeType="clickEffect">
                                  <p:stCondLst>
                                    <p:cond delay="0"/>
                                  </p:stCondLst>
                                  <p:childTnLst>
                                    <p:animEffect transition="out" filter="fade">
                                      <p:cBhvr>
                                        <p:cTn id="82" dur="500"/>
                                        <p:tgtEl>
                                          <p:spTgt spid="9"/>
                                        </p:tgtEl>
                                      </p:cBhvr>
                                    </p:animEffect>
                                    <p:set>
                                      <p:cBhvr>
                                        <p:cTn id="83" dur="1" fill="hold">
                                          <p:stCondLst>
                                            <p:cond delay="499"/>
                                          </p:stCondLst>
                                        </p:cTn>
                                        <p:tgtEl>
                                          <p:spTgt spid="9"/>
                                        </p:tgtEl>
                                        <p:attrNameLst>
                                          <p:attrName>style.visibility</p:attrName>
                                        </p:attrNameLst>
                                      </p:cBhvr>
                                      <p:to>
                                        <p:strVal val="hidden"/>
                                      </p:to>
                                    </p:set>
                                  </p:childTnLst>
                                </p:cTn>
                              </p:par>
                            </p:childTnLst>
                          </p:cTn>
                        </p:par>
                        <p:par>
                          <p:cTn id="84" fill="hold">
                            <p:stCondLst>
                              <p:cond delay="500"/>
                            </p:stCondLst>
                            <p:childTnLst>
                              <p:par>
                                <p:cTn id="85" presetID="12" presetClass="entr" presetSubtype="1" fill="hold" grpId="0" nodeType="after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slide(fromTop)">
                                      <p:cBhvr>
                                        <p:cTn id="87" dur="500"/>
                                        <p:tgtEl>
                                          <p:spTgt spid="49"/>
                                        </p:tgtEl>
                                      </p:cBhvr>
                                    </p:animEffect>
                                  </p:childTnLst>
                                </p:cTn>
                              </p:par>
                            </p:childTnLst>
                          </p:cTn>
                        </p:par>
                      </p:childTnLst>
                    </p:cTn>
                  </p:par>
                  <p:par>
                    <p:cTn id="88" fill="hold">
                      <p:stCondLst>
                        <p:cond delay="indefinite"/>
                      </p:stCondLst>
                      <p:childTnLst>
                        <p:par>
                          <p:cTn id="89" fill="hold">
                            <p:stCondLst>
                              <p:cond delay="0"/>
                            </p:stCondLst>
                            <p:childTnLst>
                              <p:par>
                                <p:cTn id="90" presetID="2" presetClass="entr" presetSubtype="4" fill="hold" nodeType="clickEffect">
                                  <p:stCondLst>
                                    <p:cond delay="0"/>
                                  </p:stCondLst>
                                  <p:childTnLst>
                                    <p:set>
                                      <p:cBhvr>
                                        <p:cTn id="91" dur="1" fill="hold">
                                          <p:stCondLst>
                                            <p:cond delay="0"/>
                                          </p:stCondLst>
                                        </p:cTn>
                                        <p:tgtEl>
                                          <p:spTgt spid="53"/>
                                        </p:tgtEl>
                                        <p:attrNameLst>
                                          <p:attrName>style.visibility</p:attrName>
                                        </p:attrNameLst>
                                      </p:cBhvr>
                                      <p:to>
                                        <p:strVal val="visible"/>
                                      </p:to>
                                    </p:set>
                                    <p:anim calcmode="lin" valueType="num">
                                      <p:cBhvr additive="base">
                                        <p:cTn id="92" dur="500" fill="hold"/>
                                        <p:tgtEl>
                                          <p:spTgt spid="53"/>
                                        </p:tgtEl>
                                        <p:attrNameLst>
                                          <p:attrName>ppt_x</p:attrName>
                                        </p:attrNameLst>
                                      </p:cBhvr>
                                      <p:tavLst>
                                        <p:tav tm="0">
                                          <p:val>
                                            <p:strVal val="#ppt_x"/>
                                          </p:val>
                                        </p:tav>
                                        <p:tav tm="100000">
                                          <p:val>
                                            <p:strVal val="#ppt_x"/>
                                          </p:val>
                                        </p:tav>
                                      </p:tavLst>
                                    </p:anim>
                                    <p:anim calcmode="lin" valueType="num">
                                      <p:cBhvr additive="base">
                                        <p:cTn id="9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2" presetClass="exit" presetSubtype="4" fill="hold" nodeType="clickEffect">
                                  <p:stCondLst>
                                    <p:cond delay="0"/>
                                  </p:stCondLst>
                                  <p:childTnLst>
                                    <p:anim calcmode="lin" valueType="num">
                                      <p:cBhvr additive="base">
                                        <p:cTn id="97" dur="500"/>
                                        <p:tgtEl>
                                          <p:spTgt spid="53"/>
                                        </p:tgtEl>
                                        <p:attrNameLst>
                                          <p:attrName>ppt_x</p:attrName>
                                        </p:attrNameLst>
                                      </p:cBhvr>
                                      <p:tavLst>
                                        <p:tav tm="0">
                                          <p:val>
                                            <p:strVal val="ppt_x"/>
                                          </p:val>
                                        </p:tav>
                                        <p:tav tm="100000">
                                          <p:val>
                                            <p:strVal val="ppt_x"/>
                                          </p:val>
                                        </p:tav>
                                      </p:tavLst>
                                    </p:anim>
                                    <p:anim calcmode="lin" valueType="num">
                                      <p:cBhvr additive="base">
                                        <p:cTn id="98" dur="500"/>
                                        <p:tgtEl>
                                          <p:spTgt spid="53"/>
                                        </p:tgtEl>
                                        <p:attrNameLst>
                                          <p:attrName>ppt_y</p:attrName>
                                        </p:attrNameLst>
                                      </p:cBhvr>
                                      <p:tavLst>
                                        <p:tav tm="0">
                                          <p:val>
                                            <p:strVal val="ppt_y"/>
                                          </p:val>
                                        </p:tav>
                                        <p:tav tm="100000">
                                          <p:val>
                                            <p:strVal val="1+ppt_h/2"/>
                                          </p:val>
                                        </p:tav>
                                      </p:tavLst>
                                    </p:anim>
                                    <p:set>
                                      <p:cBhvr>
                                        <p:cTn id="99" dur="1" fill="hold">
                                          <p:stCondLst>
                                            <p:cond delay="499"/>
                                          </p:stCondLst>
                                        </p:cTn>
                                        <p:tgtEl>
                                          <p:spTgt spid="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autoUpdateAnimBg="0"/>
      <p:bldP spid="25" grpId="0" bldLvl="0" animBg="1" autoUpdateAnimBg="0"/>
      <p:bldP spid="26" grpId="0" bldLvl="0" animBg="1" autoUpdateAnimBg="0"/>
      <p:bldP spid="43" grpId="0" bldLvl="0" animBg="1" autoUpdateAnimBg="0"/>
      <p:bldP spid="44" grpId="0" bldLvl="0" animBg="1" autoUpdateAnimBg="0"/>
      <p:bldP spid="48" grpId="0" bldLvl="0" animBg="1" autoUpdateAnimBg="0"/>
      <p:bldP spid="49" grpId="0" bldLvl="0" animBg="1"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常见护理职业损伤因素及防护</a:t>
            </a:r>
          </a:p>
        </p:txBody>
      </p:sp>
      <p:sp>
        <p:nvSpPr>
          <p:cNvPr id="42" name="矩形 41"/>
          <p:cNvSpPr/>
          <p:nvPr/>
        </p:nvSpPr>
        <p:spPr>
          <a:xfrm>
            <a:off x="550922" y="2187767"/>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rPr>
              <a:t>1</a:t>
            </a:r>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、提高自我防护意识</a:t>
            </a:r>
            <a:endPar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rPr>
              <a:t>2</a:t>
            </a:r>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、规范各项护理操作</a:t>
            </a:r>
            <a:endPar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rPr>
              <a:t>3</a:t>
            </a:r>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、严格管理医疗废物</a:t>
            </a:r>
            <a:endPar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rPr>
              <a:t>4</a:t>
            </a:r>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、使用具有安全装置的护理</a:t>
            </a:r>
            <a:r>
              <a:rPr lang="zh-CN" altLang="en-US" sz="2400" dirty="0" smtClean="0">
                <a:solidFill>
                  <a:srgbClr val="0066FF"/>
                </a:solidFill>
                <a:latin typeface="微软雅黑" panose="020B0503020204020204" pitchFamily="34" charset="-122"/>
                <a:ea typeface="微软雅黑" panose="020B0503020204020204" pitchFamily="34" charset="-122"/>
                <a:sym typeface="楷体_GB2312" pitchFamily="1" charset="-122"/>
              </a:rPr>
              <a:t>器材</a:t>
            </a:r>
            <a:endPar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endParaRPr>
          </a:p>
        </p:txBody>
      </p:sp>
      <p:grpSp>
        <p:nvGrpSpPr>
          <p:cNvPr id="43" name="组合 42"/>
          <p:cNvGrpSpPr/>
          <p:nvPr/>
        </p:nvGrpSpPr>
        <p:grpSpPr>
          <a:xfrm>
            <a:off x="578725" y="1906962"/>
            <a:ext cx="2596119" cy="540275"/>
            <a:chOff x="5354177" y="1987945"/>
            <a:chExt cx="2795356" cy="540275"/>
          </a:xfrm>
        </p:grpSpPr>
        <p:sp>
          <p:nvSpPr>
            <p:cNvPr id="44" name="矩形 43"/>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92D050"/>
                  </a:solidFill>
                  <a:latin typeface="微软雅黑" panose="020B0503020204020204" pitchFamily="34" charset="-122"/>
                  <a:ea typeface="微软雅黑" panose="020B0503020204020204" pitchFamily="34" charset="-122"/>
                  <a:cs typeface="Tahoma" panose="020B0604030504040204" pitchFamily="34" charset="0"/>
                </a:rPr>
                <a:t>锐器伤</a:t>
              </a:r>
              <a:endParaRPr lang="zh-CN" altLang="en-US" sz="2400" b="1" dirty="0">
                <a:solidFill>
                  <a:srgbClr val="92D050"/>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45" name="直角三角形 44"/>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直角三角形 45"/>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矩形 46"/>
          <p:cNvSpPr/>
          <p:nvPr/>
        </p:nvSpPr>
        <p:spPr>
          <a:xfrm>
            <a:off x="3378500" y="2187767"/>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spcBef>
                <a:spcPct val="50000"/>
              </a:spcBef>
            </a:pPr>
            <a:endParaRPr lang="en-US" altLang="zh-CN"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endParaRPr>
          </a:p>
          <a:p>
            <a:r>
              <a:rPr lang="en-US" altLang="zh-CN" sz="2300" dirty="0">
                <a:solidFill>
                  <a:srgbClr val="0066FF"/>
                </a:solidFill>
                <a:latin typeface="微软雅黑" panose="020B0503020204020204" pitchFamily="34" charset="-122"/>
                <a:ea typeface="微软雅黑" panose="020B0503020204020204" pitchFamily="34" charset="-122"/>
                <a:sym typeface="楷体_GB2312" pitchFamily="1" charset="-122"/>
              </a:rPr>
              <a:t>1</a:t>
            </a:r>
            <a:r>
              <a:rPr lang="zh-CN" altLang="en-US" sz="2300" dirty="0">
                <a:solidFill>
                  <a:srgbClr val="0066FF"/>
                </a:solidFill>
                <a:latin typeface="微软雅黑" panose="020B0503020204020204" pitchFamily="34" charset="-122"/>
                <a:ea typeface="微软雅黑" panose="020B0503020204020204" pitchFamily="34" charset="-122"/>
                <a:sym typeface="楷体_GB2312" pitchFamily="1" charset="-122"/>
              </a:rPr>
              <a:t>、保持正确的工作姿势</a:t>
            </a:r>
            <a:endParaRPr lang="en-US" altLang="zh-CN" sz="2300"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en-US" altLang="zh-CN" sz="2300" dirty="0">
                <a:solidFill>
                  <a:srgbClr val="0066FF"/>
                </a:solidFill>
                <a:latin typeface="微软雅黑" panose="020B0503020204020204" pitchFamily="34" charset="-122"/>
                <a:ea typeface="微软雅黑" panose="020B0503020204020204" pitchFamily="34" charset="-122"/>
                <a:sym typeface="楷体_GB2312" pitchFamily="1" charset="-122"/>
              </a:rPr>
              <a:t>2</a:t>
            </a:r>
            <a:r>
              <a:rPr lang="zh-CN" altLang="en-US" sz="2300" dirty="0">
                <a:solidFill>
                  <a:srgbClr val="0066FF"/>
                </a:solidFill>
                <a:latin typeface="微软雅黑" panose="020B0503020204020204" pitchFamily="34" charset="-122"/>
                <a:ea typeface="微软雅黑" panose="020B0503020204020204" pitchFamily="34" charset="-122"/>
                <a:sym typeface="楷体_GB2312" pitchFamily="1" charset="-122"/>
              </a:rPr>
              <a:t>、经常变换工作姿势</a:t>
            </a:r>
            <a:endParaRPr lang="en-US" altLang="zh-CN" sz="2300"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en-US" altLang="zh-CN" sz="2300" dirty="0">
                <a:solidFill>
                  <a:srgbClr val="0066FF"/>
                </a:solidFill>
                <a:latin typeface="微软雅黑" panose="020B0503020204020204" pitchFamily="34" charset="-122"/>
                <a:ea typeface="微软雅黑" panose="020B0503020204020204" pitchFamily="34" charset="-122"/>
                <a:sym typeface="楷体_GB2312" pitchFamily="1" charset="-122"/>
              </a:rPr>
              <a:t>3</a:t>
            </a:r>
            <a:r>
              <a:rPr lang="zh-CN" altLang="en-US" sz="2300" dirty="0">
                <a:solidFill>
                  <a:srgbClr val="0066FF"/>
                </a:solidFill>
                <a:latin typeface="微软雅黑" panose="020B0503020204020204" pitchFamily="34" charset="-122"/>
                <a:ea typeface="微软雅黑" panose="020B0503020204020204" pitchFamily="34" charset="-122"/>
                <a:sym typeface="楷体_GB2312" pitchFamily="1" charset="-122"/>
              </a:rPr>
              <a:t>、加强锻炼，提高身体素质</a:t>
            </a:r>
            <a:endParaRPr lang="en-US" altLang="zh-CN" sz="2300"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en-US" altLang="zh-CN" sz="2300" dirty="0">
                <a:solidFill>
                  <a:srgbClr val="0066FF"/>
                </a:solidFill>
                <a:latin typeface="微软雅黑" panose="020B0503020204020204" pitchFamily="34" charset="-122"/>
                <a:ea typeface="微软雅黑" panose="020B0503020204020204" pitchFamily="34" charset="-122"/>
                <a:sym typeface="楷体_GB2312" pitchFamily="1" charset="-122"/>
              </a:rPr>
              <a:t>4</a:t>
            </a:r>
            <a:r>
              <a:rPr lang="zh-CN" altLang="en-US" sz="2300" dirty="0">
                <a:solidFill>
                  <a:srgbClr val="0066FF"/>
                </a:solidFill>
                <a:latin typeface="微软雅黑" panose="020B0503020204020204" pitchFamily="34" charset="-122"/>
                <a:ea typeface="微软雅黑" panose="020B0503020204020204" pitchFamily="34" charset="-122"/>
                <a:sym typeface="楷体_GB2312" pitchFamily="1" charset="-122"/>
              </a:rPr>
              <a:t>、促进下肢血液循环</a:t>
            </a:r>
            <a:endParaRPr lang="en-US" altLang="zh-CN" sz="2300"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en-US" altLang="zh-CN" sz="2300" dirty="0">
                <a:solidFill>
                  <a:srgbClr val="0066FF"/>
                </a:solidFill>
                <a:latin typeface="微软雅黑" panose="020B0503020204020204" pitchFamily="34" charset="-122"/>
                <a:ea typeface="微软雅黑" panose="020B0503020204020204" pitchFamily="34" charset="-122"/>
                <a:sym typeface="楷体_GB2312" pitchFamily="1" charset="-122"/>
              </a:rPr>
              <a:t>5</a:t>
            </a:r>
            <a:r>
              <a:rPr lang="zh-CN" altLang="en-US" sz="2300" dirty="0">
                <a:solidFill>
                  <a:srgbClr val="0066FF"/>
                </a:solidFill>
                <a:latin typeface="微软雅黑" panose="020B0503020204020204" pitchFamily="34" charset="-122"/>
                <a:ea typeface="微软雅黑" panose="020B0503020204020204" pitchFamily="34" charset="-122"/>
                <a:sym typeface="楷体_GB2312" pitchFamily="1" charset="-122"/>
              </a:rPr>
              <a:t>．养成良好的生活</a:t>
            </a:r>
            <a:r>
              <a:rPr lang="zh-CN" altLang="en-US" sz="2300" dirty="0" smtClean="0">
                <a:solidFill>
                  <a:srgbClr val="0066FF"/>
                </a:solidFill>
                <a:latin typeface="微软雅黑" panose="020B0503020204020204" pitchFamily="34" charset="-122"/>
                <a:ea typeface="微软雅黑" panose="020B0503020204020204" pitchFamily="34" charset="-122"/>
                <a:sym typeface="楷体_GB2312" pitchFamily="1" charset="-122"/>
              </a:rPr>
              <a:t>习惯</a:t>
            </a:r>
            <a:endParaRPr lang="zh-CN" altLang="en-US" sz="23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a:p>
            <a:pPr algn="ctr"/>
            <a:endParaRPr lang="zh-CN" altLang="en-US" dirty="0"/>
          </a:p>
        </p:txBody>
      </p:sp>
      <p:grpSp>
        <p:nvGrpSpPr>
          <p:cNvPr id="48" name="组合 47"/>
          <p:cNvGrpSpPr/>
          <p:nvPr/>
        </p:nvGrpSpPr>
        <p:grpSpPr>
          <a:xfrm>
            <a:off x="3397035" y="1906962"/>
            <a:ext cx="2596119" cy="540275"/>
            <a:chOff x="5354177" y="1987945"/>
            <a:chExt cx="2795356" cy="540275"/>
          </a:xfrm>
        </p:grpSpPr>
        <p:sp>
          <p:nvSpPr>
            <p:cNvPr id="49" name="矩形 48"/>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92D050"/>
                  </a:solidFill>
                  <a:latin typeface="微软雅黑" panose="020B0503020204020204" pitchFamily="34" charset="-122"/>
                  <a:ea typeface="微软雅黑" panose="020B0503020204020204" pitchFamily="34" charset="-122"/>
                  <a:cs typeface="Tahoma" panose="020B0604030504040204" pitchFamily="34" charset="0"/>
                </a:rPr>
                <a:t>负重伤</a:t>
              </a:r>
              <a:endParaRPr lang="zh-CN" altLang="en-US" sz="2400" b="1" dirty="0">
                <a:solidFill>
                  <a:srgbClr val="92D050"/>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50" name="直角三角形 49"/>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直角三角形 50"/>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矩形 51"/>
          <p:cNvSpPr/>
          <p:nvPr/>
        </p:nvSpPr>
        <p:spPr>
          <a:xfrm>
            <a:off x="6196810" y="2187767"/>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rPr>
              <a:t>1</a:t>
            </a:r>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、减少与化疗药物的接触</a:t>
            </a:r>
            <a:endPar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rPr>
              <a:t>2</a:t>
            </a:r>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、及时处理化疗药物的污染</a:t>
            </a:r>
            <a:endPar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rPr>
              <a:t>3</a:t>
            </a:r>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、化疗废弃物和污染物应规范处理 </a:t>
            </a:r>
            <a:endPar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rPr>
              <a:t>4</a:t>
            </a:r>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、化疗药物暴露后及时</a:t>
            </a:r>
            <a:r>
              <a:rPr lang="zh-CN" altLang="en-US" sz="2400" dirty="0" smtClean="0">
                <a:solidFill>
                  <a:srgbClr val="0066FF"/>
                </a:solidFill>
                <a:latin typeface="微软雅黑" panose="020B0503020204020204" pitchFamily="34" charset="-122"/>
                <a:ea typeface="微软雅黑" panose="020B0503020204020204" pitchFamily="34" charset="-122"/>
                <a:sym typeface="楷体_GB2312" pitchFamily="1" charset="-122"/>
              </a:rPr>
              <a:t>处理</a:t>
            </a:r>
            <a:endPar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endParaRPr>
          </a:p>
        </p:txBody>
      </p:sp>
      <p:grpSp>
        <p:nvGrpSpPr>
          <p:cNvPr id="53" name="组合 52"/>
          <p:cNvGrpSpPr/>
          <p:nvPr/>
        </p:nvGrpSpPr>
        <p:grpSpPr>
          <a:xfrm>
            <a:off x="6215345" y="1906962"/>
            <a:ext cx="2596119" cy="540275"/>
            <a:chOff x="5354177" y="1987945"/>
            <a:chExt cx="2795356" cy="540275"/>
          </a:xfrm>
        </p:grpSpPr>
        <p:sp>
          <p:nvSpPr>
            <p:cNvPr id="54" name="矩形 53"/>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92D050"/>
                  </a:solidFill>
                  <a:latin typeface="微软雅黑" panose="020B0503020204020204" pitchFamily="34" charset="-122"/>
                  <a:ea typeface="微软雅黑" panose="020B0503020204020204" pitchFamily="34" charset="-122"/>
                  <a:cs typeface="Tahoma" panose="020B0604030504040204" pitchFamily="34" charset="0"/>
                </a:rPr>
                <a:t>化学伤</a:t>
              </a:r>
              <a:endParaRPr lang="zh-CN" altLang="en-US" sz="2400" b="1" dirty="0">
                <a:solidFill>
                  <a:srgbClr val="92D050"/>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55" name="直角三角形 54"/>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直角三角形 55"/>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矩形 56"/>
          <p:cNvSpPr/>
          <p:nvPr/>
        </p:nvSpPr>
        <p:spPr>
          <a:xfrm>
            <a:off x="9015120" y="2187767"/>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rPr>
              <a:t>1</a:t>
            </a:r>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、操作前后规范洗手 </a:t>
            </a:r>
            <a:endPar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rPr>
              <a:t>2</a:t>
            </a:r>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、避免直接接触血液或体液 </a:t>
            </a:r>
            <a:endPar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rPr>
              <a:t>3</a:t>
            </a:r>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、安全处理锐利器具 </a:t>
            </a:r>
            <a:endPar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en-US" altLang="zh-CN" sz="2400" dirty="0">
                <a:solidFill>
                  <a:srgbClr val="0066FF"/>
                </a:solidFill>
                <a:latin typeface="微软雅黑" panose="020B0503020204020204" pitchFamily="34" charset="-122"/>
                <a:ea typeface="微软雅黑" panose="020B0503020204020204" pitchFamily="34" charset="-122"/>
                <a:sym typeface="楷体_GB2312" pitchFamily="1" charset="-122"/>
              </a:rPr>
              <a:t>4</a:t>
            </a:r>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、医疗废物及排泄物的</a:t>
            </a:r>
            <a:r>
              <a:rPr lang="zh-CN" altLang="en-US" sz="2400" dirty="0" smtClean="0">
                <a:solidFill>
                  <a:srgbClr val="0066FF"/>
                </a:solidFill>
                <a:latin typeface="微软雅黑" panose="020B0503020204020204" pitchFamily="34" charset="-122"/>
                <a:ea typeface="微软雅黑" panose="020B0503020204020204" pitchFamily="34" charset="-122"/>
                <a:sym typeface="楷体_GB2312" pitchFamily="1" charset="-122"/>
              </a:rPr>
              <a:t>处理</a:t>
            </a:r>
            <a:endParaRPr lang="en-US" altLang="zh-CN" sz="2000" dirty="0">
              <a:latin typeface="楷体" panose="02010609060101010101" pitchFamily="49" charset="-122"/>
              <a:ea typeface="楷体" panose="02010609060101010101" pitchFamily="49" charset="-122"/>
            </a:endParaRPr>
          </a:p>
        </p:txBody>
      </p:sp>
      <p:grpSp>
        <p:nvGrpSpPr>
          <p:cNvPr id="58" name="组合 57"/>
          <p:cNvGrpSpPr/>
          <p:nvPr/>
        </p:nvGrpSpPr>
        <p:grpSpPr>
          <a:xfrm>
            <a:off x="9033655" y="1906962"/>
            <a:ext cx="2596119" cy="540275"/>
            <a:chOff x="5354177" y="1987945"/>
            <a:chExt cx="2795356" cy="540275"/>
          </a:xfrm>
        </p:grpSpPr>
        <p:sp>
          <p:nvSpPr>
            <p:cNvPr id="59" name="矩形 58"/>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92D050"/>
                  </a:solidFill>
                  <a:latin typeface="微软雅黑" panose="020B0503020204020204" pitchFamily="34" charset="-122"/>
                  <a:ea typeface="微软雅黑" panose="020B0503020204020204" pitchFamily="34" charset="-122"/>
                  <a:cs typeface="Tahoma" panose="020B0604030504040204" pitchFamily="34" charset="0"/>
                </a:rPr>
                <a:t>生物伤</a:t>
              </a:r>
              <a:endParaRPr lang="zh-CN" altLang="en-US" sz="2400" b="1" dirty="0">
                <a:solidFill>
                  <a:srgbClr val="92D050"/>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60" name="直角三角形 59"/>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直角三角形 60"/>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矩形 61"/>
          <p:cNvSpPr/>
          <p:nvPr/>
        </p:nvSpPr>
        <p:spPr>
          <a:xfrm>
            <a:off x="4003119" y="1108118"/>
            <a:ext cx="3570208"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四、</a:t>
            </a:r>
            <a:r>
              <a:rPr lang="zh-CN" altLang="en-US" sz="2400" b="1" dirty="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护理职业防护</a:t>
            </a:r>
            <a:r>
              <a:rPr lang="zh-CN" altLang="en-US" sz="2400" b="1" dirty="0" smtClean="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的措施</a:t>
            </a:r>
            <a:endParaRPr lang="zh-CN" altLang="en-US" sz="2400" b="1" dirty="0">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slow"/>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1" name="直角三角形 20"/>
          <p:cNvSpPr/>
          <p:nvPr/>
        </p:nvSpPr>
        <p:spPr>
          <a:xfrm rot="10800000" flipH="1" flipV="1">
            <a:off x="563880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393264"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49287" y="1503096"/>
            <a:ext cx="3738880" cy="54864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锐器伤的应急处理流程</a:t>
            </a:r>
          </a:p>
        </p:txBody>
      </p:sp>
      <p:sp>
        <p:nvSpPr>
          <p:cNvPr id="27" name="文本框 26"/>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常见护理职业损伤因素及防护</a:t>
            </a:r>
          </a:p>
        </p:txBody>
      </p:sp>
      <p:sp>
        <p:nvSpPr>
          <p:cNvPr id="14" name="Rectangle 3"/>
          <p:cNvSpPr>
            <a:spLocks noGrp="1" noChangeArrowheads="1"/>
          </p:cNvSpPr>
          <p:nvPr/>
        </p:nvSpPr>
        <p:spPr bwMode="auto">
          <a:xfrm>
            <a:off x="2800030" y="2140250"/>
            <a:ext cx="7142256" cy="3387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685800" indent="-228600">
              <a:lnSpc>
                <a:spcPct val="90000"/>
              </a:lnSpc>
              <a:spcBef>
                <a:spcPts val="500"/>
              </a:spcBef>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buFont typeface="Arial" panose="020B0604020202020204" pitchFamily="34" charset="0"/>
              <a:buNone/>
            </a:pPr>
            <a:r>
              <a:rPr lang="zh-CN" altLang="en-US" sz="2400" b="1" dirty="0" smtClean="0">
                <a:solidFill>
                  <a:srgbClr val="FF0000"/>
                </a:solidFill>
                <a:latin typeface="微软雅黑" panose="020B0503020204020204" pitchFamily="34" charset="-122"/>
                <a:ea typeface="微软雅黑" panose="020B0503020204020204" pitchFamily="34" charset="-122"/>
                <a:sym typeface="楷体_GB2312" pitchFamily="1" charset="-122"/>
              </a:rPr>
              <a:t>（</a:t>
            </a:r>
            <a:r>
              <a:rPr lang="zh-CN" altLang="en-US" sz="2400" b="1" dirty="0">
                <a:solidFill>
                  <a:srgbClr val="FF0000"/>
                </a:solidFill>
                <a:latin typeface="微软雅黑" panose="020B0503020204020204" pitchFamily="34" charset="-122"/>
                <a:ea typeface="微软雅黑" panose="020B0503020204020204" pitchFamily="34" charset="-122"/>
                <a:sym typeface="楷体_GB2312" pitchFamily="1" charset="-122"/>
              </a:rPr>
              <a:t>1）正确处理伤口：</a:t>
            </a:r>
          </a:p>
          <a:p>
            <a:pPr>
              <a:buFont typeface="Arial" panose="020B0604020202020204" pitchFamily="34" charset="0"/>
              <a:buNone/>
            </a:pPr>
            <a:r>
              <a:rPr lang="zh-CN" altLang="en-US" b="1" dirty="0">
                <a:effectLst>
                  <a:outerShdw blurRad="38100" dist="38100" dir="2700000" algn="tl">
                    <a:srgbClr val="FFFFFF"/>
                  </a:outerShdw>
                </a:effectLst>
                <a:latin typeface="楷体" panose="02010609060101010101" pitchFamily="49" charset="-122"/>
                <a:ea typeface="楷体" panose="02010609060101010101" pitchFamily="49" charset="-122"/>
              </a:rPr>
              <a:t>     </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立即用手从伤口的近心端向远心端挤出</a:t>
            </a:r>
          </a:p>
          <a:p>
            <a:pPr>
              <a:buFont typeface="Arial" panose="020B0604020202020204" pitchFamily="34" charset="0"/>
              <a:buNone/>
            </a:pP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伤口的血液 </a:t>
            </a:r>
            <a:r>
              <a:rPr lang="zh-CN" altLang="en-US" sz="2400" b="1" dirty="0">
                <a:solidFill>
                  <a:srgbClr val="0066FF"/>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肥皂水、流动水、生理</a:t>
            </a:r>
          </a:p>
          <a:p>
            <a:pPr>
              <a:buFont typeface="Arial" panose="020B0604020202020204" pitchFamily="34" charset="0"/>
              <a:buNone/>
            </a:pP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盐水冲洗伤口 →75%乙醇或0.5%碘伏</a:t>
            </a:r>
          </a:p>
          <a:p>
            <a:pPr>
              <a:buFont typeface="Arial" panose="020B0604020202020204" pitchFamily="34" charset="0"/>
              <a:buNone/>
            </a:pP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消毒伤口 → 包扎        </a:t>
            </a:r>
          </a:p>
          <a:p>
            <a:pPr>
              <a:buFont typeface="Arial" panose="020B0604020202020204" pitchFamily="34" charset="0"/>
              <a:buNone/>
            </a:pPr>
            <a:r>
              <a:rPr lang="zh-CN" altLang="en-US" sz="2400" b="1" dirty="0">
                <a:solidFill>
                  <a:srgbClr val="FF0000"/>
                </a:solidFill>
                <a:latin typeface="微软雅黑" panose="020B0503020204020204" pitchFamily="34" charset="-122"/>
                <a:ea typeface="微软雅黑" panose="020B0503020204020204" pitchFamily="34" charset="-122"/>
                <a:sym typeface="楷体_GB2312" pitchFamily="1" charset="-122"/>
              </a:rPr>
              <a:t>（2）报告部门负责人及医院感染管理科</a:t>
            </a:r>
          </a:p>
          <a:p>
            <a:pPr>
              <a:buFont typeface="Arial" panose="020B0604020202020204" pitchFamily="34" charset="0"/>
              <a:buNone/>
            </a:pPr>
            <a:r>
              <a:rPr lang="zh-CN" altLang="en-US" sz="2400" b="1" dirty="0">
                <a:solidFill>
                  <a:srgbClr val="FF0000"/>
                </a:solidFill>
                <a:latin typeface="微软雅黑" panose="020B0503020204020204" pitchFamily="34" charset="-122"/>
                <a:ea typeface="微软雅黑" panose="020B0503020204020204" pitchFamily="34" charset="-122"/>
                <a:sym typeface="楷体_GB2312" pitchFamily="1" charset="-122"/>
              </a:rPr>
              <a:t>（3）正确评估锐器</a:t>
            </a:r>
            <a:r>
              <a:rPr lang="zh-CN" altLang="en-US" sz="2400" b="1" dirty="0" smtClean="0">
                <a:solidFill>
                  <a:srgbClr val="FF0000"/>
                </a:solidFill>
                <a:latin typeface="微软雅黑" panose="020B0503020204020204" pitchFamily="34" charset="-122"/>
                <a:ea typeface="微软雅黑" panose="020B0503020204020204" pitchFamily="34" charset="-122"/>
                <a:sym typeface="楷体_GB2312" pitchFamily="1" charset="-122"/>
              </a:rPr>
              <a:t>伤</a:t>
            </a:r>
            <a:endParaRPr lang="zh-CN" altLang="en-US" dirty="0">
              <a:latin typeface="楷体" panose="02010609060101010101" pitchFamily="49" charset="-122"/>
              <a:ea typeface="楷体" panose="02010609060101010101" pitchFamily="49" charset="-122"/>
            </a:endParaRPr>
          </a:p>
        </p:txBody>
      </p:sp>
    </p:spTree>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常见护理职业损伤因素及防护</a:t>
            </a:r>
          </a:p>
        </p:txBody>
      </p:sp>
      <p:sp>
        <p:nvSpPr>
          <p:cNvPr id="14" name="直角三角形 13"/>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a:extLst>
              <a:ext uri="{28A0092B-C50C-407E-A947-70E740481C1C}">
                <a14:useLocalDpi xmlns:a14="http://schemas.microsoft.com/office/drawing/2010/main" val="0"/>
              </a:ext>
            </a:extLst>
          </a:blip>
          <a:srcRect t="5483" b="6068"/>
          <a:stretch>
            <a:fillRect/>
          </a:stretch>
        </p:blipFill>
        <p:spPr>
          <a:xfrm>
            <a:off x="4147457" y="1691884"/>
            <a:ext cx="3897086" cy="3897848"/>
          </a:xfrm>
          <a:custGeom>
            <a:avLst/>
            <a:gdLst>
              <a:gd name="connsiteX0" fmla="*/ 0 w 3897086"/>
              <a:gd name="connsiteY0" fmla="*/ 0 h 3897086"/>
              <a:gd name="connsiteX1" fmla="*/ 3897086 w 3897086"/>
              <a:gd name="connsiteY1" fmla="*/ 0 h 3897086"/>
              <a:gd name="connsiteX2" fmla="*/ 3897086 w 3897086"/>
              <a:gd name="connsiteY2" fmla="*/ 3897086 h 3897086"/>
              <a:gd name="connsiteX3" fmla="*/ 0 w 3897086"/>
              <a:gd name="connsiteY3" fmla="*/ 3897086 h 3897086"/>
            </a:gdLst>
            <a:ahLst/>
            <a:cxnLst>
              <a:cxn ang="0">
                <a:pos x="connsiteX0" y="connsiteY0"/>
              </a:cxn>
              <a:cxn ang="0">
                <a:pos x="connsiteX1" y="connsiteY1"/>
              </a:cxn>
              <a:cxn ang="0">
                <a:pos x="connsiteX2" y="connsiteY2"/>
              </a:cxn>
              <a:cxn ang="0">
                <a:pos x="connsiteX3" y="connsiteY3"/>
              </a:cxn>
            </a:cxnLst>
            <a:rect l="l" t="t" r="r" b="b"/>
            <a:pathLst>
              <a:path w="3897086" h="3897086">
                <a:moveTo>
                  <a:pt x="0" y="0"/>
                </a:moveTo>
                <a:lnTo>
                  <a:pt x="3897086" y="0"/>
                </a:lnTo>
                <a:lnTo>
                  <a:pt x="3897086" y="3897086"/>
                </a:lnTo>
                <a:lnTo>
                  <a:pt x="0" y="3897086"/>
                </a:lnTo>
                <a:close/>
              </a:path>
            </a:pathLst>
          </a:custGeom>
          <a:noFill/>
        </p:spPr>
      </p:pic>
      <p:sp>
        <p:nvSpPr>
          <p:cNvPr id="16" name="矩形 15"/>
          <p:cNvSpPr/>
          <p:nvPr/>
        </p:nvSpPr>
        <p:spPr>
          <a:xfrm>
            <a:off x="8044543" y="1692956"/>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62000" y="1692648"/>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04878" y="1692648"/>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044542" y="4928355"/>
            <a:ext cx="3740757"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19"/>
          <p:cNvSpPr/>
          <p:nvPr/>
        </p:nvSpPr>
        <p:spPr>
          <a:xfrm>
            <a:off x="11430000" y="4646163"/>
            <a:ext cx="355299"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a:off x="404877" y="2354027"/>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513019" y="1730795"/>
            <a:ext cx="1847460"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rPr>
              <a:t>课前思考</a:t>
            </a:r>
            <a:endParaRPr lang="zh-CN" altLang="en-US" sz="32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3" name="文本框 22"/>
          <p:cNvSpPr txBox="1"/>
          <p:nvPr/>
        </p:nvSpPr>
        <p:spPr>
          <a:xfrm>
            <a:off x="9098872" y="4966500"/>
            <a:ext cx="1632096"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cs typeface="Tahoma" panose="020B0604030504040204" pitchFamily="34" charset="0"/>
              </a:rPr>
              <a:t>想一想</a:t>
            </a:r>
            <a:endParaRPr lang="zh-CN" altLang="en-US" sz="3200" dirty="0">
              <a:solidFill>
                <a:schemeClr val="bg1"/>
              </a:solidFill>
              <a:latin typeface="微软雅黑" panose="020B0503020204020204" pitchFamily="34" charset="-122"/>
              <a:ea typeface="微软雅黑" panose="020B0503020204020204" pitchFamily="34" charset="-122"/>
              <a:cs typeface="Tahoma" panose="020B0604030504040204" pitchFamily="34" charset="0"/>
            </a:endParaRPr>
          </a:p>
        </p:txBody>
      </p:sp>
      <p:sp>
        <p:nvSpPr>
          <p:cNvPr id="24" name="直角三角形 23"/>
          <p:cNvSpPr/>
          <p:nvPr/>
        </p:nvSpPr>
        <p:spPr>
          <a:xfrm rot="16200000">
            <a:off x="7377605" y="4922794"/>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24"/>
          <p:cNvSpPr/>
          <p:nvPr/>
        </p:nvSpPr>
        <p:spPr>
          <a:xfrm rot="5400000">
            <a:off x="4152708" y="1687089"/>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138384" y="2825043"/>
            <a:ext cx="2838450" cy="2285365"/>
          </a:xfrm>
          <a:prstGeom prst="rect">
            <a:avLst/>
          </a:prstGeom>
          <a:noFill/>
        </p:spPr>
        <p:txBody>
          <a:bodyPr wrap="square" rtlCol="0">
            <a:spAutoFit/>
          </a:bodyPr>
          <a:lstStyle/>
          <a:p>
            <a:pPr lvl="0" fontAlgn="base">
              <a:lnSpc>
                <a:spcPct val="120000"/>
              </a:lnSpc>
              <a:spcBef>
                <a:spcPct val="0"/>
              </a:spcBef>
              <a:spcAft>
                <a:spcPct val="0"/>
              </a:spcAft>
            </a:pPr>
            <a:r>
              <a:rPr lang="zh-CN" altLang="en-US" sz="2400" dirty="0">
                <a:latin typeface="微软雅黑" panose="020B0503020204020204" pitchFamily="34" charset="-122"/>
                <a:ea typeface="微软雅黑" panose="020B0503020204020204" pitchFamily="34" charset="-122"/>
                <a:sym typeface="Tahoma" panose="020B0604030504040204" pitchFamily="34" charset="0"/>
              </a:rPr>
              <a:t>      </a:t>
            </a:r>
            <a:r>
              <a:rPr lang="zh-CN" altLang="en-US" sz="2400" b="1" dirty="0">
                <a:latin typeface="微软雅黑" panose="020B0503020204020204" pitchFamily="34" charset="-122"/>
                <a:ea typeface="微软雅黑" panose="020B0503020204020204" pitchFamily="34" charset="-122"/>
                <a:sym typeface="Tahoma" panose="020B0604030504040204" pitchFamily="34" charset="0"/>
              </a:rPr>
              <a:t>护士小王，</a:t>
            </a:r>
            <a:r>
              <a:rPr lang="en-US" altLang="zh-CN" sz="2400" b="1" dirty="0">
                <a:latin typeface="微软雅黑" panose="020B0503020204020204" pitchFamily="34" charset="-122"/>
                <a:ea typeface="微软雅黑" panose="020B0503020204020204" pitchFamily="34" charset="-122"/>
                <a:sym typeface="Tahoma" panose="020B0604030504040204" pitchFamily="34" charset="0"/>
              </a:rPr>
              <a:t>26</a:t>
            </a:r>
            <a:r>
              <a:rPr lang="zh-CN" altLang="en-US" sz="2400" b="1" dirty="0">
                <a:latin typeface="微软雅黑" panose="020B0503020204020204" pitchFamily="34" charset="-122"/>
                <a:ea typeface="微软雅黑" panose="020B0503020204020204" pitchFamily="34" charset="-122"/>
                <a:sym typeface="Tahoma" panose="020B0604030504040204" pitchFamily="34" charset="0"/>
              </a:rPr>
              <a:t>岁，下班前被艾滋病病人用过的针头刺破手指，出血不止。</a:t>
            </a:r>
            <a:endParaRPr lang="zh-CN" altLang="en-US" sz="2400" b="1" dirty="0">
              <a:solidFill>
                <a:srgbClr val="000000"/>
              </a:solidFill>
              <a:latin typeface="微软雅黑" panose="020B0503020204020204" pitchFamily="34" charset="-122"/>
              <a:ea typeface="微软雅黑" panose="020B0503020204020204" pitchFamily="34" charset="-122"/>
              <a:sym typeface="Tahoma" panose="020B0604030504040204" pitchFamily="34" charset="0"/>
            </a:endParaRPr>
          </a:p>
        </p:txBody>
      </p:sp>
      <p:sp>
        <p:nvSpPr>
          <p:cNvPr id="27" name="文本框 26"/>
          <p:cNvSpPr txBox="1"/>
          <p:nvPr/>
        </p:nvSpPr>
        <p:spPr>
          <a:xfrm>
            <a:off x="8269762" y="2140513"/>
            <a:ext cx="2838450" cy="2369880"/>
          </a:xfrm>
          <a:prstGeom prst="rect">
            <a:avLst/>
          </a:prstGeom>
          <a:noFill/>
        </p:spPr>
        <p:txBody>
          <a:bodyPr wrap="square" rtlCol="0">
            <a:spAutoFit/>
          </a:bodyPr>
          <a:lstStyle/>
          <a:p>
            <a:r>
              <a:rPr lang="en-US" altLang="zh-CN"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小王应立即采取怎样的紧急措施，处理伤口？</a:t>
            </a:r>
          </a:p>
          <a:p>
            <a:pPr algn="ctr"/>
            <a:endParaRPr lang="en-US" altLang="zh-CN"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endParaRPr>
          </a:p>
          <a:p>
            <a:r>
              <a:rPr lang="en-US" altLang="zh-CN"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4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该情况是否需要报告医院相关部门</a:t>
            </a:r>
            <a:r>
              <a:rPr lang="zh-CN" altLang="en-US" sz="2800" b="1" dirty="0">
                <a:solidFill>
                  <a:srgbClr val="0066FF"/>
                </a:solidFill>
                <a:latin typeface="微软雅黑" panose="020B0503020204020204" pitchFamily="34" charset="-122"/>
                <a:ea typeface="微软雅黑" panose="020B0503020204020204" pitchFamily="34" charset="-122"/>
                <a:sym typeface="微软雅黑" panose="020B0503020204020204" pitchFamily="34" charset="-122"/>
              </a:rPr>
              <a:t>？</a:t>
            </a: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52467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舒适与安全</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20" name="文本框 21"/>
          <p:cNvSpPr>
            <a:spLocks noChangeArrowheads="1"/>
          </p:cNvSpPr>
          <p:nvPr/>
        </p:nvSpPr>
        <p:spPr bwMode="auto">
          <a:xfrm>
            <a:off x="3824455" y="1287515"/>
            <a:ext cx="45640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课堂小结</a:t>
            </a:r>
          </a:p>
        </p:txBody>
      </p:sp>
      <p:sp>
        <p:nvSpPr>
          <p:cNvPr id="19" name="Rectangle 2"/>
          <p:cNvSpPr>
            <a:spLocks noGrp="1" noChangeArrowheads="1"/>
          </p:cNvSpPr>
          <p:nvPr/>
        </p:nvSpPr>
        <p:spPr bwMode="auto">
          <a:xfrm>
            <a:off x="1136650" y="2074863"/>
            <a:ext cx="10053300" cy="29615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685800" indent="-228600">
              <a:lnSpc>
                <a:spcPct val="90000"/>
              </a:lnSpc>
              <a:spcBef>
                <a:spcPts val="500"/>
              </a:spcBef>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buFont typeface="Arial" panose="020B0604020202020204" pitchFamily="34" charset="0"/>
              <a:buNone/>
            </a:pPr>
            <a:r>
              <a:rPr lang="zh-CN" alt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1</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.引起人体不舒适的原因有身体因素、心理因素、社会及环境因素等，应掌握不</a:t>
            </a:r>
            <a:r>
              <a:rPr lang="zh-CN" alt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舒适患者</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的护理原则。</a:t>
            </a:r>
          </a:p>
          <a:p>
            <a:pPr>
              <a:buFont typeface="Arial" panose="020B0604020202020204" pitchFamily="34" charset="0"/>
              <a:buNone/>
            </a:pPr>
            <a:r>
              <a:rPr lang="zh-CN" alt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2</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.引起疼痛的原因有物理、化学、病理、心理等因素，采取恰当的评估方法评估疼痛的部位、时间、性质及伴随症状等。疼痛患者的护理措施为首先解除或减少疼痛的原因，其次是控制疼痛。</a:t>
            </a:r>
          </a:p>
          <a:p>
            <a:pPr>
              <a:buFont typeface="Arial" panose="020B0604020202020204" pitchFamily="34" charset="0"/>
              <a:buNone/>
            </a:pPr>
            <a:r>
              <a:rPr lang="zh-CN" alt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3</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.临床上常用卧位有仰卧位、侧卧位、半坐卧位等，应掌握各种卧位的适用范围、安置方法，并能正确帮助患者更换卧位。</a:t>
            </a:r>
          </a:p>
          <a:p>
            <a:pPr>
              <a:buFont typeface="Arial" panose="020B0604020202020204" pitchFamily="34" charset="0"/>
              <a:buNone/>
            </a:pPr>
            <a:r>
              <a:rPr lang="zh-CN" alt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4</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.医院环境中常见不安全因素有机械性、化学性、温度性、生物性及医源性损伤等。为确保患者安全，护士应熟知各种不安全因素的防范措施，并能正确使用各种保护具。</a:t>
            </a:r>
          </a:p>
          <a:p>
            <a:pPr>
              <a:buFont typeface="Arial" panose="020B0604020202020204" pitchFamily="34" charset="0"/>
              <a:buNone/>
            </a:pPr>
            <a:r>
              <a:rPr lang="zh-CN" altLang="en-US" sz="2400" dirty="0">
                <a:solidFill>
                  <a:srgbClr val="0066FF"/>
                </a:solidFill>
                <a:latin typeface="微软雅黑" panose="020B0503020204020204" pitchFamily="34" charset="-122"/>
                <a:ea typeface="微软雅黑" panose="020B0503020204020204" pitchFamily="34" charset="-122"/>
                <a:sym typeface="楷体_GB2312" pitchFamily="1" charset="-122"/>
              </a:rPr>
              <a:t>      </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wipe(left)">
                                      <p:cBhvr>
                                        <p:cTn id="7" dur="500"/>
                                        <p:tgtEl>
                                          <p:spTgt spid="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
                                            <p:txEl>
                                              <p:pRg st="1" end="1"/>
                                            </p:txEl>
                                          </p:spTgt>
                                        </p:tgtEl>
                                        <p:attrNameLst>
                                          <p:attrName>style.visibility</p:attrName>
                                        </p:attrNameLst>
                                      </p:cBhvr>
                                      <p:to>
                                        <p:strVal val="visible"/>
                                      </p:to>
                                    </p:set>
                                    <p:animEffect transition="in" filter="wipe(left)">
                                      <p:cBhvr>
                                        <p:cTn id="12" dur="500"/>
                                        <p:tgtEl>
                                          <p:spTgt spid="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
                                            <p:txEl>
                                              <p:pRg st="2" end="2"/>
                                            </p:txEl>
                                          </p:spTgt>
                                        </p:tgtEl>
                                        <p:attrNameLst>
                                          <p:attrName>style.visibility</p:attrName>
                                        </p:attrNameLst>
                                      </p:cBhvr>
                                      <p:to>
                                        <p:strVal val="visible"/>
                                      </p:to>
                                    </p:set>
                                    <p:animEffect transition="in" filter="wipe(left)">
                                      <p:cBhvr>
                                        <p:cTn id="17" dur="500"/>
                                        <p:tgtEl>
                                          <p:spTgt spid="1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9">
                                            <p:txEl>
                                              <p:pRg st="3" end="3"/>
                                            </p:txEl>
                                          </p:spTgt>
                                        </p:tgtEl>
                                        <p:attrNameLst>
                                          <p:attrName>style.visibility</p:attrName>
                                        </p:attrNameLst>
                                      </p:cBhvr>
                                      <p:to>
                                        <p:strVal val="visible"/>
                                      </p:to>
                                    </p:set>
                                    <p:animEffect transition="in" filter="wipe(left)">
                                      <p:cBhvr>
                                        <p:cTn id="22" dur="500"/>
                                        <p:tgtEl>
                                          <p:spTgt spid="1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9">
                                            <p:txEl>
                                              <p:pRg st="4" end="4"/>
                                            </p:txEl>
                                          </p:spTgt>
                                        </p:tgtEl>
                                        <p:attrNameLst>
                                          <p:attrName>style.visibility</p:attrName>
                                        </p:attrNameLst>
                                      </p:cBhvr>
                                      <p:to>
                                        <p:strVal val="visible"/>
                                      </p:to>
                                    </p:set>
                                    <p:animEffect transition="in" filter="wipe(left)">
                                      <p:cBhvr>
                                        <p:cTn id="27" dur="500"/>
                                        <p:tgtEl>
                                          <p:spTgt spid="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52467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舒适与安全</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20" name="文本框 21"/>
          <p:cNvSpPr>
            <a:spLocks noChangeArrowheads="1"/>
          </p:cNvSpPr>
          <p:nvPr/>
        </p:nvSpPr>
        <p:spPr bwMode="auto">
          <a:xfrm>
            <a:off x="3824455" y="1287515"/>
            <a:ext cx="45640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课堂评价</a:t>
            </a:r>
          </a:p>
        </p:txBody>
      </p:sp>
      <p:sp>
        <p:nvSpPr>
          <p:cNvPr id="22" name="Rectangle 2"/>
          <p:cNvSpPr>
            <a:spLocks noGrp="1" noChangeArrowheads="1"/>
          </p:cNvSpPr>
          <p:nvPr/>
        </p:nvSpPr>
        <p:spPr bwMode="auto">
          <a:xfrm>
            <a:off x="2374900" y="2070100"/>
            <a:ext cx="8557657"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a:lnSpc>
                <a:spcPct val="90000"/>
              </a:lnSpc>
              <a:spcBef>
                <a:spcPts val="500"/>
              </a:spcBef>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a:lnSpc>
                <a:spcPct val="90000"/>
              </a:lnSpc>
              <a:spcBef>
                <a:spcPts val="500"/>
              </a:spcBef>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a:lnSpc>
                <a:spcPct val="90000"/>
              </a:lnSpc>
              <a:spcBef>
                <a:spcPts val="500"/>
              </a:spcBef>
              <a:buChar char="•"/>
              <a:defRPr>
                <a:solidFill>
                  <a:schemeClr val="tx1"/>
                </a:solidFill>
                <a:latin typeface="Calibri" panose="020F0502020204030204" charset="0"/>
                <a:ea typeface="宋体" panose="02010600030101010101" pitchFamily="2" charset="-122"/>
                <a:sym typeface="Calibri" panose="020F0502020204030204" charset="0"/>
              </a:defRPr>
            </a:lvl4pPr>
            <a:lvl5pPr>
              <a:lnSpc>
                <a:spcPct val="90000"/>
              </a:lnSpc>
              <a:spcBef>
                <a:spcPts val="500"/>
              </a:spcBef>
              <a:buChar char="•"/>
              <a:defRPr>
                <a:solidFill>
                  <a:schemeClr val="tx1"/>
                </a:solidFill>
                <a:latin typeface="Calibri" panose="020F0502020204030204" charset="0"/>
                <a:ea typeface="宋体" panose="02010600030101010101" pitchFamily="2" charset="-122"/>
                <a:sym typeface="Calibri" panose="020F0502020204030204" charset="0"/>
              </a:defRPr>
            </a:lvl5pPr>
            <a:lvl6pPr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buFont typeface="Arial" panose="020B0604020202020204" pitchFamily="34" charset="0"/>
              <a:buNone/>
            </a:pP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A3/A4型题</a:t>
            </a:r>
          </a:p>
          <a:p>
            <a:pPr>
              <a:buFont typeface="Arial" panose="020B0604020202020204" pitchFamily="34" charset="0"/>
              <a:buNone/>
            </a:pP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（1--2题共用题干）</a:t>
            </a:r>
          </a:p>
          <a:p>
            <a:pPr>
              <a:buFont typeface="Arial" panose="020B0604020202020204" pitchFamily="34" charset="0"/>
              <a:buNone/>
            </a:pP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王某，男，52岁，患肝硬化5年，近来胸闷加重，呼吸困难，经心脏彩超检查发现有大量心包积液，立即收入院治疗。</a:t>
            </a:r>
          </a:p>
          <a:p>
            <a:pPr>
              <a:buFont typeface="Arial" panose="020B0604020202020204" pitchFamily="34" charset="0"/>
              <a:buNone/>
            </a:pP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1．为缓解呼吸困难，安置病人呈（  </a:t>
            </a:r>
            <a:r>
              <a:rPr lang="zh-CN" alt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   ）</a:t>
            </a:r>
            <a:endParaRPr lang="en-US" altLang="zh-CN" sz="2400" b="1" dirty="0" smtClean="0">
              <a:solidFill>
                <a:srgbClr val="0066FF"/>
              </a:solidFill>
              <a:latin typeface="微软雅黑" panose="020B0503020204020204" pitchFamily="34" charset="-122"/>
              <a:ea typeface="微软雅黑" panose="020B0503020204020204" pitchFamily="34" charset="-122"/>
              <a:sym typeface="楷体_GB2312" pitchFamily="1" charset="-122"/>
            </a:endParaRPr>
          </a:p>
          <a:p>
            <a:pPr>
              <a:buFont typeface="Arial" panose="020B0604020202020204" pitchFamily="34" charset="0"/>
              <a:buNone/>
            </a:pPr>
            <a:r>
              <a:rPr lang="zh-CN" altLang="en-US" sz="2400" b="1" dirty="0" smtClean="0">
                <a:solidFill>
                  <a:srgbClr val="333333"/>
                </a:solidFill>
                <a:latin typeface="微软雅黑" panose="020B0503020204020204" pitchFamily="34" charset="-122"/>
                <a:ea typeface="微软雅黑" panose="020B0503020204020204" pitchFamily="34" charset="-122"/>
                <a:sym typeface="楷体_GB2312" pitchFamily="1" charset="-122"/>
              </a:rPr>
              <a:t>A</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．平卧位      B．端坐位</a:t>
            </a:r>
          </a:p>
          <a:p>
            <a:pPr>
              <a:buFont typeface="Arial" panose="020B0604020202020204" pitchFamily="34" charset="0"/>
              <a:buNone/>
            </a:pPr>
            <a:r>
              <a:rPr lang="zh-CN" altLang="en-US" sz="2400" b="1" dirty="0" smtClean="0">
                <a:solidFill>
                  <a:srgbClr val="333333"/>
                </a:solidFill>
                <a:latin typeface="微软雅黑" panose="020B0503020204020204" pitchFamily="34" charset="-122"/>
                <a:ea typeface="微软雅黑" panose="020B0503020204020204" pitchFamily="34" charset="-122"/>
                <a:sym typeface="楷体_GB2312" pitchFamily="1" charset="-122"/>
              </a:rPr>
              <a:t>C</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．俯卧位      D．膝胸卧位</a:t>
            </a:r>
          </a:p>
          <a:p>
            <a:pPr>
              <a:buFont typeface="Arial" panose="020B0604020202020204" pitchFamily="34" charset="0"/>
              <a:buNone/>
            </a:pPr>
            <a:r>
              <a:rPr lang="zh-CN" altLang="en-US" sz="2400" b="1" dirty="0" smtClean="0">
                <a:solidFill>
                  <a:srgbClr val="333333"/>
                </a:solidFill>
                <a:latin typeface="微软雅黑" panose="020B0503020204020204" pitchFamily="34" charset="-122"/>
                <a:ea typeface="微软雅黑" panose="020B0503020204020204" pitchFamily="34" charset="-122"/>
                <a:sym typeface="楷体_GB2312" pitchFamily="1" charset="-122"/>
              </a:rPr>
              <a:t>E</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．头低脚高位</a:t>
            </a:r>
          </a:p>
        </p:txBody>
      </p:sp>
      <p:sp>
        <p:nvSpPr>
          <p:cNvPr id="5" name="文本框 4"/>
          <p:cNvSpPr txBox="1"/>
          <p:nvPr/>
        </p:nvSpPr>
        <p:spPr>
          <a:xfrm>
            <a:off x="7242629" y="3696318"/>
            <a:ext cx="415498" cy="584775"/>
          </a:xfrm>
          <a:prstGeom prst="rect">
            <a:avLst/>
          </a:prstGeom>
          <a:noFill/>
        </p:spPr>
        <p:txBody>
          <a:bodyPr wrap="none" rtlCol="0">
            <a:spAutoFit/>
          </a:bodyPr>
          <a:lstStyle/>
          <a:p>
            <a:r>
              <a:rPr lang="en-US" altLang="zh-CN" sz="3200" b="1" dirty="0" smtClean="0">
                <a:solidFill>
                  <a:srgbClr val="FF0000"/>
                </a:solidFill>
              </a:rPr>
              <a:t>B</a:t>
            </a:r>
            <a:endParaRPr lang="zh-CN" altLang="en-US" sz="3200" b="1" dirty="0">
              <a:solidFill>
                <a:srgbClr val="FF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64343"/>
            <a:ext cx="11042672" cy="452467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舒适与安全</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20" name="文本框 21"/>
          <p:cNvSpPr>
            <a:spLocks noChangeArrowheads="1"/>
          </p:cNvSpPr>
          <p:nvPr/>
        </p:nvSpPr>
        <p:spPr bwMode="auto">
          <a:xfrm>
            <a:off x="3824455" y="1287515"/>
            <a:ext cx="4564062"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课堂评价</a:t>
            </a:r>
          </a:p>
        </p:txBody>
      </p:sp>
      <p:sp>
        <p:nvSpPr>
          <p:cNvPr id="22" name="Text Box 15"/>
          <p:cNvSpPr txBox="1">
            <a:spLocks noChangeArrowheads="1"/>
          </p:cNvSpPr>
          <p:nvPr/>
        </p:nvSpPr>
        <p:spPr bwMode="auto">
          <a:xfrm>
            <a:off x="2557669" y="3360062"/>
            <a:ext cx="661606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2400" b="1" dirty="0">
                <a:solidFill>
                  <a:srgbClr val="0066FF"/>
                </a:solidFill>
                <a:latin typeface="微软雅黑" panose="020B0503020204020204" pitchFamily="34" charset="-122"/>
                <a:ea typeface="微软雅黑" panose="020B0503020204020204" pitchFamily="34" charset="-122"/>
                <a:sym typeface="楷体_GB2312" pitchFamily="1" charset="-122"/>
              </a:rPr>
              <a:t>2</a:t>
            </a:r>
            <a:r>
              <a:rPr lang="zh-CN" sz="2400" b="1" dirty="0">
                <a:solidFill>
                  <a:srgbClr val="0066FF"/>
                </a:solidFill>
                <a:latin typeface="微软雅黑" panose="020B0503020204020204" pitchFamily="34" charset="-122"/>
                <a:ea typeface="微软雅黑" panose="020B0503020204020204" pitchFamily="34" charset="-122"/>
                <a:sym typeface="楷体_GB2312" pitchFamily="1" charset="-122"/>
              </a:rPr>
              <a:t>．让病人处于上述卧位时，该卧位属于（ </a:t>
            </a:r>
            <a:r>
              <a:rPr lang="en-US" altLang="zh-CN"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a:t>
            </a:r>
            <a:endParaRPr lang="zh-CN" sz="24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zh-CN" sz="2400" b="1" dirty="0">
                <a:solidFill>
                  <a:srgbClr val="333333"/>
                </a:solidFill>
                <a:latin typeface="微软雅黑" panose="020B0503020204020204" pitchFamily="34" charset="-122"/>
                <a:ea typeface="微软雅黑" panose="020B0503020204020204" pitchFamily="34" charset="-122"/>
                <a:sym typeface="楷体_GB2312" pitchFamily="1" charset="-122"/>
              </a:rPr>
              <a:t>   </a:t>
            </a:r>
            <a:r>
              <a:rPr lang="zh-CN" altLang="zh-CN" sz="2400" b="1" dirty="0">
                <a:solidFill>
                  <a:srgbClr val="333333"/>
                </a:solidFill>
                <a:latin typeface="微软雅黑" panose="020B0503020204020204" pitchFamily="34" charset="-122"/>
                <a:ea typeface="微软雅黑" panose="020B0503020204020204" pitchFamily="34" charset="-122"/>
                <a:sym typeface="楷体_GB2312" pitchFamily="1" charset="-122"/>
              </a:rPr>
              <a:t>A</a:t>
            </a:r>
            <a:r>
              <a:rPr lang="zh-CN" sz="2400" b="1" dirty="0">
                <a:solidFill>
                  <a:srgbClr val="333333"/>
                </a:solidFill>
                <a:latin typeface="微软雅黑" panose="020B0503020204020204" pitchFamily="34" charset="-122"/>
                <a:ea typeface="微软雅黑" panose="020B0503020204020204" pitchFamily="34" charset="-122"/>
                <a:sym typeface="楷体_GB2312" pitchFamily="1" charset="-122"/>
              </a:rPr>
              <a:t>．主动卧位     </a:t>
            </a:r>
            <a:r>
              <a:rPr lang="zh-CN" altLang="zh-CN" sz="2400" b="1" dirty="0">
                <a:solidFill>
                  <a:srgbClr val="333333"/>
                </a:solidFill>
                <a:latin typeface="微软雅黑" panose="020B0503020204020204" pitchFamily="34" charset="-122"/>
                <a:ea typeface="微软雅黑" panose="020B0503020204020204" pitchFamily="34" charset="-122"/>
                <a:sym typeface="楷体_GB2312" pitchFamily="1" charset="-122"/>
              </a:rPr>
              <a:t>B</a:t>
            </a:r>
            <a:r>
              <a:rPr lang="zh-CN" sz="2400" b="1" dirty="0">
                <a:solidFill>
                  <a:srgbClr val="333333"/>
                </a:solidFill>
                <a:latin typeface="微软雅黑" panose="020B0503020204020204" pitchFamily="34" charset="-122"/>
                <a:ea typeface="微软雅黑" panose="020B0503020204020204" pitchFamily="34" charset="-122"/>
                <a:sym typeface="楷体_GB2312" pitchFamily="1" charset="-122"/>
              </a:rPr>
              <a:t>．被动卧位</a:t>
            </a:r>
          </a:p>
          <a:p>
            <a:r>
              <a:rPr lang="zh-CN" sz="2400" b="1" dirty="0">
                <a:solidFill>
                  <a:srgbClr val="333333"/>
                </a:solidFill>
                <a:latin typeface="微软雅黑" panose="020B0503020204020204" pitchFamily="34" charset="-122"/>
                <a:ea typeface="微软雅黑" panose="020B0503020204020204" pitchFamily="34" charset="-122"/>
                <a:sym typeface="楷体_GB2312" pitchFamily="1" charset="-122"/>
              </a:rPr>
              <a:t>   </a:t>
            </a:r>
            <a:r>
              <a:rPr lang="zh-CN" altLang="zh-CN" sz="2400" b="1" dirty="0">
                <a:solidFill>
                  <a:srgbClr val="333333"/>
                </a:solidFill>
                <a:latin typeface="微软雅黑" panose="020B0503020204020204" pitchFamily="34" charset="-122"/>
                <a:ea typeface="微软雅黑" panose="020B0503020204020204" pitchFamily="34" charset="-122"/>
                <a:sym typeface="楷体_GB2312" pitchFamily="1" charset="-122"/>
              </a:rPr>
              <a:t>C</a:t>
            </a:r>
            <a:r>
              <a:rPr lang="zh-CN" sz="2400" b="1" dirty="0">
                <a:solidFill>
                  <a:srgbClr val="333333"/>
                </a:solidFill>
                <a:latin typeface="微软雅黑" panose="020B0503020204020204" pitchFamily="34" charset="-122"/>
                <a:ea typeface="微软雅黑" panose="020B0503020204020204" pitchFamily="34" charset="-122"/>
                <a:sym typeface="楷体_GB2312" pitchFamily="1" charset="-122"/>
              </a:rPr>
              <a:t>．被迫卧位     </a:t>
            </a:r>
            <a:r>
              <a:rPr lang="zh-CN" altLang="zh-CN" sz="2400" b="1" dirty="0">
                <a:solidFill>
                  <a:srgbClr val="333333"/>
                </a:solidFill>
                <a:latin typeface="微软雅黑" panose="020B0503020204020204" pitchFamily="34" charset="-122"/>
                <a:ea typeface="微软雅黑" panose="020B0503020204020204" pitchFamily="34" charset="-122"/>
                <a:sym typeface="楷体_GB2312" pitchFamily="1" charset="-122"/>
              </a:rPr>
              <a:t>D</a:t>
            </a:r>
            <a:r>
              <a:rPr lang="zh-CN" sz="2400" b="1" dirty="0">
                <a:solidFill>
                  <a:srgbClr val="333333"/>
                </a:solidFill>
                <a:latin typeface="微软雅黑" panose="020B0503020204020204" pitchFamily="34" charset="-122"/>
                <a:ea typeface="微软雅黑" panose="020B0503020204020204" pitchFamily="34" charset="-122"/>
                <a:sym typeface="楷体_GB2312" pitchFamily="1" charset="-122"/>
              </a:rPr>
              <a:t>．治疗卧位</a:t>
            </a:r>
          </a:p>
          <a:p>
            <a:r>
              <a:rPr lang="zh-CN" sz="2400" b="1" dirty="0">
                <a:solidFill>
                  <a:srgbClr val="333333"/>
                </a:solidFill>
                <a:latin typeface="微软雅黑" panose="020B0503020204020204" pitchFamily="34" charset="-122"/>
                <a:ea typeface="微软雅黑" panose="020B0503020204020204" pitchFamily="34" charset="-122"/>
                <a:sym typeface="楷体_GB2312" pitchFamily="1" charset="-122"/>
              </a:rPr>
              <a:t>   </a:t>
            </a:r>
          </a:p>
        </p:txBody>
      </p:sp>
      <p:sp>
        <p:nvSpPr>
          <p:cNvPr id="23" name="文本框 22"/>
          <p:cNvSpPr txBox="1"/>
          <p:nvPr/>
        </p:nvSpPr>
        <p:spPr>
          <a:xfrm>
            <a:off x="8330461" y="3327514"/>
            <a:ext cx="402674" cy="584775"/>
          </a:xfrm>
          <a:prstGeom prst="rect">
            <a:avLst/>
          </a:prstGeom>
          <a:noFill/>
        </p:spPr>
        <p:txBody>
          <a:bodyPr wrap="none" rtlCol="0">
            <a:spAutoFit/>
          </a:bodyPr>
          <a:lstStyle/>
          <a:p>
            <a:r>
              <a:rPr lang="en-US" altLang="zh-CN" sz="3200" b="1" dirty="0" smtClean="0">
                <a:solidFill>
                  <a:srgbClr val="FF0000"/>
                </a:solidFill>
              </a:rPr>
              <a:t>C</a:t>
            </a:r>
            <a:endParaRPr lang="zh-CN" altLang="en-US" sz="3200" b="1" dirty="0">
              <a:solidFill>
                <a:srgbClr val="FF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52467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舒适与安全</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20" name="文本框 21"/>
          <p:cNvSpPr>
            <a:spLocks noChangeArrowheads="1"/>
          </p:cNvSpPr>
          <p:nvPr/>
        </p:nvSpPr>
        <p:spPr bwMode="auto">
          <a:xfrm>
            <a:off x="3824455" y="1287515"/>
            <a:ext cx="4564062"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课堂评价</a:t>
            </a:r>
          </a:p>
        </p:txBody>
      </p:sp>
      <p:sp>
        <p:nvSpPr>
          <p:cNvPr id="22" name="Text Box 9"/>
          <p:cNvSpPr txBox="1">
            <a:spLocks noChangeArrowheads="1"/>
          </p:cNvSpPr>
          <p:nvPr/>
        </p:nvSpPr>
        <p:spPr bwMode="auto">
          <a:xfrm>
            <a:off x="1770744" y="2245540"/>
            <a:ext cx="8828697" cy="3046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A2</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型题</a:t>
            </a:r>
          </a:p>
          <a:p>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a:t>
            </a: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1.</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患者王某，女，</a:t>
            </a: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25</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岁，患有躁狂型精神病，拟给予保护具，正确的是（</a:t>
            </a: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a:t>
            </a:r>
            <a:r>
              <a:rPr 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a:t>
            </a:r>
          </a:p>
          <a:p>
            <a:r>
              <a:rPr lang="en-US" sz="2400" b="1" dirty="0" smtClean="0">
                <a:solidFill>
                  <a:srgbClr val="333333"/>
                </a:solidFill>
                <a:latin typeface="微软雅黑" panose="020B0503020204020204" pitchFamily="34" charset="-122"/>
                <a:ea typeface="微软雅黑" panose="020B0503020204020204" pitchFamily="34" charset="-122"/>
                <a:sym typeface="楷体_GB2312" pitchFamily="1" charset="-122"/>
              </a:rPr>
              <a:t>A</a:t>
            </a:r>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 </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如患者患有精神病，不必向其家人介绍使用保护具的必要性</a:t>
            </a:r>
          </a:p>
          <a:p>
            <a:r>
              <a:rPr lang="en-US" sz="2400" b="1" dirty="0" smtClean="0">
                <a:solidFill>
                  <a:srgbClr val="333333"/>
                </a:solidFill>
                <a:latin typeface="微软雅黑" panose="020B0503020204020204" pitchFamily="34" charset="-122"/>
                <a:ea typeface="微软雅黑" panose="020B0503020204020204" pitchFamily="34" charset="-122"/>
                <a:sym typeface="楷体_GB2312" pitchFamily="1" charset="-122"/>
              </a:rPr>
              <a:t>B</a:t>
            </a:r>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 </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使用床栏，防止坠床</a:t>
            </a:r>
          </a:p>
          <a:p>
            <a:r>
              <a:rPr lang="en-US" sz="2400" b="1" dirty="0" smtClean="0">
                <a:solidFill>
                  <a:srgbClr val="333333"/>
                </a:solidFill>
                <a:latin typeface="微软雅黑" panose="020B0503020204020204" pitchFamily="34" charset="-122"/>
                <a:ea typeface="微软雅黑" panose="020B0503020204020204" pitchFamily="34" charset="-122"/>
                <a:sym typeface="楷体_GB2312" pitchFamily="1" charset="-122"/>
              </a:rPr>
              <a:t>C</a:t>
            </a:r>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 </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使用约束带，每</a:t>
            </a:r>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4</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小时松解</a:t>
            </a:r>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1</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次</a:t>
            </a:r>
          </a:p>
          <a:p>
            <a:r>
              <a:rPr lang="en-US" sz="2400" b="1" dirty="0" smtClean="0">
                <a:solidFill>
                  <a:srgbClr val="333333"/>
                </a:solidFill>
                <a:latin typeface="微软雅黑" panose="020B0503020204020204" pitchFamily="34" charset="-122"/>
                <a:ea typeface="微软雅黑" panose="020B0503020204020204" pitchFamily="34" charset="-122"/>
                <a:sym typeface="楷体_GB2312" pitchFamily="1" charset="-122"/>
              </a:rPr>
              <a:t>D</a:t>
            </a:r>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 </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将患者的两肢伸直，系好尼龙搭扣约束带</a:t>
            </a:r>
          </a:p>
          <a:p>
            <a:r>
              <a:rPr lang="en-US" sz="2400" b="1" dirty="0" smtClean="0">
                <a:solidFill>
                  <a:srgbClr val="333333"/>
                </a:solidFill>
                <a:latin typeface="微软雅黑" panose="020B0503020204020204" pitchFamily="34" charset="-122"/>
                <a:ea typeface="微软雅黑" panose="020B0503020204020204" pitchFamily="34" charset="-122"/>
                <a:sym typeface="楷体_GB2312" pitchFamily="1" charset="-122"/>
              </a:rPr>
              <a:t>E</a:t>
            </a:r>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 </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记录保护具使用时间</a:t>
            </a:r>
          </a:p>
        </p:txBody>
      </p:sp>
      <p:sp>
        <p:nvSpPr>
          <p:cNvPr id="23" name="文本框 22"/>
          <p:cNvSpPr txBox="1"/>
          <p:nvPr/>
        </p:nvSpPr>
        <p:spPr>
          <a:xfrm>
            <a:off x="3421781" y="2931309"/>
            <a:ext cx="385042" cy="584775"/>
          </a:xfrm>
          <a:prstGeom prst="rect">
            <a:avLst/>
          </a:prstGeom>
          <a:noFill/>
        </p:spPr>
        <p:txBody>
          <a:bodyPr wrap="none" rtlCol="0">
            <a:spAutoFit/>
          </a:bodyPr>
          <a:lstStyle/>
          <a:p>
            <a:r>
              <a:rPr lang="en-US" altLang="zh-CN" sz="3200" b="1" dirty="0" smtClean="0">
                <a:solidFill>
                  <a:srgbClr val="FF0000"/>
                </a:solidFill>
              </a:rPr>
              <a:t>E</a:t>
            </a:r>
            <a:endParaRPr lang="zh-CN" altLang="en-US" sz="3200" b="1" dirty="0">
              <a:solidFill>
                <a:srgbClr val="FF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3897086"/>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1142328" y="2099181"/>
            <a:ext cx="2830681" cy="3385542"/>
          </a:xfrm>
          <a:prstGeom prst="rect">
            <a:avLst/>
          </a:prstGeom>
          <a:noFill/>
        </p:spPr>
        <p:txBody>
          <a:bodyPr wrap="square" rtlCol="0">
            <a:spAutoFit/>
          </a:bodyPr>
          <a:lstStyle/>
          <a:p>
            <a:r>
              <a:rPr lang="zh-CN" altLang="en-US" sz="2800" b="1" dirty="0" smtClean="0">
                <a:solidFill>
                  <a:srgbClr val="0066FF"/>
                </a:solidFill>
                <a:latin typeface="微软雅黑" panose="020B0503020204020204" pitchFamily="34" charset="-122"/>
                <a:ea typeface="微软雅黑" panose="020B0503020204020204" pitchFamily="34" charset="-122"/>
              </a:rPr>
              <a:t>不舒适</a:t>
            </a:r>
            <a:endParaRPr lang="en-US" altLang="zh-CN" sz="2800" b="1" dirty="0" smtClean="0">
              <a:solidFill>
                <a:srgbClr val="0066FF"/>
              </a:solidFill>
              <a:latin typeface="微软雅黑" panose="020B0503020204020204" pitchFamily="34" charset="-122"/>
              <a:ea typeface="微软雅黑" panose="020B0503020204020204" pitchFamily="34" charset="-122"/>
            </a:endParaRPr>
          </a:p>
          <a:p>
            <a:r>
              <a:rPr lang="en-US" altLang="zh-CN" sz="2800" b="1" dirty="0" smtClean="0">
                <a:solidFill>
                  <a:srgbClr val="0066FF"/>
                </a:solidFill>
                <a:latin typeface="微软雅黑" panose="020B0503020204020204" pitchFamily="34" charset="-122"/>
                <a:ea typeface="微软雅黑" panose="020B0503020204020204" pitchFamily="34" charset="-122"/>
                <a:sym typeface="楷体_GB2312" pitchFamily="1" charset="-122"/>
              </a:rPr>
              <a:t>◆</a:t>
            </a:r>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个体身心不健全或有缺陷</a:t>
            </a:r>
            <a:endParaRPr lang="en-US" altLang="zh-CN" sz="28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en-US" altLang="zh-CN" sz="2800" b="1" dirty="0">
                <a:solidFill>
                  <a:srgbClr val="0066FF"/>
                </a:solidFill>
                <a:latin typeface="微软雅黑" panose="020B0503020204020204" pitchFamily="34" charset="-122"/>
                <a:ea typeface="微软雅黑" panose="020B0503020204020204" pitchFamily="34" charset="-122"/>
                <a:sym typeface="楷体_GB2312" pitchFamily="1" charset="-122"/>
              </a:rPr>
              <a:t>◆</a:t>
            </a:r>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生理、心理需求不能全部满足</a:t>
            </a:r>
          </a:p>
          <a:p>
            <a:r>
              <a:rPr lang="en-US" altLang="zh-CN" sz="2800" b="1" dirty="0">
                <a:solidFill>
                  <a:srgbClr val="0066FF"/>
                </a:solidFill>
                <a:latin typeface="微软雅黑" panose="020B0503020204020204" pitchFamily="34" charset="-122"/>
                <a:ea typeface="微软雅黑" panose="020B0503020204020204" pitchFamily="34" charset="-122"/>
                <a:sym typeface="楷体_GB2312" pitchFamily="1" charset="-122"/>
              </a:rPr>
              <a:t>◆</a:t>
            </a:r>
            <a:r>
              <a:rPr lang="zh-CN" altLang="en-US" sz="2800" b="1" dirty="0">
                <a:solidFill>
                  <a:srgbClr val="0066FF"/>
                </a:solidFill>
                <a:latin typeface="微软雅黑" panose="020B0503020204020204" pitchFamily="34" charset="-122"/>
                <a:ea typeface="微软雅黑" panose="020B0503020204020204" pitchFamily="34" charset="-122"/>
                <a:sym typeface="楷体_GB2312" pitchFamily="1" charset="-122"/>
              </a:rPr>
              <a:t>周围环境有不良刺激</a:t>
            </a:r>
          </a:p>
          <a:p>
            <a:endParaRPr lang="zh-CN" altLang="en-US" dirty="0"/>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舒适概述</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22" name="Text Box 10"/>
          <p:cNvSpPr txBox="1">
            <a:spLocks noChangeArrowheads="1"/>
          </p:cNvSpPr>
          <p:nvPr/>
        </p:nvSpPr>
        <p:spPr bwMode="auto">
          <a:xfrm>
            <a:off x="3973010" y="2245540"/>
            <a:ext cx="2438808" cy="2677656"/>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Arial" panose="020B0604020202020204" pitchFamily="34" charset="0"/>
              <a:buChar char="•"/>
            </a:pPr>
            <a:r>
              <a:rPr lang="en-US" altLang="zh-CN"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1</a:t>
            </a:r>
            <a:r>
              <a:rPr lang="zh-CN" alt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．身体因素</a:t>
            </a:r>
            <a:endParaRPr lang="en-US" altLang="zh-CN" sz="2400" b="1" dirty="0" smtClean="0">
              <a:solidFill>
                <a:srgbClr val="0066FF"/>
              </a:solidFill>
              <a:latin typeface="微软雅黑" panose="020B0503020204020204" pitchFamily="34" charset="-122"/>
              <a:ea typeface="微软雅黑" panose="020B0503020204020204" pitchFamily="34" charset="-122"/>
              <a:sym typeface="楷体_GB2312" pitchFamily="1" charset="-122"/>
            </a:endParaRPr>
          </a:p>
          <a:p>
            <a:pPr>
              <a:buFont typeface="Arial" panose="020B0604020202020204" pitchFamily="34" charset="0"/>
              <a:buChar char="•"/>
            </a:pPr>
            <a:r>
              <a:rPr lang="zh-CN" alt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疾病</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所致的症状和体征</a:t>
            </a:r>
            <a:endPar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pPr>
              <a:buFont typeface="Arial" panose="020B0604020202020204" pitchFamily="34" charset="0"/>
              <a:buChar char="•"/>
            </a:pP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姿势和体位不当</a:t>
            </a:r>
            <a:endPar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pPr>
              <a:buFont typeface="Arial" panose="020B0604020202020204" pitchFamily="34" charset="0"/>
              <a:buChar char="•"/>
            </a:pP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个人卫生不良 </a:t>
            </a:r>
            <a:endPar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pPr>
              <a:buFont typeface="Arial" panose="020B0604020202020204" pitchFamily="34" charset="0"/>
              <a:buChar char="•"/>
            </a:pP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保护具与矫形器使用不当 </a:t>
            </a:r>
          </a:p>
        </p:txBody>
      </p:sp>
      <p:sp>
        <p:nvSpPr>
          <p:cNvPr id="23" name="Text Box 10"/>
          <p:cNvSpPr txBox="1">
            <a:spLocks noChangeArrowheads="1"/>
          </p:cNvSpPr>
          <p:nvPr/>
        </p:nvSpPr>
        <p:spPr bwMode="auto">
          <a:xfrm>
            <a:off x="9233913" y="2507367"/>
            <a:ext cx="2002060" cy="1938992"/>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buFont typeface="Arial" panose="020B0604020202020204" pitchFamily="34" charset="0"/>
              <a:buChar char="•"/>
            </a:pPr>
            <a:r>
              <a:rPr lang="en-US" altLang="zh-CN"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3</a:t>
            </a:r>
            <a:r>
              <a:rPr lang="zh-CN" alt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．环境因素</a:t>
            </a:r>
          </a:p>
          <a:p>
            <a:pPr>
              <a:buFont typeface="Arial" panose="020B0604020202020204" pitchFamily="34" charset="0"/>
              <a:buChar char="•"/>
            </a:pPr>
            <a:r>
              <a:rPr lang="zh-CN" alt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物理环境</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的不适宜</a:t>
            </a:r>
            <a:endPar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pPr>
              <a:buFont typeface="Arial" panose="020B0604020202020204" pitchFamily="34" charset="0"/>
              <a:buChar char="•"/>
            </a:pP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社会环境的不适应</a:t>
            </a:r>
          </a:p>
        </p:txBody>
      </p:sp>
      <p:sp>
        <p:nvSpPr>
          <p:cNvPr id="24" name="Text Box 10"/>
          <p:cNvSpPr txBox="1">
            <a:spLocks noChangeArrowheads="1"/>
          </p:cNvSpPr>
          <p:nvPr/>
        </p:nvSpPr>
        <p:spPr bwMode="auto">
          <a:xfrm>
            <a:off x="6539580" y="2245540"/>
            <a:ext cx="2566571" cy="2308324"/>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2</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．心理社会因素</a:t>
            </a:r>
            <a:endParaRPr lang="en-US" altLang="zh-CN" sz="24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pPr>
              <a:buFont typeface="Arial" panose="020B0604020202020204" pitchFamily="34" charset="0"/>
              <a:buChar char="•"/>
            </a:pPr>
            <a:r>
              <a:rPr lang="en-US" altLang="zh-CN"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3213214434314</a:t>
            </a:r>
          </a:p>
          <a:p>
            <a:pPr>
              <a:buFont typeface="Arial" panose="020B0604020202020204" pitchFamily="34" charset="0"/>
              <a:buChar char="•"/>
            </a:pPr>
            <a:r>
              <a:rPr lang="en-US" altLang="zh-CN"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34324543535435</a:t>
            </a:r>
          </a:p>
          <a:p>
            <a:pPr>
              <a:buFont typeface="Arial" panose="020B0604020202020204" pitchFamily="34" charset="0"/>
              <a:buChar char="•"/>
            </a:pPr>
            <a:r>
              <a:rPr lang="en-US" altLang="zh-CN"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5455354534</a:t>
            </a:r>
            <a:endPar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endParaRPr>
          </a:p>
        </p:txBody>
      </p:sp>
      <p:sp>
        <p:nvSpPr>
          <p:cNvPr id="25" name="文本框 21"/>
          <p:cNvSpPr>
            <a:spLocks noChangeArrowheads="1"/>
          </p:cNvSpPr>
          <p:nvPr/>
        </p:nvSpPr>
        <p:spPr bwMode="auto">
          <a:xfrm>
            <a:off x="4033043" y="1287515"/>
            <a:ext cx="412591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dirty="0">
                <a:solidFill>
                  <a:srgbClr val="92D050"/>
                </a:solidFill>
                <a:latin typeface="微软雅黑" panose="020B0503020204020204" pitchFamily="34" charset="-122"/>
                <a:ea typeface="微软雅黑" panose="020B0503020204020204" pitchFamily="34" charset="-122"/>
                <a:sym typeface="Tahoma" panose="020B0604030504040204" pitchFamily="34" charset="0"/>
              </a:rPr>
              <a:t>   二、不舒适的原因</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autoUpdateAnimBg="0"/>
      <p:bldP spid="23" grpId="0" bldLvl="0" animBg="1" autoUpdateAnimBg="0"/>
      <p:bldP spid="24" grpId="0" bldLvl="0" animBg="1"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52467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舒适与安全</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20" name="文本框 21"/>
          <p:cNvSpPr>
            <a:spLocks noChangeArrowheads="1"/>
          </p:cNvSpPr>
          <p:nvPr/>
        </p:nvSpPr>
        <p:spPr bwMode="auto">
          <a:xfrm>
            <a:off x="3824455" y="1287515"/>
            <a:ext cx="4564062"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课堂评价</a:t>
            </a:r>
          </a:p>
        </p:txBody>
      </p:sp>
      <p:sp>
        <p:nvSpPr>
          <p:cNvPr id="22" name="Text Box 9"/>
          <p:cNvSpPr txBox="1">
            <a:spLocks noChangeArrowheads="1"/>
          </p:cNvSpPr>
          <p:nvPr/>
        </p:nvSpPr>
        <p:spPr bwMode="auto">
          <a:xfrm>
            <a:off x="2198915" y="2494836"/>
            <a:ext cx="8125505" cy="26777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a:t>
            </a: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2.</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李某</a:t>
            </a: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女性</a:t>
            </a: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67</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岁，体重约</a:t>
            </a: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42kg</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，某护士独自为患者翻身时，下面操作不正确的是（</a:t>
            </a: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a:t>
            </a:r>
            <a:r>
              <a:rPr 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     </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a:t>
            </a:r>
          </a:p>
          <a:p>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A. </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让患者仰卧，两手放于腹部</a:t>
            </a:r>
          </a:p>
          <a:p>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B. </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患者两腿屈曲</a:t>
            </a:r>
          </a:p>
          <a:p>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C. </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将患者两下肢移向护士侧</a:t>
            </a:r>
          </a:p>
          <a:p>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D. </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将患者肩部移向护士侧</a:t>
            </a:r>
          </a:p>
          <a:p>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E. </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一手扶肩一手扶膝，轻推患者，使其面对护士</a:t>
            </a:r>
          </a:p>
        </p:txBody>
      </p:sp>
      <p:sp>
        <p:nvSpPr>
          <p:cNvPr id="23" name="文本框 22"/>
          <p:cNvSpPr txBox="1"/>
          <p:nvPr/>
        </p:nvSpPr>
        <p:spPr>
          <a:xfrm>
            <a:off x="6678295" y="2800985"/>
            <a:ext cx="587375" cy="583565"/>
          </a:xfrm>
          <a:prstGeom prst="rect">
            <a:avLst/>
          </a:prstGeom>
          <a:noFill/>
        </p:spPr>
        <p:txBody>
          <a:bodyPr wrap="square" rtlCol="0">
            <a:spAutoFit/>
          </a:bodyPr>
          <a:lstStyle/>
          <a:p>
            <a:r>
              <a:rPr lang="en-US" altLang="zh-CN" sz="3200" b="1" dirty="0" smtClean="0">
                <a:solidFill>
                  <a:srgbClr val="FF0000"/>
                </a:solidFill>
              </a:rPr>
              <a:t>E</a:t>
            </a:r>
            <a:endParaRPr lang="zh-CN" altLang="en-US" sz="3200" b="1" dirty="0">
              <a:solidFill>
                <a:srgbClr val="FF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52467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舒适与安全</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20" name="文本框 21"/>
          <p:cNvSpPr>
            <a:spLocks noChangeArrowheads="1"/>
          </p:cNvSpPr>
          <p:nvPr/>
        </p:nvSpPr>
        <p:spPr bwMode="auto">
          <a:xfrm>
            <a:off x="3824455" y="1287515"/>
            <a:ext cx="4564062"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课堂评价</a:t>
            </a:r>
          </a:p>
        </p:txBody>
      </p:sp>
      <p:sp>
        <p:nvSpPr>
          <p:cNvPr id="22" name="文本框 21"/>
          <p:cNvSpPr txBox="1"/>
          <p:nvPr/>
        </p:nvSpPr>
        <p:spPr>
          <a:xfrm>
            <a:off x="6331509" y="2720257"/>
            <a:ext cx="385042" cy="584775"/>
          </a:xfrm>
          <a:prstGeom prst="rect">
            <a:avLst/>
          </a:prstGeom>
          <a:noFill/>
        </p:spPr>
        <p:txBody>
          <a:bodyPr wrap="none" rtlCol="0">
            <a:spAutoFit/>
          </a:bodyPr>
          <a:lstStyle/>
          <a:p>
            <a:r>
              <a:rPr lang="en-US" altLang="zh-CN" sz="3200" b="1" dirty="0" smtClean="0">
                <a:solidFill>
                  <a:srgbClr val="FF0000"/>
                </a:solidFill>
              </a:rPr>
              <a:t>E</a:t>
            </a:r>
            <a:endParaRPr lang="zh-CN" altLang="en-US" sz="3200" b="1" dirty="0">
              <a:solidFill>
                <a:srgbClr val="FF0000"/>
              </a:solidFill>
            </a:endParaRPr>
          </a:p>
        </p:txBody>
      </p:sp>
      <p:sp>
        <p:nvSpPr>
          <p:cNvPr id="23" name="Text Box 9"/>
          <p:cNvSpPr txBox="1">
            <a:spLocks noChangeArrowheads="1"/>
          </p:cNvSpPr>
          <p:nvPr/>
        </p:nvSpPr>
        <p:spPr bwMode="auto">
          <a:xfrm>
            <a:off x="2242344" y="2400641"/>
            <a:ext cx="7634287" cy="23083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     </a:t>
            </a:r>
            <a:r>
              <a:rPr 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3.</a:t>
            </a:r>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护士小王准备给某癌症病人配制化疗药物，</a:t>
            </a:r>
          </a:p>
          <a:p>
            <a:r>
              <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rPr>
              <a:t>在此之前应做好哪些防护？（ </a:t>
            </a:r>
            <a:r>
              <a:rPr lang="zh-CN" altLang="en-US" sz="2400" b="1" dirty="0" smtClean="0">
                <a:solidFill>
                  <a:srgbClr val="0066FF"/>
                </a:solidFill>
                <a:latin typeface="微软雅黑" panose="020B0503020204020204" pitchFamily="34" charset="-122"/>
                <a:ea typeface="微软雅黑" panose="020B0503020204020204" pitchFamily="34" charset="-122"/>
                <a:sym typeface="楷体_GB2312" pitchFamily="1" charset="-122"/>
              </a:rPr>
              <a:t>    ）</a:t>
            </a:r>
            <a:endParaRPr lang="en-US" altLang="zh-CN" sz="2400" b="1" dirty="0" smtClean="0">
              <a:solidFill>
                <a:srgbClr val="0066FF"/>
              </a:solidFill>
              <a:latin typeface="微软雅黑" panose="020B0503020204020204" pitchFamily="34" charset="-122"/>
              <a:ea typeface="微软雅黑" panose="020B0503020204020204" pitchFamily="34" charset="-122"/>
              <a:sym typeface="楷体_GB2312" pitchFamily="1" charset="-122"/>
            </a:endParaRPr>
          </a:p>
          <a:p>
            <a:endParaRPr lang="zh-CN" altLang="en-US" sz="24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en-US" sz="2400" b="1" dirty="0" smtClean="0">
                <a:solidFill>
                  <a:srgbClr val="333333"/>
                </a:solidFill>
                <a:latin typeface="微软雅黑" panose="020B0503020204020204" pitchFamily="34" charset="-122"/>
                <a:ea typeface="微软雅黑" panose="020B0503020204020204" pitchFamily="34" charset="-122"/>
                <a:sym typeface="楷体_GB2312" pitchFamily="1" charset="-122"/>
              </a:rPr>
              <a:t>A</a:t>
            </a:r>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戴一次性口罩      </a:t>
            </a:r>
            <a:r>
              <a:rPr lang="zh-CN" altLang="en-US" sz="2400" b="1" dirty="0" smtClean="0">
                <a:solidFill>
                  <a:srgbClr val="333333"/>
                </a:solidFill>
                <a:latin typeface="微软雅黑" panose="020B0503020204020204" pitchFamily="34" charset="-122"/>
                <a:ea typeface="微软雅黑" panose="020B0503020204020204" pitchFamily="34" charset="-122"/>
                <a:sym typeface="楷体_GB2312" pitchFamily="1" charset="-122"/>
              </a:rPr>
              <a:t> </a:t>
            </a:r>
            <a:r>
              <a:rPr lang="en-US" sz="2400" b="1" dirty="0" smtClean="0">
                <a:solidFill>
                  <a:srgbClr val="333333"/>
                </a:solidFill>
                <a:latin typeface="微软雅黑" panose="020B0503020204020204" pitchFamily="34" charset="-122"/>
                <a:ea typeface="微软雅黑" panose="020B0503020204020204" pitchFamily="34" charset="-122"/>
                <a:sym typeface="楷体_GB2312" pitchFamily="1" charset="-122"/>
              </a:rPr>
              <a:t>B</a:t>
            </a:r>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戴帽子及戴面罩 </a:t>
            </a:r>
          </a:p>
          <a:p>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C.</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戴手套            </a:t>
            </a:r>
            <a:r>
              <a:rPr lang="zh-CN" altLang="en-US" sz="2400" b="1" dirty="0" smtClean="0">
                <a:solidFill>
                  <a:srgbClr val="333333"/>
                </a:solidFill>
                <a:latin typeface="微软雅黑" panose="020B0503020204020204" pitchFamily="34" charset="-122"/>
                <a:ea typeface="微软雅黑" panose="020B0503020204020204" pitchFamily="34" charset="-122"/>
                <a:sym typeface="楷体_GB2312" pitchFamily="1" charset="-122"/>
              </a:rPr>
              <a:t>     </a:t>
            </a:r>
            <a:r>
              <a:rPr lang="en-US" sz="2400" b="1" dirty="0" smtClean="0">
                <a:solidFill>
                  <a:srgbClr val="333333"/>
                </a:solidFill>
                <a:latin typeface="微软雅黑" panose="020B0503020204020204" pitchFamily="34" charset="-122"/>
                <a:ea typeface="微软雅黑" panose="020B0503020204020204" pitchFamily="34" charset="-122"/>
                <a:sym typeface="楷体_GB2312" pitchFamily="1" charset="-122"/>
              </a:rPr>
              <a:t>D</a:t>
            </a:r>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穿一次性防渗透衣</a:t>
            </a:r>
          </a:p>
          <a:p>
            <a:r>
              <a:rPr 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E.</a:t>
            </a:r>
            <a:r>
              <a:rPr lang="zh-CN" altLang="en-US" sz="2400" b="1" dirty="0">
                <a:solidFill>
                  <a:srgbClr val="333333"/>
                </a:solidFill>
                <a:latin typeface="微软雅黑" panose="020B0503020204020204" pitchFamily="34" charset="-122"/>
                <a:ea typeface="微软雅黑" panose="020B0503020204020204" pitchFamily="34" charset="-122"/>
                <a:sym typeface="楷体_GB2312" pitchFamily="1" charset="-122"/>
              </a:rPr>
              <a:t>以上都是</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52467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舒适与安全</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20" name="文本框 21"/>
          <p:cNvSpPr>
            <a:spLocks noChangeArrowheads="1"/>
          </p:cNvSpPr>
          <p:nvPr/>
        </p:nvSpPr>
        <p:spPr bwMode="auto">
          <a:xfrm>
            <a:off x="3824455" y="1287515"/>
            <a:ext cx="45640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sym typeface="Tahoma" panose="020B0604030504040204" pitchFamily="34" charset="0"/>
              </a:rPr>
              <a:t>角色扮演活动</a:t>
            </a:r>
          </a:p>
        </p:txBody>
      </p:sp>
      <p:sp>
        <p:nvSpPr>
          <p:cNvPr id="22" name="Rectangle 3"/>
          <p:cNvSpPr>
            <a:spLocks noGrp="1" noChangeArrowheads="1"/>
          </p:cNvSpPr>
          <p:nvPr/>
        </p:nvSpPr>
        <p:spPr bwMode="auto">
          <a:xfrm>
            <a:off x="2367857" y="2550642"/>
            <a:ext cx="7143750" cy="3371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a:lnSpc>
                <a:spcPct val="90000"/>
              </a:lnSpc>
              <a:spcBef>
                <a:spcPts val="500"/>
              </a:spcBef>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a:lnSpc>
                <a:spcPct val="90000"/>
              </a:lnSpc>
              <a:spcBef>
                <a:spcPts val="500"/>
              </a:spcBef>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a:lnSpc>
                <a:spcPct val="90000"/>
              </a:lnSpc>
              <a:spcBef>
                <a:spcPts val="500"/>
              </a:spcBef>
              <a:buChar char="•"/>
              <a:defRPr>
                <a:solidFill>
                  <a:schemeClr val="tx1"/>
                </a:solidFill>
                <a:latin typeface="Calibri" panose="020F0502020204030204" charset="0"/>
                <a:ea typeface="宋体" panose="02010600030101010101" pitchFamily="2" charset="-122"/>
                <a:sym typeface="Calibri" panose="020F0502020204030204" charset="0"/>
              </a:defRPr>
            </a:lvl4pPr>
            <a:lvl5pPr>
              <a:lnSpc>
                <a:spcPct val="90000"/>
              </a:lnSpc>
              <a:spcBef>
                <a:spcPts val="500"/>
              </a:spcBef>
              <a:buChar char="•"/>
              <a:defRPr>
                <a:solidFill>
                  <a:schemeClr val="tx1"/>
                </a:solidFill>
                <a:latin typeface="Calibri" panose="020F0502020204030204" charset="0"/>
                <a:ea typeface="宋体" panose="02010600030101010101" pitchFamily="2" charset="-122"/>
                <a:sym typeface="Calibri" panose="020F0502020204030204" charset="0"/>
              </a:defRPr>
            </a:lvl5pPr>
            <a:lvl6pPr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buFont typeface="Arial" panose="020B0604020202020204" pitchFamily="34" charset="0"/>
              <a:buNone/>
            </a:pPr>
            <a:r>
              <a:rPr lang="zh-CN" altLang="en-US" b="1" dirty="0">
                <a:effectLst>
                  <a:outerShdw blurRad="38100" dist="38100" dir="2700000" algn="tl">
                    <a:srgbClr val="FFFFFF"/>
                  </a:outerShdw>
                </a:effectLst>
                <a:latin typeface="楷体" panose="02010609060101010101" pitchFamily="49" charset="-122"/>
                <a:ea typeface="楷体" panose="02010609060101010101" pitchFamily="49" charset="-122"/>
              </a:rPr>
              <a:t>      </a:t>
            </a:r>
            <a:r>
              <a:rPr lang="zh-CN" altLang="en-US" b="1" dirty="0">
                <a:solidFill>
                  <a:srgbClr val="0066FF"/>
                </a:solidFill>
                <a:latin typeface="微软雅黑" panose="020B0503020204020204" pitchFamily="34" charset="-122"/>
                <a:ea typeface="微软雅黑" panose="020B0503020204020204" pitchFamily="34" charset="-122"/>
                <a:sym typeface="楷体_GB2312" pitchFamily="1" charset="-122"/>
              </a:rPr>
              <a:t>住院患者李某，女，70岁，因病情需要绝对卧床休息，为了防止压疮的发生，护士协助患者正确进行翻身。</a:t>
            </a:r>
          </a:p>
          <a:p>
            <a:pPr>
              <a:buFont typeface="Arial" panose="020B0604020202020204" pitchFamily="34" charset="0"/>
              <a:buNone/>
            </a:pPr>
            <a:r>
              <a:rPr lang="zh-CN" altLang="en-US" b="1" dirty="0">
                <a:solidFill>
                  <a:srgbClr val="0066FF"/>
                </a:solidFill>
                <a:latin typeface="微软雅黑" panose="020B0503020204020204" pitchFamily="34" charset="-122"/>
                <a:ea typeface="微软雅黑" panose="020B0503020204020204" pitchFamily="34" charset="-122"/>
                <a:sym typeface="楷体_GB2312" pitchFamily="1" charset="-122"/>
              </a:rPr>
              <a:t>      </a:t>
            </a:r>
          </a:p>
          <a:p>
            <a:pPr>
              <a:buFont typeface="Arial" panose="020B0604020202020204" pitchFamily="34" charset="0"/>
              <a:buNone/>
            </a:pPr>
            <a:r>
              <a:rPr lang="zh-CN" altLang="en-US" b="1" dirty="0">
                <a:solidFill>
                  <a:srgbClr val="0066FF"/>
                </a:solidFill>
                <a:latin typeface="微软雅黑" panose="020B0503020204020204" pitchFamily="34" charset="-122"/>
                <a:ea typeface="微软雅黑" panose="020B0503020204020204" pitchFamily="34" charset="-122"/>
                <a:sym typeface="楷体_GB2312" pitchFamily="1" charset="-122"/>
              </a:rPr>
              <a:t>      学生分组进行角色扮演，每2-3人为一组，分别轮流扮演护士和患者。</a:t>
            </a:r>
          </a:p>
        </p:txBody>
      </p:sp>
    </p:spTree>
  </p:cSld>
  <p:clrMapOvr>
    <a:masterClrMapping/>
  </p:clrMapOvr>
  <p:transition spd="slow"/>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舒适与安全</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14" name="直角三角形 13"/>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a:hlinkClick r:id="rId2" action="ppaction://hlinksldjump"/>
          </p:cNvPr>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3979875" y="2552700"/>
            <a:ext cx="4232249" cy="1446550"/>
          </a:xfrm>
          <a:prstGeom prst="rect">
            <a:avLst/>
          </a:prstGeom>
          <a:noFill/>
        </p:spPr>
        <p:txBody>
          <a:bodyPr wrap="none" rtlCol="0">
            <a:spAutoFit/>
          </a:bodyPr>
          <a:lstStyle/>
          <a:p>
            <a:r>
              <a:rPr lang="en-US" altLang="zh-CN" sz="8800" b="1" dirty="0" smtClean="0">
                <a:solidFill>
                  <a:schemeClr val="bg1">
                    <a:lumMod val="95000"/>
                  </a:schemeClr>
                </a:solidFill>
                <a:latin typeface="微软雅黑" panose="020B0503020204020204" pitchFamily="34" charset="-122"/>
                <a:ea typeface="微软雅黑" panose="020B0503020204020204" pitchFamily="34" charset="-122"/>
              </a:rPr>
              <a:t>Thanks</a:t>
            </a:r>
            <a:endParaRPr lang="zh-CN" altLang="en-US" sz="88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8" name="等腰三角形 17"/>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3897086"/>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舒适概述</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20" name="文本框 21"/>
          <p:cNvSpPr>
            <a:spLocks noChangeArrowheads="1"/>
          </p:cNvSpPr>
          <p:nvPr/>
        </p:nvSpPr>
        <p:spPr bwMode="auto">
          <a:xfrm>
            <a:off x="3824455" y="1287515"/>
            <a:ext cx="45640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sz="2800" b="1" dirty="0">
                <a:solidFill>
                  <a:srgbClr val="92D050"/>
                </a:solidFill>
                <a:latin typeface="微软雅黑" panose="020B0503020204020204" pitchFamily="34" charset="-122"/>
                <a:ea typeface="微软雅黑" panose="020B0503020204020204" pitchFamily="34" charset="-122"/>
                <a:sym typeface="Tahoma" panose="020B0604030504040204" pitchFamily="34" charset="0"/>
              </a:rPr>
              <a:t>三、护理不舒适患者的原则</a:t>
            </a:r>
          </a:p>
        </p:txBody>
      </p:sp>
      <p:sp>
        <p:nvSpPr>
          <p:cNvPr id="25" name="Rectangle 9"/>
          <p:cNvSpPr>
            <a:spLocks noChangeArrowheads="1"/>
          </p:cNvSpPr>
          <p:nvPr/>
        </p:nvSpPr>
        <p:spPr bwMode="auto">
          <a:xfrm flipH="1">
            <a:off x="4080836" y="2309453"/>
            <a:ext cx="4051300" cy="31085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3200" b="1" dirty="0">
                <a:solidFill>
                  <a:srgbClr val="0066FF"/>
                </a:solidFill>
                <a:latin typeface="微软雅黑" panose="020B0503020204020204" pitchFamily="34" charset="-122"/>
                <a:ea typeface="微软雅黑" panose="020B0503020204020204" pitchFamily="34" charset="-122"/>
                <a:sym typeface="楷体_GB2312" pitchFamily="1" charset="-122"/>
              </a:rPr>
              <a:t>全面评估，促进舒适</a:t>
            </a:r>
            <a:endParaRPr lang="en-US" sz="32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endParaRPr lang="en-US" sz="32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zh-CN" altLang="en-US" sz="3200" b="1" dirty="0">
                <a:solidFill>
                  <a:srgbClr val="0066FF"/>
                </a:solidFill>
                <a:latin typeface="微软雅黑" panose="020B0503020204020204" pitchFamily="34" charset="-122"/>
                <a:ea typeface="微软雅黑" panose="020B0503020204020204" pitchFamily="34" charset="-122"/>
                <a:sym typeface="楷体_GB2312" pitchFamily="1" charset="-122"/>
              </a:rPr>
              <a:t>采取措施，减轻不适</a:t>
            </a:r>
            <a:endParaRPr lang="en-US" sz="32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endParaRPr lang="en-US" sz="3200" b="1" dirty="0">
              <a:solidFill>
                <a:srgbClr val="0066FF"/>
              </a:solidFill>
              <a:latin typeface="微软雅黑" panose="020B0503020204020204" pitchFamily="34" charset="-122"/>
              <a:ea typeface="微软雅黑" panose="020B0503020204020204" pitchFamily="34" charset="-122"/>
              <a:sym typeface="楷体_GB2312" pitchFamily="1" charset="-122"/>
            </a:endParaRPr>
          </a:p>
          <a:p>
            <a:r>
              <a:rPr lang="zh-CN" altLang="en-US" sz="3200" b="1" dirty="0">
                <a:solidFill>
                  <a:srgbClr val="0066FF"/>
                </a:solidFill>
                <a:latin typeface="微软雅黑" panose="020B0503020204020204" pitchFamily="34" charset="-122"/>
                <a:ea typeface="微软雅黑" panose="020B0503020204020204" pitchFamily="34" charset="-122"/>
                <a:sym typeface="楷体_GB2312" pitchFamily="1" charset="-122"/>
              </a:rPr>
              <a:t>相互信任，心理支持 </a:t>
            </a:r>
          </a:p>
          <a:p>
            <a:endParaRPr lang="zh-CN" altLang="en-US" sz="3600" dirty="0">
              <a:effectLst>
                <a:outerShdw blurRad="38100" dist="38100" dir="2700000" algn="tl">
                  <a:srgbClr val="FFFFFF"/>
                </a:outerShdw>
              </a:effectLst>
              <a:latin typeface="楷体" panose="02010609060101010101" pitchFamily="49" charset="-122"/>
              <a:ea typeface="楷体" panose="02010609060101010101" pitchFamily="49"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25">
                                            <p:txEl>
                                              <p:pRg st="0" end="0"/>
                                            </p:txEl>
                                          </p:spTgt>
                                        </p:tgtEl>
                                        <p:attrNameLst>
                                          <p:attrName>style.visibility</p:attrName>
                                        </p:attrNameLst>
                                      </p:cBhvr>
                                      <p:to>
                                        <p:strVal val="visible"/>
                                      </p:to>
                                    </p:set>
                                    <p:anim calcmode="discrete" valueType="clr">
                                      <p:cBhvr override="childStyle">
                                        <p:cTn id="7" dur="80"/>
                                        <p:tgtEl>
                                          <p:spTgt spid="2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5">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5">
                                            <p:txEl>
                                              <p:pRg st="0" end="0"/>
                                            </p:txEl>
                                          </p:spTgt>
                                        </p:tgtEl>
                                        <p:attrNameLst>
                                          <p:attrName>fill.type</p:attrName>
                                        </p:attrNameLst>
                                      </p:cBhvr>
                                      <p:to>
                                        <p:strVal val="solid"/>
                                      </p:to>
                                    </p:set>
                                  </p:childTnLst>
                                </p:cTn>
                              </p:par>
                              <p:par>
                                <p:cTn id="10" presetID="27" presetClass="entr" presetSubtype="0" fill="hold" nodeType="withEffect">
                                  <p:stCondLst>
                                    <p:cond delay="0"/>
                                  </p:stCondLst>
                                  <p:iterate type="lt">
                                    <p:tmPct val="50000"/>
                                  </p:iterate>
                                  <p:childTnLst>
                                    <p:set>
                                      <p:cBhvr>
                                        <p:cTn id="11" dur="1" fill="hold">
                                          <p:stCondLst>
                                            <p:cond delay="0"/>
                                          </p:stCondLst>
                                        </p:cTn>
                                        <p:tgtEl>
                                          <p:spTgt spid="25">
                                            <p:txEl>
                                              <p:pRg st="2" end="2"/>
                                            </p:txEl>
                                          </p:spTgt>
                                        </p:tgtEl>
                                        <p:attrNameLst>
                                          <p:attrName>style.visibility</p:attrName>
                                        </p:attrNameLst>
                                      </p:cBhvr>
                                      <p:to>
                                        <p:strVal val="visible"/>
                                      </p:to>
                                    </p:set>
                                    <p:anim calcmode="discrete" valueType="clr">
                                      <p:cBhvr override="childStyle">
                                        <p:cTn id="12" dur="80"/>
                                        <p:tgtEl>
                                          <p:spTgt spid="25">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25">
                                            <p:txEl>
                                              <p:pRg st="2" end="2"/>
                                            </p:txEl>
                                          </p:spTgt>
                                        </p:tgtEl>
                                        <p:attrNameLst>
                                          <p:attrName>fillcolor</p:attrName>
                                        </p:attrNameLst>
                                      </p:cBhvr>
                                      <p:tavLst>
                                        <p:tav tm="0">
                                          <p:val>
                                            <p:clrVal>
                                              <a:schemeClr val="accent2"/>
                                            </p:clrVal>
                                          </p:val>
                                        </p:tav>
                                        <p:tav tm="50000">
                                          <p:val>
                                            <p:clrVal>
                                              <a:schemeClr val="hlink"/>
                                            </p:clrVal>
                                          </p:val>
                                        </p:tav>
                                      </p:tavLst>
                                    </p:anim>
                                    <p:set>
                                      <p:cBhvr>
                                        <p:cTn id="14" dur="80"/>
                                        <p:tgtEl>
                                          <p:spTgt spid="25">
                                            <p:txEl>
                                              <p:pRg st="2" end="2"/>
                                            </p:txEl>
                                          </p:spTgt>
                                        </p:tgtEl>
                                        <p:attrNameLst>
                                          <p:attrName>fill.type</p:attrName>
                                        </p:attrNameLst>
                                      </p:cBhvr>
                                      <p:to>
                                        <p:strVal val="solid"/>
                                      </p:to>
                                    </p:set>
                                  </p:childTnLst>
                                </p:cTn>
                              </p:par>
                              <p:par>
                                <p:cTn id="15" presetID="27" presetClass="entr" presetSubtype="0" fill="hold" nodeType="withEffect">
                                  <p:stCondLst>
                                    <p:cond delay="0"/>
                                  </p:stCondLst>
                                  <p:iterate type="lt">
                                    <p:tmPct val="50000"/>
                                  </p:iterate>
                                  <p:childTnLst>
                                    <p:set>
                                      <p:cBhvr>
                                        <p:cTn id="16" dur="1" fill="hold">
                                          <p:stCondLst>
                                            <p:cond delay="0"/>
                                          </p:stCondLst>
                                        </p:cTn>
                                        <p:tgtEl>
                                          <p:spTgt spid="25">
                                            <p:txEl>
                                              <p:pRg st="4" end="4"/>
                                            </p:txEl>
                                          </p:spTgt>
                                        </p:tgtEl>
                                        <p:attrNameLst>
                                          <p:attrName>style.visibility</p:attrName>
                                        </p:attrNameLst>
                                      </p:cBhvr>
                                      <p:to>
                                        <p:strVal val="visible"/>
                                      </p:to>
                                    </p:set>
                                    <p:anim calcmode="discrete" valueType="clr">
                                      <p:cBhvr override="childStyle">
                                        <p:cTn id="17" dur="80"/>
                                        <p:tgtEl>
                                          <p:spTgt spid="25">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25">
                                            <p:txEl>
                                              <p:pRg st="4" end="4"/>
                                            </p:txEl>
                                          </p:spTgt>
                                        </p:tgtEl>
                                        <p:attrNameLst>
                                          <p:attrName>fillcolor</p:attrName>
                                        </p:attrNameLst>
                                      </p:cBhvr>
                                      <p:tavLst>
                                        <p:tav tm="0">
                                          <p:val>
                                            <p:clrVal>
                                              <a:schemeClr val="accent2"/>
                                            </p:clrVal>
                                          </p:val>
                                        </p:tav>
                                        <p:tav tm="50000">
                                          <p:val>
                                            <p:clrVal>
                                              <a:schemeClr val="hlink"/>
                                            </p:clrVal>
                                          </p:val>
                                        </p:tav>
                                      </p:tavLst>
                                    </p:anim>
                                    <p:set>
                                      <p:cBhvr>
                                        <p:cTn id="19" dur="80"/>
                                        <p:tgtEl>
                                          <p:spTgt spid="25">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a:off x="25782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solidFill>
            <a:schemeClr val="tx1">
              <a:lumMod val="65000"/>
              <a:lumOff val="35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a:hlinkClick r:id="rId3" action="ppaction://hlinksldjump"/>
          </p:cNvPr>
          <p:cNvSpPr/>
          <p:nvPr/>
        </p:nvSpPr>
        <p:spPr>
          <a:xfrm>
            <a:off x="3270260" y="536629"/>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1</a:t>
            </a:r>
            <a:endParaRPr lang="zh-CN" altLang="en-US" sz="2800" b="1" dirty="0">
              <a:latin typeface="微软雅黑" panose="020B0503020204020204" pitchFamily="34" charset="-122"/>
              <a:ea typeface="微软雅黑" panose="020B0503020204020204" pitchFamily="34" charset="-122"/>
            </a:endParaRPr>
          </a:p>
        </p:txBody>
      </p:sp>
      <p:sp>
        <p:nvSpPr>
          <p:cNvPr id="6" name="椭圆 5">
            <a:hlinkClick r:id="rId4" action="ppaction://hlinksldjump"/>
          </p:cNvPr>
          <p:cNvSpPr/>
          <p:nvPr/>
        </p:nvSpPr>
        <p:spPr>
          <a:xfrm>
            <a:off x="3994160" y="1797159"/>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2</a:t>
            </a:r>
            <a:endParaRPr lang="zh-CN" altLang="en-US" sz="2800" b="1" dirty="0">
              <a:latin typeface="微软雅黑" panose="020B0503020204020204" pitchFamily="34" charset="-122"/>
              <a:ea typeface="微软雅黑" panose="020B0503020204020204" pitchFamily="34" charset="-122"/>
            </a:endParaRPr>
          </a:p>
        </p:txBody>
      </p:sp>
      <p:sp>
        <p:nvSpPr>
          <p:cNvPr id="7" name="椭圆 6">
            <a:hlinkClick r:id="rId5" action="ppaction://hlinksldjump"/>
          </p:cNvPr>
          <p:cNvSpPr/>
          <p:nvPr/>
        </p:nvSpPr>
        <p:spPr>
          <a:xfrm>
            <a:off x="4137020" y="3057689"/>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3</a:t>
            </a:r>
            <a:endParaRPr lang="zh-CN" altLang="en-US" sz="2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4290710" y="667746"/>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舒适概述</a:t>
            </a:r>
          </a:p>
        </p:txBody>
      </p:sp>
      <p:sp>
        <p:nvSpPr>
          <p:cNvPr id="9" name="文本框 8"/>
          <p:cNvSpPr txBox="1"/>
          <p:nvPr/>
        </p:nvSpPr>
        <p:spPr>
          <a:xfrm>
            <a:off x="4949237" y="1928059"/>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疼痛患者的护理</a:t>
            </a:r>
          </a:p>
        </p:txBody>
      </p:sp>
      <p:sp>
        <p:nvSpPr>
          <p:cNvPr id="11" name="文本框 10"/>
          <p:cNvSpPr txBox="1"/>
          <p:nvPr/>
        </p:nvSpPr>
        <p:spPr>
          <a:xfrm>
            <a:off x="5150448" y="3198166"/>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各种卧位</a:t>
            </a:r>
          </a:p>
        </p:txBody>
      </p:sp>
      <p:sp>
        <p:nvSpPr>
          <p:cNvPr id="12" name="椭圆 11">
            <a:hlinkClick r:id="rId5" action="ppaction://hlinksldjump"/>
          </p:cNvPr>
          <p:cNvSpPr/>
          <p:nvPr/>
        </p:nvSpPr>
        <p:spPr>
          <a:xfrm>
            <a:off x="3992560" y="4336941"/>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4</a:t>
            </a:r>
            <a:endParaRPr lang="zh-CN" altLang="en-US" sz="2800" b="1" dirty="0">
              <a:latin typeface="微软雅黑" panose="020B0503020204020204" pitchFamily="34" charset="-122"/>
              <a:ea typeface="微软雅黑" panose="020B0503020204020204" pitchFamily="34" charset="-122"/>
            </a:endParaRPr>
          </a:p>
        </p:txBody>
      </p:sp>
      <p:sp>
        <p:nvSpPr>
          <p:cNvPr id="13" name="椭圆 12">
            <a:hlinkClick r:id="rId5" action="ppaction://hlinksldjump"/>
          </p:cNvPr>
          <p:cNvSpPr/>
          <p:nvPr/>
        </p:nvSpPr>
        <p:spPr>
          <a:xfrm>
            <a:off x="3268660" y="5597471"/>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5</a:t>
            </a:r>
            <a:endParaRPr lang="zh-CN" altLang="en-US" sz="2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4949237" y="4468471"/>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保护具的应用</a:t>
            </a:r>
          </a:p>
        </p:txBody>
      </p:sp>
      <p:sp>
        <p:nvSpPr>
          <p:cNvPr id="15" name="文本框 14"/>
          <p:cNvSpPr txBox="1"/>
          <p:nvPr/>
        </p:nvSpPr>
        <p:spPr>
          <a:xfrm>
            <a:off x="4204397" y="5728588"/>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anose="020B0503020204020204" pitchFamily="34" charset="-122"/>
                <a:ea typeface="微软雅黑" panose="020B0503020204020204" pitchFamily="34" charset="-122"/>
              </a:rPr>
              <a:t>常见护理职业损伤因素及防护</a:t>
            </a:r>
          </a:p>
        </p:txBody>
      </p:sp>
      <p:sp>
        <p:nvSpPr>
          <p:cNvPr id="18" name="文本框 17"/>
          <p:cNvSpPr txBox="1"/>
          <p:nvPr/>
        </p:nvSpPr>
        <p:spPr>
          <a:xfrm>
            <a:off x="782558" y="2951946"/>
            <a:ext cx="1980029" cy="954107"/>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第九章</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r>
              <a:rPr lang="zh-CN" altLang="en-US" sz="2800" b="1" dirty="0" smtClean="0">
                <a:solidFill>
                  <a:schemeClr val="bg1"/>
                </a:solidFill>
                <a:latin typeface="微软雅黑" panose="020B0503020204020204" pitchFamily="34" charset="-122"/>
                <a:ea typeface="微软雅黑" panose="020B0503020204020204" pitchFamily="34" charset="-122"/>
              </a:rPr>
              <a:t>舒适与安全</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9"/>
                                        </p:tgtEl>
                                        <p:attrNameLst>
                                          <p:attrName>ppt_x</p:attrName>
                                          <p:attrName>ppt_y</p:attrName>
                                        </p:attrNameLst>
                                      </p:cBhvr>
                                    </p:animMotion>
                                    <p:animRot by="1500000">
                                      <p:cBhvr>
                                        <p:cTn id="7" dur="125" fill="hold">
                                          <p:stCondLst>
                                            <p:cond delay="0"/>
                                          </p:stCondLst>
                                        </p:cTn>
                                        <p:tgtEl>
                                          <p:spTgt spid="9"/>
                                        </p:tgtEl>
                                        <p:attrNameLst>
                                          <p:attrName>r</p:attrName>
                                        </p:attrNameLst>
                                      </p:cBhvr>
                                    </p:animRot>
                                    <p:animRot by="-1500000">
                                      <p:cBhvr>
                                        <p:cTn id="8" dur="125" fill="hold">
                                          <p:stCondLst>
                                            <p:cond delay="125"/>
                                          </p:stCondLst>
                                        </p:cTn>
                                        <p:tgtEl>
                                          <p:spTgt spid="9"/>
                                        </p:tgtEl>
                                        <p:attrNameLst>
                                          <p:attrName>r</p:attrName>
                                        </p:attrNameLst>
                                      </p:cBhvr>
                                    </p:animRot>
                                    <p:animRot by="-1500000">
                                      <p:cBhvr>
                                        <p:cTn id="9" dur="125" fill="hold">
                                          <p:stCondLst>
                                            <p:cond delay="250"/>
                                          </p:stCondLst>
                                        </p:cTn>
                                        <p:tgtEl>
                                          <p:spTgt spid="9"/>
                                        </p:tgtEl>
                                        <p:attrNameLst>
                                          <p:attrName>r</p:attrName>
                                        </p:attrNameLst>
                                      </p:cBhvr>
                                    </p:animRot>
                                    <p:animRot by="1500000">
                                      <p:cBhvr>
                                        <p:cTn id="10" dur="125" fill="hold">
                                          <p:stCondLst>
                                            <p:cond delay="375"/>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33" name="矩形 19"/>
          <p:cNvSpPr/>
          <p:nvPr/>
        </p:nvSpPr>
        <p:spPr>
          <a:xfrm>
            <a:off x="3291796" y="3082629"/>
            <a:ext cx="5589349" cy="30060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 name="connsiteX0-41" fmla="*/ 0 w 5589349"/>
              <a:gd name="connsiteY0-42" fmla="*/ 1828800 h 3082246"/>
              <a:gd name="connsiteX1-43" fmla="*/ 5579824 w 5589349"/>
              <a:gd name="connsiteY1-44" fmla="*/ 0 h 3082246"/>
              <a:gd name="connsiteX2-45" fmla="*/ 5589349 w 5589349"/>
              <a:gd name="connsiteY2-46" fmla="*/ 1285196 h 3082246"/>
              <a:gd name="connsiteX3-47" fmla="*/ 0 w 5589349"/>
              <a:gd name="connsiteY3-48" fmla="*/ 3082246 h 3082246"/>
              <a:gd name="connsiteX4-49" fmla="*/ 0 w 5589349"/>
              <a:gd name="connsiteY4-50" fmla="*/ 1828800 h 3082246"/>
              <a:gd name="connsiteX0-51" fmla="*/ 0 w 5589349"/>
              <a:gd name="connsiteY0-52" fmla="*/ 1790700 h 3044146"/>
              <a:gd name="connsiteX1-53" fmla="*/ 5567124 w 5589349"/>
              <a:gd name="connsiteY1-54" fmla="*/ 0 h 3044146"/>
              <a:gd name="connsiteX2-55" fmla="*/ 5589349 w 5589349"/>
              <a:gd name="connsiteY2-56" fmla="*/ 1247096 h 3044146"/>
              <a:gd name="connsiteX3-57" fmla="*/ 0 w 5589349"/>
              <a:gd name="connsiteY3-58" fmla="*/ 3044146 h 3044146"/>
              <a:gd name="connsiteX4-59" fmla="*/ 0 w 5589349"/>
              <a:gd name="connsiteY4-60" fmla="*/ 1790700 h 3044146"/>
              <a:gd name="connsiteX0-61" fmla="*/ 0 w 5589349"/>
              <a:gd name="connsiteY0-62" fmla="*/ 1790700 h 3006046"/>
              <a:gd name="connsiteX1-63" fmla="*/ 5567124 w 5589349"/>
              <a:gd name="connsiteY1-64" fmla="*/ 0 h 3006046"/>
              <a:gd name="connsiteX2-65" fmla="*/ 5589349 w 5589349"/>
              <a:gd name="connsiteY2-66" fmla="*/ 1247096 h 3006046"/>
              <a:gd name="connsiteX3-67" fmla="*/ 0 w 5589349"/>
              <a:gd name="connsiteY3-68" fmla="*/ 3006046 h 3006046"/>
              <a:gd name="connsiteX4-69" fmla="*/ 0 w 5589349"/>
              <a:gd name="connsiteY4-70" fmla="*/ 1790700 h 3006046"/>
              <a:gd name="connsiteX0-71" fmla="*/ 0 w 5589349"/>
              <a:gd name="connsiteY0-72" fmla="*/ 1765300 h 3006046"/>
              <a:gd name="connsiteX1-73" fmla="*/ 5567124 w 5589349"/>
              <a:gd name="connsiteY1-74" fmla="*/ 0 h 3006046"/>
              <a:gd name="connsiteX2-75" fmla="*/ 5589349 w 5589349"/>
              <a:gd name="connsiteY2-76" fmla="*/ 1247096 h 3006046"/>
              <a:gd name="connsiteX3-77" fmla="*/ 0 w 5589349"/>
              <a:gd name="connsiteY3-78" fmla="*/ 3006046 h 3006046"/>
              <a:gd name="connsiteX4-79" fmla="*/ 0 w 5589349"/>
              <a:gd name="connsiteY4-80" fmla="*/ 1765300 h 30060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06046">
                <a:moveTo>
                  <a:pt x="0" y="1765300"/>
                </a:moveTo>
                <a:lnTo>
                  <a:pt x="5567124" y="0"/>
                </a:lnTo>
                <a:lnTo>
                  <a:pt x="5589349" y="1247096"/>
                </a:lnTo>
                <a:lnTo>
                  <a:pt x="0" y="3006046"/>
                </a:lnTo>
                <a:lnTo>
                  <a:pt x="0" y="1765300"/>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19"/>
          <p:cNvSpPr/>
          <p:nvPr/>
        </p:nvSpPr>
        <p:spPr>
          <a:xfrm>
            <a:off x="3301325" y="1251086"/>
            <a:ext cx="5589349" cy="30822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82246">
                <a:moveTo>
                  <a:pt x="0" y="1828800"/>
                </a:moveTo>
                <a:lnTo>
                  <a:pt x="5579824" y="0"/>
                </a:lnTo>
                <a:lnTo>
                  <a:pt x="5589349" y="1234396"/>
                </a:lnTo>
                <a:lnTo>
                  <a:pt x="0" y="3082246"/>
                </a:lnTo>
                <a:lnTo>
                  <a:pt x="0" y="1828800"/>
                </a:lnTo>
                <a:close/>
              </a:path>
            </a:pathLst>
          </a:custGeom>
          <a:solidFill>
            <a:srgbClr val="2A6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juxing1"/>
          <p:cNvSpPr/>
          <p:nvPr/>
        </p:nvSpPr>
        <p:spPr>
          <a:xfrm>
            <a:off x="3296563" y="1221805"/>
            <a:ext cx="5598874" cy="1253446"/>
          </a:xfrm>
          <a:prstGeom prst="rect">
            <a:avLst/>
          </a:prstGeom>
          <a:solidFill>
            <a:srgbClr val="7EB0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juxing2"/>
          <p:cNvSpPr/>
          <p:nvPr/>
        </p:nvSpPr>
        <p:spPr>
          <a:xfrm>
            <a:off x="3296561" y="3079886"/>
            <a:ext cx="5598875" cy="1253446"/>
          </a:xfrm>
          <a:prstGeom prst="rect">
            <a:avLst/>
          </a:prstGeom>
          <a:solidFill>
            <a:srgbClr val="3786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juxing3"/>
          <p:cNvSpPr/>
          <p:nvPr/>
        </p:nvSpPr>
        <p:spPr>
          <a:xfrm>
            <a:off x="3296561" y="4847858"/>
            <a:ext cx="5598875" cy="1253446"/>
          </a:xfrm>
          <a:prstGeom prst="rect">
            <a:avLst/>
          </a:prstGeom>
          <a:solidFill>
            <a:srgbClr val="2867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3554424" y="1617061"/>
            <a:ext cx="3362302" cy="461665"/>
          </a:xfrm>
          <a:prstGeom prst="rect">
            <a:avLst/>
          </a:prstGeom>
          <a:noFill/>
        </p:spPr>
        <p:txBody>
          <a:bodyPr wrap="square" rtlCol="0">
            <a:spAutoFit/>
          </a:bodyPr>
          <a:lstStyle/>
          <a:p>
            <a:r>
              <a:rPr lang="zh-CN" altLang="en-US" sz="2400" dirty="0">
                <a:solidFill>
                  <a:srgbClr val="009900"/>
                </a:solidFill>
                <a:latin typeface="微软雅黑" panose="020B0503020204020204" pitchFamily="34" charset="-122"/>
                <a:ea typeface="微软雅黑" panose="020B0503020204020204" pitchFamily="34" charset="-122"/>
                <a:sym typeface="Tahoma" panose="020B0604030504040204" pitchFamily="34" charset="0"/>
              </a:rPr>
              <a:t>了解</a:t>
            </a:r>
            <a:r>
              <a:rPr lang="zh-CN" altLang="en-US" sz="24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疼痛的概念、机制</a:t>
            </a:r>
          </a:p>
        </p:txBody>
      </p:sp>
      <p:sp>
        <p:nvSpPr>
          <p:cNvPr id="39" name="文本框 38"/>
          <p:cNvSpPr txBox="1"/>
          <p:nvPr/>
        </p:nvSpPr>
        <p:spPr>
          <a:xfrm>
            <a:off x="3673549" y="3476136"/>
            <a:ext cx="4052421" cy="461665"/>
          </a:xfrm>
          <a:prstGeom prst="rect">
            <a:avLst/>
          </a:prstGeom>
          <a:noFill/>
        </p:spPr>
        <p:txBody>
          <a:bodyPr wrap="square" rtlCol="0">
            <a:spAutoFit/>
          </a:bodyPr>
          <a:lstStyle/>
          <a:p>
            <a:r>
              <a:rPr lang="zh-CN" altLang="en-US" sz="2400" dirty="0">
                <a:solidFill>
                  <a:srgbClr val="FF0000"/>
                </a:solidFill>
                <a:latin typeface="微软雅黑" panose="020B0503020204020204" pitchFamily="34" charset="-122"/>
                <a:ea typeface="微软雅黑" panose="020B0503020204020204" pitchFamily="34" charset="-122"/>
                <a:sym typeface="Tahoma" panose="020B0604030504040204" pitchFamily="34" charset="0"/>
              </a:rPr>
              <a:t>掌握</a:t>
            </a:r>
            <a:r>
              <a:rPr lang="zh-CN" altLang="en-US" sz="24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疼痛的原因及影响因素</a:t>
            </a:r>
          </a:p>
        </p:txBody>
      </p:sp>
      <p:sp>
        <p:nvSpPr>
          <p:cNvPr id="40" name="文本框 39"/>
          <p:cNvSpPr txBox="1"/>
          <p:nvPr/>
        </p:nvSpPr>
        <p:spPr>
          <a:xfrm>
            <a:off x="3784222" y="5243748"/>
            <a:ext cx="4487666" cy="461665"/>
          </a:xfrm>
          <a:prstGeom prst="rect">
            <a:avLst/>
          </a:prstGeom>
          <a:noFill/>
        </p:spPr>
        <p:txBody>
          <a:bodyPr wrap="square" rtlCol="0">
            <a:spAutoFit/>
          </a:bodyPr>
          <a:lstStyle/>
          <a:p>
            <a:r>
              <a:rPr lang="zh-CN" altLang="en-US" sz="2400" dirty="0">
                <a:solidFill>
                  <a:srgbClr val="FF0000"/>
                </a:solidFill>
                <a:latin typeface="微软雅黑" panose="020B0503020204020204" pitchFamily="34" charset="-122"/>
                <a:ea typeface="微软雅黑" panose="020B0503020204020204" pitchFamily="34" charset="-122"/>
                <a:sym typeface="Tahoma" panose="020B0604030504040204" pitchFamily="34" charset="0"/>
              </a:rPr>
              <a:t>掌握</a:t>
            </a:r>
            <a:r>
              <a:rPr lang="zh-CN" altLang="en-US" sz="2400" dirty="0">
                <a:solidFill>
                  <a:schemeClr val="bg1"/>
                </a:solidFill>
                <a:latin typeface="微软雅黑" panose="020B0503020204020204" pitchFamily="34" charset="-122"/>
                <a:ea typeface="微软雅黑" panose="020B0503020204020204" pitchFamily="34" charset="-122"/>
                <a:sym typeface="Tahoma" panose="020B0604030504040204" pitchFamily="34" charset="0"/>
              </a:rPr>
              <a:t>疼痛患者的护理评估及措施</a:t>
            </a:r>
          </a:p>
        </p:txBody>
      </p:sp>
      <p:sp>
        <p:nvSpPr>
          <p:cNvPr id="42" name="等腰三角形 41"/>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2387065"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1906649" cy="569387"/>
          </a:xfrm>
          <a:prstGeom prst="rect">
            <a:avLst/>
          </a:prstGeom>
          <a:noFill/>
        </p:spPr>
        <p:txBody>
          <a:bodyPr wrap="square" rtlCol="0">
            <a:spAutoFit/>
          </a:bodyPr>
          <a:lstStyle/>
          <a:p>
            <a:r>
              <a:rPr lang="zh-CN" altLang="en-US" sz="3100" b="1" dirty="0" smtClean="0">
                <a:solidFill>
                  <a:schemeClr val="bg1"/>
                </a:solidFill>
                <a:latin typeface="微软雅黑" panose="020B0503020204020204" pitchFamily="34" charset="-122"/>
                <a:ea typeface="微软雅黑" panose="020B0503020204020204" pitchFamily="34" charset="-122"/>
              </a:rPr>
              <a:t>学习目标</a:t>
            </a:r>
            <a:endParaRPr lang="zh-CN" altLang="en-US" sz="3100" b="1" dirty="0">
              <a:solidFill>
                <a:schemeClr val="bg1"/>
              </a:solidFill>
              <a:latin typeface="微软雅黑" panose="020B0503020204020204" pitchFamily="34" charset="-122"/>
              <a:ea typeface="微软雅黑" panose="020B0503020204020204" pitchFamily="34" charset="-122"/>
            </a:endParaRPr>
          </a:p>
        </p:txBody>
      </p:sp>
      <p:sp>
        <p:nvSpPr>
          <p:cNvPr id="17" name="直角三角形 16"/>
          <p:cNvSpPr/>
          <p:nvPr/>
        </p:nvSpPr>
        <p:spPr>
          <a:xfrm flipV="1">
            <a:off x="1530722" y="826857"/>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3390</Words>
  <Application>Microsoft Office PowerPoint</Application>
  <PresentationFormat>宽屏</PresentationFormat>
  <Paragraphs>543</Paragraphs>
  <Slides>63</Slides>
  <Notes>5</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63</vt:i4>
      </vt:variant>
    </vt:vector>
  </HeadingPairs>
  <TitlesOfParts>
    <vt:vector size="73" baseType="lpstr">
      <vt:lpstr>楷体</vt:lpstr>
      <vt:lpstr>楷体_GB2312</vt:lpstr>
      <vt:lpstr>宋体</vt:lpstr>
      <vt:lpstr>微软雅黑</vt:lpstr>
      <vt:lpstr>Arial</vt:lpstr>
      <vt:lpstr>Calibri</vt:lpstr>
      <vt:lpstr>Calibri Light</vt:lpstr>
      <vt:lpstr>Tahoma</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nj</dc:creator>
  <cp:lastModifiedBy>崔 博</cp:lastModifiedBy>
  <cp:revision>109</cp:revision>
  <dcterms:created xsi:type="dcterms:W3CDTF">2015-02-25T02:36:00Z</dcterms:created>
  <dcterms:modified xsi:type="dcterms:W3CDTF">2019-12-31T05:00:19Z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