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5"/>
  </p:notesMasterIdLst>
  <p:sldIdLst>
    <p:sldId id="260" r:id="rId2"/>
    <p:sldId id="264" r:id="rId3"/>
    <p:sldId id="265" r:id="rId4"/>
    <p:sldId id="322" r:id="rId5"/>
    <p:sldId id="272" r:id="rId6"/>
    <p:sldId id="276" r:id="rId7"/>
    <p:sldId id="277" r:id="rId8"/>
    <p:sldId id="278" r:id="rId9"/>
    <p:sldId id="281" r:id="rId10"/>
    <p:sldId id="280" r:id="rId11"/>
    <p:sldId id="282" r:id="rId12"/>
    <p:sldId id="283" r:id="rId13"/>
    <p:sldId id="284" r:id="rId14"/>
    <p:sldId id="285" r:id="rId15"/>
    <p:sldId id="286" r:id="rId16"/>
    <p:sldId id="287" r:id="rId17"/>
    <p:sldId id="328" r:id="rId18"/>
    <p:sldId id="323" r:id="rId19"/>
    <p:sldId id="288" r:id="rId20"/>
    <p:sldId id="289" r:id="rId21"/>
    <p:sldId id="325" r:id="rId22"/>
    <p:sldId id="273" r:id="rId23"/>
    <p:sldId id="290" r:id="rId24"/>
    <p:sldId id="291" r:id="rId25"/>
    <p:sldId id="292" r:id="rId26"/>
    <p:sldId id="329" r:id="rId27"/>
    <p:sldId id="326" r:id="rId28"/>
    <p:sldId id="294" r:id="rId29"/>
    <p:sldId id="295" r:id="rId30"/>
    <p:sldId id="327" r:id="rId31"/>
    <p:sldId id="296" r:id="rId32"/>
    <p:sldId id="298" r:id="rId33"/>
    <p:sldId id="297" r:id="rId34"/>
    <p:sldId id="299" r:id="rId35"/>
    <p:sldId id="300" r:id="rId36"/>
    <p:sldId id="301" r:id="rId37"/>
    <p:sldId id="302" r:id="rId38"/>
    <p:sldId id="303" r:id="rId39"/>
    <p:sldId id="304" r:id="rId40"/>
    <p:sldId id="305" r:id="rId41"/>
    <p:sldId id="306" r:id="rId42"/>
    <p:sldId id="308" r:id="rId43"/>
    <p:sldId id="310" r:id="rId44"/>
    <p:sldId id="311" r:id="rId45"/>
    <p:sldId id="312" r:id="rId46"/>
    <p:sldId id="313" r:id="rId47"/>
    <p:sldId id="330" r:id="rId48"/>
    <p:sldId id="274" r:id="rId49"/>
    <p:sldId id="315" r:id="rId50"/>
    <p:sldId id="316" r:id="rId51"/>
    <p:sldId id="317" r:id="rId52"/>
    <p:sldId id="318" r:id="rId53"/>
    <p:sldId id="319" r:id="rId5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6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9DC3E6"/>
    <a:srgbClr val="0267FF"/>
    <a:srgbClr val="8CB9E9"/>
    <a:srgbClr val="3786CD"/>
    <a:srgbClr val="5799D5"/>
    <a:srgbClr val="A6366E"/>
    <a:srgbClr val="C8568F"/>
    <a:srgbClr val="C14382"/>
    <a:srgbClr val="D274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089" autoAdjust="0"/>
  </p:normalViewPr>
  <p:slideViewPr>
    <p:cSldViewPr snapToGrid="0" showGuides="1">
      <p:cViewPr varScale="1">
        <p:scale>
          <a:sx n="81" d="100"/>
          <a:sy n="81" d="100"/>
        </p:scale>
        <p:origin x="108" y="56"/>
      </p:cViewPr>
      <p:guideLst>
        <p:guide orient="horz" pos="210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806"/>
    </p:cViewPr>
  </p:sorterViewPr>
  <p:notesViewPr>
    <p:cSldViewPr snapToGrid="0">
      <p:cViewPr varScale="1">
        <p:scale>
          <a:sx n="83" d="100"/>
          <a:sy n="83" d="100"/>
        </p:scale>
        <p:origin x="297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2DC72-6F14-46B5-BBD2-5B3EA071D42F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235678-DCF8-49FE-9525-04D26F4567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3309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994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477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881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5894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057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8.xml"/><Relationship Id="rId4" Type="http://schemas.openxmlformats.org/officeDocument/2006/relationships/slide" Target="slide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.xml"/><Relationship Id="rId4" Type="http://schemas.openxmlformats.org/officeDocument/2006/relationships/slide" Target="slide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.xml"/><Relationship Id="rId4" Type="http://schemas.openxmlformats.org/officeDocument/2006/relationships/slide" Target="slide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>
            <a:hlinkClick r:id="rId3" action="ppaction://hlinksldjump"/>
          </p:cNvPr>
          <p:cNvSpPr/>
          <p:nvPr/>
        </p:nvSpPr>
        <p:spPr>
          <a:xfrm>
            <a:off x="3775080" y="1082621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>
            <a:hlinkClick r:id="rId4" action="ppaction://hlinksldjump"/>
          </p:cNvPr>
          <p:cNvSpPr/>
          <p:nvPr/>
        </p:nvSpPr>
        <p:spPr>
          <a:xfrm>
            <a:off x="4137020" y="30670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>
            <a:hlinkClick r:id="rId5" action="ppaction://hlinksldjump"/>
          </p:cNvPr>
          <p:cNvSpPr/>
          <p:nvPr/>
        </p:nvSpPr>
        <p:spPr>
          <a:xfrm>
            <a:off x="3778240" y="487357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42512" y="1213738"/>
            <a:ext cx="5431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患者入院的护理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54460" y="3198167"/>
            <a:ext cx="5431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患者出院的护理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42512" y="5004687"/>
            <a:ext cx="5431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运送患者法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23553" y="2915434"/>
            <a:ext cx="30572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第六单元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入院和出院的护理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build="allAtOnce" bldLvl="0"/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412936" y="2328948"/>
            <a:ext cx="9288054" cy="2199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分级护理概念</a:t>
            </a:r>
          </a:p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指患者在住院期间，医护人员根据患者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病情和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（或）自理能力的评估结果，实施不同级别的护理。分为：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特级护理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一级护理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二级护理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和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三级护理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四个级别的护理。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患者入院的护理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276961" y="1467917"/>
            <a:ext cx="375988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三、分级护理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患者入院的护理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276961" y="1467917"/>
            <a:ext cx="375988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三、分级护理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412936" y="2123843"/>
            <a:ext cx="9288054" cy="3215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分级方法</a:t>
            </a:r>
          </a:p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根据病情严重程度确定病等级。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根据患者</a:t>
            </a:r>
            <a:r>
              <a:rPr lang="en-US" altLang="zh-CN" sz="2400" b="1" dirty="0" err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Barthel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指数总分，确定自理能力的等级。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将病情等级和</a:t>
            </a: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或自理能力等级进行评定，确定患者护理分级。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根据患者的病情和自理能力的变化动态调整患者护理分级。</a:t>
            </a: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80095" y="15007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患者入院的护理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276961" y="1467917"/>
            <a:ext cx="375988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三、分级护理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412936" y="2123843"/>
            <a:ext cx="9288054" cy="1737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自理能力分级</a:t>
            </a:r>
            <a:endParaRPr lang="zh-CN" altLang="en-US" sz="2800" b="1" dirty="0" smtClean="0">
              <a:solidFill>
                <a:srgbClr val="C1438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根据</a:t>
            </a:r>
            <a:r>
              <a:rPr lang="en-US" altLang="zh-CN" sz="2400" b="1" dirty="0" err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Barthel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指数得分，将自理能力分为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重度依赖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中度依赖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轻度依赖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和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无需依赖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四个级别。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患者入院的护理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276961" y="1467917"/>
            <a:ext cx="375988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三、分级护理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05695" y="2756786"/>
            <a:ext cx="197484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特级护理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320531" y="2190802"/>
            <a:ext cx="341632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0267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适用对象</a:t>
            </a: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重症监护者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病情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危重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者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复杂和大手术后患者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严重创伤或烧伤者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071385" y="2190802"/>
            <a:ext cx="3383280" cy="26765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0267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护理要点</a:t>
            </a: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严密观察病情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遵医嘱予治疗护理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记录出入量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实施基础和专科护理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保持患者舒适功能位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做好床旁交接班</a:t>
            </a: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9220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患者入院的护理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276961" y="1467917"/>
            <a:ext cx="375988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三、分级护理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05695" y="2756786"/>
            <a:ext cx="197484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一级护理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320531" y="2190802"/>
            <a:ext cx="34100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267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适用对象</a:t>
            </a: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病情稳定的重症患者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病情不稳定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术后需严格卧床者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自理能力重度依赖的患者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7071385" y="2190802"/>
            <a:ext cx="3383280" cy="23069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0267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护理要点</a:t>
            </a: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每小时巡视患者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观察病情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实施治疗，给药措施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实施基础和专科护理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提供健康指导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9220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患者入院的护理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276961" y="1467917"/>
            <a:ext cx="375988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三、分级护理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05695" y="2756786"/>
            <a:ext cx="197484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二级护理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127022" y="2190802"/>
            <a:ext cx="3742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267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适用对象</a:t>
            </a: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病情趋于稳定，仍需观察，轻度依赖的患者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病情稳定，仍需卧床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，轻度依赖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患者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病情稳定，中度依赖的患者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7379986" y="2234250"/>
            <a:ext cx="3215391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267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护理要点</a:t>
            </a: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</a:t>
            </a: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小时巡视患者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观察病情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实施治疗，给药和安全措施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提供健康指导</a:t>
            </a: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4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患者入院的护理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276961" y="1467917"/>
            <a:ext cx="375988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三、分级护理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67539" y="2935183"/>
            <a:ext cx="197484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三级护理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404225" y="2529857"/>
            <a:ext cx="30203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267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适用对象</a:t>
            </a: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病情稳定，轻度依赖或无依赖的患者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184274" y="2529857"/>
            <a:ext cx="296164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0267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护理要点</a:t>
            </a: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</a:t>
            </a: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小时巡视患者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其余同二级护理</a:t>
            </a: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患者入院的护理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3" b="6068"/>
          <a:stretch>
            <a:fillRect/>
          </a:stretch>
        </p:blipFill>
        <p:spPr>
          <a:xfrm>
            <a:off x="4147457" y="1691884"/>
            <a:ext cx="3897086" cy="3897848"/>
          </a:xfrm>
          <a:custGeom>
            <a:avLst/>
            <a:gdLst>
              <a:gd name="connsiteX0" fmla="*/ 0 w 3897086"/>
              <a:gd name="connsiteY0" fmla="*/ 0 h 3897086"/>
              <a:gd name="connsiteX1" fmla="*/ 3897086 w 3897086"/>
              <a:gd name="connsiteY1" fmla="*/ 0 h 3897086"/>
              <a:gd name="connsiteX2" fmla="*/ 3897086 w 3897086"/>
              <a:gd name="connsiteY2" fmla="*/ 3897086 h 3897086"/>
              <a:gd name="connsiteX3" fmla="*/ 0 w 3897086"/>
              <a:gd name="connsiteY3" fmla="*/ 3897086 h 389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7086" h="3897086">
                <a:moveTo>
                  <a:pt x="0" y="0"/>
                </a:moveTo>
                <a:lnTo>
                  <a:pt x="3897086" y="0"/>
                </a:lnTo>
                <a:lnTo>
                  <a:pt x="3897086" y="3897086"/>
                </a:lnTo>
                <a:lnTo>
                  <a:pt x="0" y="3897086"/>
                </a:lnTo>
                <a:close/>
              </a:path>
            </a:pathLst>
          </a:custGeom>
          <a:noFill/>
        </p:spPr>
      </p:pic>
      <p:sp>
        <p:nvSpPr>
          <p:cNvPr id="16" name="矩形 15"/>
          <p:cNvSpPr/>
          <p:nvPr/>
        </p:nvSpPr>
        <p:spPr>
          <a:xfrm>
            <a:off x="8044543" y="1692956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648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78" y="1692648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4542" y="4928355"/>
            <a:ext cx="3740757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163"/>
            <a:ext cx="355299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77" y="2354027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13019" y="1730795"/>
            <a:ext cx="1847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课前思考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98872" y="4966500"/>
            <a:ext cx="1632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想一想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605" y="4922794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708" y="1687089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 Box 6"/>
          <p:cNvSpPr>
            <a:spLocks noChangeArrowheads="1"/>
          </p:cNvSpPr>
          <p:nvPr/>
        </p:nvSpPr>
        <p:spPr bwMode="auto">
          <a:xfrm>
            <a:off x="1083788" y="2465698"/>
            <a:ext cx="2820988" cy="301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Verdana" panose="020B0604030504040204" pitchFamily="34" charset="0"/>
              </a:rPr>
              <a:t>    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李强，男，</a:t>
            </a:r>
            <a:r>
              <a:rPr 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65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岁，退休工人，有高血压病史十余年，今天早晨起床时左边身体失去感觉，同时不能活动，来医院就诊，经医生检查，初步诊断为“脑血栓”需住院治疗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2800" b="1" dirty="0">
              <a:effectLst>
                <a:outerShdw blurRad="38100" dist="38100" dir="2700000" algn="tl">
                  <a:srgbClr val="FFFFFF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6"/>
          <p:cNvSpPr>
            <a:spLocks noChangeArrowheads="1"/>
          </p:cNvSpPr>
          <p:nvPr/>
        </p:nvSpPr>
        <p:spPr bwMode="auto">
          <a:xfrm>
            <a:off x="8269762" y="2262268"/>
            <a:ext cx="2838450" cy="2322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◆</a:t>
            </a:r>
            <a:r>
              <a:rPr 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</a:t>
            </a:r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入院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时住院处的工作有哪些呢？</a:t>
            </a:r>
          </a:p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◆ 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护士</a:t>
            </a:r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</a:t>
            </a:r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入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病区后需要做哪些护理工作？</a:t>
            </a:r>
            <a:endParaRPr 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>
            <a:hlinkClick r:id="rId3" action="ppaction://hlinksldjump"/>
          </p:cNvPr>
          <p:cNvSpPr/>
          <p:nvPr/>
        </p:nvSpPr>
        <p:spPr>
          <a:xfrm>
            <a:off x="3775080" y="1082621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>
            <a:hlinkClick r:id="rId4" action="ppaction://hlinksldjump"/>
          </p:cNvPr>
          <p:cNvSpPr/>
          <p:nvPr/>
        </p:nvSpPr>
        <p:spPr>
          <a:xfrm>
            <a:off x="4137020" y="30670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>
            <a:hlinkClick r:id="rId5" action="ppaction://hlinksldjump"/>
          </p:cNvPr>
          <p:cNvSpPr/>
          <p:nvPr/>
        </p:nvSpPr>
        <p:spPr>
          <a:xfrm>
            <a:off x="3778240" y="487357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42512" y="1213738"/>
            <a:ext cx="5431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患者入院的护理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54460" y="3198167"/>
            <a:ext cx="5431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患者出院的护理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42512" y="5004687"/>
            <a:ext cx="5431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运送患者法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23553" y="2915434"/>
            <a:ext cx="30572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第八章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入院和出院的护理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患者出院的护理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3" b="6068"/>
          <a:stretch>
            <a:fillRect/>
          </a:stretch>
        </p:blipFill>
        <p:spPr>
          <a:xfrm>
            <a:off x="4147457" y="1691884"/>
            <a:ext cx="3897086" cy="3897848"/>
          </a:xfrm>
          <a:custGeom>
            <a:avLst/>
            <a:gdLst>
              <a:gd name="connsiteX0" fmla="*/ 0 w 3897086"/>
              <a:gd name="connsiteY0" fmla="*/ 0 h 3897086"/>
              <a:gd name="connsiteX1" fmla="*/ 3897086 w 3897086"/>
              <a:gd name="connsiteY1" fmla="*/ 0 h 3897086"/>
              <a:gd name="connsiteX2" fmla="*/ 3897086 w 3897086"/>
              <a:gd name="connsiteY2" fmla="*/ 3897086 h 3897086"/>
              <a:gd name="connsiteX3" fmla="*/ 0 w 3897086"/>
              <a:gd name="connsiteY3" fmla="*/ 3897086 h 389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7086" h="3897086">
                <a:moveTo>
                  <a:pt x="0" y="0"/>
                </a:moveTo>
                <a:lnTo>
                  <a:pt x="3897086" y="0"/>
                </a:lnTo>
                <a:lnTo>
                  <a:pt x="3897086" y="3897086"/>
                </a:lnTo>
                <a:lnTo>
                  <a:pt x="0" y="3897086"/>
                </a:lnTo>
                <a:close/>
              </a:path>
            </a:pathLst>
          </a:custGeom>
          <a:noFill/>
        </p:spPr>
      </p:pic>
      <p:sp>
        <p:nvSpPr>
          <p:cNvPr id="16" name="矩形 15"/>
          <p:cNvSpPr/>
          <p:nvPr/>
        </p:nvSpPr>
        <p:spPr>
          <a:xfrm>
            <a:off x="8044543" y="1692956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648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78" y="1692648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4542" y="4928355"/>
            <a:ext cx="3740757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163"/>
            <a:ext cx="355299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77" y="2354027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13019" y="1730795"/>
            <a:ext cx="1847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课前思考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98872" y="4966500"/>
            <a:ext cx="1632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想一想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605" y="4922794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708" y="1687089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 Box 6"/>
          <p:cNvSpPr>
            <a:spLocks noChangeArrowheads="1"/>
          </p:cNvSpPr>
          <p:nvPr/>
        </p:nvSpPr>
        <p:spPr bwMode="auto">
          <a:xfrm>
            <a:off x="1146740" y="2795378"/>
            <a:ext cx="2820988" cy="2285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李强，男，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65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岁，退休工人，诊断为“脑血栓”住院，经病情稳定，需要出院回家休息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6" name="文本框 26"/>
          <p:cNvSpPr>
            <a:spLocks noChangeArrowheads="1"/>
          </p:cNvSpPr>
          <p:nvPr/>
        </p:nvSpPr>
        <p:spPr bwMode="auto">
          <a:xfrm>
            <a:off x="8264525" y="2008505"/>
            <a:ext cx="3079115" cy="2122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护士在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出院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前应做哪些护理工作？</a:t>
            </a:r>
          </a:p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出院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后的床单位怎样处理呢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？</a:t>
            </a:r>
            <a:endParaRPr lang="zh-CN" altLang="en-US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患者入院的护理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3" b="6068"/>
          <a:stretch>
            <a:fillRect/>
          </a:stretch>
        </p:blipFill>
        <p:spPr>
          <a:xfrm>
            <a:off x="4147457" y="1691884"/>
            <a:ext cx="3897086" cy="3897848"/>
          </a:xfrm>
          <a:custGeom>
            <a:avLst/>
            <a:gdLst>
              <a:gd name="connsiteX0" fmla="*/ 0 w 3897086"/>
              <a:gd name="connsiteY0" fmla="*/ 0 h 3897086"/>
              <a:gd name="connsiteX1" fmla="*/ 3897086 w 3897086"/>
              <a:gd name="connsiteY1" fmla="*/ 0 h 3897086"/>
              <a:gd name="connsiteX2" fmla="*/ 3897086 w 3897086"/>
              <a:gd name="connsiteY2" fmla="*/ 3897086 h 3897086"/>
              <a:gd name="connsiteX3" fmla="*/ 0 w 3897086"/>
              <a:gd name="connsiteY3" fmla="*/ 3897086 h 389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7086" h="3897086">
                <a:moveTo>
                  <a:pt x="0" y="0"/>
                </a:moveTo>
                <a:lnTo>
                  <a:pt x="3897086" y="0"/>
                </a:lnTo>
                <a:lnTo>
                  <a:pt x="3897086" y="3897086"/>
                </a:lnTo>
                <a:lnTo>
                  <a:pt x="0" y="3897086"/>
                </a:lnTo>
                <a:close/>
              </a:path>
            </a:pathLst>
          </a:custGeom>
          <a:noFill/>
        </p:spPr>
      </p:pic>
      <p:sp>
        <p:nvSpPr>
          <p:cNvPr id="16" name="矩形 15"/>
          <p:cNvSpPr/>
          <p:nvPr/>
        </p:nvSpPr>
        <p:spPr>
          <a:xfrm>
            <a:off x="8044543" y="1692956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635" y="1692648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78" y="1692648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4542" y="4928355"/>
            <a:ext cx="3740757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163"/>
            <a:ext cx="355299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77" y="2354027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13019" y="1730795"/>
            <a:ext cx="1847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课前思考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98872" y="4966500"/>
            <a:ext cx="1632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想一想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605" y="4922794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708" y="1687089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 Box 6"/>
          <p:cNvSpPr>
            <a:spLocks noChangeArrowheads="1"/>
          </p:cNvSpPr>
          <p:nvPr/>
        </p:nvSpPr>
        <p:spPr bwMode="auto">
          <a:xfrm>
            <a:off x="1083788" y="2465698"/>
            <a:ext cx="2820988" cy="301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Verdana" panose="020B0604030504040204" pitchFamily="34" charset="0"/>
              </a:rPr>
              <a:t>    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李强，男，</a:t>
            </a:r>
            <a:r>
              <a:rPr 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65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岁，退休工人，有高血压病史十余年，今天早晨起床时左边身体失去感觉，同时不能活动，来医院就诊，经医生检查，初步诊断为“脑血栓”需住院治疗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2800" b="1" dirty="0">
              <a:effectLst>
                <a:outerShdw blurRad="38100" dist="38100" dir="2700000" algn="tl">
                  <a:srgbClr val="FFFFFF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6"/>
          <p:cNvSpPr>
            <a:spLocks noChangeArrowheads="1"/>
          </p:cNvSpPr>
          <p:nvPr/>
        </p:nvSpPr>
        <p:spPr bwMode="auto">
          <a:xfrm>
            <a:off x="8269762" y="2262268"/>
            <a:ext cx="2838450" cy="232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◆</a:t>
            </a:r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患者入院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时住院处的工作</a:t>
            </a:r>
            <a:r>
              <a:rPr lang="zh-CN" altLang="en-US" sz="20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有</a:t>
            </a:r>
            <a:r>
              <a:rPr lang="zh-CN" altLang="en-US" sz="2000" b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哪些？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◆ 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护士</a:t>
            </a:r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在患者入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病区后需要做哪些护理工作？</a:t>
            </a:r>
            <a:endParaRPr 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" y="257470"/>
            <a:ext cx="2129742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1938084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1273399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1796" y="3082629"/>
            <a:ext cx="5589349" cy="30060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1325" y="1251086"/>
            <a:ext cx="5589349" cy="30822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6563" y="1221805"/>
            <a:ext cx="5598874" cy="1253446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6561" y="3079886"/>
            <a:ext cx="5598875" cy="1253446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6561" y="4847858"/>
            <a:ext cx="5598875" cy="1253446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37"/>
          <p:cNvSpPr>
            <a:spLocks noChangeArrowheads="1"/>
          </p:cNvSpPr>
          <p:nvPr/>
        </p:nvSpPr>
        <p:spPr bwMode="auto">
          <a:xfrm>
            <a:off x="4766188" y="1621617"/>
            <a:ext cx="2659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掌握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出院前的护理</a:t>
            </a:r>
          </a:p>
        </p:txBody>
      </p:sp>
      <p:sp>
        <p:nvSpPr>
          <p:cNvPr id="19" name="文本框 38"/>
          <p:cNvSpPr>
            <a:spLocks noChangeArrowheads="1"/>
          </p:cNvSpPr>
          <p:nvPr/>
        </p:nvSpPr>
        <p:spPr bwMode="auto">
          <a:xfrm>
            <a:off x="4586212" y="3474887"/>
            <a:ext cx="301957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掌握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出院文件的处理</a:t>
            </a:r>
          </a:p>
        </p:txBody>
      </p:sp>
      <p:sp>
        <p:nvSpPr>
          <p:cNvPr id="20" name="文本框 39"/>
          <p:cNvSpPr>
            <a:spLocks noChangeArrowheads="1"/>
          </p:cNvSpPr>
          <p:nvPr/>
        </p:nvSpPr>
        <p:spPr bwMode="auto">
          <a:xfrm>
            <a:off x="4586212" y="5245981"/>
            <a:ext cx="387172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掌握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病床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单元的处理</a:t>
            </a: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7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患者出院的护理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Freeform 5"/>
          <p:cNvSpPr/>
          <p:nvPr/>
        </p:nvSpPr>
        <p:spPr bwMode="auto">
          <a:xfrm>
            <a:off x="6105525" y="2011363"/>
            <a:ext cx="1552575" cy="2038350"/>
          </a:xfrm>
          <a:custGeom>
            <a:avLst/>
            <a:gdLst>
              <a:gd name="T0" fmla="*/ 0 w 6568"/>
              <a:gd name="T1" fmla="*/ 5750 h 8625"/>
              <a:gd name="T2" fmla="*/ 4980 w 6568"/>
              <a:gd name="T3" fmla="*/ 8625 h 8625"/>
              <a:gd name="T4" fmla="*/ 2875 w 6568"/>
              <a:gd name="T5" fmla="*/ 770 h 8625"/>
              <a:gd name="T6" fmla="*/ 0 w 6568"/>
              <a:gd name="T7" fmla="*/ 0 h 8625"/>
              <a:gd name="T8" fmla="*/ 0 w 6568"/>
              <a:gd name="T9" fmla="*/ 5750 h 8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68" h="8625">
                <a:moveTo>
                  <a:pt x="0" y="5750"/>
                </a:moveTo>
                <a:lnTo>
                  <a:pt x="4980" y="8625"/>
                </a:lnTo>
                <a:cubicBezTo>
                  <a:pt x="6568" y="5875"/>
                  <a:pt x="5626" y="2358"/>
                  <a:pt x="2875" y="770"/>
                </a:cubicBezTo>
                <a:cubicBezTo>
                  <a:pt x="2001" y="266"/>
                  <a:pt x="1010" y="0"/>
                  <a:pt x="0" y="0"/>
                </a:cubicBezTo>
                <a:lnTo>
                  <a:pt x="0" y="575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7" name="Freeform 7"/>
          <p:cNvSpPr/>
          <p:nvPr/>
        </p:nvSpPr>
        <p:spPr bwMode="auto">
          <a:xfrm>
            <a:off x="4929188" y="3370263"/>
            <a:ext cx="2354262" cy="1552575"/>
          </a:xfrm>
          <a:custGeom>
            <a:avLst/>
            <a:gdLst>
              <a:gd name="T0" fmla="*/ 9959 w 19919"/>
              <a:gd name="T1" fmla="*/ 0 h 13135"/>
              <a:gd name="T2" fmla="*/ 0 w 19919"/>
              <a:gd name="T3" fmla="*/ 5750 h 13135"/>
              <a:gd name="T4" fmla="*/ 15709 w 19919"/>
              <a:gd name="T5" fmla="*/ 9959 h 13135"/>
              <a:gd name="T6" fmla="*/ 19919 w 19919"/>
              <a:gd name="T7" fmla="*/ 5750 h 13135"/>
              <a:gd name="T8" fmla="*/ 9959 w 19919"/>
              <a:gd name="T9" fmla="*/ 0 h 1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19" h="13135">
                <a:moveTo>
                  <a:pt x="9959" y="0"/>
                </a:moveTo>
                <a:lnTo>
                  <a:pt x="0" y="5750"/>
                </a:lnTo>
                <a:cubicBezTo>
                  <a:pt x="3176" y="11250"/>
                  <a:pt x="10209" y="13135"/>
                  <a:pt x="15709" y="9959"/>
                </a:cubicBezTo>
                <a:cubicBezTo>
                  <a:pt x="17458" y="8950"/>
                  <a:pt x="18909" y="7498"/>
                  <a:pt x="19919" y="5750"/>
                </a:cubicBezTo>
                <a:lnTo>
                  <a:pt x="9959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" name="Freeform 9"/>
          <p:cNvSpPr/>
          <p:nvPr/>
        </p:nvSpPr>
        <p:spPr bwMode="auto">
          <a:xfrm>
            <a:off x="4746625" y="2011363"/>
            <a:ext cx="1358900" cy="2038350"/>
          </a:xfrm>
          <a:custGeom>
            <a:avLst/>
            <a:gdLst>
              <a:gd name="T0" fmla="*/ 11499 w 11499"/>
              <a:gd name="T1" fmla="*/ 11499 h 17249"/>
              <a:gd name="T2" fmla="*/ 11499 w 11499"/>
              <a:gd name="T3" fmla="*/ 0 h 17249"/>
              <a:gd name="T4" fmla="*/ 0 w 11499"/>
              <a:gd name="T5" fmla="*/ 11499 h 17249"/>
              <a:gd name="T6" fmla="*/ 1540 w 11499"/>
              <a:gd name="T7" fmla="*/ 17249 h 17249"/>
              <a:gd name="T8" fmla="*/ 11499 w 11499"/>
              <a:gd name="T9" fmla="*/ 11499 h 17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99" h="17249">
                <a:moveTo>
                  <a:pt x="11499" y="11499"/>
                </a:moveTo>
                <a:lnTo>
                  <a:pt x="11499" y="0"/>
                </a:lnTo>
                <a:cubicBezTo>
                  <a:pt x="5148" y="0"/>
                  <a:pt x="0" y="5148"/>
                  <a:pt x="0" y="11499"/>
                </a:cubicBezTo>
                <a:cubicBezTo>
                  <a:pt x="0" y="13518"/>
                  <a:pt x="531" y="15501"/>
                  <a:pt x="1540" y="17249"/>
                </a:cubicBezTo>
                <a:lnTo>
                  <a:pt x="11499" y="11499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1341438" y="204787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一、患者出院前的护理</a:t>
            </a: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8101013" y="204787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二、出院文件的处理</a:t>
            </a: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>
            <a:off x="4554538" y="4922838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三、出院后床单位的处理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2688109" y="1396700"/>
            <a:ext cx="2633190" cy="4177891"/>
            <a:chOff x="3386766" y="1396700"/>
            <a:chExt cx="2633190" cy="4177891"/>
          </a:xfrm>
        </p:grpSpPr>
        <p:sp>
          <p:nvSpPr>
            <p:cNvPr id="17" name="矩形 16"/>
            <p:cNvSpPr/>
            <p:nvPr/>
          </p:nvSpPr>
          <p:spPr>
            <a:xfrm>
              <a:off x="3386766" y="1677505"/>
              <a:ext cx="263319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l">
                <a:buFont typeface="Arial" panose="020B0604020202020204" pitchFamily="34" charset="0"/>
                <a:buChar char="•"/>
              </a:pPr>
              <a:r>
                <a:rPr lang="zh-CN" altLang="en-US" sz="2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为</a:t>
              </a:r>
              <a:r>
                <a:rPr lang="zh-CN" altLang="en-US" sz="24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患者进行出院指导</a:t>
              </a:r>
            </a:p>
            <a:p>
              <a:pPr marL="342900" indent="-342900" algn="l">
                <a:buFont typeface="Arial" panose="020B0604020202020204" pitchFamily="34" charset="0"/>
                <a:buChar char="•"/>
              </a:pPr>
              <a:r>
                <a:rPr lang="zh-CN" altLang="en-US" sz="2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指导</a:t>
              </a:r>
              <a:r>
                <a:rPr lang="zh-CN" altLang="en-US" sz="24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病人办理出院手续</a:t>
              </a:r>
            </a:p>
            <a:p>
              <a:pPr marL="342900" indent="-342900" algn="l">
                <a:buFont typeface="Arial" panose="020B0604020202020204" pitchFamily="34" charset="0"/>
                <a:buChar char="•"/>
              </a:pPr>
              <a:r>
                <a:rPr lang="zh-CN" altLang="en-US" sz="2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清洁</a:t>
              </a:r>
              <a:r>
                <a:rPr lang="zh-CN" altLang="en-US" sz="24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、整理床单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位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3405301" y="1396700"/>
              <a:ext cx="2596119" cy="540275"/>
              <a:chOff x="5354177" y="1987945"/>
              <a:chExt cx="2795356" cy="540275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5712536" y="1987945"/>
                <a:ext cx="2079875" cy="540275"/>
              </a:xfrm>
              <a:prstGeom prst="rect">
                <a:avLst/>
              </a:prstGeom>
              <a:solidFill>
                <a:srgbClr val="3383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直角三角形 20"/>
              <p:cNvSpPr/>
              <p:nvPr/>
            </p:nvSpPr>
            <p:spPr>
              <a:xfrm rot="10800000" flipH="1" flipV="1">
                <a:off x="7792411" y="1987945"/>
                <a:ext cx="357122" cy="281884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直角三角形 27"/>
              <p:cNvSpPr/>
              <p:nvPr/>
            </p:nvSpPr>
            <p:spPr>
              <a:xfrm rot="10800000" flipV="1">
                <a:off x="5354177" y="1987945"/>
                <a:ext cx="357122" cy="281884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3871935" y="1428913"/>
              <a:ext cx="18474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出院的目的</a:t>
              </a:r>
              <a:endPara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患者出院的护理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直角三角形 46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6898160" y="1396700"/>
            <a:ext cx="2633190" cy="4177891"/>
            <a:chOff x="6205076" y="1396700"/>
            <a:chExt cx="2633190" cy="4177891"/>
          </a:xfrm>
        </p:grpSpPr>
        <p:sp>
          <p:nvSpPr>
            <p:cNvPr id="40" name="矩形 39"/>
            <p:cNvSpPr/>
            <p:nvPr/>
          </p:nvSpPr>
          <p:spPr>
            <a:xfrm>
              <a:off x="6205076" y="1677505"/>
              <a:ext cx="263319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7200" indent="-457200" algn="l">
                <a:buFont typeface="Arial" panose="020B0604020202020204" pitchFamily="34" charset="0"/>
                <a:buChar char="•"/>
              </a:pPr>
              <a:r>
                <a:rPr lang="zh-CN" altLang="en-US" sz="24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同意出院</a:t>
              </a:r>
            </a:p>
            <a:p>
              <a:pPr marL="457200" indent="-457200" algn="l">
                <a:buFont typeface="Arial" panose="020B0604020202020204" pitchFamily="34" charset="0"/>
                <a:buChar char="•"/>
              </a:pPr>
              <a:r>
                <a:rPr lang="zh-CN" altLang="en-US" sz="2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自动</a:t>
              </a:r>
              <a:r>
                <a:rPr lang="zh-CN" altLang="en-US" sz="24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出院</a:t>
              </a:r>
            </a:p>
            <a:p>
              <a:pPr marL="457200" indent="-457200" algn="l">
                <a:buFont typeface="Arial" panose="020B0604020202020204" pitchFamily="34" charset="0"/>
                <a:buChar char="•"/>
              </a:pPr>
              <a:r>
                <a:rPr lang="zh-CN" altLang="en-US" sz="2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转院</a:t>
              </a:r>
              <a:endPara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marL="457200" indent="-457200" algn="l">
                <a:buFont typeface="Arial" panose="020B0604020202020204" pitchFamily="34" charset="0"/>
                <a:buChar char="•"/>
              </a:pPr>
              <a:r>
                <a:rPr lang="zh-CN" altLang="en-US" sz="2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死亡</a:t>
              </a: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6223611" y="1396700"/>
              <a:ext cx="2596119" cy="540275"/>
              <a:chOff x="5354177" y="1987945"/>
              <a:chExt cx="2795356" cy="540275"/>
            </a:xfrm>
          </p:grpSpPr>
          <p:sp>
            <p:nvSpPr>
              <p:cNvPr id="43" name="矩形 42"/>
              <p:cNvSpPr/>
              <p:nvPr/>
            </p:nvSpPr>
            <p:spPr>
              <a:xfrm>
                <a:off x="5712536" y="1987945"/>
                <a:ext cx="2079875" cy="540275"/>
              </a:xfrm>
              <a:prstGeom prst="rect">
                <a:avLst/>
              </a:prstGeom>
              <a:solidFill>
                <a:srgbClr val="3383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直角三角形 43"/>
              <p:cNvSpPr/>
              <p:nvPr/>
            </p:nvSpPr>
            <p:spPr>
              <a:xfrm rot="10800000" flipH="1" flipV="1">
                <a:off x="7792411" y="1987945"/>
                <a:ext cx="357122" cy="281884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直角三角形 47"/>
              <p:cNvSpPr/>
              <p:nvPr/>
            </p:nvSpPr>
            <p:spPr>
              <a:xfrm rot="10800000" flipV="1">
                <a:off x="5354177" y="1987945"/>
                <a:ext cx="357122" cy="281884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2" name="文本框 41"/>
            <p:cNvSpPr txBox="1"/>
            <p:nvPr/>
          </p:nvSpPr>
          <p:spPr>
            <a:xfrm>
              <a:off x="6815704" y="1427288"/>
              <a:ext cx="18474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出院方式</a:t>
              </a:r>
              <a:endPara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endParaRPr>
            </a:p>
          </p:txBody>
        </p:sp>
      </p:grp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901823" y="2627500"/>
            <a:ext cx="950903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C1438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出院流程</a:t>
            </a:r>
          </a:p>
          <a:p>
            <a:pPr>
              <a:spcBef>
                <a:spcPts val="1800"/>
              </a:spcBef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出院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医嘱 → 出院指导 → 征求意见；改进工作</a:t>
            </a:r>
            <a:endParaRPr lang="zh-CN" altLang="en-US" sz="2400" b="1" dirty="0"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endParaRPr lang="zh-CN" altLang="en-US" sz="2400" b="1" dirty="0"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患者出院的护理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276961" y="1467917"/>
            <a:ext cx="375988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一、出院前的护理</a:t>
            </a:r>
          </a:p>
        </p:txBody>
      </p:sp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患者出院的护理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276961" y="1467917"/>
            <a:ext cx="375988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二、出院文件的处理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7337358" y="2159351"/>
            <a:ext cx="4782695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填写出院护理记录单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、按要求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整理病历</a:t>
            </a:r>
            <a:endParaRPr 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TextBox 6"/>
          <p:cNvSpPr txBox="1">
            <a:spLocks noChangeArrowheads="1"/>
          </p:cNvSpPr>
          <p:nvPr/>
        </p:nvSpPr>
        <p:spPr bwMode="auto">
          <a:xfrm>
            <a:off x="1441157" y="2159351"/>
            <a:ext cx="3595687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、执行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出院医嘱</a:t>
            </a:r>
            <a:endParaRPr 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TextBox 5"/>
          <p:cNvSpPr txBox="1">
            <a:spLocks noChangeArrowheads="1"/>
          </p:cNvSpPr>
          <p:nvPr/>
        </p:nvSpPr>
        <p:spPr bwMode="auto">
          <a:xfrm>
            <a:off x="1368531" y="2909368"/>
            <a:ext cx="5606010" cy="14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停止一切医嘱  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撤去</a:t>
            </a:r>
            <a:r>
              <a:rPr lang="zh-CN" altLang="en-US" sz="2000" b="1" dirty="0">
                <a:solidFill>
                  <a:srgbClr val="0070C0"/>
                </a:solidFill>
                <a:ea typeface="微软雅黑" panose="020B0503020204020204" pitchFamily="34" charset="-122"/>
                <a:sym typeface="微软雅黑" panose="020B0503020204020204" pitchFamily="34" charset="-122"/>
              </a:rPr>
              <a:t>“</a:t>
            </a: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患者一览表</a:t>
            </a:r>
            <a:r>
              <a:rPr lang="zh-CN" altLang="en-US" sz="2000" b="1" dirty="0">
                <a:solidFill>
                  <a:srgbClr val="0070C0"/>
                </a:solidFill>
                <a:ea typeface="微软雅黑" panose="020B0503020204020204" pitchFamily="34" charset="-122"/>
                <a:sym typeface="微软雅黑" panose="020B0503020204020204" pitchFamily="34" charset="-122"/>
              </a:rPr>
              <a:t>”</a:t>
            </a: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上的诊断卡及床头（尾）卡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填写出院登记本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zh-CN" altLang="en-US" sz="20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填写</a:t>
            </a: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出院时间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4" y="1681749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患者出院的护理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276961" y="1467917"/>
            <a:ext cx="375988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三、病床单位的处理</a:t>
            </a:r>
          </a:p>
        </p:txBody>
      </p:sp>
      <p:sp>
        <p:nvSpPr>
          <p:cNvPr id="26" name="文本框 25"/>
          <p:cNvSpPr>
            <a:spLocks noChangeArrowheads="1"/>
          </p:cNvSpPr>
          <p:nvPr/>
        </p:nvSpPr>
        <p:spPr bwMode="auto">
          <a:xfrm>
            <a:off x="3435303" y="2190802"/>
            <a:ext cx="5622457" cy="279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1．清洗被服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2．床上用物光照消毒　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3．擦拭及浸泡病人用物　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4．病室通风　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5．铺备用床，准备迎接新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病人</a:t>
            </a:r>
            <a:endParaRPr lang="zh-CN" altLang="en-US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患者出院的护理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3" b="6068"/>
          <a:stretch>
            <a:fillRect/>
          </a:stretch>
        </p:blipFill>
        <p:spPr>
          <a:xfrm>
            <a:off x="4147457" y="1691884"/>
            <a:ext cx="3897086" cy="3897848"/>
          </a:xfrm>
          <a:custGeom>
            <a:avLst/>
            <a:gdLst>
              <a:gd name="connsiteX0" fmla="*/ 0 w 3897086"/>
              <a:gd name="connsiteY0" fmla="*/ 0 h 3897086"/>
              <a:gd name="connsiteX1" fmla="*/ 3897086 w 3897086"/>
              <a:gd name="connsiteY1" fmla="*/ 0 h 3897086"/>
              <a:gd name="connsiteX2" fmla="*/ 3897086 w 3897086"/>
              <a:gd name="connsiteY2" fmla="*/ 3897086 h 3897086"/>
              <a:gd name="connsiteX3" fmla="*/ 0 w 3897086"/>
              <a:gd name="connsiteY3" fmla="*/ 3897086 h 389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7086" h="3897086">
                <a:moveTo>
                  <a:pt x="0" y="0"/>
                </a:moveTo>
                <a:lnTo>
                  <a:pt x="3897086" y="0"/>
                </a:lnTo>
                <a:lnTo>
                  <a:pt x="3897086" y="3897086"/>
                </a:lnTo>
                <a:lnTo>
                  <a:pt x="0" y="3897086"/>
                </a:lnTo>
                <a:close/>
              </a:path>
            </a:pathLst>
          </a:custGeom>
          <a:noFill/>
        </p:spPr>
      </p:pic>
      <p:sp>
        <p:nvSpPr>
          <p:cNvPr id="16" name="矩形 15"/>
          <p:cNvSpPr/>
          <p:nvPr/>
        </p:nvSpPr>
        <p:spPr>
          <a:xfrm>
            <a:off x="8044543" y="1692956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648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78" y="1692648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4542" y="4928355"/>
            <a:ext cx="3740757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163"/>
            <a:ext cx="355299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77" y="2354027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13019" y="1730795"/>
            <a:ext cx="1847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课前思考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98872" y="4966500"/>
            <a:ext cx="1632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想一想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605" y="4922794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708" y="1687089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 Box 6"/>
          <p:cNvSpPr>
            <a:spLocks noChangeArrowheads="1"/>
          </p:cNvSpPr>
          <p:nvPr/>
        </p:nvSpPr>
        <p:spPr bwMode="auto">
          <a:xfrm>
            <a:off x="1146740" y="2795378"/>
            <a:ext cx="2820988" cy="2285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李强，男，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65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岁，退休工人，诊断为“脑血栓”住院，经病情稳定，需要出院回家休息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6" name="文本框 26"/>
          <p:cNvSpPr>
            <a:spLocks noChangeArrowheads="1"/>
          </p:cNvSpPr>
          <p:nvPr/>
        </p:nvSpPr>
        <p:spPr bwMode="auto">
          <a:xfrm>
            <a:off x="8264525" y="2008505"/>
            <a:ext cx="3079115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护士在患者出院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前应做哪些护理工作？</a:t>
            </a:r>
          </a:p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出院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后的床单位怎样处理呢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？</a:t>
            </a:r>
            <a:endParaRPr lang="zh-CN" altLang="en-US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>
            <a:hlinkClick r:id="rId3" action="ppaction://hlinksldjump"/>
          </p:cNvPr>
          <p:cNvSpPr/>
          <p:nvPr/>
        </p:nvSpPr>
        <p:spPr>
          <a:xfrm>
            <a:off x="3775080" y="1082621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>
            <a:hlinkClick r:id="rId4" action="ppaction://hlinksldjump"/>
          </p:cNvPr>
          <p:cNvSpPr/>
          <p:nvPr/>
        </p:nvSpPr>
        <p:spPr>
          <a:xfrm>
            <a:off x="4137020" y="30670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>
            <a:hlinkClick r:id="rId5" action="ppaction://hlinksldjump"/>
          </p:cNvPr>
          <p:cNvSpPr/>
          <p:nvPr/>
        </p:nvSpPr>
        <p:spPr>
          <a:xfrm>
            <a:off x="3778240" y="487357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42512" y="1213738"/>
            <a:ext cx="5431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患者入院的护理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54460" y="3198167"/>
            <a:ext cx="5431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患者出院的护理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42512" y="5004687"/>
            <a:ext cx="5431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运送患者法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23553" y="2915434"/>
            <a:ext cx="30572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第八章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入院和出院的护理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运送患者法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3" b="6068"/>
          <a:stretch>
            <a:fillRect/>
          </a:stretch>
        </p:blipFill>
        <p:spPr>
          <a:xfrm>
            <a:off x="4147457" y="1691884"/>
            <a:ext cx="3897086" cy="3897848"/>
          </a:xfrm>
          <a:custGeom>
            <a:avLst/>
            <a:gdLst>
              <a:gd name="connsiteX0" fmla="*/ 0 w 3897086"/>
              <a:gd name="connsiteY0" fmla="*/ 0 h 3897086"/>
              <a:gd name="connsiteX1" fmla="*/ 3897086 w 3897086"/>
              <a:gd name="connsiteY1" fmla="*/ 0 h 3897086"/>
              <a:gd name="connsiteX2" fmla="*/ 3897086 w 3897086"/>
              <a:gd name="connsiteY2" fmla="*/ 3897086 h 3897086"/>
              <a:gd name="connsiteX3" fmla="*/ 0 w 3897086"/>
              <a:gd name="connsiteY3" fmla="*/ 3897086 h 389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7086" h="3897086">
                <a:moveTo>
                  <a:pt x="0" y="0"/>
                </a:moveTo>
                <a:lnTo>
                  <a:pt x="3897086" y="0"/>
                </a:lnTo>
                <a:lnTo>
                  <a:pt x="3897086" y="3897086"/>
                </a:lnTo>
                <a:lnTo>
                  <a:pt x="0" y="3897086"/>
                </a:lnTo>
                <a:close/>
              </a:path>
            </a:pathLst>
          </a:custGeom>
          <a:noFill/>
        </p:spPr>
      </p:pic>
      <p:sp>
        <p:nvSpPr>
          <p:cNvPr id="16" name="矩形 15"/>
          <p:cNvSpPr/>
          <p:nvPr/>
        </p:nvSpPr>
        <p:spPr>
          <a:xfrm>
            <a:off x="8044543" y="1692956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648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78" y="1692648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4542" y="4928355"/>
            <a:ext cx="3740757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163"/>
            <a:ext cx="355299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77" y="2354027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13019" y="1730795"/>
            <a:ext cx="1847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课前思考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98872" y="4966500"/>
            <a:ext cx="1632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想一想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605" y="4922794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708" y="1687089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 Box 6"/>
          <p:cNvSpPr>
            <a:spLocks noChangeArrowheads="1"/>
          </p:cNvSpPr>
          <p:nvPr/>
        </p:nvSpPr>
        <p:spPr bwMode="auto">
          <a:xfrm>
            <a:off x="1147375" y="2785853"/>
            <a:ext cx="2820988" cy="2285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李强，男，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65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岁，退休工人，诊断为“脑血栓”住院，经病情稳定，需要出院回家休息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7" name="文本框 26"/>
          <p:cNvSpPr>
            <a:spLocks noChangeArrowheads="1"/>
          </p:cNvSpPr>
          <p:nvPr/>
        </p:nvSpPr>
        <p:spPr bwMode="auto">
          <a:xfrm>
            <a:off x="8318046" y="2035242"/>
            <a:ext cx="2838450" cy="256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护士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应选用什么运送工具</a:t>
            </a:r>
            <a:r>
              <a:rPr lang="zh-CN" altLang="en-US" sz="2400" b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送患者出病房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？</a:t>
            </a:r>
          </a:p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运送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过程中注意哪些问题？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" y="257470"/>
            <a:ext cx="2129742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1938084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1273399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1796" y="3082629"/>
            <a:ext cx="5589349" cy="30060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1325" y="1251086"/>
            <a:ext cx="5589349" cy="30822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6563" y="1221805"/>
            <a:ext cx="5598874" cy="1253446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6561" y="3079886"/>
            <a:ext cx="5598875" cy="1253446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6561" y="4847858"/>
            <a:ext cx="5598875" cy="1253446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37"/>
          <p:cNvSpPr>
            <a:spLocks noChangeArrowheads="1"/>
          </p:cNvSpPr>
          <p:nvPr/>
        </p:nvSpPr>
        <p:spPr bwMode="auto">
          <a:xfrm>
            <a:off x="3586249" y="1617061"/>
            <a:ext cx="42727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熟悉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人体力学在护理中的应用</a:t>
            </a:r>
          </a:p>
        </p:txBody>
      </p:sp>
      <p:sp>
        <p:nvSpPr>
          <p:cNvPr id="16" name="文本框 38"/>
          <p:cNvSpPr>
            <a:spLocks noChangeArrowheads="1"/>
          </p:cNvSpPr>
          <p:nvPr/>
        </p:nvSpPr>
        <p:spPr bwMode="auto">
          <a:xfrm>
            <a:off x="3586791" y="3478009"/>
            <a:ext cx="2444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掌握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轮椅运送法</a:t>
            </a:r>
          </a:p>
        </p:txBody>
      </p:sp>
      <p:sp>
        <p:nvSpPr>
          <p:cNvPr id="17" name="文本框 39"/>
          <p:cNvSpPr>
            <a:spLocks noChangeArrowheads="1"/>
          </p:cNvSpPr>
          <p:nvPr/>
        </p:nvSpPr>
        <p:spPr bwMode="auto">
          <a:xfrm>
            <a:off x="3586638" y="5245981"/>
            <a:ext cx="352774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掌握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平车运送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法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" y="257470"/>
            <a:ext cx="2129742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1938084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1273399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1796" y="3082629"/>
            <a:ext cx="5589349" cy="30060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1325" y="1251086"/>
            <a:ext cx="5589349" cy="30822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6563" y="1221805"/>
            <a:ext cx="5598874" cy="1253446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6561" y="3079886"/>
            <a:ext cx="5598875" cy="1253446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6561" y="4847858"/>
            <a:ext cx="5598875" cy="1253446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37"/>
          <p:cNvSpPr>
            <a:spLocks noChangeArrowheads="1"/>
          </p:cNvSpPr>
          <p:nvPr/>
        </p:nvSpPr>
        <p:spPr bwMode="auto">
          <a:xfrm>
            <a:off x="3543932" y="1619928"/>
            <a:ext cx="2706366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熟悉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住院处的护理</a:t>
            </a:r>
          </a:p>
        </p:txBody>
      </p:sp>
      <p:sp>
        <p:nvSpPr>
          <p:cNvPr id="16" name="文本框 38"/>
          <p:cNvSpPr>
            <a:spLocks noChangeArrowheads="1"/>
          </p:cNvSpPr>
          <p:nvPr/>
        </p:nvSpPr>
        <p:spPr bwMode="auto">
          <a:xfrm>
            <a:off x="3544112" y="3478062"/>
            <a:ext cx="4715799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掌握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患者入病区后的初步护理</a:t>
            </a:r>
          </a:p>
        </p:txBody>
      </p:sp>
      <p:sp>
        <p:nvSpPr>
          <p:cNvPr id="17" name="文本框 39"/>
          <p:cNvSpPr>
            <a:spLocks noChangeArrowheads="1"/>
          </p:cNvSpPr>
          <p:nvPr/>
        </p:nvSpPr>
        <p:spPr bwMode="auto">
          <a:xfrm>
            <a:off x="3543621" y="5245981"/>
            <a:ext cx="2571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掌握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分级护理</a:t>
            </a:r>
          </a:p>
        </p:txBody>
      </p:sp>
    </p:spTree>
  </p:cSld>
  <p:clrMapOvr>
    <a:masterClrMapping/>
  </p:clrMapOvr>
  <p:transition spd="slow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7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运送患者法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Freeform 5"/>
          <p:cNvSpPr/>
          <p:nvPr/>
        </p:nvSpPr>
        <p:spPr bwMode="auto">
          <a:xfrm>
            <a:off x="6105525" y="2011363"/>
            <a:ext cx="1552575" cy="2038350"/>
          </a:xfrm>
          <a:custGeom>
            <a:avLst/>
            <a:gdLst>
              <a:gd name="T0" fmla="*/ 0 w 6568"/>
              <a:gd name="T1" fmla="*/ 5750 h 8625"/>
              <a:gd name="T2" fmla="*/ 4980 w 6568"/>
              <a:gd name="T3" fmla="*/ 8625 h 8625"/>
              <a:gd name="T4" fmla="*/ 2875 w 6568"/>
              <a:gd name="T5" fmla="*/ 770 h 8625"/>
              <a:gd name="T6" fmla="*/ 0 w 6568"/>
              <a:gd name="T7" fmla="*/ 0 h 8625"/>
              <a:gd name="T8" fmla="*/ 0 w 6568"/>
              <a:gd name="T9" fmla="*/ 5750 h 8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68" h="8625">
                <a:moveTo>
                  <a:pt x="0" y="5750"/>
                </a:moveTo>
                <a:lnTo>
                  <a:pt x="4980" y="8625"/>
                </a:lnTo>
                <a:cubicBezTo>
                  <a:pt x="6568" y="5875"/>
                  <a:pt x="5626" y="2358"/>
                  <a:pt x="2875" y="770"/>
                </a:cubicBezTo>
                <a:cubicBezTo>
                  <a:pt x="2001" y="266"/>
                  <a:pt x="1010" y="0"/>
                  <a:pt x="0" y="0"/>
                </a:cubicBezTo>
                <a:lnTo>
                  <a:pt x="0" y="575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7" name="Freeform 7"/>
          <p:cNvSpPr/>
          <p:nvPr/>
        </p:nvSpPr>
        <p:spPr bwMode="auto">
          <a:xfrm>
            <a:off x="4929188" y="3370263"/>
            <a:ext cx="2354262" cy="1552575"/>
          </a:xfrm>
          <a:custGeom>
            <a:avLst/>
            <a:gdLst>
              <a:gd name="T0" fmla="*/ 9959 w 19919"/>
              <a:gd name="T1" fmla="*/ 0 h 13135"/>
              <a:gd name="T2" fmla="*/ 0 w 19919"/>
              <a:gd name="T3" fmla="*/ 5750 h 13135"/>
              <a:gd name="T4" fmla="*/ 15709 w 19919"/>
              <a:gd name="T5" fmla="*/ 9959 h 13135"/>
              <a:gd name="T6" fmla="*/ 19919 w 19919"/>
              <a:gd name="T7" fmla="*/ 5750 h 13135"/>
              <a:gd name="T8" fmla="*/ 9959 w 19919"/>
              <a:gd name="T9" fmla="*/ 0 h 1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19" h="13135">
                <a:moveTo>
                  <a:pt x="9959" y="0"/>
                </a:moveTo>
                <a:lnTo>
                  <a:pt x="0" y="5750"/>
                </a:lnTo>
                <a:cubicBezTo>
                  <a:pt x="3176" y="11250"/>
                  <a:pt x="10209" y="13135"/>
                  <a:pt x="15709" y="9959"/>
                </a:cubicBezTo>
                <a:cubicBezTo>
                  <a:pt x="17458" y="8950"/>
                  <a:pt x="18909" y="7498"/>
                  <a:pt x="19919" y="5750"/>
                </a:cubicBezTo>
                <a:lnTo>
                  <a:pt x="9959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" name="Freeform 9"/>
          <p:cNvSpPr/>
          <p:nvPr/>
        </p:nvSpPr>
        <p:spPr bwMode="auto">
          <a:xfrm>
            <a:off x="4746625" y="2011363"/>
            <a:ext cx="1358900" cy="2038350"/>
          </a:xfrm>
          <a:custGeom>
            <a:avLst/>
            <a:gdLst>
              <a:gd name="T0" fmla="*/ 11499 w 11499"/>
              <a:gd name="T1" fmla="*/ 11499 h 17249"/>
              <a:gd name="T2" fmla="*/ 11499 w 11499"/>
              <a:gd name="T3" fmla="*/ 0 h 17249"/>
              <a:gd name="T4" fmla="*/ 0 w 11499"/>
              <a:gd name="T5" fmla="*/ 11499 h 17249"/>
              <a:gd name="T6" fmla="*/ 1540 w 11499"/>
              <a:gd name="T7" fmla="*/ 17249 h 17249"/>
              <a:gd name="T8" fmla="*/ 11499 w 11499"/>
              <a:gd name="T9" fmla="*/ 11499 h 17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99" h="17249">
                <a:moveTo>
                  <a:pt x="11499" y="11499"/>
                </a:moveTo>
                <a:lnTo>
                  <a:pt x="11499" y="0"/>
                </a:lnTo>
                <a:cubicBezTo>
                  <a:pt x="5148" y="0"/>
                  <a:pt x="0" y="5148"/>
                  <a:pt x="0" y="11499"/>
                </a:cubicBezTo>
                <a:cubicBezTo>
                  <a:pt x="0" y="13518"/>
                  <a:pt x="531" y="15501"/>
                  <a:pt x="1540" y="17249"/>
                </a:cubicBezTo>
                <a:lnTo>
                  <a:pt x="11499" y="11499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1341755" y="2047875"/>
            <a:ext cx="3587115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一、人体力学在护理中的应用</a:t>
            </a: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8101013" y="204787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二、轮椅运送法</a:t>
            </a: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>
            <a:off x="5114608" y="4922838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三、平车运送法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6722300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运送患者法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235" y="1397000"/>
            <a:ext cx="5476875" cy="66167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99565" y="1485900"/>
            <a:ext cx="51231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一、人体力学在护理中的应用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439915" y="2472360"/>
            <a:ext cx="293284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常用的力学原理</a:t>
            </a:r>
          </a:p>
        </p:txBody>
      </p:sp>
      <p:sp>
        <p:nvSpPr>
          <p:cNvPr id="24" name="TextBox 5"/>
          <p:cNvSpPr txBox="1">
            <a:spLocks noChangeArrowheads="1"/>
          </p:cNvSpPr>
          <p:nvPr/>
        </p:nvSpPr>
        <p:spPr bwMode="auto">
          <a:xfrm>
            <a:off x="2803505" y="3285808"/>
            <a:ext cx="2569221" cy="1407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杠杆作用</a:t>
            </a:r>
            <a:endParaRPr 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摩擦力</a:t>
            </a:r>
            <a:endParaRPr 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平衡与稳定</a:t>
            </a:r>
          </a:p>
        </p:txBody>
      </p:sp>
      <p:pic>
        <p:nvPicPr>
          <p:cNvPr id="29" name="Picture 4" descr="7-16坐位变立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9105" y="2034540"/>
            <a:ext cx="3265170" cy="3357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80095" y="15007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运送患者法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5"/>
          <p:cNvSpPr txBox="1">
            <a:spLocks noChangeArrowheads="1"/>
          </p:cNvSpPr>
          <p:nvPr/>
        </p:nvSpPr>
        <p:spPr bwMode="auto">
          <a:xfrm>
            <a:off x="4306222" y="2879452"/>
            <a:ext cx="5554663" cy="265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．利用杠杆作用  </a:t>
            </a: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．扩大支撑面  </a:t>
            </a: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．降低重心  </a:t>
            </a: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．减少身体重力线的偏移  </a:t>
            </a: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．尽量使用大肌肉或多肌群</a:t>
            </a:r>
          </a:p>
          <a:p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462539" y="2248272"/>
            <a:ext cx="567746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应用人体力学原理指导护理工作</a:t>
            </a:r>
          </a:p>
        </p:txBody>
      </p:sp>
      <p:sp>
        <p:nvSpPr>
          <p:cNvPr id="5" name="直角三角形 4"/>
          <p:cNvSpPr/>
          <p:nvPr/>
        </p:nvSpPr>
        <p:spPr>
          <a:xfrm rot="10800000" flipH="1" flipV="1">
            <a:off x="6722300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245235" y="1397000"/>
            <a:ext cx="5476875" cy="66167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599565" y="1485900"/>
            <a:ext cx="51231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一、人体力学在护理中的应用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运送患者法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478969" y="1474471"/>
            <a:ext cx="2678311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二、轮椅运送法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478969" y="2516939"/>
            <a:ext cx="493771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目的</a:t>
            </a:r>
            <a:endParaRPr lang="zh-CN" altLang="en-US" sz="2800" b="1" dirty="0" smtClean="0">
              <a:solidFill>
                <a:srgbClr val="C1438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457200" indent="-457200">
              <a:lnSpc>
                <a:spcPct val="12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运送能坐起但不能行走的患者</a:t>
            </a:r>
            <a:endParaRPr lang="en-US" alt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457200" indent="-457200">
              <a:lnSpc>
                <a:spcPct val="12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帮助患者离床活动</a:t>
            </a:r>
          </a:p>
        </p:txBody>
      </p:sp>
      <p:pic>
        <p:nvPicPr>
          <p:cNvPr id="24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751" y="1842405"/>
            <a:ext cx="2369964" cy="3554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运送患者法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478969" y="1474471"/>
            <a:ext cx="2678311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二、轮椅运送法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813124" y="2088537"/>
            <a:ext cx="8824698" cy="3368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评估</a:t>
            </a:r>
            <a:endParaRPr lang="zh-CN" altLang="en-US" sz="2800" b="1" dirty="0" smtClean="0">
              <a:solidFill>
                <a:srgbClr val="C1438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病人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的病情与意识状态、体重、损伤部位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、肢体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活动情况，有无伤口和骨折等。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病人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的心理状态与合作程度。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轮椅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各部件性能是否良好。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室外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温度。</a:t>
            </a:r>
          </a:p>
        </p:txBody>
      </p:sp>
    </p:spTree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运送患者法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478969" y="1474471"/>
            <a:ext cx="2678311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二、轮椅运送法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782663" y="2339964"/>
            <a:ext cx="2626674" cy="2379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计划</a:t>
            </a:r>
            <a:endParaRPr lang="zh-CN" altLang="en-US" sz="2800" b="1" dirty="0" smtClean="0">
              <a:solidFill>
                <a:srgbClr val="C1438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457200" indent="-457200" algn="ctr">
              <a:lnSpc>
                <a:spcPct val="12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护士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准备    </a:t>
            </a:r>
          </a:p>
          <a:p>
            <a:pPr marL="457200" indent="-457200" algn="ctr">
              <a:lnSpc>
                <a:spcPct val="12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物准备   </a:t>
            </a:r>
          </a:p>
          <a:p>
            <a:pPr marL="457200" indent="-457200" algn="ctr">
              <a:lnSpc>
                <a:spcPct val="12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环境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准备 </a:t>
            </a:r>
          </a:p>
          <a:p>
            <a:pPr marL="457200" indent="-457200" algn="ctr">
              <a:lnSpc>
                <a:spcPct val="12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物品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准备</a:t>
            </a:r>
          </a:p>
        </p:txBody>
      </p:sp>
    </p:spTree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920760" y="169636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运送患者法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478969" y="1474471"/>
            <a:ext cx="2678311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二、轮椅运送法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922174" y="2190802"/>
            <a:ext cx="8047547" cy="2819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实施</a:t>
            </a:r>
            <a:endParaRPr lang="zh-CN" altLang="en-US" sz="2800" b="1" dirty="0" smtClean="0">
              <a:solidFill>
                <a:srgbClr val="C1438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１．操作步骤：</a:t>
            </a:r>
          </a:p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上轮椅：</a:t>
            </a:r>
          </a:p>
          <a:p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核对解释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→安置轮椅→扶助起床→ 协助坐椅→  包裹保暖→  整理病床 → 护送患者</a:t>
            </a:r>
          </a:p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下轮椅：</a:t>
            </a:r>
          </a:p>
          <a:p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固定轮椅→ 协助回床→ 安置患者→ 归位整理→ 记录</a:t>
            </a:r>
          </a:p>
        </p:txBody>
      </p:sp>
    </p:spTree>
  </p:cSld>
  <p:clrMapOvr>
    <a:masterClrMapping/>
  </p:clrMapOvr>
  <p:transition spd="slow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运送患者法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478969" y="1474471"/>
            <a:ext cx="2678311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二、轮椅运送法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944752" y="2234971"/>
            <a:ext cx="8553915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实施</a:t>
            </a:r>
          </a:p>
          <a:p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2．注意事项：</a:t>
            </a: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使用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前检查轮椅性能。 </a:t>
            </a: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推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轮椅时，注意安全，尽量减轻病人不适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，避免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发生意外。     </a:t>
            </a: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观察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病情变化。</a:t>
            </a:r>
          </a:p>
          <a:p>
            <a:pPr marL="457200" indent="-457200">
              <a:buFont typeface="+mj-ea"/>
              <a:buAutoNum type="circleNumDbPlain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注意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保暖。</a:t>
            </a:r>
          </a:p>
        </p:txBody>
      </p:sp>
    </p:spTree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运送患者法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478969" y="1474471"/>
            <a:ext cx="2678311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二、轮椅运送法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700443" y="2453328"/>
            <a:ext cx="8047547" cy="1722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评价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患者感觉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舒适、安全，病情无变化。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护士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动作轻稳、节力、协调。</a:t>
            </a:r>
          </a:p>
        </p:txBody>
      </p:sp>
    </p:spTree>
  </p:cSld>
  <p:clrMapOvr>
    <a:masterClrMapping/>
  </p:clrMapOvr>
  <p:transition spd="slow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运送患者法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478969" y="1474471"/>
            <a:ext cx="2678311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平车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运送法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245536" y="2627500"/>
            <a:ext cx="4939661" cy="107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目的</a:t>
            </a:r>
          </a:p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运送不能起床的患者</a:t>
            </a:r>
          </a:p>
        </p:txBody>
      </p:sp>
      <p:pic>
        <p:nvPicPr>
          <p:cNvPr id="24" name="Picture 8" descr="c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513" y="1994216"/>
            <a:ext cx="4347990" cy="3265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7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患者入院的护理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Freeform 5"/>
          <p:cNvSpPr/>
          <p:nvPr/>
        </p:nvSpPr>
        <p:spPr bwMode="auto">
          <a:xfrm>
            <a:off x="6105525" y="2011363"/>
            <a:ext cx="1552575" cy="2038350"/>
          </a:xfrm>
          <a:custGeom>
            <a:avLst/>
            <a:gdLst>
              <a:gd name="T0" fmla="*/ 0 w 6568"/>
              <a:gd name="T1" fmla="*/ 5750 h 8625"/>
              <a:gd name="T2" fmla="*/ 4980 w 6568"/>
              <a:gd name="T3" fmla="*/ 8625 h 8625"/>
              <a:gd name="T4" fmla="*/ 2875 w 6568"/>
              <a:gd name="T5" fmla="*/ 770 h 8625"/>
              <a:gd name="T6" fmla="*/ 0 w 6568"/>
              <a:gd name="T7" fmla="*/ 0 h 8625"/>
              <a:gd name="T8" fmla="*/ 0 w 6568"/>
              <a:gd name="T9" fmla="*/ 5750 h 8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68" h="8625">
                <a:moveTo>
                  <a:pt x="0" y="5750"/>
                </a:moveTo>
                <a:lnTo>
                  <a:pt x="4980" y="8625"/>
                </a:lnTo>
                <a:cubicBezTo>
                  <a:pt x="6568" y="5875"/>
                  <a:pt x="5626" y="2358"/>
                  <a:pt x="2875" y="770"/>
                </a:cubicBezTo>
                <a:cubicBezTo>
                  <a:pt x="2001" y="266"/>
                  <a:pt x="1010" y="0"/>
                  <a:pt x="0" y="0"/>
                </a:cubicBezTo>
                <a:lnTo>
                  <a:pt x="0" y="575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7" name="Freeform 7"/>
          <p:cNvSpPr/>
          <p:nvPr/>
        </p:nvSpPr>
        <p:spPr bwMode="auto">
          <a:xfrm>
            <a:off x="4929188" y="3370263"/>
            <a:ext cx="2354262" cy="1552575"/>
          </a:xfrm>
          <a:custGeom>
            <a:avLst/>
            <a:gdLst>
              <a:gd name="T0" fmla="*/ 9959 w 19919"/>
              <a:gd name="T1" fmla="*/ 0 h 13135"/>
              <a:gd name="T2" fmla="*/ 0 w 19919"/>
              <a:gd name="T3" fmla="*/ 5750 h 13135"/>
              <a:gd name="T4" fmla="*/ 15709 w 19919"/>
              <a:gd name="T5" fmla="*/ 9959 h 13135"/>
              <a:gd name="T6" fmla="*/ 19919 w 19919"/>
              <a:gd name="T7" fmla="*/ 5750 h 13135"/>
              <a:gd name="T8" fmla="*/ 9959 w 19919"/>
              <a:gd name="T9" fmla="*/ 0 h 1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19" h="13135">
                <a:moveTo>
                  <a:pt x="9959" y="0"/>
                </a:moveTo>
                <a:lnTo>
                  <a:pt x="0" y="5750"/>
                </a:lnTo>
                <a:cubicBezTo>
                  <a:pt x="3176" y="11250"/>
                  <a:pt x="10209" y="13135"/>
                  <a:pt x="15709" y="9959"/>
                </a:cubicBezTo>
                <a:cubicBezTo>
                  <a:pt x="17458" y="8950"/>
                  <a:pt x="18909" y="7498"/>
                  <a:pt x="19919" y="5750"/>
                </a:cubicBezTo>
                <a:lnTo>
                  <a:pt x="9959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" name="Freeform 9"/>
          <p:cNvSpPr/>
          <p:nvPr/>
        </p:nvSpPr>
        <p:spPr bwMode="auto">
          <a:xfrm>
            <a:off x="4746625" y="2011363"/>
            <a:ext cx="1358900" cy="2038350"/>
          </a:xfrm>
          <a:custGeom>
            <a:avLst/>
            <a:gdLst>
              <a:gd name="T0" fmla="*/ 11499 w 11499"/>
              <a:gd name="T1" fmla="*/ 11499 h 17249"/>
              <a:gd name="T2" fmla="*/ 11499 w 11499"/>
              <a:gd name="T3" fmla="*/ 0 h 17249"/>
              <a:gd name="T4" fmla="*/ 0 w 11499"/>
              <a:gd name="T5" fmla="*/ 11499 h 17249"/>
              <a:gd name="T6" fmla="*/ 1540 w 11499"/>
              <a:gd name="T7" fmla="*/ 17249 h 17249"/>
              <a:gd name="T8" fmla="*/ 11499 w 11499"/>
              <a:gd name="T9" fmla="*/ 11499 h 17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99" h="17249">
                <a:moveTo>
                  <a:pt x="11499" y="11499"/>
                </a:moveTo>
                <a:lnTo>
                  <a:pt x="11499" y="0"/>
                </a:lnTo>
                <a:cubicBezTo>
                  <a:pt x="5148" y="0"/>
                  <a:pt x="0" y="5148"/>
                  <a:pt x="0" y="11499"/>
                </a:cubicBezTo>
                <a:cubicBezTo>
                  <a:pt x="0" y="13518"/>
                  <a:pt x="531" y="15501"/>
                  <a:pt x="1540" y="17249"/>
                </a:cubicBezTo>
                <a:lnTo>
                  <a:pt x="11499" y="11499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1341438" y="204787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一、住院处的护理</a:t>
            </a: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8101330" y="2047875"/>
            <a:ext cx="3830955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二、患者入病区后的初步护理</a:t>
            </a: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>
            <a:off x="5182235" y="4923155"/>
            <a:ext cx="2207895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三、分级护理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运送患者法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478969" y="1474471"/>
            <a:ext cx="2678311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平车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运送法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033189" y="2354270"/>
            <a:ext cx="8047547" cy="2545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评估</a:t>
            </a:r>
          </a:p>
          <a:p>
            <a:pPr marL="457200" indent="-457200" algn="l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的病情与意识状态，损伤部位和需要安置的体位等。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457200" indent="-457200" algn="l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的体重与躯体活动能力。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457200" indent="-457200" algn="l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的心理状态与合作程度。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457200" indent="-457200" algn="l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平车性能是否良好。</a:t>
            </a:r>
          </a:p>
        </p:txBody>
      </p:sp>
    </p:spTree>
  </p:cSld>
  <p:clrMapOvr>
    <a:masterClrMapping/>
  </p:clrMapOvr>
  <p:transition spd="slow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运送患者法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478969" y="1474471"/>
            <a:ext cx="2678311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平车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运送法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157280" y="2262210"/>
            <a:ext cx="4086336" cy="2551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计划</a:t>
            </a:r>
            <a:endParaRPr lang="zh-CN" altLang="en-US" sz="2800" b="1" dirty="0" smtClean="0">
              <a:solidFill>
                <a:srgbClr val="C1438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457200" indent="-457200" algn="ctr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护士准备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457200" indent="-457200" algn="ctr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物准备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457200" indent="-457200" algn="ctr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环境准备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457200" indent="-457200" algn="ctr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物品准备</a:t>
            </a:r>
          </a:p>
        </p:txBody>
      </p:sp>
    </p:spTree>
  </p:cSld>
  <p:clrMapOvr>
    <a:masterClrMapping/>
  </p:clrMapOvr>
  <p:transition spd="slow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运送患者法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478969" y="1474471"/>
            <a:ext cx="2678311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三、平车运送法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818125" y="2033712"/>
            <a:ext cx="6114120" cy="2412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实施</a:t>
            </a: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１．操作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40000"/>
              </a:lnSpc>
              <a:spcBef>
                <a:spcPts val="180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平车→核对解释→安置导管→搬运患者→安置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卧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位→整理病床→运送患者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线形标注 2 4"/>
          <p:cNvSpPr/>
          <p:nvPr/>
        </p:nvSpPr>
        <p:spPr>
          <a:xfrm>
            <a:off x="9380801" y="1953301"/>
            <a:ext cx="1511167" cy="2050181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0833"/>
              <a:gd name="adj6" fmla="val -47941"/>
            </a:avLst>
          </a:prstGeom>
          <a:solidFill>
            <a:srgbClr val="5B9B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挪动法</a:t>
            </a:r>
            <a:endPara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人搬运法</a:t>
            </a:r>
            <a:endPara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人搬运法</a:t>
            </a:r>
            <a:endPara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人搬运法</a:t>
            </a:r>
            <a:endPara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人搬运法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运送患者法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478969" y="1474471"/>
            <a:ext cx="2678311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三、平车运送法</a:t>
            </a:r>
          </a:p>
        </p:txBody>
      </p:sp>
      <p:grpSp>
        <p:nvGrpSpPr>
          <p:cNvPr id="24" name="组合 5"/>
          <p:cNvGrpSpPr/>
          <p:nvPr/>
        </p:nvGrpSpPr>
        <p:grpSpPr bwMode="auto">
          <a:xfrm>
            <a:off x="1245235" y="2094230"/>
            <a:ext cx="2766060" cy="1703758"/>
            <a:chOff x="84152" y="640834"/>
            <a:chExt cx="4075214" cy="1785552"/>
          </a:xfrm>
        </p:grpSpPr>
        <p:pic>
          <p:nvPicPr>
            <p:cNvPr id="25" name="Picture 4" descr="TU3-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07"/>
            <a:stretch>
              <a:fillRect/>
            </a:stretch>
          </p:blipFill>
          <p:spPr bwMode="auto">
            <a:xfrm>
              <a:off x="84152" y="640834"/>
              <a:ext cx="4075214" cy="1762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6" name="Text Box 5"/>
            <p:cNvSpPr txBox="1">
              <a:spLocks noChangeArrowheads="1"/>
            </p:cNvSpPr>
            <p:nvPr/>
          </p:nvSpPr>
          <p:spPr bwMode="auto">
            <a:xfrm>
              <a:off x="957791" y="1919952"/>
              <a:ext cx="2328080" cy="5064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sz="2400" b="1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挪动法</a:t>
              </a:r>
            </a:p>
          </p:txBody>
        </p:sp>
      </p:grpSp>
      <p:grpSp>
        <p:nvGrpSpPr>
          <p:cNvPr id="27" name="组合 14"/>
          <p:cNvGrpSpPr/>
          <p:nvPr/>
        </p:nvGrpSpPr>
        <p:grpSpPr bwMode="auto">
          <a:xfrm>
            <a:off x="7720903" y="2094230"/>
            <a:ext cx="2653092" cy="1774103"/>
            <a:chOff x="26470" y="214"/>
            <a:chExt cx="2857519" cy="2063925"/>
          </a:xfrm>
        </p:grpSpPr>
        <p:graphicFrame>
          <p:nvGraphicFramePr>
            <p:cNvPr id="29" name="Object 4"/>
            <p:cNvGraphicFramePr/>
            <p:nvPr/>
          </p:nvGraphicFramePr>
          <p:xfrm>
            <a:off x="26470" y="214"/>
            <a:ext cx="2857519" cy="19821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9" name="Picture" r:id="rId4" imgW="15897225" imgH="11753850" progId="Word.Picture.8">
                    <p:embed/>
                  </p:oleObj>
                </mc:Choice>
                <mc:Fallback>
                  <p:oleObj name="Picture" r:id="rId4" imgW="15897225" imgH="11753850" progId="Word.Picture.8">
                    <p:embed/>
                    <p:pic>
                      <p:nvPicPr>
                        <p:cNvPr id="0" name="图片 10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470" y="214"/>
                          <a:ext cx="2857519" cy="19821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bevel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" name="Text Box 5"/>
            <p:cNvSpPr txBox="1">
              <a:spLocks noChangeArrowheads="1"/>
            </p:cNvSpPr>
            <p:nvPr/>
          </p:nvSpPr>
          <p:spPr bwMode="auto">
            <a:xfrm>
              <a:off x="374655" y="1501961"/>
              <a:ext cx="2286016" cy="5621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两人搬运法</a:t>
              </a:r>
            </a:p>
          </p:txBody>
        </p:sp>
      </p:grpSp>
      <p:grpSp>
        <p:nvGrpSpPr>
          <p:cNvPr id="31" name="组合 12"/>
          <p:cNvGrpSpPr/>
          <p:nvPr/>
        </p:nvGrpSpPr>
        <p:grpSpPr bwMode="auto">
          <a:xfrm>
            <a:off x="6127750" y="3775710"/>
            <a:ext cx="2689225" cy="1738630"/>
            <a:chOff x="0" y="0"/>
            <a:chExt cx="4214842" cy="2592711"/>
          </a:xfrm>
        </p:grpSpPr>
        <p:pic>
          <p:nvPicPr>
            <p:cNvPr id="32" name="Picture 8" descr="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214842" cy="24288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3" name="Text Box 5"/>
            <p:cNvSpPr txBox="1">
              <a:spLocks noChangeArrowheads="1"/>
            </p:cNvSpPr>
            <p:nvPr/>
          </p:nvSpPr>
          <p:spPr bwMode="auto">
            <a:xfrm>
              <a:off x="401082" y="1872093"/>
              <a:ext cx="3137992" cy="7206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四人搬运法</a:t>
              </a:r>
            </a:p>
          </p:txBody>
        </p:sp>
      </p:grpSp>
      <p:grpSp>
        <p:nvGrpSpPr>
          <p:cNvPr id="34" name="组合 16"/>
          <p:cNvGrpSpPr/>
          <p:nvPr/>
        </p:nvGrpSpPr>
        <p:grpSpPr bwMode="auto">
          <a:xfrm>
            <a:off x="4426131" y="2087880"/>
            <a:ext cx="2880179" cy="1780604"/>
            <a:chOff x="214312" y="0"/>
            <a:chExt cx="3052175" cy="3047866"/>
          </a:xfrm>
        </p:grpSpPr>
        <p:pic>
          <p:nvPicPr>
            <p:cNvPr id="35" name="Picture 5" descr="13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312" y="0"/>
              <a:ext cx="3052175" cy="28890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6" name="Text Box 5"/>
            <p:cNvSpPr txBox="1">
              <a:spLocks noChangeArrowheads="1"/>
            </p:cNvSpPr>
            <p:nvPr/>
          </p:nvSpPr>
          <p:spPr bwMode="auto">
            <a:xfrm>
              <a:off x="741690" y="2220711"/>
              <a:ext cx="2286016" cy="827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一人搬运法</a:t>
              </a:r>
            </a:p>
          </p:txBody>
        </p:sp>
      </p:grpSp>
      <p:grpSp>
        <p:nvGrpSpPr>
          <p:cNvPr id="37" name="组合 13"/>
          <p:cNvGrpSpPr/>
          <p:nvPr/>
        </p:nvGrpSpPr>
        <p:grpSpPr bwMode="auto">
          <a:xfrm>
            <a:off x="2347595" y="3797935"/>
            <a:ext cx="2767330" cy="1644602"/>
            <a:chOff x="0" y="0"/>
            <a:chExt cx="2857521" cy="2063491"/>
          </a:xfrm>
        </p:grpSpPr>
        <p:pic>
          <p:nvPicPr>
            <p:cNvPr id="38" name="Picture 7" descr="8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57521" cy="2000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9" name="Text Box 5"/>
            <p:cNvSpPr txBox="1">
              <a:spLocks noChangeArrowheads="1"/>
            </p:cNvSpPr>
            <p:nvPr/>
          </p:nvSpPr>
          <p:spPr bwMode="auto">
            <a:xfrm>
              <a:off x="285818" y="1457174"/>
              <a:ext cx="2286016" cy="6063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三人搬运法</a:t>
              </a:r>
            </a:p>
          </p:txBody>
        </p:sp>
      </p:grpSp>
    </p:spTree>
  </p:cSld>
  <p:clrMapOvr>
    <a:masterClrMapping/>
  </p:clrMapOvr>
  <p:transition spd="slow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运送患者法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478969" y="1474471"/>
            <a:ext cx="2678311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三、平车运送法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848104" y="2033712"/>
            <a:ext cx="7300237" cy="2179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实施</a:t>
            </a:r>
          </a:p>
          <a:p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．注意事项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运送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前：检查平车性能，保证安全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搬运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中：①节力②确保患者安全舒适</a:t>
            </a:r>
          </a:p>
        </p:txBody>
      </p:sp>
    </p:spTree>
  </p:cSld>
  <p:clrMapOvr>
    <a:masterClrMapping/>
  </p:clrMapOvr>
  <p:transition spd="slow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运送患者法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478969" y="1474471"/>
            <a:ext cx="2678311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三、平车运送法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382953" y="2017125"/>
            <a:ext cx="8290087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实施</a:t>
            </a:r>
          </a:p>
          <a:p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．注意事项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>
              <a:lnSpc>
                <a:spcPct val="110000"/>
              </a:lnSpc>
              <a:spcBef>
                <a:spcPts val="1800"/>
              </a:spcBef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运送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过程中： ①患者头部卧于大轮端。 </a:t>
            </a: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②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护士站于病人头侧，便于观察 。 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③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上下坡时头在高处  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。④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保持输液、引流及给氧通畅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。⑤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骨折病人车上垫木板，固定骨折部位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。⑥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颅脑损伤、颌面部外伤及昏迷病人将头偏向一侧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 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⑦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进出门口不可用车撞门。冬季注意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保暖。</a:t>
            </a:r>
          </a:p>
        </p:txBody>
      </p:sp>
    </p:spTree>
  </p:cSld>
  <p:clrMapOvr>
    <a:masterClrMapping/>
  </p:clrMapOvr>
  <p:transition spd="slow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运送患者法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478969" y="1474471"/>
            <a:ext cx="2678311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三、平车运送法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987469" y="2494508"/>
            <a:ext cx="8290087" cy="2087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评价</a:t>
            </a:r>
          </a:p>
          <a:p>
            <a:pPr marL="457200" indent="-457200">
              <a:buFont typeface="+mj-lt"/>
              <a:buAutoNum type="arabicPeriod"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感觉舒适、安全。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457200" indent="-457200">
              <a:buFont typeface="+mj-lt"/>
              <a:buAutoNum type="arabicPeriod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无病情变化和并发症。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457200" indent="-457200">
              <a:buFont typeface="+mj-lt"/>
              <a:buAutoNum type="arabicPeriod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各管道通畅。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457200" indent="-457200">
              <a:buFont typeface="+mj-lt"/>
              <a:buAutoNum type="arabicPeriod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搬运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动作正确，轻稳，节力，协调。</a:t>
            </a:r>
          </a:p>
        </p:txBody>
      </p:sp>
    </p:spTree>
  </p:cSld>
  <p:clrMapOvr>
    <a:masterClrMapping/>
  </p:clrMapOvr>
  <p:transition spd="slow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运送患者法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3" b="6068"/>
          <a:stretch>
            <a:fillRect/>
          </a:stretch>
        </p:blipFill>
        <p:spPr>
          <a:xfrm>
            <a:off x="4147457" y="1691884"/>
            <a:ext cx="3897086" cy="3897848"/>
          </a:xfrm>
          <a:custGeom>
            <a:avLst/>
            <a:gdLst>
              <a:gd name="connsiteX0" fmla="*/ 0 w 3897086"/>
              <a:gd name="connsiteY0" fmla="*/ 0 h 3897086"/>
              <a:gd name="connsiteX1" fmla="*/ 3897086 w 3897086"/>
              <a:gd name="connsiteY1" fmla="*/ 0 h 3897086"/>
              <a:gd name="connsiteX2" fmla="*/ 3897086 w 3897086"/>
              <a:gd name="connsiteY2" fmla="*/ 3897086 h 3897086"/>
              <a:gd name="connsiteX3" fmla="*/ 0 w 3897086"/>
              <a:gd name="connsiteY3" fmla="*/ 3897086 h 389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7086" h="3897086">
                <a:moveTo>
                  <a:pt x="0" y="0"/>
                </a:moveTo>
                <a:lnTo>
                  <a:pt x="3897086" y="0"/>
                </a:lnTo>
                <a:lnTo>
                  <a:pt x="3897086" y="3897086"/>
                </a:lnTo>
                <a:lnTo>
                  <a:pt x="0" y="3897086"/>
                </a:lnTo>
                <a:close/>
              </a:path>
            </a:pathLst>
          </a:custGeom>
          <a:noFill/>
        </p:spPr>
      </p:pic>
      <p:sp>
        <p:nvSpPr>
          <p:cNvPr id="16" name="矩形 15"/>
          <p:cNvSpPr/>
          <p:nvPr/>
        </p:nvSpPr>
        <p:spPr>
          <a:xfrm>
            <a:off x="8044543" y="1692956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648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78" y="1692648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4542" y="4928355"/>
            <a:ext cx="3740757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163"/>
            <a:ext cx="355299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77" y="2354027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13019" y="1730795"/>
            <a:ext cx="1847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课前思考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98872" y="4966500"/>
            <a:ext cx="1632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想一想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605" y="4922794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708" y="1687089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 Box 6"/>
          <p:cNvSpPr>
            <a:spLocks noChangeArrowheads="1"/>
          </p:cNvSpPr>
          <p:nvPr/>
        </p:nvSpPr>
        <p:spPr bwMode="auto">
          <a:xfrm>
            <a:off x="1147375" y="2785853"/>
            <a:ext cx="2820988" cy="2285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李强，男，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65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岁，退休工人，诊断为“脑血栓”住院，经病情稳定，需要出院回家休息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7" name="文本框 26"/>
          <p:cNvSpPr>
            <a:spLocks noChangeArrowheads="1"/>
          </p:cNvSpPr>
          <p:nvPr/>
        </p:nvSpPr>
        <p:spPr bwMode="auto">
          <a:xfrm>
            <a:off x="8318046" y="2035242"/>
            <a:ext cx="2838450" cy="256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护士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应选用什么运送工具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送患者到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病房？</a:t>
            </a:r>
          </a:p>
          <a:p>
            <a:pPr marL="342900" indent="-342900">
              <a:lnSpc>
                <a:spcPct val="125000"/>
              </a:lnSpc>
              <a:spcBef>
                <a:spcPct val="50000"/>
              </a:spcBef>
              <a:buFont typeface="Wingdings" panose="05000000000000000000" pitchFamily="2" charset="2"/>
              <a:buChar char="u"/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运送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过程中注意哪些问题？</a:t>
            </a:r>
          </a:p>
        </p:txBody>
      </p:sp>
    </p:spTree>
  </p:cSld>
  <p:clrMapOvr>
    <a:masterClrMapping/>
  </p:clrMapOvr>
  <p:transition spd="slow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226383" y="1306606"/>
            <a:ext cx="1739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课堂小结</a:t>
            </a:r>
          </a:p>
        </p:txBody>
      </p:sp>
      <p:sp>
        <p:nvSpPr>
          <p:cNvPr id="16" name="矩形 15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入院和出院的护理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直角三角形 19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1090671" y="2400641"/>
            <a:ext cx="9878300" cy="2614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Verdana" panose="020B0604030504040204" pitchFamily="34" charset="0"/>
              </a:rPr>
              <a:t>患者</a:t>
            </a:r>
            <a:r>
              <a:rPr lang="zh-CN" altLang="en-US" sz="2400" b="1" dirty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Verdana" panose="020B0604030504040204" pitchFamily="34" charset="0"/>
              </a:rPr>
              <a:t>入病区后的护理工作包括一般患者的护理和急诊患者的护理工作。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Verdana" panose="020B0604030504040204" pitchFamily="34" charset="0"/>
              </a:rPr>
              <a:t>根据</a:t>
            </a:r>
            <a:r>
              <a:rPr lang="zh-CN" altLang="en-US" sz="2400" b="1" dirty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Verdana" panose="020B0604030504040204" pitchFamily="34" charset="0"/>
              </a:rPr>
              <a:t>患者病情的轻重缓急及自理能力，临床上分别给予特级、一级、二级、三级护理。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Verdana" panose="020B0604030504040204" pitchFamily="34" charset="0"/>
              </a:rPr>
              <a:t>患者</a:t>
            </a:r>
            <a:r>
              <a:rPr lang="zh-CN" altLang="en-US" sz="2400" b="1" dirty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Verdana" panose="020B0604030504040204" pitchFamily="34" charset="0"/>
              </a:rPr>
              <a:t>出入院的护理包括出院前、出院时和出院后的护理。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zh-CN" altLang="en-US" sz="2400" b="1" dirty="0" smtClean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Verdana" panose="020B0604030504040204" pitchFamily="34" charset="0"/>
              </a:rPr>
              <a:t>对</a:t>
            </a:r>
            <a:r>
              <a:rPr lang="zh-CN" altLang="en-US" sz="2400" b="1" dirty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Verdana" panose="020B0604030504040204" pitchFamily="34" charset="0"/>
              </a:rPr>
              <a:t>躯体活动受限的患者在临床上常采用轮椅、或平车的运送方法。</a:t>
            </a:r>
          </a:p>
          <a:p>
            <a:pPr>
              <a:lnSpc>
                <a:spcPct val="120000"/>
              </a:lnSpc>
            </a:pPr>
            <a:endParaRPr lang="zh-CN" alt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Verdana" panose="020B0604030504040204" pitchFamily="34" charset="0"/>
              <a:ea typeface="微软雅黑" panose="020B0503020204020204" pitchFamily="34" charset="-122"/>
              <a:sym typeface="Verdana" panose="020B0604030504040204" pitchFamily="34" charset="0"/>
            </a:endParaRPr>
          </a:p>
        </p:txBody>
      </p:sp>
    </p:spTree>
  </p:cSld>
  <p:clrMapOvr>
    <a:masterClrMapping/>
  </p:clrMapOvr>
  <p:transition spd="slow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226383" y="1306606"/>
            <a:ext cx="1739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16" name="矩形 15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入院和出院的护理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直角三角形 19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2032151" y="2135919"/>
            <a:ext cx="8200724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A3/A4</a:t>
            </a:r>
            <a:r>
              <a:rPr lang="zh-CN" altLang="en-US" sz="2400" b="1" dirty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型题</a:t>
            </a:r>
            <a:endParaRPr lang="en-US" altLang="zh-CN" sz="2400" b="1" dirty="0">
              <a:solidFill>
                <a:schemeClr val="tx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（</a:t>
            </a:r>
            <a:r>
              <a:rPr lang="en-US" altLang="zh-CN" sz="2400" b="1" dirty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1-2</a:t>
            </a:r>
            <a:r>
              <a:rPr lang="zh-CN" altLang="en-US" sz="2400" b="1" dirty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题共用题干</a:t>
            </a:r>
            <a:r>
              <a:rPr lang="zh-CN" altLang="en-US" sz="2400" b="1" dirty="0" smtClean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）</a:t>
            </a:r>
            <a:endParaRPr lang="en-US" altLang="zh-CN" sz="2400" b="1" dirty="0" smtClean="0">
              <a:solidFill>
                <a:schemeClr val="tx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endParaRPr lang="en-US" altLang="zh-CN" sz="2400" b="1" dirty="0">
              <a:solidFill>
                <a:schemeClr val="tx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    李</a:t>
            </a:r>
            <a:r>
              <a:rPr lang="zh-CN" altLang="en-US" sz="2400" b="1" dirty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某，女，因外伤急诊入院，患者烦躁不安，面容苍白，</a:t>
            </a:r>
            <a:r>
              <a:rPr lang="en-US" altLang="zh-CN" sz="2400" b="1" dirty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BP70/40mmHg</a:t>
            </a:r>
            <a:r>
              <a:rPr lang="zh-CN" altLang="en-US" sz="2400" b="1" dirty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2400" b="1" dirty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P115</a:t>
            </a:r>
            <a:r>
              <a:rPr lang="zh-CN" altLang="en-US" sz="2400" b="1" dirty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次</a:t>
            </a:r>
            <a:r>
              <a:rPr lang="en-US" altLang="zh-CN" sz="2400" b="1" dirty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/</a:t>
            </a:r>
            <a:r>
              <a:rPr lang="zh-CN" altLang="en-US" sz="2400" b="1" dirty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分钟。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459936" y="2490022"/>
            <a:ext cx="9509034" cy="2179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入院护理概念</a:t>
            </a:r>
          </a:p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是指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门诊或急诊就诊，经医生初步诊断确定需要住院检查或治疗，并由医生签发住院证后，护理人员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所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进行的一系列的治疗护理活动。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患者入院的护理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276961" y="1467917"/>
            <a:ext cx="375988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一、住院处的护理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226383" y="1306606"/>
            <a:ext cx="1739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16" name="矩形 15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入院和出院的护理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直角三角形 19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 Box 16"/>
          <p:cNvSpPr txBox="1">
            <a:spLocks noChangeArrowheads="1"/>
          </p:cNvSpPr>
          <p:nvPr/>
        </p:nvSpPr>
        <p:spPr bwMode="auto">
          <a:xfrm>
            <a:off x="2765424" y="2105025"/>
            <a:ext cx="7126311" cy="3043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1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、入院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护理的首要步骤为（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    ）</a:t>
            </a:r>
            <a:endParaRPr lang="en-US" altLang="zh-CN" sz="24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楷体_GB2312" pitchFamily="49" charset="-122"/>
            </a:endParaRPr>
          </a:p>
          <a:p>
            <a:pPr marL="457200" indent="-457200">
              <a:buAutoNum type="arabicPeriod"/>
            </a:pP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楷体_GB2312" pitchFamily="49" charset="-122"/>
            </a:endParaRPr>
          </a:p>
          <a:p>
            <a:r>
              <a:rPr lang="zh-CN" alt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A. 热情接待，介绍环境</a:t>
            </a:r>
          </a:p>
          <a:p>
            <a:r>
              <a:rPr lang="zh-CN" alt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B. 安置休克卧位，测量生命体征，输液，通知医生</a:t>
            </a:r>
          </a:p>
          <a:p>
            <a:r>
              <a:rPr lang="zh-CN" alt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C. 填写各种表格，完成入院护理评估单</a:t>
            </a:r>
          </a:p>
          <a:p>
            <a:r>
              <a:rPr lang="zh-CN" alt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D. 了解健康情况</a:t>
            </a:r>
          </a:p>
          <a:p>
            <a:r>
              <a:rPr lang="zh-CN" alt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E. 准备急救物品，等待值班医生</a:t>
            </a:r>
          </a:p>
          <a:p>
            <a:endParaRPr lang="zh-CN" altLang="en-US" sz="24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楷体_GB2312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669814" y="2043550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226383" y="1306606"/>
            <a:ext cx="1739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16" name="矩形 15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入院和出院的护理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直角三角形 19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 Box 16"/>
          <p:cNvSpPr txBox="1">
            <a:spLocks noChangeArrowheads="1"/>
          </p:cNvSpPr>
          <p:nvPr/>
        </p:nvSpPr>
        <p:spPr bwMode="auto">
          <a:xfrm>
            <a:off x="2765424" y="2105025"/>
            <a:ext cx="7126311" cy="340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2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、患者需用平车送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CT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室检查，下列操作方法不正确的是（     ）</a:t>
            </a:r>
            <a:endParaRPr lang="en-US" altLang="zh-CN" sz="24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楷体_GB2312" pitchFamily="49" charset="-122"/>
            </a:endParaRPr>
          </a:p>
          <a:p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楷体_GB2312" pitchFamily="49" charset="-122"/>
            </a:endParaRPr>
          </a:p>
          <a:p>
            <a:pPr marL="457200" indent="-457200">
              <a:buFont typeface="+mj-lt"/>
              <a:buAutoNum type="alphaUcPeriod"/>
            </a:pPr>
            <a:r>
              <a:rPr lang="zh-CN" altLang="en-US" sz="2400" b="1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输液吸氧不可中断</a:t>
            </a:r>
            <a:endParaRPr lang="en-US" altLang="zh-CN" sz="2400" b="1" dirty="0" smtClean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楷体_GB2312" pitchFamily="49" charset="-122"/>
            </a:endParaRPr>
          </a:p>
          <a:p>
            <a:pPr marL="457200" indent="-457200">
              <a:buFont typeface="+mj-lt"/>
              <a:buAutoNum type="alphaUcPeriod"/>
            </a:pPr>
            <a:r>
              <a:rPr lang="zh-CN" altLang="en-US" sz="2400" b="1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患者头部卧于平车大轮端</a:t>
            </a:r>
            <a:endParaRPr lang="en-US" altLang="zh-CN" sz="2400" b="1" dirty="0" smtClean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楷体_GB2312" pitchFamily="49" charset="-122"/>
            </a:endParaRPr>
          </a:p>
          <a:p>
            <a:pPr marL="457200" indent="-457200">
              <a:buFont typeface="+mj-lt"/>
              <a:buAutoNum type="alphaUcPeriod"/>
            </a:pPr>
            <a:r>
              <a:rPr lang="zh-CN" altLang="en-US" sz="2400" b="1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护士在患者头侧</a:t>
            </a:r>
            <a:endParaRPr lang="en-US" altLang="zh-CN" sz="2400" b="1" dirty="0" smtClean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楷体_GB2312" pitchFamily="49" charset="-122"/>
            </a:endParaRPr>
          </a:p>
          <a:p>
            <a:pPr marL="457200" indent="-457200">
              <a:buFont typeface="+mj-lt"/>
              <a:buAutoNum type="alphaUcPeriod"/>
            </a:pPr>
            <a:r>
              <a:rPr lang="zh-CN" altLang="en-US" sz="2400" b="1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根据体重采用单人搬运法</a:t>
            </a:r>
            <a:endParaRPr lang="zh-CN" altLang="en-US" sz="24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楷体_GB2312" pitchFamily="49" charset="-122"/>
            </a:endParaRPr>
          </a:p>
          <a:p>
            <a:pPr marL="457200" indent="-457200">
              <a:buFont typeface="+mj-lt"/>
              <a:buAutoNum type="alphaUcPeriod"/>
            </a:pPr>
            <a:r>
              <a:rPr lang="zh-CN" altLang="en-US" sz="2400" b="1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注意保暖</a:t>
            </a:r>
            <a:endParaRPr lang="zh-CN" altLang="en-US" sz="24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楷体_GB2312" pitchFamily="49" charset="-122"/>
            </a:endParaRPr>
          </a:p>
          <a:p>
            <a:endParaRPr lang="zh-CN" altLang="en-US" sz="24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楷体_GB2312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51247" y="2413355"/>
            <a:ext cx="442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4855690" y="1306606"/>
            <a:ext cx="24807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角色扮演活动</a:t>
            </a:r>
          </a:p>
        </p:txBody>
      </p:sp>
      <p:sp>
        <p:nvSpPr>
          <p:cNvPr id="16" name="矩形 15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入院和出院的护理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直角三角形 19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1192827" y="2125012"/>
            <a:ext cx="9555163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zh-CN" altLang="en-US" sz="2400" b="1" dirty="0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Verdana" panose="020B0604030504040204" pitchFamily="34" charset="0"/>
              </a:rPr>
              <a:t>       </a:t>
            </a:r>
            <a:r>
              <a:rPr lang="zh-CN" altLang="en-US" sz="2400" b="1" dirty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Verdana" panose="020B0604030504040204" pitchFamily="34" charset="0"/>
              </a:rPr>
              <a:t> 刘某，男，42岁，因受凉后头痛、发热、全身乏力三天来医院就诊，患者面色潮红、呼吸急促，咳嗽、咳铁锈色痰。门诊诊断为</a:t>
            </a:r>
            <a:r>
              <a:rPr lang="zh-CN" altLang="en-US" sz="2400" b="1" dirty="0">
                <a:solidFill>
                  <a:schemeClr val="tx1"/>
                </a:solidFill>
                <a:ea typeface="微软雅黑" panose="020B0503020204020204" pitchFamily="34" charset="-122"/>
                <a:sym typeface="Verdana" panose="020B0604030504040204" pitchFamily="34" charset="0"/>
              </a:rPr>
              <a:t>“</a:t>
            </a:r>
            <a:r>
              <a:rPr lang="zh-CN" altLang="en-US" sz="2400" b="1" dirty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Verdana" panose="020B0604030504040204" pitchFamily="34" charset="0"/>
              </a:rPr>
              <a:t>大叶性肺炎</a:t>
            </a:r>
            <a:r>
              <a:rPr lang="zh-CN" altLang="en-US" sz="2400" b="1" dirty="0">
                <a:solidFill>
                  <a:schemeClr val="tx1"/>
                </a:solidFill>
                <a:ea typeface="微软雅黑" panose="020B0503020204020204" pitchFamily="34" charset="-122"/>
                <a:sym typeface="Verdana" panose="020B0604030504040204" pitchFamily="34" charset="0"/>
              </a:rPr>
              <a:t>”</a:t>
            </a:r>
            <a:r>
              <a:rPr lang="zh-CN" altLang="en-US" sz="2400" b="1" dirty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Verdana" panose="020B0604030504040204" pitchFamily="34" charset="0"/>
              </a:rPr>
              <a:t>收入院。作为病区护士，你如何为新入院患者提供护理服务？</a:t>
            </a:r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Verdana" panose="020B0604030504040204" pitchFamily="34" charset="0"/>
              </a:rPr>
              <a:t>      学生分组进行角色扮演，每3～4人为一组，分别轮流扮演护士、患者和家属。</a:t>
            </a:r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       </a:t>
            </a:r>
            <a:endParaRPr lang="zh-CN" altLang="en-US" dirty="0"/>
          </a:p>
        </p:txBody>
      </p:sp>
    </p:spTree>
  </p:cSld>
  <p:clrMapOvr>
    <a:masterClrMapping/>
  </p:clrMapOvr>
  <p:transition spd="slow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入院和出院的护理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>
            <a:hlinkClick r:id="rId2" action="ppaction://hlinksldjump"/>
          </p:cNvPr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979875" y="2552700"/>
            <a:ext cx="423224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88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99556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459936" y="2490022"/>
            <a:ext cx="950903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一般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住院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证→ 办理入院手续→ 卫生处置→ 护送入病区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患者入院的护理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276961" y="1467917"/>
            <a:ext cx="375988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一、住院处的护理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459936" y="2490022"/>
            <a:ext cx="1922242" cy="581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急诊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</a:t>
            </a:r>
            <a:r>
              <a:rPr lang="zh-CN" altLang="en-US" sz="2800" b="1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</a:t>
            </a:r>
            <a:endParaRPr lang="en-US" altLang="zh-CN" sz="2800" b="1" dirty="0" smtClean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患者入院的护理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276961" y="1467917"/>
            <a:ext cx="375988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一、住院处的护理</a:t>
            </a:r>
          </a:p>
        </p:txBody>
      </p:sp>
      <p:sp>
        <p:nvSpPr>
          <p:cNvPr id="25" name="文本框 25"/>
          <p:cNvSpPr>
            <a:spLocks noChangeArrowheads="1"/>
          </p:cNvSpPr>
          <p:nvPr/>
        </p:nvSpPr>
        <p:spPr bwMode="auto">
          <a:xfrm>
            <a:off x="5820069" y="3276358"/>
            <a:ext cx="2267753" cy="48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护送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入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病区</a:t>
            </a:r>
          </a:p>
        </p:txBody>
      </p:sp>
      <p:sp>
        <p:nvSpPr>
          <p:cNvPr id="27" name="文本框 25"/>
          <p:cNvSpPr>
            <a:spLocks noChangeArrowheads="1"/>
          </p:cNvSpPr>
          <p:nvPr/>
        </p:nvSpPr>
        <p:spPr bwMode="auto">
          <a:xfrm>
            <a:off x="4581893" y="4019891"/>
            <a:ext cx="1470781" cy="48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手术室</a:t>
            </a:r>
            <a:endParaRPr lang="zh-CN" altLang="en-US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" name="文本框 25"/>
          <p:cNvSpPr>
            <a:spLocks noChangeArrowheads="1"/>
          </p:cNvSpPr>
          <p:nvPr/>
        </p:nvSpPr>
        <p:spPr bwMode="auto">
          <a:xfrm>
            <a:off x="1350662" y="3287142"/>
            <a:ext cx="42846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住院医生签发住院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证</a:t>
            </a:r>
            <a:endParaRPr lang="zh-CN" altLang="en-US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圆角右箭头 6"/>
          <p:cNvSpPr/>
          <p:nvPr/>
        </p:nvSpPr>
        <p:spPr>
          <a:xfrm flipV="1">
            <a:off x="3617573" y="3764367"/>
            <a:ext cx="574795" cy="61354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圆角右箭头 31"/>
          <p:cNvSpPr/>
          <p:nvPr/>
        </p:nvSpPr>
        <p:spPr>
          <a:xfrm rot="16200000" flipV="1">
            <a:off x="6195738" y="3744993"/>
            <a:ext cx="574795" cy="61354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右箭头 7"/>
          <p:cNvSpPr/>
          <p:nvPr/>
        </p:nvSpPr>
        <p:spPr>
          <a:xfrm>
            <a:off x="4817649" y="3361710"/>
            <a:ext cx="595380" cy="290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右箭头 32"/>
          <p:cNvSpPr/>
          <p:nvPr/>
        </p:nvSpPr>
        <p:spPr>
          <a:xfrm>
            <a:off x="7677198" y="3361710"/>
            <a:ext cx="595380" cy="290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25"/>
          <p:cNvSpPr>
            <a:spLocks noChangeArrowheads="1"/>
          </p:cNvSpPr>
          <p:nvPr/>
        </p:nvSpPr>
        <p:spPr bwMode="auto">
          <a:xfrm>
            <a:off x="8457334" y="3276358"/>
            <a:ext cx="2862744" cy="48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补办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住院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手续</a:t>
            </a:r>
            <a:endParaRPr lang="zh-CN" altLang="en-US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459936" y="2490022"/>
            <a:ext cx="1922242" cy="581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一般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</a:t>
            </a:r>
            <a:r>
              <a:rPr lang="zh-CN" altLang="en-US" sz="2800" b="1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</a:t>
            </a:r>
            <a:endParaRPr lang="en-US" altLang="zh-CN" sz="2800" b="1" dirty="0" smtClean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患者入院的护理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276961" y="1467917"/>
            <a:ext cx="375988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二、病区初步护理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5"/>
          <p:cNvSpPr>
            <a:spLocks noChangeArrowheads="1"/>
          </p:cNvSpPr>
          <p:nvPr/>
        </p:nvSpPr>
        <p:spPr bwMode="auto">
          <a:xfrm>
            <a:off x="3382178" y="2284010"/>
            <a:ext cx="950912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．准备床单位</a:t>
            </a:r>
            <a:endParaRPr 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．迎接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新患者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．通知医生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诊查患者</a:t>
            </a:r>
            <a:endParaRPr 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．入院护理评估</a:t>
            </a:r>
            <a:endParaRPr 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5. </a:t>
            </a:r>
            <a:r>
              <a:rPr 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填写住院病历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及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护理表格</a:t>
            </a:r>
            <a:endParaRPr 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．介绍与指导</a:t>
            </a:r>
          </a:p>
          <a:p>
            <a:r>
              <a:rPr 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．</a:t>
            </a:r>
            <a:r>
              <a:rPr 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实施护理</a:t>
            </a:r>
            <a:endParaRPr 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4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459936" y="2490022"/>
            <a:ext cx="1922242" cy="581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急诊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</a:t>
            </a:r>
            <a:r>
              <a:rPr lang="zh-CN" altLang="en-US" sz="2800" b="1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</a:t>
            </a:r>
            <a:endParaRPr lang="en-US" altLang="zh-CN" sz="2800" b="1" dirty="0" smtClean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患者入院的护理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276961" y="1467917"/>
            <a:ext cx="375988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二、病区初步护理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4" name="Rectangle 18"/>
          <p:cNvSpPr>
            <a:spLocks noChangeArrowheads="1"/>
          </p:cNvSpPr>
          <p:nvPr/>
        </p:nvSpPr>
        <p:spPr bwMode="auto">
          <a:xfrm>
            <a:off x="3422356" y="2453328"/>
            <a:ext cx="6086475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．通知医生做好急救准备。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．认真交接。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．配合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抢救，做好护理记录。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2189</Words>
  <Application>Microsoft Office PowerPoint</Application>
  <PresentationFormat>宽屏</PresentationFormat>
  <Paragraphs>361</Paragraphs>
  <Slides>53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53</vt:i4>
      </vt:variant>
    </vt:vector>
  </HeadingPairs>
  <TitlesOfParts>
    <vt:vector size="65" baseType="lpstr">
      <vt:lpstr>楷体</vt:lpstr>
      <vt:lpstr>楷体_GB2312</vt:lpstr>
      <vt:lpstr>宋体</vt:lpstr>
      <vt:lpstr>微软雅黑</vt:lpstr>
      <vt:lpstr>Arial</vt:lpstr>
      <vt:lpstr>Calibri</vt:lpstr>
      <vt:lpstr>Calibri Light</vt:lpstr>
      <vt:lpstr>Tahoma</vt:lpstr>
      <vt:lpstr>Verdana</vt:lpstr>
      <vt:lpstr>Wingdings</vt:lpstr>
      <vt:lpstr>Office 主题</vt:lpstr>
      <vt:lpstr>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nj</dc:creator>
  <cp:lastModifiedBy>崔 博</cp:lastModifiedBy>
  <cp:revision>92</cp:revision>
  <dcterms:created xsi:type="dcterms:W3CDTF">2015-02-25T02:36:00Z</dcterms:created>
  <dcterms:modified xsi:type="dcterms:W3CDTF">2019-12-31T04:58:32Z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