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sldIdLst>
    <p:sldId id="259" r:id="rId2"/>
    <p:sldId id="264" r:id="rId3"/>
    <p:sldId id="265" r:id="rId4"/>
    <p:sldId id="304" r:id="rId5"/>
    <p:sldId id="297" r:id="rId6"/>
    <p:sldId id="272" r:id="rId7"/>
    <p:sldId id="276" r:id="rId8"/>
    <p:sldId id="277" r:id="rId9"/>
    <p:sldId id="280" r:id="rId10"/>
    <p:sldId id="281" r:id="rId11"/>
    <p:sldId id="282" r:id="rId12"/>
    <p:sldId id="278" r:id="rId13"/>
    <p:sldId id="279" r:id="rId14"/>
    <p:sldId id="283" r:id="rId15"/>
    <p:sldId id="284" r:id="rId16"/>
    <p:sldId id="285" r:id="rId17"/>
    <p:sldId id="286" r:id="rId18"/>
    <p:sldId id="289" r:id="rId19"/>
    <p:sldId id="290" r:id="rId20"/>
    <p:sldId id="287" r:id="rId21"/>
    <p:sldId id="291" r:id="rId22"/>
    <p:sldId id="292" r:id="rId23"/>
    <p:sldId id="293" r:id="rId24"/>
    <p:sldId id="295" r:id="rId25"/>
    <p:sldId id="298" r:id="rId26"/>
    <p:sldId id="296" r:id="rId27"/>
    <p:sldId id="303" r:id="rId28"/>
    <p:sldId id="288" r:id="rId29"/>
    <p:sldId id="299" r:id="rId30"/>
    <p:sldId id="300" r:id="rId31"/>
    <p:sldId id="301" r:id="rId32"/>
    <p:sldId id="302" r:id="rId33"/>
    <p:sldId id="305" r:id="rId34"/>
    <p:sldId id="306" r:id="rId35"/>
    <p:sldId id="307" r:id="rId36"/>
    <p:sldId id="308" r:id="rId37"/>
    <p:sldId id="309" r:id="rId38"/>
    <p:sldId id="310" r:id="rId39"/>
    <p:sldId id="311" r:id="rId40"/>
    <p:sldId id="312" r:id="rId41"/>
    <p:sldId id="313" r:id="rId42"/>
    <p:sldId id="314" r:id="rId43"/>
    <p:sldId id="315" r:id="rId44"/>
    <p:sldId id="317" r:id="rId45"/>
    <p:sldId id="316" r:id="rId46"/>
    <p:sldId id="318" r:id="rId47"/>
    <p:sldId id="319" r:id="rId48"/>
    <p:sldId id="320" r:id="rId49"/>
    <p:sldId id="321" r:id="rId50"/>
    <p:sldId id="323" r:id="rId51"/>
    <p:sldId id="324" r:id="rId52"/>
    <p:sldId id="325" r:id="rId53"/>
    <p:sldId id="271" r:id="rId54"/>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76">
          <p15:clr>
            <a:srgbClr val="A4A3A4"/>
          </p15:clr>
        </p15:guide>
        <p15:guide id="2" pos="3816">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5B9BD5"/>
    <a:srgbClr val="3786CD"/>
    <a:srgbClr val="5799D5"/>
    <a:srgbClr val="A6366E"/>
    <a:srgbClr val="C8568F"/>
    <a:srgbClr val="C14382"/>
    <a:srgbClr val="D274A3"/>
    <a:srgbClr val="307B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65" autoAdjust="0"/>
    <p:restoredTop sz="94089" autoAdjust="0"/>
  </p:normalViewPr>
  <p:slideViewPr>
    <p:cSldViewPr snapToGrid="0">
      <p:cViewPr varScale="1">
        <p:scale>
          <a:sx n="76" d="100"/>
          <a:sy n="76" d="100"/>
        </p:scale>
        <p:origin x="428" y="52"/>
      </p:cViewPr>
      <p:guideLst>
        <p:guide orient="horz" pos="2176"/>
        <p:guide pos="3816"/>
      </p:guideLst>
    </p:cSldViewPr>
  </p:slideViewPr>
  <p:notesTextViewPr>
    <p:cViewPr>
      <p:scale>
        <a:sx n="1" d="1"/>
        <a:sy n="1" d="1"/>
      </p:scale>
      <p:origin x="0" y="0"/>
    </p:cViewPr>
  </p:notesTextViewPr>
  <p:notesViewPr>
    <p:cSldViewPr snapToGrid="0">
      <p:cViewPr varScale="1">
        <p:scale>
          <a:sx n="83" d="100"/>
          <a:sy n="83" d="100"/>
        </p:scale>
        <p:origin x="2976"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C2312CE0-ED3F-4041-B8CC-F33BF413335F}" type="datetimeFigureOut">
              <a:rPr lang="zh-CN" altLang="en-US"/>
              <a:t>2019/12/31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1E1C6785-8066-4A2D-862C-A25CA5F8E91E}" type="slidenum">
              <a:rPr lang="zh-CN" altLang="en-US"/>
              <a:t>‹#›</a:t>
            </a:fld>
            <a:endParaRPr lang="zh-CN" altLang="en-US"/>
          </a:p>
        </p:txBody>
      </p:sp>
    </p:spTree>
    <p:extLst>
      <p:ext uri="{BB962C8B-B14F-4D97-AF65-F5344CB8AC3E}">
        <p14:creationId xmlns:p14="http://schemas.microsoft.com/office/powerpoint/2010/main" val="36754256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幻灯片图像占位符 1"/>
          <p:cNvSpPr>
            <a:spLocks noGrp="1" noRot="1" noChangeAspect="1"/>
          </p:cNvSpPr>
          <p:nvPr>
            <p:ph type="sldImg"/>
          </p:nvPr>
        </p:nvSpPr>
        <p:spPr bwMode="auto">
          <a:noFill/>
          <a:ln>
            <a:solidFill>
              <a:srgbClr val="000000"/>
            </a:solidFill>
            <a:miter lim="800000"/>
          </a:ln>
        </p:spPr>
      </p:sp>
      <p:sp>
        <p:nvSpPr>
          <p:cNvPr id="1945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945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62BA1716-F3A3-4137-B08B-CBDBA3A0045D}" type="slidenum">
              <a:rPr lang="zh-CN" altLang="en-US"/>
              <a:t>1</a:t>
            </a:fld>
            <a:endParaRPr lang="zh-CN" altLang="en-US"/>
          </a:p>
        </p:txBody>
      </p:sp>
    </p:spTree>
    <p:extLst>
      <p:ext uri="{BB962C8B-B14F-4D97-AF65-F5344CB8AC3E}">
        <p14:creationId xmlns:p14="http://schemas.microsoft.com/office/powerpoint/2010/main" val="3767182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幻灯片图像占位符 1"/>
          <p:cNvSpPr>
            <a:spLocks noGrp="1" noRot="1" noChangeAspect="1" noTextEdit="1"/>
          </p:cNvSpPr>
          <p:nvPr>
            <p:ph type="sldImg"/>
          </p:nvPr>
        </p:nvSpPr>
        <p:spPr bwMode="auto">
          <a:noFill/>
          <a:ln>
            <a:solidFill>
              <a:srgbClr val="000000"/>
            </a:solidFill>
            <a:miter lim="800000"/>
          </a:ln>
        </p:spPr>
      </p:sp>
      <p:sp>
        <p:nvSpPr>
          <p:cNvPr id="5427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9459" name="灯片编号占位符 3"/>
          <p:cNvSpPr txBox="1">
            <a:spLocks noGrp="1"/>
          </p:cNvSpPr>
          <p:nvPr/>
        </p:nvSpPr>
        <p:spPr bwMode="auto">
          <a:xfrm>
            <a:off x="3884613" y="8685213"/>
            <a:ext cx="2971800" cy="458787"/>
          </a:xfrm>
          <a:prstGeom prst="rect">
            <a:avLst/>
          </a:prstGeom>
          <a:noFill/>
          <a:ln>
            <a:miter lim="800000"/>
          </a:ln>
        </p:spPr>
        <p:txBody>
          <a:bodyPr anchor="b"/>
          <a:lstStyle/>
          <a:p>
            <a:pPr algn="r">
              <a:defRPr/>
            </a:pPr>
            <a:fld id="{E05C4B7D-BA06-43A3-B910-336AC328C164}" type="slidenum">
              <a:rPr lang="zh-CN" altLang="en-US" sz="1200">
                <a:latin typeface="+mn-lt"/>
                <a:ea typeface="+mn-ea"/>
              </a:rPr>
              <a:t>24</a:t>
            </a:fld>
            <a:endParaRPr lang="zh-CN" altLang="en-US" sz="1200">
              <a:latin typeface="+mn-lt"/>
              <a:ea typeface="+mn-ea"/>
            </a:endParaRPr>
          </a:p>
        </p:txBody>
      </p:sp>
    </p:spTree>
    <p:extLst>
      <p:ext uri="{BB962C8B-B14F-4D97-AF65-F5344CB8AC3E}">
        <p14:creationId xmlns:p14="http://schemas.microsoft.com/office/powerpoint/2010/main" val="15230199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1E53E542-6087-4A10-AE9B-8B546C137B47}" type="datetimeFigureOut">
              <a:rPr lang="zh-CN" altLang="en-US"/>
              <a:t>2019/12/31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83B4CE6-EE3A-4365-ABF0-610DFA73B69E}" type="slidenum">
              <a:rPr lang="zh-CN" altLang="en-US"/>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7814289-197A-4AE1-92EB-A82BAA1CD458}" type="datetimeFigureOut">
              <a:rPr lang="zh-CN" altLang="en-US"/>
              <a:t>2019/12/31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06F71E5-90A9-4E5A-98CA-1475CAC7CAE8}"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E4602F2-B8DF-49C2-98A5-04ED3101BF48}" type="datetimeFigureOut">
              <a:rPr lang="zh-CN" altLang="en-US"/>
              <a:t>2019/12/31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6EBBDCA-FE96-4230-8413-089BCBFB5FFD}" type="slidenum">
              <a:rPr lang="zh-CN" altLang="en-US"/>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5CA94D1B-3ED6-48F0-9698-91FDD384F58E}" type="datetimeFigureOut">
              <a:rPr lang="zh-CN" altLang="en-US"/>
              <a:t>2019/12/31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F90536D-781B-4FF9-952E-705A5D5FBA8D}" type="slidenum">
              <a:rPr lang="zh-CN" altLang="en-US"/>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BF1CB407-EFED-445D-9EDF-270A3B7A3048}" type="datetimeFigureOut">
              <a:rPr lang="zh-CN" altLang="en-US"/>
              <a:t>2019/12/31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DD7F946-7737-44FC-8671-D94E2DDCCE86}" type="slidenum">
              <a:rPr lang="zh-CN" altLang="en-US"/>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DC5C3690-2884-4233-84BF-94A5B50B66A7}" type="datetimeFigureOut">
              <a:rPr lang="zh-CN" altLang="en-US"/>
              <a:t>2019/12/31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7385BAFA-5819-422F-B4BA-B7E425FD9389}" type="slidenum">
              <a:rPr lang="zh-CN" altLang="en-US"/>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9C4BE48A-25AB-4716-B38F-8CA0FF083462}" type="datetimeFigureOut">
              <a:rPr lang="zh-CN" altLang="en-US"/>
              <a:t>2019/12/31</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9E140C68-334C-4DE7-B1B5-C6683144CFFC}" type="slidenum">
              <a:rPr lang="zh-CN" altLang="en-US"/>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DE4D50C1-B313-4DEC-AF78-8995AEBCA53E}" type="datetimeFigureOut">
              <a:rPr lang="zh-CN" altLang="en-US"/>
              <a:t>2019/12/31</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CE9AEF57-1110-4524-93DB-15DE8916D53C}" type="slidenum">
              <a:rPr lang="zh-CN" altLang="en-US"/>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2731FCD6-BF0C-4791-8113-695DA2BEB608}" type="datetimeFigureOut">
              <a:rPr lang="zh-CN" altLang="en-US"/>
              <a:t>2019/12/31</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F3BDE7BF-BC41-46B2-AACE-A92A2169E51E}" type="slidenum">
              <a:rPr lang="zh-CN" altLang="en-US"/>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BB8BBFF6-BEF9-498D-9B42-18B9D999C112}" type="datetimeFigureOut">
              <a:rPr lang="zh-CN" altLang="en-US"/>
              <a:t>2019/12/31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6D674D16-0B37-4BE4-A410-027CC8E8FE7E}" type="slidenum">
              <a:rPr lang="zh-CN" altLang="en-US"/>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2E6E7463-9D4C-40FA-9167-89FCD30E0797}" type="datetimeFigureOut">
              <a:rPr lang="zh-CN" altLang="en-US"/>
              <a:t>2019/12/31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007A42C-E640-4E35-9AEF-ED5B4B1A92C4}" type="slidenum">
              <a:rPr lang="zh-CN" altLang="en-US"/>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5B9BD5"/>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1507430D-6F90-4C02-B473-14B8BDA48976}" type="datetimeFigureOut">
              <a:rPr lang="zh-CN" altLang="en-US"/>
              <a:t>2019/12/31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E57346D9-F52F-45D7-84A9-62E8E9005416}"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ea typeface="宋体" charset="-122"/>
        </a:defRPr>
      </a:lvl2pPr>
      <a:lvl3pPr algn="l" rtl="0" eaLnBrk="0" fontAlgn="base" hangingPunct="0">
        <a:lnSpc>
          <a:spcPct val="90000"/>
        </a:lnSpc>
        <a:spcBef>
          <a:spcPct val="0"/>
        </a:spcBef>
        <a:spcAft>
          <a:spcPct val="0"/>
        </a:spcAft>
        <a:defRPr sz="4400">
          <a:solidFill>
            <a:schemeClr val="tx1"/>
          </a:solidFill>
          <a:latin typeface="Calibri Light" pitchFamily="34" charset="0"/>
          <a:ea typeface="宋体" charset="-122"/>
        </a:defRPr>
      </a:lvl3pPr>
      <a:lvl4pPr algn="l" rtl="0" eaLnBrk="0" fontAlgn="base" hangingPunct="0">
        <a:lnSpc>
          <a:spcPct val="90000"/>
        </a:lnSpc>
        <a:spcBef>
          <a:spcPct val="0"/>
        </a:spcBef>
        <a:spcAft>
          <a:spcPct val="0"/>
        </a:spcAft>
        <a:defRPr sz="4400">
          <a:solidFill>
            <a:schemeClr val="tx1"/>
          </a:solidFill>
          <a:latin typeface="Calibri Light" pitchFamily="34" charset="0"/>
          <a:ea typeface="宋体" charset="-122"/>
        </a:defRPr>
      </a:lvl4pPr>
      <a:lvl5pPr algn="l" rtl="0" eaLnBrk="0" fontAlgn="base" hangingPunct="0">
        <a:lnSpc>
          <a:spcPct val="90000"/>
        </a:lnSpc>
        <a:spcBef>
          <a:spcPct val="0"/>
        </a:spcBef>
        <a:spcAft>
          <a:spcPct val="0"/>
        </a:spcAft>
        <a:defRPr sz="4400">
          <a:solidFill>
            <a:schemeClr val="tx1"/>
          </a:solidFill>
          <a:latin typeface="Calibri Light" pitchFamily="34" charset="0"/>
          <a:ea typeface="宋体" charset="-122"/>
        </a:defRPr>
      </a:lvl5pPr>
      <a:lvl6pPr marL="457200" algn="l" rtl="0" fontAlgn="base">
        <a:lnSpc>
          <a:spcPct val="90000"/>
        </a:lnSpc>
        <a:spcBef>
          <a:spcPct val="0"/>
        </a:spcBef>
        <a:spcAft>
          <a:spcPct val="0"/>
        </a:spcAft>
        <a:defRPr sz="4400">
          <a:solidFill>
            <a:schemeClr val="tx1"/>
          </a:solidFill>
          <a:latin typeface="Calibri Light" pitchFamily="34" charset="0"/>
          <a:ea typeface="宋体"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charset="-122"/>
        </a:defRPr>
      </a:lvl9pPr>
    </p:titleStyle>
    <p:body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4.jpeg"/><Relationship Id="rId4" Type="http://schemas.openxmlformats.org/officeDocument/2006/relationships/image" Target="../media/image3.wmf"/></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http://www.weijiehua.com/images/v_127s.jpg"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slide" Target="slide4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任意多边形 8"/>
          <p:cNvSpPr/>
          <p:nvPr/>
        </p:nvSpPr>
        <p:spPr>
          <a:xfrm>
            <a:off x="257820" y="0"/>
            <a:ext cx="4572000" cy="6858000"/>
          </a:xfrm>
          <a:custGeom>
            <a:avLst/>
            <a:gdLst>
              <a:gd name="connsiteX0" fmla="*/ 0 w 4572000"/>
              <a:gd name="connsiteY0" fmla="*/ 0 h 6858000"/>
              <a:gd name="connsiteX1" fmla="*/ 2934436 w 4572000"/>
              <a:gd name="connsiteY1" fmla="*/ 0 h 6858000"/>
              <a:gd name="connsiteX2" fmla="*/ 2981810 w 4572000"/>
              <a:gd name="connsiteY2" fmla="*/ 39873 h 6858000"/>
              <a:gd name="connsiteX3" fmla="*/ 4572000 w 4572000"/>
              <a:gd name="connsiteY3" fmla="*/ 3429000 h 6858000"/>
              <a:gd name="connsiteX4" fmla="*/ 2981810 w 4572000"/>
              <a:gd name="connsiteY4" fmla="*/ 6818127 h 6858000"/>
              <a:gd name="connsiteX5" fmla="*/ 2934436 w 4572000"/>
              <a:gd name="connsiteY5" fmla="*/ 6858000 h 6858000"/>
              <a:gd name="connsiteX6" fmla="*/ 0 w 457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6858000">
                <a:moveTo>
                  <a:pt x="0" y="0"/>
                </a:moveTo>
                <a:lnTo>
                  <a:pt x="2934436" y="0"/>
                </a:lnTo>
                <a:lnTo>
                  <a:pt x="2981810" y="39873"/>
                </a:lnTo>
                <a:cubicBezTo>
                  <a:pt x="3964311" y="907226"/>
                  <a:pt x="4572000" y="2105464"/>
                  <a:pt x="4572000" y="3429000"/>
                </a:cubicBezTo>
                <a:cubicBezTo>
                  <a:pt x="4572000" y="4752537"/>
                  <a:pt x="3964311" y="5950774"/>
                  <a:pt x="2981810" y="6818127"/>
                </a:cubicBezTo>
                <a:lnTo>
                  <a:pt x="2934436" y="6858000"/>
                </a:lnTo>
                <a:lnTo>
                  <a:pt x="0" y="6858000"/>
                </a:lnTo>
                <a:close/>
              </a:path>
            </a:pathLst>
          </a:custGeom>
          <a:solidFill>
            <a:schemeClr val="tx1">
              <a:lumMod val="65000"/>
              <a:lumOff val="35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任意多边形 9"/>
          <p:cNvSpPr/>
          <p:nvPr/>
        </p:nvSpPr>
        <p:spPr>
          <a:xfrm>
            <a:off x="0" y="0"/>
            <a:ext cx="4572000" cy="6858000"/>
          </a:xfrm>
          <a:custGeom>
            <a:avLst/>
            <a:gdLst>
              <a:gd name="connsiteX0" fmla="*/ 0 w 4572000"/>
              <a:gd name="connsiteY0" fmla="*/ 0 h 6858000"/>
              <a:gd name="connsiteX1" fmla="*/ 2934436 w 4572000"/>
              <a:gd name="connsiteY1" fmla="*/ 0 h 6858000"/>
              <a:gd name="connsiteX2" fmla="*/ 2981810 w 4572000"/>
              <a:gd name="connsiteY2" fmla="*/ 39873 h 6858000"/>
              <a:gd name="connsiteX3" fmla="*/ 4572000 w 4572000"/>
              <a:gd name="connsiteY3" fmla="*/ 3429000 h 6858000"/>
              <a:gd name="connsiteX4" fmla="*/ 2981810 w 4572000"/>
              <a:gd name="connsiteY4" fmla="*/ 6818127 h 6858000"/>
              <a:gd name="connsiteX5" fmla="*/ 2934436 w 4572000"/>
              <a:gd name="connsiteY5" fmla="*/ 6858000 h 6858000"/>
              <a:gd name="connsiteX6" fmla="*/ 0 w 457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6858000">
                <a:moveTo>
                  <a:pt x="0" y="0"/>
                </a:moveTo>
                <a:lnTo>
                  <a:pt x="2934436" y="0"/>
                </a:lnTo>
                <a:lnTo>
                  <a:pt x="2981810" y="39873"/>
                </a:lnTo>
                <a:cubicBezTo>
                  <a:pt x="3964311" y="907226"/>
                  <a:pt x="4572000" y="2105464"/>
                  <a:pt x="4572000" y="3429000"/>
                </a:cubicBezTo>
                <a:cubicBezTo>
                  <a:pt x="4572000" y="4752537"/>
                  <a:pt x="3964311" y="5950774"/>
                  <a:pt x="2981810" y="6818127"/>
                </a:cubicBezTo>
                <a:lnTo>
                  <a:pt x="2934436"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438" name="文本框 2"/>
          <p:cNvSpPr txBox="1">
            <a:spLocks noChangeArrowheads="1"/>
          </p:cNvSpPr>
          <p:nvPr/>
        </p:nvSpPr>
        <p:spPr bwMode="auto">
          <a:xfrm>
            <a:off x="577850" y="2520950"/>
            <a:ext cx="2673350" cy="946150"/>
          </a:xfrm>
          <a:prstGeom prst="rect">
            <a:avLst/>
          </a:prstGeom>
          <a:noFill/>
          <a:ln w="9525">
            <a:noFill/>
            <a:miter lim="800000"/>
          </a:ln>
        </p:spPr>
        <p:txBody>
          <a:bodyPr wrap="none">
            <a:spAutoFit/>
          </a:bodyPr>
          <a:lstStyle/>
          <a:p>
            <a:r>
              <a:rPr lang="zh-CN" altLang="en-US" sz="2800" b="1">
                <a:solidFill>
                  <a:schemeClr val="bg1"/>
                </a:solidFill>
                <a:latin typeface="微软雅黑" pitchFamily="34" charset="-122"/>
                <a:ea typeface="微软雅黑" pitchFamily="34" charset="-122"/>
              </a:rPr>
              <a:t>第十五</a:t>
            </a:r>
            <a:r>
              <a:rPr lang="zh-CN" altLang="en-US" sz="2800" b="1" smtClean="0">
                <a:solidFill>
                  <a:schemeClr val="bg1"/>
                </a:solidFill>
                <a:latin typeface="微软雅黑" pitchFamily="34" charset="-122"/>
                <a:ea typeface="微软雅黑" pitchFamily="34" charset="-122"/>
              </a:rPr>
              <a:t>单元</a:t>
            </a:r>
            <a:endParaRPr lang="en-US" altLang="zh-CN" sz="2800" b="1" dirty="0">
              <a:solidFill>
                <a:schemeClr val="bg1"/>
              </a:solidFill>
              <a:latin typeface="微软雅黑" pitchFamily="34" charset="-122"/>
              <a:ea typeface="微软雅黑" pitchFamily="34" charset="-122"/>
            </a:endParaRPr>
          </a:p>
          <a:p>
            <a:r>
              <a:rPr lang="zh-CN" altLang="en-US" sz="2800" b="1" dirty="0">
                <a:solidFill>
                  <a:schemeClr val="bg1"/>
                </a:solidFill>
                <a:latin typeface="微软雅黑" pitchFamily="34" charset="-122"/>
                <a:ea typeface="微软雅黑" pitchFamily="34" charset="-122"/>
              </a:rPr>
              <a:t>药物过敏试验法</a:t>
            </a:r>
          </a:p>
        </p:txBody>
      </p:sp>
      <p:sp>
        <p:nvSpPr>
          <p:cNvPr id="2" name="椭圆 1"/>
          <p:cNvSpPr/>
          <p:nvPr/>
        </p:nvSpPr>
        <p:spPr>
          <a:xfrm>
            <a:off x="3883025" y="1797050"/>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b="1" dirty="0">
                <a:latin typeface="微软雅黑" pitchFamily="34" charset="-122"/>
                <a:ea typeface="微软雅黑" pitchFamily="34" charset="-122"/>
              </a:rPr>
              <a:t>1</a:t>
            </a:r>
            <a:endParaRPr lang="zh-CN" altLang="en-US" sz="2800" b="1" dirty="0">
              <a:latin typeface="微软雅黑" pitchFamily="34" charset="-122"/>
              <a:ea typeface="微软雅黑" pitchFamily="34" charset="-122"/>
            </a:endParaRPr>
          </a:p>
        </p:txBody>
      </p:sp>
      <p:sp>
        <p:nvSpPr>
          <p:cNvPr id="6" name="椭圆 5"/>
          <p:cNvSpPr/>
          <p:nvPr/>
        </p:nvSpPr>
        <p:spPr>
          <a:xfrm>
            <a:off x="3883025" y="4337050"/>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b="1" dirty="0">
                <a:latin typeface="微软雅黑" pitchFamily="34" charset="-122"/>
                <a:ea typeface="微软雅黑" pitchFamily="34" charset="-122"/>
              </a:rPr>
              <a:t>2</a:t>
            </a:r>
            <a:endParaRPr lang="zh-CN" altLang="en-US" sz="2800" b="1" dirty="0">
              <a:latin typeface="微软雅黑" pitchFamily="34" charset="-122"/>
              <a:ea typeface="微软雅黑" pitchFamily="34" charset="-122"/>
            </a:endParaRPr>
          </a:p>
        </p:txBody>
      </p:sp>
      <p:sp>
        <p:nvSpPr>
          <p:cNvPr id="5" name="文本框 4"/>
          <p:cNvSpPr txBox="1">
            <a:spLocks noChangeArrowheads="1"/>
          </p:cNvSpPr>
          <p:nvPr/>
        </p:nvSpPr>
        <p:spPr bwMode="auto">
          <a:xfrm>
            <a:off x="4829175" y="1743075"/>
            <a:ext cx="5432425" cy="457200"/>
          </a:xfrm>
          <a:prstGeom prst="rect">
            <a:avLst/>
          </a:prstGeom>
          <a:noFill/>
          <a:ln w="9525">
            <a:noFill/>
            <a:miter lim="800000"/>
          </a:ln>
        </p:spPr>
        <p:txBody>
          <a:bodyPr>
            <a:spAutoFit/>
          </a:bodyPr>
          <a:lstStyle/>
          <a:p>
            <a:r>
              <a:rPr lang="zh-CN" altLang="en-US" sz="2400" b="1">
                <a:latin typeface="微软雅黑" pitchFamily="34" charset="-122"/>
                <a:ea typeface="微软雅黑" pitchFamily="34" charset="-122"/>
              </a:rPr>
              <a:t>青霉素过敏试验和过敏反应的处理</a:t>
            </a:r>
          </a:p>
        </p:txBody>
      </p:sp>
      <p:sp>
        <p:nvSpPr>
          <p:cNvPr id="8" name="文本框 7"/>
          <p:cNvSpPr txBox="1">
            <a:spLocks noChangeArrowheads="1"/>
          </p:cNvSpPr>
          <p:nvPr/>
        </p:nvSpPr>
        <p:spPr bwMode="auto">
          <a:xfrm>
            <a:off x="4829175" y="4283075"/>
            <a:ext cx="5432425" cy="457200"/>
          </a:xfrm>
          <a:prstGeom prst="rect">
            <a:avLst/>
          </a:prstGeom>
          <a:noFill/>
          <a:ln w="9525">
            <a:noFill/>
            <a:miter lim="800000"/>
          </a:ln>
        </p:spPr>
        <p:txBody>
          <a:bodyPr>
            <a:spAutoFit/>
          </a:bodyPr>
          <a:lstStyle/>
          <a:p>
            <a:r>
              <a:rPr lang="zh-CN" altLang="en-US" sz="2400" b="1">
                <a:latin typeface="微软雅黑" pitchFamily="34" charset="-122"/>
                <a:ea typeface="微软雅黑" pitchFamily="34" charset="-122"/>
              </a:rPr>
              <a:t>其他常用药物过敏试验法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500"/>
                                  </p:stCondLst>
                                  <p:iterate type="lt">
                                    <p:tmPct val="0"/>
                                  </p:iterate>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4" presetClass="emph" presetSubtype="0" fill="hold" grpId="1" nodeType="clickEffect">
                                  <p:stCondLst>
                                    <p:cond delay="0"/>
                                  </p:stCondLst>
                                  <p:iterate type="lt">
                                    <p:tmPct val="10000"/>
                                  </p:iterate>
                                  <p:childTnLst>
                                    <p:animMotion origin="layout" path="M 0.0 0.0 L 0.0 -0.07213" pathEditMode="relative" ptsTypes="">
                                      <p:cBhvr>
                                        <p:cTn id="24" dur="250" accel="50000" decel="50000" autoRev="1" fill="hold">
                                          <p:stCondLst>
                                            <p:cond delay="0"/>
                                          </p:stCondLst>
                                        </p:cTn>
                                        <p:tgtEl>
                                          <p:spTgt spid="5"/>
                                        </p:tgtEl>
                                        <p:attrNameLst>
                                          <p:attrName>ppt_x</p:attrName>
                                          <p:attrName>ppt_y</p:attrName>
                                        </p:attrNameLst>
                                      </p:cBhvr>
                                    </p:animMotion>
                                    <p:animRot by="1500000">
                                      <p:cBhvr>
                                        <p:cTn id="25" dur="125" fill="hold">
                                          <p:stCondLst>
                                            <p:cond delay="0"/>
                                          </p:stCondLst>
                                        </p:cTn>
                                        <p:tgtEl>
                                          <p:spTgt spid="5"/>
                                        </p:tgtEl>
                                        <p:attrNameLst>
                                          <p:attrName>r</p:attrName>
                                        </p:attrNameLst>
                                      </p:cBhvr>
                                    </p:animRot>
                                    <p:animRot by="-1500000">
                                      <p:cBhvr>
                                        <p:cTn id="26" dur="125" fill="hold">
                                          <p:stCondLst>
                                            <p:cond delay="125"/>
                                          </p:stCondLst>
                                        </p:cTn>
                                        <p:tgtEl>
                                          <p:spTgt spid="5"/>
                                        </p:tgtEl>
                                        <p:attrNameLst>
                                          <p:attrName>r</p:attrName>
                                        </p:attrNameLst>
                                      </p:cBhvr>
                                    </p:animRot>
                                    <p:animRot by="-1500000">
                                      <p:cBhvr>
                                        <p:cTn id="27" dur="125" fill="hold">
                                          <p:stCondLst>
                                            <p:cond delay="250"/>
                                          </p:stCondLst>
                                        </p:cTn>
                                        <p:tgtEl>
                                          <p:spTgt spid="5"/>
                                        </p:tgtEl>
                                        <p:attrNameLst>
                                          <p:attrName>r</p:attrName>
                                        </p:attrNameLst>
                                      </p:cBhvr>
                                    </p:animRot>
                                    <p:animRot by="1500000">
                                      <p:cBhvr>
                                        <p:cTn id="28" dur="125" fill="hold">
                                          <p:stCondLst>
                                            <p:cond delay="375"/>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5" grpId="0"/>
      <p:bldP spid="5" grpId="1"/>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909"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698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100" b="1">
                <a:solidFill>
                  <a:schemeClr val="bg1"/>
                </a:solidFill>
                <a:latin typeface="微软雅黑" pitchFamily="34" charset="-122"/>
                <a:ea typeface="微软雅黑" pitchFamily="34" charset="-122"/>
              </a:rPr>
              <a:t>三、青霉素过敏试验的方法</a:t>
            </a:r>
          </a:p>
        </p:txBody>
      </p:sp>
      <p:sp>
        <p:nvSpPr>
          <p:cNvPr id="37915" name="文本框 15"/>
          <p:cNvSpPr txBox="1">
            <a:spLocks noChangeArrowheads="1"/>
          </p:cNvSpPr>
          <p:nvPr/>
        </p:nvSpPr>
        <p:spPr bwMode="auto">
          <a:xfrm>
            <a:off x="255588" y="840105"/>
            <a:ext cx="4732337" cy="565150"/>
          </a:xfrm>
          <a:prstGeom prst="rect">
            <a:avLst/>
          </a:prstGeom>
          <a:noFill/>
          <a:ln w="9525">
            <a:noFill/>
            <a:miter lim="800000"/>
          </a:ln>
        </p:spPr>
        <p:txBody>
          <a:bodyPr>
            <a:spAutoFit/>
          </a:bodyPr>
          <a:lstStyle/>
          <a:p>
            <a:endParaRPr lang="zh-CN" altLang="en-US" sz="3100" b="1">
              <a:solidFill>
                <a:schemeClr val="bg1"/>
              </a:solidFill>
              <a:latin typeface="微软雅黑" pitchFamily="34" charset="-122"/>
              <a:ea typeface="微软雅黑" pitchFamily="34" charset="-122"/>
            </a:endParaRPr>
          </a:p>
        </p:txBody>
      </p:sp>
      <p:sp>
        <p:nvSpPr>
          <p:cNvPr id="19" name="直角三角形 18"/>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b="1">
                <a:solidFill>
                  <a:srgbClr val="FFFFFF"/>
                </a:solidFill>
                <a:ea typeface="微软雅黑" pitchFamily="34" charset="-122"/>
              </a:rPr>
              <a:t>操作程序</a:t>
            </a:r>
          </a:p>
        </p:txBody>
      </p:sp>
      <p:sp>
        <p:nvSpPr>
          <p:cNvPr id="3" name="Rectangle 21"/>
          <p:cNvSpPr>
            <a:spLocks noChangeArrowheads="1"/>
          </p:cNvSpPr>
          <p:nvPr/>
        </p:nvSpPr>
        <p:spPr bwMode="auto">
          <a:xfrm>
            <a:off x="1203325" y="2107089"/>
            <a:ext cx="10017125" cy="3108960"/>
          </a:xfrm>
          <a:prstGeom prst="rect">
            <a:avLst/>
          </a:prstGeom>
          <a:noFill/>
          <a:ln w="9525">
            <a:noFill/>
            <a:miter lim="800000"/>
          </a:ln>
        </p:spPr>
        <p:txBody>
          <a:bodyPr anchor="ctr">
            <a:spAutoFit/>
          </a:bodyPr>
          <a:lstStyle/>
          <a:p>
            <a:pPr indent="304800"/>
            <a:r>
              <a:rPr lang="en-US" altLang="zh-CN" sz="2800" b="1">
                <a:solidFill>
                  <a:srgbClr val="0066FF"/>
                </a:solidFill>
                <a:latin typeface="微软雅黑" pitchFamily="34" charset="-122"/>
                <a:ea typeface="微软雅黑" pitchFamily="34" charset="-122"/>
                <a:cs typeface="Times New Roman" pitchFamily="18" charset="0"/>
              </a:rPr>
              <a:t>2</a:t>
            </a:r>
            <a:r>
              <a:rPr lang="zh-CN" altLang="en-US" sz="2800" b="1">
                <a:solidFill>
                  <a:srgbClr val="0066FF"/>
                </a:solidFill>
                <a:latin typeface="微软雅黑" pitchFamily="34" charset="-122"/>
                <a:ea typeface="微软雅黑" pitchFamily="34" charset="-122"/>
                <a:cs typeface="Times New Roman" pitchFamily="18" charset="0"/>
              </a:rPr>
              <a:t>．计划</a:t>
            </a:r>
          </a:p>
          <a:p>
            <a:pPr indent="304800"/>
            <a:r>
              <a:rPr lang="zh-CN" altLang="en-US" sz="2800" b="1">
                <a:solidFill>
                  <a:srgbClr val="0066FF"/>
                </a:solidFill>
                <a:latin typeface="微软雅黑" pitchFamily="34" charset="-122"/>
                <a:ea typeface="微软雅黑" pitchFamily="34" charset="-122"/>
                <a:cs typeface="Times New Roman" pitchFamily="18" charset="0"/>
              </a:rPr>
              <a:t>（</a:t>
            </a:r>
            <a:r>
              <a:rPr lang="en-US" altLang="zh-CN" sz="2800" b="1">
                <a:solidFill>
                  <a:srgbClr val="0066FF"/>
                </a:solidFill>
                <a:latin typeface="微软雅黑" pitchFamily="34" charset="-122"/>
                <a:ea typeface="微软雅黑" pitchFamily="34" charset="-122"/>
                <a:cs typeface="Times New Roman" pitchFamily="18" charset="0"/>
              </a:rPr>
              <a:t>1</a:t>
            </a:r>
            <a:r>
              <a:rPr lang="zh-CN" altLang="en-US" sz="2800" b="1">
                <a:solidFill>
                  <a:srgbClr val="0066FF"/>
                </a:solidFill>
                <a:latin typeface="微软雅黑" pitchFamily="34" charset="-122"/>
                <a:ea typeface="微软雅黑" pitchFamily="34" charset="-122"/>
                <a:cs typeface="Times New Roman" pitchFamily="18" charset="0"/>
              </a:rPr>
              <a:t>）用物准备：注射盘内备药液，</a:t>
            </a:r>
            <a:r>
              <a:rPr lang="en-US" altLang="zh-CN" sz="2800" b="1">
                <a:solidFill>
                  <a:srgbClr val="0066FF"/>
                </a:solidFill>
                <a:latin typeface="微软雅黑" pitchFamily="34" charset="-122"/>
                <a:ea typeface="微软雅黑" pitchFamily="34" charset="-122"/>
                <a:cs typeface="Times New Roman" pitchFamily="18" charset="0"/>
              </a:rPr>
              <a:t>0.1</a:t>
            </a:r>
            <a:r>
              <a:rPr lang="zh-CN" altLang="en-US" sz="2800" b="1">
                <a:solidFill>
                  <a:srgbClr val="0066FF"/>
                </a:solidFill>
                <a:latin typeface="微软雅黑" pitchFamily="34" charset="-122"/>
                <a:ea typeface="微软雅黑" pitchFamily="34" charset="-122"/>
                <a:cs typeface="Times New Roman" pitchFamily="18" charset="0"/>
              </a:rPr>
              <a:t>％盐酸肾上腺素，急救药品与器械，</a:t>
            </a:r>
            <a:r>
              <a:rPr lang="en-US" altLang="zh-CN" sz="2800" b="1">
                <a:solidFill>
                  <a:srgbClr val="0066FF"/>
                </a:solidFill>
                <a:latin typeface="微软雅黑" pitchFamily="34" charset="-122"/>
                <a:ea typeface="微软雅黑" pitchFamily="34" charset="-122"/>
                <a:cs typeface="Times New Roman" pitchFamily="18" charset="0"/>
              </a:rPr>
              <a:t>1mL</a:t>
            </a:r>
            <a:r>
              <a:rPr lang="zh-CN" altLang="en-US" sz="2800" b="1">
                <a:solidFill>
                  <a:srgbClr val="0066FF"/>
                </a:solidFill>
                <a:latin typeface="微软雅黑" pitchFamily="34" charset="-122"/>
                <a:ea typeface="微软雅黑" pitchFamily="34" charset="-122"/>
                <a:cs typeface="Times New Roman" pitchFamily="18" charset="0"/>
              </a:rPr>
              <a:t>、</a:t>
            </a:r>
            <a:r>
              <a:rPr lang="en-US" altLang="zh-CN" sz="2800" b="1">
                <a:solidFill>
                  <a:srgbClr val="0066FF"/>
                </a:solidFill>
                <a:latin typeface="微软雅黑" pitchFamily="34" charset="-122"/>
                <a:ea typeface="微软雅黑" pitchFamily="34" charset="-122"/>
                <a:cs typeface="Times New Roman" pitchFamily="18" charset="0"/>
              </a:rPr>
              <a:t>2mL</a:t>
            </a:r>
            <a:r>
              <a:rPr lang="zh-CN" altLang="en-US" sz="2800" b="1">
                <a:solidFill>
                  <a:srgbClr val="0066FF"/>
                </a:solidFill>
                <a:latin typeface="微软雅黑" pitchFamily="34" charset="-122"/>
                <a:ea typeface="微软雅黑" pitchFamily="34" charset="-122"/>
                <a:cs typeface="Times New Roman" pitchFamily="18" charset="0"/>
              </a:rPr>
              <a:t>注射器，</a:t>
            </a:r>
            <a:r>
              <a:rPr lang="en-US" altLang="zh-CN" sz="2800" b="1">
                <a:solidFill>
                  <a:srgbClr val="0066FF"/>
                </a:solidFill>
                <a:latin typeface="微软雅黑" pitchFamily="34" charset="-122"/>
                <a:ea typeface="微软雅黑" pitchFamily="34" charset="-122"/>
                <a:cs typeface="Times New Roman" pitchFamily="18" charset="0"/>
              </a:rPr>
              <a:t>4</a:t>
            </a:r>
            <a:r>
              <a:rPr lang="zh-CN" altLang="en-US" sz="2800" b="1">
                <a:solidFill>
                  <a:srgbClr val="0066FF"/>
                </a:solidFill>
                <a:latin typeface="微软雅黑" pitchFamily="34" charset="-122"/>
                <a:ea typeface="微软雅黑" pitchFamily="34" charset="-122"/>
                <a:cs typeface="Times New Roman" pitchFamily="18" charset="0"/>
              </a:rPr>
              <a:t>（或</a:t>
            </a:r>
            <a:r>
              <a:rPr lang="en-US" altLang="zh-CN" sz="2800" b="1">
                <a:solidFill>
                  <a:srgbClr val="0066FF"/>
                </a:solidFill>
                <a:latin typeface="微软雅黑" pitchFamily="34" charset="-122"/>
                <a:ea typeface="微软雅黑" pitchFamily="34" charset="-122"/>
                <a:cs typeface="Times New Roman" pitchFamily="18" charset="0"/>
              </a:rPr>
              <a:t>4</a:t>
            </a:r>
            <a:r>
              <a:rPr lang="zh-CN" altLang="en-US" sz="2800" b="1">
                <a:solidFill>
                  <a:srgbClr val="0066FF"/>
                </a:solidFill>
                <a:latin typeface="微软雅黑" pitchFamily="34" charset="-122"/>
                <a:ea typeface="微软雅黑" pitchFamily="34" charset="-122"/>
                <a:cs typeface="Times New Roman" pitchFamily="18" charset="0"/>
              </a:rPr>
              <a:t>）、</a:t>
            </a:r>
            <a:r>
              <a:rPr lang="en-US" altLang="zh-CN" sz="2800" b="1">
                <a:solidFill>
                  <a:srgbClr val="0066FF"/>
                </a:solidFill>
                <a:latin typeface="微软雅黑" pitchFamily="34" charset="-122"/>
                <a:ea typeface="微软雅黑" pitchFamily="34" charset="-122"/>
                <a:cs typeface="Times New Roman" pitchFamily="18" charset="0"/>
              </a:rPr>
              <a:t>7</a:t>
            </a:r>
            <a:r>
              <a:rPr lang="zh-CN" altLang="en-US" sz="2800" b="1">
                <a:solidFill>
                  <a:srgbClr val="0066FF"/>
                </a:solidFill>
                <a:latin typeface="微软雅黑" pitchFamily="34" charset="-122"/>
                <a:ea typeface="微软雅黑" pitchFamily="34" charset="-122"/>
                <a:cs typeface="Times New Roman" pitchFamily="18" charset="0"/>
              </a:rPr>
              <a:t>号针头，手消毒剂、锐器盒、生活垃圾桶及医用垃圾桶，余同皮内注射。</a:t>
            </a:r>
          </a:p>
          <a:p>
            <a:pPr indent="304800"/>
            <a:endParaRPr lang="zh-CN" altLang="en-US" sz="2800" b="1">
              <a:solidFill>
                <a:srgbClr val="0066FF"/>
              </a:solidFill>
              <a:latin typeface="微软雅黑" pitchFamily="34" charset="-122"/>
              <a:ea typeface="微软雅黑" pitchFamily="34" charset="-122"/>
              <a:cs typeface="Times New Roman" pitchFamily="18" charset="0"/>
            </a:endParaRPr>
          </a:p>
          <a:p>
            <a:pPr indent="304800"/>
            <a:r>
              <a:rPr lang="zh-CN" altLang="en-US" sz="2800" b="1">
                <a:solidFill>
                  <a:srgbClr val="0066FF"/>
                </a:solidFill>
                <a:latin typeface="微软雅黑" pitchFamily="34" charset="-122"/>
                <a:ea typeface="微软雅黑" pitchFamily="34" charset="-122"/>
                <a:cs typeface="Times New Roman" pitchFamily="18" charset="0"/>
              </a:rPr>
              <a:t>（</a:t>
            </a:r>
            <a:r>
              <a:rPr lang="en-US" altLang="zh-CN" sz="2800" b="1">
                <a:solidFill>
                  <a:srgbClr val="0066FF"/>
                </a:solidFill>
                <a:latin typeface="微软雅黑" pitchFamily="34" charset="-122"/>
                <a:ea typeface="微软雅黑" pitchFamily="34" charset="-122"/>
                <a:cs typeface="Times New Roman" pitchFamily="18" charset="0"/>
              </a:rPr>
              <a:t>2</a:t>
            </a:r>
            <a:r>
              <a:rPr lang="zh-CN" altLang="en-US" sz="2800" b="1">
                <a:solidFill>
                  <a:srgbClr val="0066FF"/>
                </a:solidFill>
                <a:latin typeface="微软雅黑" pitchFamily="34" charset="-122"/>
                <a:ea typeface="微软雅黑" pitchFamily="34" charset="-122"/>
                <a:cs typeface="Times New Roman" pitchFamily="18" charset="0"/>
              </a:rPr>
              <a:t>）环境准备：环境整洁，符合无菌操作要求，光线充足。</a:t>
            </a:r>
          </a:p>
          <a:p>
            <a:pPr indent="304800" eaLnBrk="0" hangingPunct="0"/>
            <a:endParaRPr lang="en-US" altLang="zh-CN" sz="2800">
              <a:solidFill>
                <a:srgbClr val="0066FF"/>
              </a:solidFill>
              <a:latin typeface="微软雅黑" pitchFamily="34" charset="-122"/>
              <a:ea typeface="微软雅黑" pitchFamily="34" charset="-122"/>
              <a:cs typeface="Times New Roman" pitchFamily="18" charset="0"/>
            </a:endParaRPr>
          </a:p>
        </p:txBody>
      </p:sp>
      <p:graphicFrame>
        <p:nvGraphicFramePr>
          <p:cNvPr id="37908" name="Object 20"/>
          <p:cNvGraphicFramePr>
            <a:graphicFrameLocks noChangeAspect="1"/>
          </p:cNvGraphicFramePr>
          <p:nvPr/>
        </p:nvGraphicFramePr>
        <p:xfrm>
          <a:off x="2498725" y="3314700"/>
          <a:ext cx="123825" cy="228600"/>
        </p:xfrm>
        <a:graphic>
          <a:graphicData uri="http://schemas.openxmlformats.org/presentationml/2006/ole">
            <mc:AlternateContent xmlns:mc="http://schemas.openxmlformats.org/markup-compatibility/2006">
              <mc:Choice xmlns:v="urn:schemas-microsoft-com:vml" Requires="v">
                <p:oleObj spid="_x0000_s1028" name="公式" r:id="rId3" imgW="3048000" imgH="5486400" progId="Equation.3">
                  <p:embed/>
                </p:oleObj>
              </mc:Choice>
              <mc:Fallback>
                <p:oleObj name="公式" r:id="rId3" imgW="3048000" imgH="5486400" progId="Equation.3">
                  <p:embed/>
                  <p:pic>
                    <p:nvPicPr>
                      <p:cNvPr id="0" name="图片 1024"/>
                      <p:cNvPicPr>
                        <a:picLocks noChangeAspect="1"/>
                      </p:cNvPicPr>
                      <p:nvPr/>
                    </p:nvPicPr>
                    <p:blipFill>
                      <a:blip r:embed="rId4"/>
                      <a:stretch>
                        <a:fillRect/>
                      </a:stretch>
                    </p:blipFill>
                    <p:spPr>
                      <a:xfrm>
                        <a:off x="2498725" y="3314700"/>
                        <a:ext cx="123825" cy="228600"/>
                      </a:xfrm>
                      <a:prstGeom prst="rect">
                        <a:avLst/>
                      </a:prstGeom>
                      <a:noFill/>
                      <a:ln w="9525">
                        <a:noFill/>
                      </a:ln>
                    </p:spPr>
                  </p:pic>
                </p:oleObj>
              </mc:Fallback>
            </mc:AlternateContent>
          </a:graphicData>
        </a:graphic>
      </p:graphicFrame>
      <p:pic>
        <p:nvPicPr>
          <p:cNvPr id="37911" name="Picture 20" descr="IMG_5024"/>
          <p:cNvPicPr>
            <a:picLocks noChangeAspect="1" noChangeArrowheads="1"/>
          </p:cNvPicPr>
          <p:nvPr/>
        </p:nvPicPr>
        <p:blipFill>
          <a:blip r:embed="rId5"/>
          <a:srcRect/>
          <a:stretch>
            <a:fillRect/>
          </a:stretch>
        </p:blipFill>
        <p:spPr bwMode="auto">
          <a:xfrm>
            <a:off x="6343650" y="1958975"/>
            <a:ext cx="3479800" cy="31130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7911"/>
                                        </p:tgtEl>
                                        <p:attrNameLst>
                                          <p:attrName>style.visibility</p:attrName>
                                        </p:attrNameLst>
                                      </p:cBhvr>
                                      <p:to>
                                        <p:strVal val="visible"/>
                                      </p:to>
                                    </p:set>
                                    <p:anim calcmode="lin" valueType="num">
                                      <p:cBhvr additive="base">
                                        <p:cTn id="13" dur="500" fill="hold"/>
                                        <p:tgtEl>
                                          <p:spTgt spid="37911"/>
                                        </p:tgtEl>
                                        <p:attrNameLst>
                                          <p:attrName>ppt_x</p:attrName>
                                        </p:attrNameLst>
                                      </p:cBhvr>
                                      <p:tavLst>
                                        <p:tav tm="0">
                                          <p:val>
                                            <p:strVal val="#ppt_x"/>
                                          </p:val>
                                        </p:tav>
                                        <p:tav tm="100000">
                                          <p:val>
                                            <p:strVal val="#ppt_x"/>
                                          </p:val>
                                        </p:tav>
                                      </p:tavLst>
                                    </p:anim>
                                    <p:anim calcmode="lin" valueType="num">
                                      <p:cBhvr additive="base">
                                        <p:cTn id="14" dur="500" fill="hold"/>
                                        <p:tgtEl>
                                          <p:spTgt spid="379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3" name="组合 2"/>
          <p:cNvGrpSpPr/>
          <p:nvPr/>
        </p:nvGrpSpPr>
        <p:grpSpPr bwMode="auto">
          <a:xfrm>
            <a:off x="925513" y="1651000"/>
            <a:ext cx="10426700" cy="3897313"/>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3" cy="3630402"/>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698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100" b="1">
                <a:solidFill>
                  <a:schemeClr val="bg1"/>
                </a:solidFill>
                <a:latin typeface="微软雅黑" pitchFamily="34" charset="-122"/>
                <a:ea typeface="微软雅黑" pitchFamily="34" charset="-122"/>
              </a:rPr>
              <a:t>三、青霉素过敏试验的方法</a:t>
            </a:r>
          </a:p>
        </p:txBody>
      </p:sp>
      <p:sp>
        <p:nvSpPr>
          <p:cNvPr id="38919" name="文本框 15"/>
          <p:cNvSpPr txBox="1">
            <a:spLocks noChangeArrowheads="1"/>
          </p:cNvSpPr>
          <p:nvPr/>
        </p:nvSpPr>
        <p:spPr bwMode="auto">
          <a:xfrm>
            <a:off x="261938" y="741045"/>
            <a:ext cx="4732337" cy="565150"/>
          </a:xfrm>
          <a:prstGeom prst="rect">
            <a:avLst/>
          </a:prstGeom>
          <a:noFill/>
          <a:ln w="9525">
            <a:noFill/>
            <a:miter lim="800000"/>
          </a:ln>
        </p:spPr>
        <p:txBody>
          <a:bodyPr>
            <a:spAutoFit/>
          </a:bodyPr>
          <a:lstStyle/>
          <a:p>
            <a:endParaRPr lang="zh-CN" altLang="en-US" sz="3100" b="1">
              <a:solidFill>
                <a:schemeClr val="bg1"/>
              </a:solidFill>
              <a:latin typeface="微软雅黑" pitchFamily="34" charset="-122"/>
              <a:ea typeface="微软雅黑" pitchFamily="34" charset="-122"/>
            </a:endParaRPr>
          </a:p>
        </p:txBody>
      </p:sp>
      <p:sp>
        <p:nvSpPr>
          <p:cNvPr id="19" name="直角三角形 18"/>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a:solidFill>
                  <a:srgbClr val="FFFFFF"/>
                </a:solidFill>
                <a:ea typeface="微软雅黑" pitchFamily="34" charset="-122"/>
              </a:rPr>
              <a:t>操作程序</a:t>
            </a:r>
          </a:p>
        </p:txBody>
      </p:sp>
      <p:sp>
        <p:nvSpPr>
          <p:cNvPr id="38927" name="Rectangle 15"/>
          <p:cNvSpPr>
            <a:spLocks noChangeArrowheads="1"/>
          </p:cNvSpPr>
          <p:nvPr/>
        </p:nvSpPr>
        <p:spPr bwMode="auto">
          <a:xfrm>
            <a:off x="1092200" y="2144237"/>
            <a:ext cx="1468755" cy="548640"/>
          </a:xfrm>
          <a:prstGeom prst="rect">
            <a:avLst/>
          </a:prstGeom>
          <a:noFill/>
          <a:ln w="9525">
            <a:noFill/>
            <a:miter lim="800000"/>
          </a:ln>
        </p:spPr>
        <p:txBody>
          <a:bodyPr wrap="none" anchor="ctr">
            <a:spAutoFit/>
          </a:bodyPr>
          <a:lstStyle/>
          <a:p>
            <a:r>
              <a:rPr lang="en-US" altLang="zh-CN" sz="2800" b="1">
                <a:solidFill>
                  <a:srgbClr val="0066FF"/>
                </a:solidFill>
                <a:latin typeface="微软雅黑" pitchFamily="34" charset="-122"/>
                <a:ea typeface="微软雅黑" pitchFamily="34" charset="-122"/>
                <a:cs typeface="Times New Roman" pitchFamily="18" charset="0"/>
              </a:rPr>
              <a:t>3</a:t>
            </a:r>
            <a:r>
              <a:rPr lang="zh-CN" altLang="en-US" sz="2800" b="1">
                <a:solidFill>
                  <a:srgbClr val="0066FF"/>
                </a:solidFill>
                <a:latin typeface="微软雅黑" pitchFamily="34" charset="-122"/>
                <a:ea typeface="微软雅黑" pitchFamily="34" charset="-122"/>
                <a:cs typeface="Times New Roman" pitchFamily="18" charset="0"/>
              </a:rPr>
              <a:t>．实施</a:t>
            </a:r>
          </a:p>
        </p:txBody>
      </p:sp>
      <p:graphicFrame>
        <p:nvGraphicFramePr>
          <p:cNvPr id="38983" name="Group 71"/>
          <p:cNvGraphicFramePr>
            <a:graphicFrameLocks noGrp="1"/>
          </p:cNvGraphicFramePr>
          <p:nvPr/>
        </p:nvGraphicFramePr>
        <p:xfrm>
          <a:off x="996950" y="2646363"/>
          <a:ext cx="3617913" cy="2225675"/>
        </p:xfrm>
        <a:graphic>
          <a:graphicData uri="http://schemas.openxmlformats.org/drawingml/2006/table">
            <a:tbl>
              <a:tblPr/>
              <a:tblGrid>
                <a:gridCol w="3617913"/>
              </a:tblGrid>
              <a:tr h="77787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8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a:t>
                      </a:r>
                      <a:r>
                        <a:rPr kumimoji="0" lang="en-US" altLang="zh-CN" sz="28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1</a:t>
                      </a:r>
                      <a:r>
                        <a:rPr kumimoji="0" lang="zh-CN" altLang="en-US" sz="28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）准备</a:t>
                      </a:r>
                    </a:p>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8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①护士准备</a:t>
                      </a:r>
                    </a:p>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8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②配制皮试液</a:t>
                      </a: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28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pPr>
                      <a:endParaRPr kumimoji="0" lang="zh-CN" altLang="en-US" sz="28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38946" name="Group 34"/>
          <p:cNvGraphicFramePr>
            <a:graphicFrameLocks noGrp="1"/>
          </p:cNvGraphicFramePr>
          <p:nvPr/>
        </p:nvGraphicFramePr>
        <p:xfrm>
          <a:off x="5403850" y="3886200"/>
          <a:ext cx="1384300" cy="365125"/>
        </p:xfrm>
        <a:graphic>
          <a:graphicData uri="http://schemas.openxmlformats.org/drawingml/2006/table">
            <a:tbl>
              <a:tblPr/>
              <a:tblGrid>
                <a:gridCol w="1384300"/>
              </a:tblGrid>
              <a:tr h="365125">
                <a:tc>
                  <a:txBody>
                    <a:bodyPr/>
                    <a:lstStyle/>
                    <a:p>
                      <a:pPr marL="0" marR="0" lvl="0" indent="228600" algn="just"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charset="0"/>
                        <a:ea typeface="宋体" charset="-122"/>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38953" name="Rectangle 3"/>
          <p:cNvSpPr>
            <a:spLocks noChangeArrowheads="1"/>
          </p:cNvSpPr>
          <p:nvPr/>
        </p:nvSpPr>
        <p:spPr bwMode="gray">
          <a:xfrm>
            <a:off x="3122613" y="2046288"/>
            <a:ext cx="7964487" cy="548640"/>
          </a:xfrm>
          <a:prstGeom prst="rect">
            <a:avLst/>
          </a:prstGeom>
          <a:noFill/>
          <a:ln w="9525">
            <a:noFill/>
            <a:miter lim="800000"/>
          </a:ln>
        </p:spPr>
        <p:txBody>
          <a:bodyPr>
            <a:spAutoFit/>
          </a:bodyPr>
          <a:lstStyle/>
          <a:p>
            <a:pPr algn="ctr"/>
            <a:r>
              <a:rPr lang="zh-CN" altLang="en-US" sz="2000" b="1">
                <a:latin typeface="楷体" pitchFamily="49" charset="-122"/>
                <a:ea typeface="楷体" pitchFamily="49" charset="-122"/>
              </a:rPr>
              <a:t> </a:t>
            </a:r>
            <a:r>
              <a:rPr lang="zh-CN" altLang="en-US" sz="2800" b="1">
                <a:solidFill>
                  <a:srgbClr val="0066FF"/>
                </a:solidFill>
                <a:latin typeface="微软雅黑" pitchFamily="34" charset="-122"/>
                <a:ea typeface="微软雅黑" pitchFamily="34" charset="-122"/>
                <a:cs typeface="Times New Roman" pitchFamily="18" charset="0"/>
              </a:rPr>
              <a:t>青霉素试验药液配制法</a:t>
            </a:r>
            <a:r>
              <a:rPr lang="zh-CN" altLang="en-US" sz="2800" b="1">
                <a:latin typeface="微软雅黑" pitchFamily="34" charset="-122"/>
                <a:ea typeface="微软雅黑" pitchFamily="34" charset="-122"/>
              </a:rPr>
              <a:t>（</a:t>
            </a:r>
            <a:r>
              <a:rPr lang="en-US" altLang="zh-CN" sz="2800" b="1">
                <a:latin typeface="微软雅黑" pitchFamily="34" charset="-122"/>
                <a:ea typeface="微软雅黑" pitchFamily="34" charset="-122"/>
              </a:rPr>
              <a:t>200~500u/ml</a:t>
            </a:r>
            <a:r>
              <a:rPr lang="zh-CN" altLang="en-US" sz="2800" b="1">
                <a:latin typeface="微软雅黑" pitchFamily="34" charset="-122"/>
                <a:ea typeface="微软雅黑" pitchFamily="34" charset="-122"/>
              </a:rPr>
              <a:t>为例）</a:t>
            </a:r>
          </a:p>
        </p:txBody>
      </p:sp>
      <p:grpSp>
        <p:nvGrpSpPr>
          <p:cNvPr id="38954" name="Group 4"/>
          <p:cNvGrpSpPr/>
          <p:nvPr/>
        </p:nvGrpSpPr>
        <p:grpSpPr bwMode="auto">
          <a:xfrm>
            <a:off x="3259138" y="2790825"/>
            <a:ext cx="7872412" cy="2320925"/>
            <a:chOff x="-3" y="343"/>
            <a:chExt cx="5313" cy="948"/>
          </a:xfrm>
        </p:grpSpPr>
        <p:grpSp>
          <p:nvGrpSpPr>
            <p:cNvPr id="38932" name="Group 5"/>
            <p:cNvGrpSpPr/>
            <p:nvPr/>
          </p:nvGrpSpPr>
          <p:grpSpPr bwMode="auto">
            <a:xfrm>
              <a:off x="0" y="346"/>
              <a:ext cx="5307" cy="942"/>
              <a:chOff x="0" y="346"/>
              <a:chExt cx="5307" cy="942"/>
            </a:xfrm>
          </p:grpSpPr>
          <p:grpSp>
            <p:nvGrpSpPr>
              <p:cNvPr id="38934" name="Group 6"/>
              <p:cNvGrpSpPr/>
              <p:nvPr/>
            </p:nvGrpSpPr>
            <p:grpSpPr bwMode="auto">
              <a:xfrm>
                <a:off x="0" y="346"/>
                <a:ext cx="1168" cy="327"/>
                <a:chOff x="0" y="346"/>
                <a:chExt cx="1168" cy="327"/>
              </a:xfrm>
            </p:grpSpPr>
            <p:sp>
              <p:nvSpPr>
                <p:cNvPr id="38956" name="Rectangle 7"/>
                <p:cNvSpPr>
                  <a:spLocks noChangeArrowheads="1"/>
                </p:cNvSpPr>
                <p:nvPr/>
              </p:nvSpPr>
              <p:spPr bwMode="gray">
                <a:xfrm>
                  <a:off x="43" y="346"/>
                  <a:ext cx="1082" cy="327"/>
                </a:xfrm>
                <a:prstGeom prst="rect">
                  <a:avLst/>
                </a:prstGeom>
                <a:noFill/>
                <a:ln w="9525">
                  <a:noFill/>
                  <a:miter lim="800000"/>
                </a:ln>
              </p:spPr>
              <p:txBody>
                <a:bodyPr/>
                <a:lstStyle/>
                <a:p>
                  <a:pPr algn="ctr"/>
                  <a:r>
                    <a:rPr lang="zh-CN" altLang="en-US" sz="2000" b="1">
                      <a:latin typeface="微软雅黑" pitchFamily="34" charset="-122"/>
                      <a:ea typeface="微软雅黑" pitchFamily="34" charset="-122"/>
                    </a:rPr>
                    <a:t>青霉素</a:t>
                  </a:r>
                </a:p>
                <a:p>
                  <a:pPr algn="ctr" eaLnBrk="0" hangingPunct="0"/>
                  <a:endParaRPr lang="zh-CN" altLang="en-US" sz="2000" b="1">
                    <a:latin typeface="微软雅黑" pitchFamily="34" charset="-122"/>
                    <a:ea typeface="微软雅黑" pitchFamily="34" charset="-122"/>
                  </a:endParaRPr>
                </a:p>
              </p:txBody>
            </p:sp>
            <p:sp>
              <p:nvSpPr>
                <p:cNvPr id="38957" name="Rectangle 8"/>
                <p:cNvSpPr>
                  <a:spLocks noChangeArrowheads="1"/>
                </p:cNvSpPr>
                <p:nvPr/>
              </p:nvSpPr>
              <p:spPr bwMode="gray">
                <a:xfrm>
                  <a:off x="0" y="346"/>
                  <a:ext cx="1168" cy="327"/>
                </a:xfrm>
                <a:prstGeom prst="rect">
                  <a:avLst/>
                </a:prstGeom>
                <a:noFill/>
                <a:ln w="7">
                  <a:solidFill>
                    <a:srgbClr val="A0A0A0"/>
                  </a:solidFill>
                  <a:miter lim="800000"/>
                </a:ln>
              </p:spPr>
              <p:txBody>
                <a:bodyPr wrap="none" anchor="ctr"/>
                <a:lstStyle/>
                <a:p>
                  <a:pPr eaLnBrk="0" hangingPunct="0"/>
                  <a:endParaRPr lang="zh-CN" altLang="en-US">
                    <a:latin typeface="楷体" pitchFamily="49" charset="-122"/>
                    <a:ea typeface="楷体" pitchFamily="49" charset="-122"/>
                  </a:endParaRPr>
                </a:p>
              </p:txBody>
            </p:sp>
          </p:grpSp>
          <p:grpSp>
            <p:nvGrpSpPr>
              <p:cNvPr id="38935" name="Group 9"/>
              <p:cNvGrpSpPr/>
              <p:nvPr/>
            </p:nvGrpSpPr>
            <p:grpSpPr bwMode="auto">
              <a:xfrm>
                <a:off x="1168" y="346"/>
                <a:ext cx="1133" cy="327"/>
                <a:chOff x="1168" y="346"/>
                <a:chExt cx="1133" cy="327"/>
              </a:xfrm>
            </p:grpSpPr>
            <p:sp>
              <p:nvSpPr>
                <p:cNvPr id="3" name="Rectangle 10"/>
                <p:cNvSpPr>
                  <a:spLocks noChangeArrowheads="1"/>
                </p:cNvSpPr>
                <p:nvPr/>
              </p:nvSpPr>
              <p:spPr bwMode="gray">
                <a:xfrm>
                  <a:off x="1211" y="346"/>
                  <a:ext cx="1047" cy="327"/>
                </a:xfrm>
                <a:prstGeom prst="rect">
                  <a:avLst/>
                </a:prstGeom>
                <a:noFill/>
                <a:ln w="9525">
                  <a:noFill/>
                  <a:miter lim="800000"/>
                </a:ln>
              </p:spPr>
              <p:txBody>
                <a:bodyPr/>
                <a:lstStyle/>
                <a:p>
                  <a:pPr algn="ctr"/>
                  <a:r>
                    <a:rPr lang="zh-CN" altLang="en-US" sz="2000" b="1">
                      <a:latin typeface="微软雅黑" pitchFamily="34" charset="-122"/>
                      <a:ea typeface="微软雅黑" pitchFamily="34" charset="-122"/>
                    </a:rPr>
                    <a:t>加等渗盐水</a:t>
                  </a:r>
                </a:p>
                <a:p>
                  <a:pPr algn="ctr" eaLnBrk="0" hangingPunct="0"/>
                  <a:endParaRPr lang="zh-CN" altLang="en-US" sz="2000" b="1">
                    <a:latin typeface="微软雅黑" pitchFamily="34" charset="-122"/>
                    <a:ea typeface="微软雅黑" pitchFamily="34" charset="-122"/>
                  </a:endParaRPr>
                </a:p>
              </p:txBody>
            </p:sp>
            <p:sp>
              <p:nvSpPr>
                <p:cNvPr id="38955" name="Rectangle 11"/>
                <p:cNvSpPr>
                  <a:spLocks noChangeArrowheads="1"/>
                </p:cNvSpPr>
                <p:nvPr/>
              </p:nvSpPr>
              <p:spPr bwMode="gray">
                <a:xfrm>
                  <a:off x="1168" y="346"/>
                  <a:ext cx="1133" cy="327"/>
                </a:xfrm>
                <a:prstGeom prst="rect">
                  <a:avLst/>
                </a:prstGeom>
                <a:noFill/>
                <a:ln w="7">
                  <a:solidFill>
                    <a:srgbClr val="A0A0A0"/>
                  </a:solidFill>
                  <a:miter lim="800000"/>
                </a:ln>
              </p:spPr>
              <p:txBody>
                <a:bodyPr wrap="none" anchor="ctr"/>
                <a:lstStyle/>
                <a:p>
                  <a:pPr eaLnBrk="0" hangingPunct="0"/>
                  <a:endParaRPr lang="zh-CN" altLang="en-US">
                    <a:latin typeface="楷体" pitchFamily="49" charset="-122"/>
                    <a:ea typeface="楷体" pitchFamily="49" charset="-122"/>
                  </a:endParaRPr>
                </a:p>
              </p:txBody>
            </p:sp>
          </p:grpSp>
          <p:grpSp>
            <p:nvGrpSpPr>
              <p:cNvPr id="38936" name="Group 12"/>
              <p:cNvGrpSpPr/>
              <p:nvPr/>
            </p:nvGrpSpPr>
            <p:grpSpPr bwMode="auto">
              <a:xfrm>
                <a:off x="2301" y="346"/>
                <a:ext cx="1644" cy="327"/>
                <a:chOff x="2301" y="346"/>
                <a:chExt cx="1644" cy="327"/>
              </a:xfrm>
            </p:grpSpPr>
            <p:sp>
              <p:nvSpPr>
                <p:cNvPr id="38952" name="Rectangle 13"/>
                <p:cNvSpPr>
                  <a:spLocks noChangeArrowheads="1"/>
                </p:cNvSpPr>
                <p:nvPr/>
              </p:nvSpPr>
              <p:spPr bwMode="gray">
                <a:xfrm>
                  <a:off x="2344" y="346"/>
                  <a:ext cx="1558" cy="327"/>
                </a:xfrm>
                <a:prstGeom prst="rect">
                  <a:avLst/>
                </a:prstGeom>
                <a:noFill/>
                <a:ln w="9525">
                  <a:noFill/>
                  <a:miter lim="800000"/>
                </a:ln>
              </p:spPr>
              <p:txBody>
                <a:bodyPr/>
                <a:lstStyle/>
                <a:p>
                  <a:pPr algn="ctr"/>
                  <a:r>
                    <a:rPr lang="zh-CN" altLang="en-US" sz="2000" b="1">
                      <a:latin typeface="微软雅黑" pitchFamily="34" charset="-122"/>
                      <a:ea typeface="微软雅黑" pitchFamily="34" charset="-122"/>
                    </a:rPr>
                    <a:t>青霉素含量</a:t>
                  </a:r>
                </a:p>
                <a:p>
                  <a:pPr algn="ctr" eaLnBrk="0" hangingPunct="0"/>
                  <a:endParaRPr lang="zh-CN" altLang="en-US" sz="2000" b="1">
                    <a:latin typeface="微软雅黑" pitchFamily="34" charset="-122"/>
                    <a:ea typeface="微软雅黑" pitchFamily="34" charset="-122"/>
                  </a:endParaRPr>
                </a:p>
              </p:txBody>
            </p:sp>
            <p:sp>
              <p:nvSpPr>
                <p:cNvPr id="5" name="Rectangle 14"/>
                <p:cNvSpPr>
                  <a:spLocks noChangeArrowheads="1"/>
                </p:cNvSpPr>
                <p:nvPr/>
              </p:nvSpPr>
              <p:spPr bwMode="gray">
                <a:xfrm>
                  <a:off x="2301" y="346"/>
                  <a:ext cx="1644" cy="327"/>
                </a:xfrm>
                <a:prstGeom prst="rect">
                  <a:avLst/>
                </a:prstGeom>
                <a:noFill/>
                <a:ln w="7">
                  <a:solidFill>
                    <a:srgbClr val="A0A0A0"/>
                  </a:solidFill>
                  <a:miter lim="800000"/>
                </a:ln>
              </p:spPr>
              <p:txBody>
                <a:bodyPr wrap="none" anchor="ctr"/>
                <a:lstStyle/>
                <a:p>
                  <a:pPr eaLnBrk="0" hangingPunct="0"/>
                  <a:endParaRPr lang="zh-CN" altLang="en-US">
                    <a:latin typeface="楷体" pitchFamily="49" charset="-122"/>
                    <a:ea typeface="楷体" pitchFamily="49" charset="-122"/>
                  </a:endParaRPr>
                </a:p>
              </p:txBody>
            </p:sp>
          </p:grpSp>
          <p:grpSp>
            <p:nvGrpSpPr>
              <p:cNvPr id="38937" name="Group 15"/>
              <p:cNvGrpSpPr/>
              <p:nvPr/>
            </p:nvGrpSpPr>
            <p:grpSpPr bwMode="auto">
              <a:xfrm>
                <a:off x="3945" y="346"/>
                <a:ext cx="1362" cy="327"/>
                <a:chOff x="3945" y="346"/>
                <a:chExt cx="1362" cy="327"/>
              </a:xfrm>
            </p:grpSpPr>
            <p:sp>
              <p:nvSpPr>
                <p:cNvPr id="38950" name="Rectangle 16"/>
                <p:cNvSpPr>
                  <a:spLocks noChangeArrowheads="1"/>
                </p:cNvSpPr>
                <p:nvPr/>
              </p:nvSpPr>
              <p:spPr bwMode="gray">
                <a:xfrm>
                  <a:off x="3988" y="346"/>
                  <a:ext cx="1276" cy="327"/>
                </a:xfrm>
                <a:prstGeom prst="rect">
                  <a:avLst/>
                </a:prstGeom>
                <a:noFill/>
                <a:ln w="9525">
                  <a:noFill/>
                  <a:miter lim="800000"/>
                </a:ln>
              </p:spPr>
              <p:txBody>
                <a:bodyPr/>
                <a:lstStyle/>
                <a:p>
                  <a:pPr algn="ctr"/>
                  <a:r>
                    <a:rPr lang="zh-CN" altLang="en-US" sz="2000" b="1">
                      <a:latin typeface="微软雅黑" pitchFamily="34" charset="-122"/>
                      <a:ea typeface="微软雅黑" pitchFamily="34" charset="-122"/>
                    </a:rPr>
                    <a:t>要 求</a:t>
                  </a:r>
                </a:p>
                <a:p>
                  <a:pPr algn="ctr" eaLnBrk="0" hangingPunct="0"/>
                  <a:endParaRPr lang="zh-CN" altLang="en-US" sz="2000" b="1">
                    <a:latin typeface="微软雅黑" pitchFamily="34" charset="-122"/>
                    <a:ea typeface="微软雅黑" pitchFamily="34" charset="-122"/>
                  </a:endParaRPr>
                </a:p>
              </p:txBody>
            </p:sp>
            <p:sp>
              <p:nvSpPr>
                <p:cNvPr id="38951" name="Rectangle 17"/>
                <p:cNvSpPr>
                  <a:spLocks noChangeArrowheads="1"/>
                </p:cNvSpPr>
                <p:nvPr/>
              </p:nvSpPr>
              <p:spPr bwMode="gray">
                <a:xfrm>
                  <a:off x="3945" y="346"/>
                  <a:ext cx="1362" cy="327"/>
                </a:xfrm>
                <a:prstGeom prst="rect">
                  <a:avLst/>
                </a:prstGeom>
                <a:noFill/>
                <a:ln w="7">
                  <a:solidFill>
                    <a:srgbClr val="A0A0A0"/>
                  </a:solidFill>
                  <a:miter lim="800000"/>
                </a:ln>
              </p:spPr>
              <p:txBody>
                <a:bodyPr wrap="none" anchor="ctr"/>
                <a:lstStyle/>
                <a:p>
                  <a:pPr eaLnBrk="0" hangingPunct="0"/>
                  <a:endParaRPr lang="zh-CN" altLang="en-US">
                    <a:latin typeface="楷体" pitchFamily="49" charset="-122"/>
                    <a:ea typeface="楷体" pitchFamily="49" charset="-122"/>
                  </a:endParaRPr>
                </a:p>
              </p:txBody>
            </p:sp>
          </p:grpSp>
          <p:grpSp>
            <p:nvGrpSpPr>
              <p:cNvPr id="38938" name="Group 18"/>
              <p:cNvGrpSpPr/>
              <p:nvPr/>
            </p:nvGrpSpPr>
            <p:grpSpPr bwMode="auto">
              <a:xfrm>
                <a:off x="0" y="673"/>
                <a:ext cx="1168" cy="615"/>
                <a:chOff x="0" y="673"/>
                <a:chExt cx="1168" cy="615"/>
              </a:xfrm>
            </p:grpSpPr>
            <p:sp>
              <p:nvSpPr>
                <p:cNvPr id="38948" name="Rectangle 19"/>
                <p:cNvSpPr>
                  <a:spLocks noChangeArrowheads="1"/>
                </p:cNvSpPr>
                <p:nvPr/>
              </p:nvSpPr>
              <p:spPr bwMode="gray">
                <a:xfrm>
                  <a:off x="43" y="673"/>
                  <a:ext cx="1082" cy="615"/>
                </a:xfrm>
                <a:prstGeom prst="rect">
                  <a:avLst/>
                </a:prstGeom>
                <a:noFill/>
                <a:ln w="9525">
                  <a:noFill/>
                  <a:miter lim="800000"/>
                </a:ln>
              </p:spPr>
              <p:txBody>
                <a:bodyPr/>
                <a:lstStyle/>
                <a:p>
                  <a:pPr indent="9525" algn="ctr"/>
                  <a:r>
                    <a:rPr lang="en-US" altLang="zh-CN" sz="2000" b="1">
                      <a:latin typeface="楷体" pitchFamily="49" charset="-122"/>
                      <a:ea typeface="楷体" pitchFamily="49" charset="-122"/>
                    </a:rPr>
                    <a:t>80</a:t>
                  </a:r>
                  <a:r>
                    <a:rPr lang="zh-CN" altLang="en-US" sz="2000" b="1">
                      <a:latin typeface="楷体" pitchFamily="49" charset="-122"/>
                      <a:ea typeface="楷体" pitchFamily="49" charset="-122"/>
                    </a:rPr>
                    <a:t>万</a:t>
                  </a:r>
                  <a:r>
                    <a:rPr lang="en-US" altLang="zh-CN" sz="2000" b="1">
                      <a:latin typeface="楷体" pitchFamily="49" charset="-122"/>
                      <a:ea typeface="楷体" pitchFamily="49" charset="-122"/>
                    </a:rPr>
                    <a:t>u</a:t>
                  </a:r>
                </a:p>
                <a:p>
                  <a:pPr indent="9525" algn="ctr" eaLnBrk="0" hangingPunct="0"/>
                  <a:r>
                    <a:rPr lang="zh-CN" altLang="en-US" sz="2000" b="1">
                      <a:latin typeface="楷体" pitchFamily="49" charset="-122"/>
                      <a:ea typeface="楷体" pitchFamily="49" charset="-122"/>
                    </a:rPr>
                    <a:t>取上液</a:t>
                  </a:r>
                  <a:r>
                    <a:rPr lang="en-US" altLang="zh-CN" sz="2000" b="1">
                      <a:latin typeface="楷体" pitchFamily="49" charset="-122"/>
                      <a:ea typeface="楷体" pitchFamily="49" charset="-122"/>
                    </a:rPr>
                    <a:t>0.1ml</a:t>
                  </a:r>
                </a:p>
                <a:p>
                  <a:pPr indent="9525" algn="ctr" eaLnBrk="0" hangingPunct="0"/>
                  <a:r>
                    <a:rPr lang="zh-CN" altLang="en-US" sz="2000" b="1">
                      <a:latin typeface="楷体" pitchFamily="49" charset="-122"/>
                      <a:ea typeface="楷体" pitchFamily="49" charset="-122"/>
                    </a:rPr>
                    <a:t>取上液</a:t>
                  </a:r>
                  <a:r>
                    <a:rPr lang="en-US" altLang="zh-CN" sz="2000" b="1">
                      <a:latin typeface="楷体" pitchFamily="49" charset="-122"/>
                      <a:ea typeface="楷体" pitchFamily="49" charset="-122"/>
                    </a:rPr>
                    <a:t>0.1ml</a:t>
                  </a:r>
                </a:p>
                <a:p>
                  <a:pPr indent="9525" algn="ctr" eaLnBrk="0" hangingPunct="0"/>
                  <a:r>
                    <a:rPr lang="zh-CN" altLang="en-US" sz="2000" b="1">
                      <a:latin typeface="楷体" pitchFamily="49" charset="-122"/>
                      <a:ea typeface="楷体" pitchFamily="49" charset="-122"/>
                    </a:rPr>
                    <a:t>取上液</a:t>
                  </a:r>
                  <a:r>
                    <a:rPr lang="en-US" altLang="zh-CN" sz="2000" b="1">
                      <a:latin typeface="楷体" pitchFamily="49" charset="-122"/>
                      <a:ea typeface="楷体" pitchFamily="49" charset="-122"/>
                    </a:rPr>
                    <a:t>0.1ml</a:t>
                  </a:r>
                </a:p>
                <a:p>
                  <a:pPr indent="9525" algn="ctr" eaLnBrk="0" hangingPunct="0"/>
                  <a:endParaRPr lang="zh-CN" altLang="en-US" sz="2000" b="1">
                    <a:latin typeface="楷体" pitchFamily="49" charset="-122"/>
                    <a:ea typeface="楷体" pitchFamily="49" charset="-122"/>
                  </a:endParaRPr>
                </a:p>
              </p:txBody>
            </p:sp>
            <p:sp>
              <p:nvSpPr>
                <p:cNvPr id="38949" name="Rectangle 20"/>
                <p:cNvSpPr>
                  <a:spLocks noChangeArrowheads="1"/>
                </p:cNvSpPr>
                <p:nvPr/>
              </p:nvSpPr>
              <p:spPr bwMode="gray">
                <a:xfrm>
                  <a:off x="0" y="673"/>
                  <a:ext cx="1168" cy="615"/>
                </a:xfrm>
                <a:prstGeom prst="rect">
                  <a:avLst/>
                </a:prstGeom>
                <a:noFill/>
                <a:ln w="7">
                  <a:solidFill>
                    <a:srgbClr val="A0A0A0"/>
                  </a:solidFill>
                  <a:miter lim="800000"/>
                </a:ln>
              </p:spPr>
              <p:txBody>
                <a:bodyPr wrap="none" anchor="ctr"/>
                <a:lstStyle/>
                <a:p>
                  <a:pPr eaLnBrk="0" hangingPunct="0"/>
                  <a:endParaRPr lang="zh-CN" altLang="en-US">
                    <a:latin typeface="楷体" pitchFamily="49" charset="-122"/>
                    <a:ea typeface="楷体" pitchFamily="49" charset="-122"/>
                  </a:endParaRPr>
                </a:p>
              </p:txBody>
            </p:sp>
          </p:grpSp>
          <p:grpSp>
            <p:nvGrpSpPr>
              <p:cNvPr id="38939" name="Group 21"/>
              <p:cNvGrpSpPr/>
              <p:nvPr/>
            </p:nvGrpSpPr>
            <p:grpSpPr bwMode="auto">
              <a:xfrm>
                <a:off x="1168" y="673"/>
                <a:ext cx="1133" cy="615"/>
                <a:chOff x="1168" y="673"/>
                <a:chExt cx="1133" cy="615"/>
              </a:xfrm>
            </p:grpSpPr>
            <p:sp>
              <p:nvSpPr>
                <p:cNvPr id="6" name="Rectangle 22"/>
                <p:cNvSpPr>
                  <a:spLocks noChangeArrowheads="1"/>
                </p:cNvSpPr>
                <p:nvPr/>
              </p:nvSpPr>
              <p:spPr bwMode="gray">
                <a:xfrm>
                  <a:off x="1211" y="673"/>
                  <a:ext cx="1047" cy="615"/>
                </a:xfrm>
                <a:prstGeom prst="rect">
                  <a:avLst/>
                </a:prstGeom>
                <a:noFill/>
                <a:ln w="9525">
                  <a:noFill/>
                  <a:miter lim="800000"/>
                </a:ln>
              </p:spPr>
              <p:txBody>
                <a:bodyPr/>
                <a:lstStyle/>
                <a:p>
                  <a:pPr indent="133350" algn="ctr"/>
                  <a:r>
                    <a:rPr lang="en-US" altLang="zh-CN" sz="2000" b="1">
                      <a:latin typeface="楷体" pitchFamily="49" charset="-122"/>
                      <a:ea typeface="楷体" pitchFamily="49" charset="-122"/>
                    </a:rPr>
                    <a:t>2ml→</a:t>
                  </a:r>
                </a:p>
                <a:p>
                  <a:pPr indent="133350" algn="ctr" eaLnBrk="0" hangingPunct="0"/>
                  <a:r>
                    <a:rPr lang="en-US" altLang="zh-CN" sz="2000" b="1">
                      <a:latin typeface="楷体" pitchFamily="49" charset="-122"/>
                      <a:ea typeface="楷体" pitchFamily="49" charset="-122"/>
                    </a:rPr>
                    <a:t>0.9ml→</a:t>
                  </a:r>
                </a:p>
                <a:p>
                  <a:pPr indent="133350" algn="ctr" eaLnBrk="0" hangingPunct="0"/>
                  <a:r>
                    <a:rPr lang="en-US" altLang="zh-CN" sz="2000" b="1">
                      <a:latin typeface="楷体" pitchFamily="49" charset="-122"/>
                      <a:ea typeface="楷体" pitchFamily="49" charset="-122"/>
                    </a:rPr>
                    <a:t>0.9ml→</a:t>
                  </a:r>
                </a:p>
                <a:p>
                  <a:pPr indent="133350" algn="ctr" eaLnBrk="0" hangingPunct="0"/>
                  <a:r>
                    <a:rPr lang="en-US" altLang="zh-CN" sz="2000" b="1">
                      <a:latin typeface="楷体" pitchFamily="49" charset="-122"/>
                      <a:ea typeface="楷体" pitchFamily="49" charset="-122"/>
                    </a:rPr>
                    <a:t> 0.9ml→</a:t>
                  </a:r>
                </a:p>
                <a:p>
                  <a:pPr indent="133350" algn="just" eaLnBrk="0" hangingPunct="0"/>
                  <a:endParaRPr lang="zh-CN" altLang="en-US" sz="2000" b="1">
                    <a:latin typeface="楷体" pitchFamily="49" charset="-122"/>
                    <a:ea typeface="楷体" pitchFamily="49" charset="-122"/>
                  </a:endParaRPr>
                </a:p>
              </p:txBody>
            </p:sp>
            <p:sp>
              <p:nvSpPr>
                <p:cNvPr id="38947" name="Rectangle 23"/>
                <p:cNvSpPr>
                  <a:spLocks noChangeArrowheads="1"/>
                </p:cNvSpPr>
                <p:nvPr/>
              </p:nvSpPr>
              <p:spPr bwMode="gray">
                <a:xfrm>
                  <a:off x="1168" y="673"/>
                  <a:ext cx="1133" cy="615"/>
                </a:xfrm>
                <a:prstGeom prst="rect">
                  <a:avLst/>
                </a:prstGeom>
                <a:noFill/>
                <a:ln w="0">
                  <a:solidFill>
                    <a:srgbClr val="A0A0A0"/>
                  </a:solidFill>
                  <a:miter lim="800000"/>
                </a:ln>
              </p:spPr>
              <p:txBody>
                <a:bodyPr wrap="none" lIns="36000" rIns="18000" anchor="ctr"/>
                <a:lstStyle/>
                <a:p>
                  <a:pPr eaLnBrk="0" hangingPunct="0"/>
                  <a:endParaRPr lang="zh-CN" altLang="en-US">
                    <a:latin typeface="楷体" pitchFamily="49" charset="-122"/>
                    <a:ea typeface="楷体" pitchFamily="49" charset="-122"/>
                  </a:endParaRPr>
                </a:p>
              </p:txBody>
            </p:sp>
          </p:grpSp>
          <p:grpSp>
            <p:nvGrpSpPr>
              <p:cNvPr id="38940" name="Group 24"/>
              <p:cNvGrpSpPr/>
              <p:nvPr/>
            </p:nvGrpSpPr>
            <p:grpSpPr bwMode="auto">
              <a:xfrm>
                <a:off x="2301" y="673"/>
                <a:ext cx="1644" cy="615"/>
                <a:chOff x="2301" y="673"/>
                <a:chExt cx="1644" cy="615"/>
              </a:xfrm>
            </p:grpSpPr>
            <p:sp>
              <p:nvSpPr>
                <p:cNvPr id="38944" name="Rectangle 25"/>
                <p:cNvSpPr>
                  <a:spLocks noChangeArrowheads="1"/>
                </p:cNvSpPr>
                <p:nvPr/>
              </p:nvSpPr>
              <p:spPr bwMode="gray">
                <a:xfrm>
                  <a:off x="2344" y="673"/>
                  <a:ext cx="1558" cy="615"/>
                </a:xfrm>
                <a:prstGeom prst="rect">
                  <a:avLst/>
                </a:prstGeom>
                <a:noFill/>
                <a:ln w="9525">
                  <a:noFill/>
                  <a:miter lim="800000"/>
                </a:ln>
              </p:spPr>
              <p:txBody>
                <a:bodyPr/>
                <a:lstStyle/>
                <a:p>
                  <a:pPr algn="ctr"/>
                  <a:r>
                    <a:rPr lang="en-US" altLang="zh-CN" sz="2000" b="1">
                      <a:latin typeface="楷体" pitchFamily="49" charset="-122"/>
                      <a:ea typeface="楷体" pitchFamily="49" charset="-122"/>
                    </a:rPr>
                    <a:t>40</a:t>
                  </a:r>
                  <a:r>
                    <a:rPr lang="zh-CN" altLang="en-US" sz="2000" b="1">
                      <a:latin typeface="楷体" pitchFamily="49" charset="-122"/>
                      <a:ea typeface="楷体" pitchFamily="49" charset="-122"/>
                    </a:rPr>
                    <a:t>万</a:t>
                  </a:r>
                  <a:r>
                    <a:rPr lang="en-US" altLang="zh-CN" sz="2000" b="1">
                      <a:latin typeface="楷体" pitchFamily="49" charset="-122"/>
                      <a:ea typeface="楷体" pitchFamily="49" charset="-122"/>
                    </a:rPr>
                    <a:t>u/ml</a:t>
                  </a:r>
                </a:p>
                <a:p>
                  <a:pPr algn="ctr" eaLnBrk="0" hangingPunct="0"/>
                  <a:r>
                    <a:rPr lang="en-US" altLang="zh-CN" sz="2000" b="1">
                      <a:latin typeface="楷体" pitchFamily="49" charset="-122"/>
                      <a:ea typeface="楷体" pitchFamily="49" charset="-122"/>
                    </a:rPr>
                    <a:t>4</a:t>
                  </a:r>
                  <a:r>
                    <a:rPr lang="zh-CN" altLang="en-US" sz="2000" b="1">
                      <a:latin typeface="楷体" pitchFamily="49" charset="-122"/>
                      <a:ea typeface="楷体" pitchFamily="49" charset="-122"/>
                    </a:rPr>
                    <a:t>万</a:t>
                  </a:r>
                  <a:r>
                    <a:rPr lang="en-US" altLang="zh-CN" sz="2000" b="1">
                      <a:latin typeface="楷体" pitchFamily="49" charset="-122"/>
                      <a:ea typeface="楷体" pitchFamily="49" charset="-122"/>
                    </a:rPr>
                    <a:t>u/ml</a:t>
                  </a:r>
                </a:p>
                <a:p>
                  <a:pPr algn="ctr" eaLnBrk="0" hangingPunct="0"/>
                  <a:r>
                    <a:rPr lang="en-US" altLang="zh-CN" sz="2000" b="1">
                      <a:latin typeface="楷体" pitchFamily="49" charset="-122"/>
                      <a:ea typeface="楷体" pitchFamily="49" charset="-122"/>
                    </a:rPr>
                    <a:t>4000u/ml</a:t>
                  </a:r>
                </a:p>
                <a:p>
                  <a:pPr algn="ctr" eaLnBrk="0" hangingPunct="0"/>
                  <a:r>
                    <a:rPr lang="en-US" altLang="zh-CN" sz="2000" b="1">
                      <a:latin typeface="楷体" pitchFamily="49" charset="-122"/>
                      <a:ea typeface="楷体" pitchFamily="49" charset="-122"/>
                    </a:rPr>
                    <a:t>400u/ml</a:t>
                  </a:r>
                </a:p>
                <a:p>
                  <a:pPr algn="just" eaLnBrk="0" hangingPunct="0"/>
                  <a:endParaRPr lang="zh-CN" altLang="en-US" sz="2000" b="1">
                    <a:latin typeface="楷体" pitchFamily="49" charset="-122"/>
                    <a:ea typeface="楷体" pitchFamily="49" charset="-122"/>
                  </a:endParaRPr>
                </a:p>
              </p:txBody>
            </p:sp>
            <p:sp>
              <p:nvSpPr>
                <p:cNvPr id="38945" name="Rectangle 26"/>
                <p:cNvSpPr>
                  <a:spLocks noChangeArrowheads="1"/>
                </p:cNvSpPr>
                <p:nvPr/>
              </p:nvSpPr>
              <p:spPr bwMode="gray">
                <a:xfrm>
                  <a:off x="2301" y="673"/>
                  <a:ext cx="1644" cy="615"/>
                </a:xfrm>
                <a:prstGeom prst="rect">
                  <a:avLst/>
                </a:prstGeom>
                <a:noFill/>
                <a:ln w="7">
                  <a:solidFill>
                    <a:srgbClr val="A0A0A0"/>
                  </a:solidFill>
                  <a:miter lim="800000"/>
                </a:ln>
              </p:spPr>
              <p:txBody>
                <a:bodyPr wrap="none" anchor="ctr"/>
                <a:lstStyle/>
                <a:p>
                  <a:pPr eaLnBrk="0" hangingPunct="0"/>
                  <a:endParaRPr lang="zh-CN" altLang="en-US">
                    <a:latin typeface="楷体" pitchFamily="49" charset="-122"/>
                    <a:ea typeface="楷体" pitchFamily="49" charset="-122"/>
                  </a:endParaRPr>
                </a:p>
              </p:txBody>
            </p:sp>
          </p:grpSp>
          <p:grpSp>
            <p:nvGrpSpPr>
              <p:cNvPr id="38941" name="Group 27"/>
              <p:cNvGrpSpPr/>
              <p:nvPr/>
            </p:nvGrpSpPr>
            <p:grpSpPr bwMode="auto">
              <a:xfrm>
                <a:off x="3945" y="673"/>
                <a:ext cx="1362" cy="615"/>
                <a:chOff x="3945" y="673"/>
                <a:chExt cx="1362" cy="615"/>
              </a:xfrm>
            </p:grpSpPr>
            <p:sp>
              <p:nvSpPr>
                <p:cNvPr id="38942" name="Rectangle 28"/>
                <p:cNvSpPr>
                  <a:spLocks noChangeArrowheads="1"/>
                </p:cNvSpPr>
                <p:nvPr/>
              </p:nvSpPr>
              <p:spPr bwMode="gray">
                <a:xfrm>
                  <a:off x="3988" y="673"/>
                  <a:ext cx="1276" cy="615"/>
                </a:xfrm>
                <a:prstGeom prst="rect">
                  <a:avLst/>
                </a:prstGeom>
                <a:noFill/>
                <a:ln w="9525">
                  <a:noFill/>
                  <a:miter lim="800000"/>
                </a:ln>
              </p:spPr>
              <p:txBody>
                <a:bodyPr/>
                <a:lstStyle/>
                <a:p>
                  <a:pPr algn="just"/>
                  <a:r>
                    <a:rPr lang="zh-CN" altLang="en-US" sz="2000" b="1">
                      <a:latin typeface="微软雅黑" pitchFamily="34" charset="-122"/>
                      <a:ea typeface="微软雅黑" pitchFamily="34" charset="-122"/>
                    </a:rPr>
                    <a:t>溶    解</a:t>
                  </a:r>
                </a:p>
                <a:p>
                  <a:pPr algn="just" eaLnBrk="0" hangingPunct="0"/>
                  <a:r>
                    <a:rPr lang="zh-CN" altLang="en-US" sz="2000" b="1">
                      <a:latin typeface="微软雅黑" pitchFamily="34" charset="-122"/>
                      <a:ea typeface="微软雅黑" pitchFamily="34" charset="-122"/>
                    </a:rPr>
                    <a:t>摇    匀</a:t>
                  </a:r>
                </a:p>
                <a:p>
                  <a:pPr algn="just" eaLnBrk="0" hangingPunct="0"/>
                  <a:r>
                    <a:rPr lang="zh-CN" altLang="en-US" sz="2000" b="1">
                      <a:latin typeface="微软雅黑" pitchFamily="34" charset="-122"/>
                      <a:ea typeface="微软雅黑" pitchFamily="34" charset="-122"/>
                    </a:rPr>
                    <a:t>摇    匀</a:t>
                  </a:r>
                </a:p>
                <a:p>
                  <a:pPr algn="just" eaLnBrk="0" hangingPunct="0"/>
                  <a:r>
                    <a:rPr lang="zh-CN" altLang="en-US" sz="2000" b="1">
                      <a:latin typeface="微软雅黑" pitchFamily="34" charset="-122"/>
                      <a:ea typeface="微软雅黑" pitchFamily="34" charset="-122"/>
                    </a:rPr>
                    <a:t>摇    匀</a:t>
                  </a:r>
                </a:p>
                <a:p>
                  <a:pPr algn="just" eaLnBrk="0" hangingPunct="0"/>
                  <a:endParaRPr lang="zh-CN" altLang="en-US" sz="2000" b="1">
                    <a:latin typeface="楷体" pitchFamily="49" charset="-122"/>
                    <a:ea typeface="楷体" pitchFamily="49" charset="-122"/>
                  </a:endParaRPr>
                </a:p>
              </p:txBody>
            </p:sp>
            <p:sp>
              <p:nvSpPr>
                <p:cNvPr id="38943" name="Rectangle 29"/>
                <p:cNvSpPr>
                  <a:spLocks noChangeArrowheads="1"/>
                </p:cNvSpPr>
                <p:nvPr/>
              </p:nvSpPr>
              <p:spPr bwMode="gray">
                <a:xfrm>
                  <a:off x="3945" y="673"/>
                  <a:ext cx="1362" cy="615"/>
                </a:xfrm>
                <a:prstGeom prst="rect">
                  <a:avLst/>
                </a:prstGeom>
                <a:noFill/>
                <a:ln w="7">
                  <a:solidFill>
                    <a:srgbClr val="A0A0A0"/>
                  </a:solidFill>
                  <a:miter lim="800000"/>
                </a:ln>
              </p:spPr>
              <p:txBody>
                <a:bodyPr wrap="none" anchor="ctr"/>
                <a:lstStyle/>
                <a:p>
                  <a:pPr eaLnBrk="0" hangingPunct="0"/>
                  <a:endParaRPr lang="zh-CN" altLang="en-US">
                    <a:latin typeface="楷体" pitchFamily="49" charset="-122"/>
                    <a:ea typeface="楷体" pitchFamily="49" charset="-122"/>
                  </a:endParaRPr>
                </a:p>
              </p:txBody>
            </p:sp>
          </p:grpSp>
        </p:grpSp>
        <p:sp>
          <p:nvSpPr>
            <p:cNvPr id="38933" name="Rectangle 30"/>
            <p:cNvSpPr>
              <a:spLocks noChangeArrowheads="1"/>
            </p:cNvSpPr>
            <p:nvPr/>
          </p:nvSpPr>
          <p:spPr bwMode="gray">
            <a:xfrm>
              <a:off x="-3" y="343"/>
              <a:ext cx="5313" cy="948"/>
            </a:xfrm>
            <a:prstGeom prst="rect">
              <a:avLst/>
            </a:prstGeom>
            <a:noFill/>
            <a:ln w="9525">
              <a:solidFill>
                <a:srgbClr val="A0A0A0"/>
              </a:solidFill>
              <a:miter lim="800000"/>
            </a:ln>
          </p:spPr>
          <p:txBody>
            <a:bodyPr wrap="none" anchor="ctr"/>
            <a:lstStyle/>
            <a:p>
              <a:pPr eaLnBrk="0" hangingPunct="0"/>
              <a:endParaRPr lang="zh-CN" altLang="en-US">
                <a:latin typeface="楷体" pitchFamily="49" charset="-122"/>
                <a:ea typeface="楷体" pitchFamily="49" charset="-122"/>
              </a:endParaRPr>
            </a:p>
          </p:txBody>
        </p:sp>
      </p:grpSp>
      <p:pic>
        <p:nvPicPr>
          <p:cNvPr id="38984" name="Picture 37" descr="IMG_5034"/>
          <p:cNvPicPr>
            <a:picLocks noChangeAspect="1" noChangeArrowheads="1"/>
          </p:cNvPicPr>
          <p:nvPr/>
        </p:nvPicPr>
        <p:blipFill>
          <a:blip r:embed="rId2"/>
          <a:srcRect/>
          <a:stretch>
            <a:fillRect/>
          </a:stretch>
        </p:blipFill>
        <p:spPr bwMode="auto">
          <a:xfrm>
            <a:off x="3263900" y="2237105"/>
            <a:ext cx="2498725" cy="2867025"/>
          </a:xfrm>
          <a:prstGeom prst="rect">
            <a:avLst/>
          </a:prstGeom>
          <a:noFill/>
          <a:ln w="9525">
            <a:noFill/>
            <a:miter lim="800000"/>
            <a:headEnd/>
            <a:tailEnd/>
          </a:ln>
        </p:spPr>
      </p:pic>
      <p:pic>
        <p:nvPicPr>
          <p:cNvPr id="38985" name="Picture 38" descr="IMG_5039"/>
          <p:cNvPicPr>
            <a:picLocks noChangeAspect="1" noChangeArrowheads="1"/>
          </p:cNvPicPr>
          <p:nvPr/>
        </p:nvPicPr>
        <p:blipFill>
          <a:blip r:embed="rId3"/>
          <a:srcRect/>
          <a:stretch>
            <a:fillRect/>
          </a:stretch>
        </p:blipFill>
        <p:spPr bwMode="auto">
          <a:xfrm>
            <a:off x="5815330" y="2259965"/>
            <a:ext cx="2656205" cy="2844165"/>
          </a:xfrm>
          <a:prstGeom prst="rect">
            <a:avLst/>
          </a:prstGeom>
          <a:noFill/>
          <a:ln w="9525">
            <a:noFill/>
            <a:miter lim="800000"/>
            <a:headEnd/>
            <a:tailEnd/>
          </a:ln>
        </p:spPr>
      </p:pic>
      <p:pic>
        <p:nvPicPr>
          <p:cNvPr id="38986" name="Picture 39" descr="IMG_5049"/>
          <p:cNvPicPr>
            <a:picLocks noChangeAspect="1" noChangeArrowheads="1"/>
          </p:cNvPicPr>
          <p:nvPr/>
        </p:nvPicPr>
        <p:blipFill>
          <a:blip r:embed="rId4"/>
          <a:srcRect/>
          <a:stretch>
            <a:fillRect/>
          </a:stretch>
        </p:blipFill>
        <p:spPr bwMode="auto">
          <a:xfrm>
            <a:off x="8528685" y="2256155"/>
            <a:ext cx="2468245" cy="285178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8927"/>
                                        </p:tgtEl>
                                        <p:attrNameLst>
                                          <p:attrName>style.visibility</p:attrName>
                                        </p:attrNameLst>
                                      </p:cBhvr>
                                      <p:to>
                                        <p:strVal val="visible"/>
                                      </p:to>
                                    </p:set>
                                    <p:anim calcmode="lin" valueType="num">
                                      <p:cBhvr additive="base">
                                        <p:cTn id="7" dur="500" fill="hold"/>
                                        <p:tgtEl>
                                          <p:spTgt spid="38927"/>
                                        </p:tgtEl>
                                        <p:attrNameLst>
                                          <p:attrName>ppt_x</p:attrName>
                                        </p:attrNameLst>
                                      </p:cBhvr>
                                      <p:tavLst>
                                        <p:tav tm="0">
                                          <p:val>
                                            <p:strVal val="0-#ppt_w/2"/>
                                          </p:val>
                                        </p:tav>
                                        <p:tav tm="100000">
                                          <p:val>
                                            <p:strVal val="#ppt_x"/>
                                          </p:val>
                                        </p:tav>
                                      </p:tavLst>
                                    </p:anim>
                                    <p:anim calcmode="lin" valueType="num">
                                      <p:cBhvr additive="base">
                                        <p:cTn id="8" dur="500" fill="hold"/>
                                        <p:tgtEl>
                                          <p:spTgt spid="3892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8983"/>
                                        </p:tgtEl>
                                        <p:attrNameLst>
                                          <p:attrName>style.visibility</p:attrName>
                                        </p:attrNameLst>
                                      </p:cBhvr>
                                      <p:to>
                                        <p:strVal val="visible"/>
                                      </p:to>
                                    </p:set>
                                    <p:anim calcmode="lin" valueType="num">
                                      <p:cBhvr additive="base">
                                        <p:cTn id="11" dur="500" fill="hold"/>
                                        <p:tgtEl>
                                          <p:spTgt spid="38983"/>
                                        </p:tgtEl>
                                        <p:attrNameLst>
                                          <p:attrName>ppt_x</p:attrName>
                                        </p:attrNameLst>
                                      </p:cBhvr>
                                      <p:tavLst>
                                        <p:tav tm="0">
                                          <p:val>
                                            <p:strVal val="0-#ppt_w/2"/>
                                          </p:val>
                                        </p:tav>
                                        <p:tav tm="100000">
                                          <p:val>
                                            <p:strVal val="#ppt_x"/>
                                          </p:val>
                                        </p:tav>
                                      </p:tavLst>
                                    </p:anim>
                                    <p:anim calcmode="lin" valueType="num">
                                      <p:cBhvr additive="base">
                                        <p:cTn id="12" dur="500" fill="hold"/>
                                        <p:tgtEl>
                                          <p:spTgt spid="3898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childTnLst>
                                    <p:set>
                                      <p:cBhvr>
                                        <p:cTn id="16" dur="1" fill="hold">
                                          <p:stCondLst>
                                            <p:cond delay="0"/>
                                          </p:stCondLst>
                                        </p:cTn>
                                        <p:tgtEl>
                                          <p:spTgt spid="38953"/>
                                        </p:tgtEl>
                                        <p:attrNameLst>
                                          <p:attrName>style.visibility</p:attrName>
                                        </p:attrNameLst>
                                      </p:cBhvr>
                                      <p:to>
                                        <p:strVal val="visible"/>
                                      </p:to>
                                    </p:set>
                                    <p:anim calcmode="lin" valueType="num">
                                      <p:cBhvr additive="base">
                                        <p:cTn id="17" dur="500" fill="hold"/>
                                        <p:tgtEl>
                                          <p:spTgt spid="38953"/>
                                        </p:tgtEl>
                                        <p:attrNameLst>
                                          <p:attrName>ppt_x</p:attrName>
                                        </p:attrNameLst>
                                      </p:cBhvr>
                                      <p:tavLst>
                                        <p:tav tm="0">
                                          <p:val>
                                            <p:strVal val="#ppt_x"/>
                                          </p:val>
                                        </p:tav>
                                        <p:tav tm="100000">
                                          <p:val>
                                            <p:strVal val="#ppt_x"/>
                                          </p:val>
                                        </p:tav>
                                      </p:tavLst>
                                    </p:anim>
                                    <p:anim calcmode="lin" valueType="num">
                                      <p:cBhvr additive="base">
                                        <p:cTn id="18" dur="500" fill="hold"/>
                                        <p:tgtEl>
                                          <p:spTgt spid="38953"/>
                                        </p:tgtEl>
                                        <p:attrNameLst>
                                          <p:attrName>ppt_y</p:attrName>
                                        </p:attrNameLst>
                                      </p:cBhvr>
                                      <p:tavLst>
                                        <p:tav tm="0">
                                          <p:val>
                                            <p:strVal val="0-#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8954"/>
                                        </p:tgtEl>
                                        <p:attrNameLst>
                                          <p:attrName>style.visibility</p:attrName>
                                        </p:attrNameLst>
                                      </p:cBhvr>
                                      <p:to>
                                        <p:strVal val="visible"/>
                                      </p:to>
                                    </p:set>
                                    <p:anim calcmode="lin" valueType="num">
                                      <p:cBhvr additive="base">
                                        <p:cTn id="21" dur="500" fill="hold"/>
                                        <p:tgtEl>
                                          <p:spTgt spid="38954"/>
                                        </p:tgtEl>
                                        <p:attrNameLst>
                                          <p:attrName>ppt_x</p:attrName>
                                        </p:attrNameLst>
                                      </p:cBhvr>
                                      <p:tavLst>
                                        <p:tav tm="0">
                                          <p:val>
                                            <p:strVal val="#ppt_x"/>
                                          </p:val>
                                        </p:tav>
                                        <p:tav tm="100000">
                                          <p:val>
                                            <p:strVal val="#ppt_x"/>
                                          </p:val>
                                        </p:tav>
                                      </p:tavLst>
                                    </p:anim>
                                    <p:anim calcmode="lin" valueType="num">
                                      <p:cBhvr additive="base">
                                        <p:cTn id="22" dur="500" fill="hold"/>
                                        <p:tgtEl>
                                          <p:spTgt spid="3895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xit" presetSubtype="4" fill="hold" nodeType="clickEffect">
                                  <p:stCondLst>
                                    <p:cond delay="0"/>
                                  </p:stCondLst>
                                  <p:childTnLst>
                                    <p:anim calcmode="lin" valueType="num">
                                      <p:cBhvr additive="base">
                                        <p:cTn id="26" dur="500"/>
                                        <p:tgtEl>
                                          <p:spTgt spid="38954"/>
                                        </p:tgtEl>
                                        <p:attrNameLst>
                                          <p:attrName>ppt_x</p:attrName>
                                        </p:attrNameLst>
                                      </p:cBhvr>
                                      <p:tavLst>
                                        <p:tav tm="0">
                                          <p:val>
                                            <p:strVal val="ppt_x"/>
                                          </p:val>
                                        </p:tav>
                                        <p:tav tm="100000">
                                          <p:val>
                                            <p:strVal val="ppt_x"/>
                                          </p:val>
                                        </p:tav>
                                      </p:tavLst>
                                    </p:anim>
                                    <p:anim calcmode="lin" valueType="num">
                                      <p:cBhvr additive="base">
                                        <p:cTn id="27" dur="500"/>
                                        <p:tgtEl>
                                          <p:spTgt spid="38954"/>
                                        </p:tgtEl>
                                        <p:attrNameLst>
                                          <p:attrName>ppt_y</p:attrName>
                                        </p:attrNameLst>
                                      </p:cBhvr>
                                      <p:tavLst>
                                        <p:tav tm="0">
                                          <p:val>
                                            <p:strVal val="ppt_y"/>
                                          </p:val>
                                        </p:tav>
                                        <p:tav tm="100000">
                                          <p:val>
                                            <p:strVal val="1+ppt_h/2"/>
                                          </p:val>
                                        </p:tav>
                                      </p:tavLst>
                                    </p:anim>
                                    <p:set>
                                      <p:cBhvr>
                                        <p:cTn id="28" dur="1" fill="hold">
                                          <p:stCondLst>
                                            <p:cond delay="499"/>
                                          </p:stCondLst>
                                        </p:cTn>
                                        <p:tgtEl>
                                          <p:spTgt spid="38954"/>
                                        </p:tgtEl>
                                        <p:attrNameLst>
                                          <p:attrName>style.visibility</p:attrName>
                                        </p:attrNameLst>
                                      </p:cBhvr>
                                      <p:to>
                                        <p:strVal val="hidden"/>
                                      </p:to>
                                    </p:set>
                                  </p:childTnLst>
                                </p:cTn>
                              </p:par>
                              <p:par>
                                <p:cTn id="29" presetID="2" presetClass="exit" presetSubtype="4" fill="hold" grpId="1" nodeType="withEffect">
                                  <p:stCondLst>
                                    <p:cond delay="0"/>
                                  </p:stCondLst>
                                  <p:childTnLst>
                                    <p:anim calcmode="lin" valueType="num">
                                      <p:cBhvr additive="base">
                                        <p:cTn id="30" dur="500"/>
                                        <p:tgtEl>
                                          <p:spTgt spid="38953"/>
                                        </p:tgtEl>
                                        <p:attrNameLst>
                                          <p:attrName>ppt_x</p:attrName>
                                        </p:attrNameLst>
                                      </p:cBhvr>
                                      <p:tavLst>
                                        <p:tav tm="0">
                                          <p:val>
                                            <p:strVal val="ppt_x"/>
                                          </p:val>
                                        </p:tav>
                                        <p:tav tm="100000">
                                          <p:val>
                                            <p:strVal val="ppt_x"/>
                                          </p:val>
                                        </p:tav>
                                      </p:tavLst>
                                    </p:anim>
                                    <p:anim calcmode="lin" valueType="num">
                                      <p:cBhvr additive="base">
                                        <p:cTn id="31" dur="500"/>
                                        <p:tgtEl>
                                          <p:spTgt spid="38953"/>
                                        </p:tgtEl>
                                        <p:attrNameLst>
                                          <p:attrName>ppt_y</p:attrName>
                                        </p:attrNameLst>
                                      </p:cBhvr>
                                      <p:tavLst>
                                        <p:tav tm="0">
                                          <p:val>
                                            <p:strVal val="ppt_y"/>
                                          </p:val>
                                        </p:tav>
                                        <p:tav tm="100000">
                                          <p:val>
                                            <p:strVal val="1+ppt_h/2"/>
                                          </p:val>
                                        </p:tav>
                                      </p:tavLst>
                                    </p:anim>
                                    <p:set>
                                      <p:cBhvr>
                                        <p:cTn id="32" dur="1" fill="hold">
                                          <p:stCondLst>
                                            <p:cond delay="499"/>
                                          </p:stCondLst>
                                        </p:cTn>
                                        <p:tgtEl>
                                          <p:spTgt spid="38953"/>
                                        </p:tgtEl>
                                        <p:attrNameLst>
                                          <p:attrName>style.visibility</p:attrName>
                                        </p:attrNameLst>
                                      </p:cBhvr>
                                      <p:to>
                                        <p:strVal val="hidden"/>
                                      </p:to>
                                    </p:set>
                                  </p:childTnLst>
                                </p:cTn>
                              </p:par>
                              <p:par>
                                <p:cTn id="33" presetID="2" presetClass="entr" presetSubtype="1" fill="hold" nodeType="withEffect">
                                  <p:stCondLst>
                                    <p:cond delay="0"/>
                                  </p:stCondLst>
                                  <p:childTnLst>
                                    <p:set>
                                      <p:cBhvr>
                                        <p:cTn id="34" dur="1" fill="hold">
                                          <p:stCondLst>
                                            <p:cond delay="0"/>
                                          </p:stCondLst>
                                        </p:cTn>
                                        <p:tgtEl>
                                          <p:spTgt spid="38984"/>
                                        </p:tgtEl>
                                        <p:attrNameLst>
                                          <p:attrName>style.visibility</p:attrName>
                                        </p:attrNameLst>
                                      </p:cBhvr>
                                      <p:to>
                                        <p:strVal val="visible"/>
                                      </p:to>
                                    </p:set>
                                    <p:anim calcmode="lin" valueType="num">
                                      <p:cBhvr additive="base">
                                        <p:cTn id="35" dur="500" fill="hold"/>
                                        <p:tgtEl>
                                          <p:spTgt spid="38984"/>
                                        </p:tgtEl>
                                        <p:attrNameLst>
                                          <p:attrName>ppt_x</p:attrName>
                                        </p:attrNameLst>
                                      </p:cBhvr>
                                      <p:tavLst>
                                        <p:tav tm="0">
                                          <p:val>
                                            <p:strVal val="#ppt_x"/>
                                          </p:val>
                                        </p:tav>
                                        <p:tav tm="100000">
                                          <p:val>
                                            <p:strVal val="#ppt_x"/>
                                          </p:val>
                                        </p:tav>
                                      </p:tavLst>
                                    </p:anim>
                                    <p:anim calcmode="lin" valueType="num">
                                      <p:cBhvr additive="base">
                                        <p:cTn id="36" dur="500" fill="hold"/>
                                        <p:tgtEl>
                                          <p:spTgt spid="38984"/>
                                        </p:tgtEl>
                                        <p:attrNameLst>
                                          <p:attrName>ppt_y</p:attrName>
                                        </p:attrNameLst>
                                      </p:cBhvr>
                                      <p:tavLst>
                                        <p:tav tm="0">
                                          <p:val>
                                            <p:strVal val="0-#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8985"/>
                                        </p:tgtEl>
                                        <p:attrNameLst>
                                          <p:attrName>style.visibility</p:attrName>
                                        </p:attrNameLst>
                                      </p:cBhvr>
                                      <p:to>
                                        <p:strVal val="visible"/>
                                      </p:to>
                                    </p:set>
                                    <p:anim calcmode="lin" valueType="num">
                                      <p:cBhvr additive="base">
                                        <p:cTn id="39" dur="500" fill="hold"/>
                                        <p:tgtEl>
                                          <p:spTgt spid="38985"/>
                                        </p:tgtEl>
                                        <p:attrNameLst>
                                          <p:attrName>ppt_x</p:attrName>
                                        </p:attrNameLst>
                                      </p:cBhvr>
                                      <p:tavLst>
                                        <p:tav tm="0">
                                          <p:val>
                                            <p:strVal val="#ppt_x"/>
                                          </p:val>
                                        </p:tav>
                                        <p:tav tm="100000">
                                          <p:val>
                                            <p:strVal val="#ppt_x"/>
                                          </p:val>
                                        </p:tav>
                                      </p:tavLst>
                                    </p:anim>
                                    <p:anim calcmode="lin" valueType="num">
                                      <p:cBhvr additive="base">
                                        <p:cTn id="40" dur="500" fill="hold"/>
                                        <p:tgtEl>
                                          <p:spTgt spid="38985"/>
                                        </p:tgtEl>
                                        <p:attrNameLst>
                                          <p:attrName>ppt_y</p:attrName>
                                        </p:attrNameLst>
                                      </p:cBhvr>
                                      <p:tavLst>
                                        <p:tav tm="0">
                                          <p:val>
                                            <p:strVal val="1+#ppt_h/2"/>
                                          </p:val>
                                        </p:tav>
                                        <p:tav tm="100000">
                                          <p:val>
                                            <p:strVal val="#ppt_y"/>
                                          </p:val>
                                        </p:tav>
                                      </p:tavLst>
                                    </p:anim>
                                  </p:childTnLst>
                                </p:cTn>
                              </p:par>
                              <p:par>
                                <p:cTn id="41" presetID="2" presetClass="entr" presetSubtype="1" fill="hold" nodeType="withEffect">
                                  <p:stCondLst>
                                    <p:cond delay="0"/>
                                  </p:stCondLst>
                                  <p:childTnLst>
                                    <p:set>
                                      <p:cBhvr>
                                        <p:cTn id="42" dur="1" fill="hold">
                                          <p:stCondLst>
                                            <p:cond delay="0"/>
                                          </p:stCondLst>
                                        </p:cTn>
                                        <p:tgtEl>
                                          <p:spTgt spid="38986"/>
                                        </p:tgtEl>
                                        <p:attrNameLst>
                                          <p:attrName>style.visibility</p:attrName>
                                        </p:attrNameLst>
                                      </p:cBhvr>
                                      <p:to>
                                        <p:strVal val="visible"/>
                                      </p:to>
                                    </p:set>
                                    <p:anim calcmode="lin" valueType="num">
                                      <p:cBhvr additive="base">
                                        <p:cTn id="43" dur="500" fill="hold"/>
                                        <p:tgtEl>
                                          <p:spTgt spid="38986"/>
                                        </p:tgtEl>
                                        <p:attrNameLst>
                                          <p:attrName>ppt_x</p:attrName>
                                        </p:attrNameLst>
                                      </p:cBhvr>
                                      <p:tavLst>
                                        <p:tav tm="0">
                                          <p:val>
                                            <p:strVal val="#ppt_x"/>
                                          </p:val>
                                        </p:tav>
                                        <p:tav tm="100000">
                                          <p:val>
                                            <p:strVal val="#ppt_x"/>
                                          </p:val>
                                        </p:tav>
                                      </p:tavLst>
                                    </p:anim>
                                    <p:anim calcmode="lin" valueType="num">
                                      <p:cBhvr additive="base">
                                        <p:cTn id="44" dur="500" fill="hold"/>
                                        <p:tgtEl>
                                          <p:spTgt spid="3898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27" grpId="0"/>
      <p:bldP spid="38953" grpId="0"/>
      <p:bldP spid="38953"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7"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9943" name="文本框 15"/>
          <p:cNvSpPr txBox="1">
            <a:spLocks noChangeArrowheads="1"/>
          </p:cNvSpPr>
          <p:nvPr/>
        </p:nvSpPr>
        <p:spPr bwMode="auto">
          <a:xfrm>
            <a:off x="192405" y="257175"/>
            <a:ext cx="5271770" cy="596900"/>
          </a:xfrm>
          <a:prstGeom prst="rect">
            <a:avLst/>
          </a:prstGeom>
          <a:noFill/>
          <a:ln w="9525">
            <a:noFill/>
            <a:miter lim="800000"/>
          </a:ln>
        </p:spPr>
        <p:txBody>
          <a:bodyPr wrap="square">
            <a:spAutoFit/>
          </a:bodyPr>
          <a:lstStyle/>
          <a:p>
            <a:r>
              <a:rPr lang="zh-CN" altLang="en-US" sz="3100" b="1">
                <a:solidFill>
                  <a:schemeClr val="bg1"/>
                </a:solidFill>
                <a:latin typeface="微软雅黑" pitchFamily="34" charset="-122"/>
                <a:ea typeface="微软雅黑" pitchFamily="34" charset="-122"/>
              </a:rPr>
              <a:t>三、青霉素过敏试验的方法</a:t>
            </a:r>
          </a:p>
        </p:txBody>
      </p:sp>
      <p:sp>
        <p:nvSpPr>
          <p:cNvPr id="19" name="直角三角形 18"/>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9946" name="文本框 21"/>
          <p:cNvSpPr txBox="1">
            <a:spLocks noChangeArrowheads="1"/>
          </p:cNvSpPr>
          <p:nvPr/>
        </p:nvSpPr>
        <p:spPr bwMode="auto">
          <a:xfrm>
            <a:off x="2189163" y="1409700"/>
            <a:ext cx="1847850" cy="613410"/>
          </a:xfrm>
          <a:prstGeom prst="rect">
            <a:avLst/>
          </a:prstGeom>
          <a:noFill/>
          <a:ln w="9525">
            <a:noFill/>
            <a:miter lim="800000"/>
          </a:ln>
        </p:spPr>
        <p:txBody>
          <a:bodyPr>
            <a:spAutoFit/>
          </a:bodyPr>
          <a:lstStyle/>
          <a:p>
            <a:r>
              <a:rPr lang="zh-CN" altLang="en-US" sz="3200" b="1">
                <a:solidFill>
                  <a:schemeClr val="bg1"/>
                </a:solidFill>
                <a:latin typeface="微软雅黑" pitchFamily="34" charset="-122"/>
                <a:ea typeface="微软雅黑" pitchFamily="34" charset="-122"/>
                <a:cs typeface="Tahoma" pitchFamily="34" charset="0"/>
              </a:rPr>
              <a:t>操作程序</a:t>
            </a:r>
          </a:p>
        </p:txBody>
      </p:sp>
      <p:sp>
        <p:nvSpPr>
          <p:cNvPr id="34831" name="Rectangle 15"/>
          <p:cNvSpPr>
            <a:spLocks noChangeArrowheads="1"/>
          </p:cNvSpPr>
          <p:nvPr/>
        </p:nvSpPr>
        <p:spPr bwMode="auto">
          <a:xfrm>
            <a:off x="1412875" y="2211388"/>
            <a:ext cx="6096000" cy="2863215"/>
          </a:xfrm>
          <a:prstGeom prst="rect">
            <a:avLst/>
          </a:prstGeom>
          <a:noFill/>
          <a:ln w="9525">
            <a:noFill/>
            <a:miter lim="800000"/>
          </a:ln>
        </p:spPr>
        <p:txBody>
          <a:bodyPr>
            <a:spAutoFit/>
          </a:bodyPr>
          <a:lstStyle/>
          <a:p>
            <a:pPr>
              <a:lnSpc>
                <a:spcPct val="130000"/>
              </a:lnSpc>
            </a:pPr>
            <a:r>
              <a:rPr lang="zh-CN" altLang="en-US" sz="2800" b="1">
                <a:solidFill>
                  <a:srgbClr val="0066FF"/>
                </a:solidFill>
                <a:latin typeface="微软雅黑" pitchFamily="34" charset="-122"/>
                <a:ea typeface="微软雅黑" pitchFamily="34" charset="-122"/>
              </a:rPr>
              <a:t>（</a:t>
            </a:r>
            <a:r>
              <a:rPr lang="en-US" altLang="zh-CN" sz="2800" b="1">
                <a:solidFill>
                  <a:srgbClr val="0066FF"/>
                </a:solidFill>
                <a:latin typeface="微软雅黑" pitchFamily="34" charset="-122"/>
                <a:ea typeface="微软雅黑" pitchFamily="34" charset="-122"/>
              </a:rPr>
              <a:t>2</a:t>
            </a:r>
            <a:r>
              <a:rPr lang="zh-CN" altLang="en-US" sz="2800" b="1">
                <a:solidFill>
                  <a:srgbClr val="0066FF"/>
                </a:solidFill>
                <a:latin typeface="微软雅黑" pitchFamily="34" charset="-122"/>
                <a:ea typeface="微软雅黑" pitchFamily="34" charset="-122"/>
              </a:rPr>
              <a:t>）核对与解释</a:t>
            </a:r>
          </a:p>
          <a:p>
            <a:pPr>
              <a:lnSpc>
                <a:spcPct val="130000"/>
              </a:lnSpc>
            </a:pPr>
            <a:r>
              <a:rPr lang="zh-CN" altLang="en-US" sz="2800" b="1">
                <a:solidFill>
                  <a:srgbClr val="0066FF"/>
                </a:solidFill>
                <a:latin typeface="微软雅黑" pitchFamily="34" charset="-122"/>
                <a:ea typeface="微软雅黑" pitchFamily="34" charset="-122"/>
              </a:rPr>
              <a:t>（</a:t>
            </a:r>
            <a:r>
              <a:rPr lang="en-US" altLang="zh-CN" sz="2800" b="1">
                <a:solidFill>
                  <a:srgbClr val="0066FF"/>
                </a:solidFill>
                <a:latin typeface="微软雅黑" pitchFamily="34" charset="-122"/>
                <a:ea typeface="微软雅黑" pitchFamily="34" charset="-122"/>
              </a:rPr>
              <a:t>3</a:t>
            </a:r>
            <a:r>
              <a:rPr lang="zh-CN" altLang="en-US" sz="2800" b="1">
                <a:solidFill>
                  <a:srgbClr val="0066FF"/>
                </a:solidFill>
                <a:latin typeface="微软雅黑" pitchFamily="34" charset="-122"/>
                <a:ea typeface="微软雅黑" pitchFamily="34" charset="-122"/>
              </a:rPr>
              <a:t>）皮内注射</a:t>
            </a:r>
          </a:p>
          <a:p>
            <a:pPr>
              <a:lnSpc>
                <a:spcPct val="130000"/>
              </a:lnSpc>
            </a:pPr>
            <a:r>
              <a:rPr lang="zh-CN" altLang="en-US" sz="2800" b="1">
                <a:solidFill>
                  <a:srgbClr val="0066FF"/>
                </a:solidFill>
                <a:latin typeface="微软雅黑" pitchFamily="34" charset="-122"/>
                <a:ea typeface="微软雅黑" pitchFamily="34" charset="-122"/>
              </a:rPr>
              <a:t>（</a:t>
            </a:r>
            <a:r>
              <a:rPr lang="en-US" altLang="zh-CN" sz="2800" b="1">
                <a:solidFill>
                  <a:srgbClr val="0066FF"/>
                </a:solidFill>
                <a:latin typeface="微软雅黑" pitchFamily="34" charset="-122"/>
                <a:ea typeface="微软雅黑" pitchFamily="34" charset="-122"/>
              </a:rPr>
              <a:t>4</a:t>
            </a:r>
            <a:r>
              <a:rPr lang="zh-CN" altLang="en-US" sz="2800" b="1">
                <a:solidFill>
                  <a:srgbClr val="0066FF"/>
                </a:solidFill>
                <a:latin typeface="微软雅黑" pitchFamily="34" charset="-122"/>
                <a:ea typeface="微软雅黑" pitchFamily="34" charset="-122"/>
              </a:rPr>
              <a:t>）整理与嘱咐</a:t>
            </a:r>
          </a:p>
          <a:p>
            <a:pPr>
              <a:lnSpc>
                <a:spcPct val="130000"/>
              </a:lnSpc>
            </a:pPr>
            <a:r>
              <a:rPr lang="zh-CN" altLang="en-US" sz="2800" b="1">
                <a:solidFill>
                  <a:srgbClr val="0066FF"/>
                </a:solidFill>
                <a:latin typeface="微软雅黑" pitchFamily="34" charset="-122"/>
                <a:ea typeface="微软雅黑" pitchFamily="34" charset="-122"/>
              </a:rPr>
              <a:t>（</a:t>
            </a:r>
            <a:r>
              <a:rPr lang="en-US" altLang="zh-CN" sz="2800" b="1">
                <a:solidFill>
                  <a:srgbClr val="0066FF"/>
                </a:solidFill>
                <a:latin typeface="微软雅黑" pitchFamily="34" charset="-122"/>
                <a:ea typeface="微软雅黑" pitchFamily="34" charset="-122"/>
              </a:rPr>
              <a:t>5</a:t>
            </a:r>
            <a:r>
              <a:rPr lang="zh-CN" altLang="en-US" sz="2800" b="1">
                <a:solidFill>
                  <a:srgbClr val="0066FF"/>
                </a:solidFill>
                <a:latin typeface="微软雅黑" pitchFamily="34" charset="-122"/>
                <a:ea typeface="微软雅黑" pitchFamily="34" charset="-122"/>
              </a:rPr>
              <a:t>）判断试验结果</a:t>
            </a:r>
          </a:p>
          <a:p>
            <a:pPr>
              <a:lnSpc>
                <a:spcPct val="130000"/>
              </a:lnSpc>
            </a:pPr>
            <a:r>
              <a:rPr lang="zh-CN" altLang="en-US" sz="2800" b="1">
                <a:solidFill>
                  <a:srgbClr val="0066FF"/>
                </a:solidFill>
                <a:latin typeface="微软雅黑" pitchFamily="34" charset="-122"/>
                <a:ea typeface="微软雅黑" pitchFamily="34" charset="-122"/>
              </a:rPr>
              <a:t>（</a:t>
            </a:r>
            <a:r>
              <a:rPr lang="en-US" altLang="zh-CN" sz="2800" b="1">
                <a:solidFill>
                  <a:srgbClr val="0066FF"/>
                </a:solidFill>
                <a:latin typeface="微软雅黑" pitchFamily="34" charset="-122"/>
                <a:ea typeface="微软雅黑" pitchFamily="34" charset="-122"/>
              </a:rPr>
              <a:t>6</a:t>
            </a:r>
            <a:r>
              <a:rPr lang="zh-CN" altLang="en-US" sz="2800" b="1">
                <a:solidFill>
                  <a:srgbClr val="0066FF"/>
                </a:solidFill>
                <a:latin typeface="微软雅黑" pitchFamily="34" charset="-122"/>
                <a:ea typeface="微软雅黑" pitchFamily="34" charset="-122"/>
              </a:rPr>
              <a:t>）观察记录</a:t>
            </a:r>
          </a:p>
        </p:txBody>
      </p:sp>
      <p:sp>
        <p:nvSpPr>
          <p:cNvPr id="34832" name="AutoShape 16"/>
          <p:cNvSpPr>
            <a:spLocks noChangeArrowheads="1"/>
          </p:cNvSpPr>
          <p:nvPr/>
        </p:nvSpPr>
        <p:spPr bwMode="auto">
          <a:xfrm>
            <a:off x="4806950" y="2270125"/>
            <a:ext cx="5181600" cy="803275"/>
          </a:xfrm>
          <a:prstGeom prst="wedgeRoundRectCallout">
            <a:avLst>
              <a:gd name="adj1" fmla="val -58977"/>
              <a:gd name="adj2" fmla="val -7708"/>
              <a:gd name="adj3" fmla="val 16667"/>
            </a:avLst>
          </a:prstGeom>
          <a:solidFill>
            <a:schemeClr val="accent1"/>
          </a:solidFill>
          <a:ln w="9525">
            <a:solidFill>
              <a:schemeClr val="tx1"/>
            </a:solidFill>
            <a:miter lim="800000"/>
          </a:ln>
        </p:spPr>
        <p:txBody>
          <a:bodyPr/>
          <a:lstStyle/>
          <a:p>
            <a:pPr algn="ctr"/>
            <a:r>
              <a:rPr lang="zh-CN" altLang="en-US" sz="2400">
                <a:solidFill>
                  <a:schemeClr val="bg1"/>
                </a:solidFill>
                <a:ea typeface="微软雅黑" pitchFamily="34" charset="-122"/>
              </a:rPr>
              <a:t>查对，解释，询问用药史、过敏史</a:t>
            </a:r>
          </a:p>
        </p:txBody>
      </p:sp>
      <p:sp>
        <p:nvSpPr>
          <p:cNvPr id="34833" name="AutoShape 17"/>
          <p:cNvSpPr>
            <a:spLocks noChangeArrowheads="1"/>
          </p:cNvSpPr>
          <p:nvPr/>
        </p:nvSpPr>
        <p:spPr bwMode="auto">
          <a:xfrm>
            <a:off x="4489450" y="2728913"/>
            <a:ext cx="6483350" cy="955675"/>
          </a:xfrm>
          <a:prstGeom prst="wedgeRoundRectCallout">
            <a:avLst>
              <a:gd name="adj1" fmla="val -55338"/>
              <a:gd name="adj2" fmla="val -6644"/>
              <a:gd name="adj3" fmla="val 16667"/>
            </a:avLst>
          </a:prstGeom>
          <a:solidFill>
            <a:schemeClr val="accent1"/>
          </a:solidFill>
          <a:ln w="9525">
            <a:solidFill>
              <a:schemeClr val="tx1"/>
            </a:solidFill>
            <a:miter lim="800000"/>
          </a:ln>
        </p:spPr>
        <p:txBody>
          <a:bodyPr/>
          <a:lstStyle/>
          <a:p>
            <a:pPr algn="ctr"/>
            <a:r>
              <a:rPr lang="zh-CN" altLang="en-US" sz="2400">
                <a:solidFill>
                  <a:schemeClr val="bg1"/>
                </a:solidFill>
                <a:ea typeface="微软雅黑" pitchFamily="34" charset="-122"/>
              </a:rPr>
              <a:t>注入青霉素皮试液</a:t>
            </a:r>
            <a:r>
              <a:rPr lang="en-US" altLang="zh-CN" sz="2400">
                <a:solidFill>
                  <a:schemeClr val="bg1"/>
                </a:solidFill>
                <a:ea typeface="微软雅黑" pitchFamily="34" charset="-122"/>
              </a:rPr>
              <a:t>0.1mL </a:t>
            </a:r>
            <a:r>
              <a:rPr lang="zh-CN" altLang="en-US" sz="2400">
                <a:solidFill>
                  <a:schemeClr val="bg1"/>
                </a:solidFill>
                <a:ea typeface="微软雅黑" pitchFamily="34" charset="-122"/>
              </a:rPr>
              <a:t>（含青霉素</a:t>
            </a:r>
            <a:r>
              <a:rPr lang="en-US" altLang="zh-CN" sz="2400">
                <a:solidFill>
                  <a:schemeClr val="bg1"/>
                </a:solidFill>
                <a:ea typeface="微软雅黑" pitchFamily="34" charset="-122"/>
              </a:rPr>
              <a:t>G 20</a:t>
            </a:r>
            <a:r>
              <a:rPr lang="zh-CN" altLang="en-US" sz="2400">
                <a:solidFill>
                  <a:schemeClr val="bg1"/>
                </a:solidFill>
                <a:ea typeface="微软雅黑" pitchFamily="34" charset="-122"/>
              </a:rPr>
              <a:t>～</a:t>
            </a:r>
            <a:r>
              <a:rPr lang="en-US" altLang="zh-CN" sz="2400">
                <a:solidFill>
                  <a:schemeClr val="bg1"/>
                </a:solidFill>
                <a:ea typeface="微软雅黑" pitchFamily="34" charset="-122"/>
              </a:rPr>
              <a:t>50U</a:t>
            </a:r>
            <a:r>
              <a:rPr lang="zh-CN" altLang="en-US" sz="2400">
                <a:solidFill>
                  <a:schemeClr val="bg1"/>
                </a:solidFill>
                <a:ea typeface="微软雅黑" pitchFamily="34" charset="-122"/>
              </a:rPr>
              <a:t>）</a:t>
            </a:r>
          </a:p>
        </p:txBody>
      </p:sp>
      <p:sp>
        <p:nvSpPr>
          <p:cNvPr id="34834" name="AutoShape 18"/>
          <p:cNvSpPr>
            <a:spLocks noChangeArrowheads="1"/>
          </p:cNvSpPr>
          <p:nvPr/>
        </p:nvSpPr>
        <p:spPr bwMode="auto">
          <a:xfrm>
            <a:off x="4751388" y="3033713"/>
            <a:ext cx="5875337" cy="1828800"/>
          </a:xfrm>
          <a:prstGeom prst="wedgeRoundRectCallout">
            <a:avLst>
              <a:gd name="adj1" fmla="val -56972"/>
              <a:gd name="adj2" fmla="val -17708"/>
              <a:gd name="adj3" fmla="val 16667"/>
            </a:avLst>
          </a:prstGeom>
          <a:solidFill>
            <a:schemeClr val="accent1"/>
          </a:solidFill>
          <a:ln w="9525">
            <a:solidFill>
              <a:schemeClr val="tx1"/>
            </a:solidFill>
            <a:miter lim="800000"/>
          </a:ln>
        </p:spPr>
        <p:txBody>
          <a:bodyPr/>
          <a:lstStyle/>
          <a:p>
            <a:pPr>
              <a:buFont typeface="Wingdings" pitchFamily="2" charset="2"/>
              <a:buChar char="u"/>
            </a:pPr>
            <a:r>
              <a:rPr lang="zh-CN" altLang="en-US" sz="2400">
                <a:solidFill>
                  <a:schemeClr val="bg1"/>
                </a:solidFill>
                <a:ea typeface="微软雅黑" pitchFamily="34" charset="-122"/>
              </a:rPr>
              <a:t>安置患者，将呼叫器置于易取处</a:t>
            </a:r>
          </a:p>
          <a:p>
            <a:pPr>
              <a:buFont typeface="Wingdings" pitchFamily="2" charset="2"/>
              <a:buChar char="u"/>
            </a:pPr>
            <a:r>
              <a:rPr lang="zh-CN" altLang="en-US" sz="2400">
                <a:solidFill>
                  <a:schemeClr val="bg1"/>
                </a:solidFill>
                <a:ea typeface="微软雅黑" pitchFamily="34" charset="-122"/>
              </a:rPr>
              <a:t>交代患者勿按揉</a:t>
            </a:r>
          </a:p>
          <a:p>
            <a:pPr>
              <a:buFont typeface="Wingdings" pitchFamily="2" charset="2"/>
              <a:buChar char="u"/>
            </a:pPr>
            <a:r>
              <a:rPr lang="zh-CN" altLang="en-US" sz="2400">
                <a:solidFill>
                  <a:schemeClr val="bg1"/>
                </a:solidFill>
                <a:ea typeface="微软雅黑" pitchFamily="34" charset="-122"/>
              </a:rPr>
              <a:t>勿离开病室</a:t>
            </a:r>
          </a:p>
          <a:p>
            <a:pPr>
              <a:buFont typeface="Wingdings" pitchFamily="2" charset="2"/>
              <a:buChar char="u"/>
            </a:pPr>
            <a:r>
              <a:rPr lang="en-US" altLang="zh-CN" sz="2400">
                <a:solidFill>
                  <a:schemeClr val="bg1"/>
                </a:solidFill>
                <a:ea typeface="微软雅黑" pitchFamily="34" charset="-122"/>
              </a:rPr>
              <a:t>20min</a:t>
            </a:r>
            <a:r>
              <a:rPr lang="zh-CN" altLang="en-US" sz="2400">
                <a:solidFill>
                  <a:schemeClr val="bg1"/>
                </a:solidFill>
                <a:ea typeface="微软雅黑" pitchFamily="34" charset="-122"/>
              </a:rPr>
              <a:t>后看结果</a:t>
            </a:r>
            <a:r>
              <a:rPr lang="en-US" altLang="zh-CN" sz="2400">
                <a:solidFill>
                  <a:schemeClr val="bg1"/>
                </a:solidFill>
                <a:ea typeface="微软雅黑" pitchFamily="34" charset="-122"/>
              </a:rPr>
              <a:t>,</a:t>
            </a:r>
            <a:r>
              <a:rPr lang="zh-CN" altLang="en-US" sz="2400">
                <a:solidFill>
                  <a:schemeClr val="bg1"/>
                </a:solidFill>
                <a:ea typeface="微软雅黑" pitchFamily="34" charset="-122"/>
              </a:rPr>
              <a:t>如有异常及时呼叫</a:t>
            </a:r>
          </a:p>
        </p:txBody>
      </p:sp>
      <p:sp>
        <p:nvSpPr>
          <p:cNvPr id="34835" name="AutoShape 19"/>
          <p:cNvSpPr>
            <a:spLocks noChangeArrowheads="1"/>
          </p:cNvSpPr>
          <p:nvPr/>
        </p:nvSpPr>
        <p:spPr bwMode="auto">
          <a:xfrm>
            <a:off x="5043488" y="2006600"/>
            <a:ext cx="5999162" cy="2838450"/>
          </a:xfrm>
          <a:prstGeom prst="wedgeRoundRectCallout">
            <a:avLst>
              <a:gd name="adj1" fmla="val -57435"/>
              <a:gd name="adj2" fmla="val 30648"/>
              <a:gd name="adj3" fmla="val 16667"/>
            </a:avLst>
          </a:prstGeom>
          <a:solidFill>
            <a:schemeClr val="accent1"/>
          </a:solidFill>
          <a:ln w="9525">
            <a:solidFill>
              <a:schemeClr val="tx1"/>
            </a:solidFill>
            <a:miter lim="800000"/>
          </a:ln>
        </p:spPr>
        <p:txBody>
          <a:bodyPr/>
          <a:lstStyle/>
          <a:p>
            <a:pPr algn="ctr"/>
            <a:endParaRPr lang="zh-CN" altLang="en-US"/>
          </a:p>
        </p:txBody>
      </p:sp>
      <p:graphicFrame>
        <p:nvGraphicFramePr>
          <p:cNvPr id="34873" name="Group 57"/>
          <p:cNvGraphicFramePr>
            <a:graphicFrameLocks noGrp="1"/>
          </p:cNvGraphicFramePr>
          <p:nvPr/>
        </p:nvGraphicFramePr>
        <p:xfrm>
          <a:off x="5057775" y="2173288"/>
          <a:ext cx="6075363" cy="3022600"/>
        </p:xfrm>
        <a:graphic>
          <a:graphicData uri="http://schemas.openxmlformats.org/drawingml/2006/table">
            <a:tbl>
              <a:tblPr/>
              <a:tblGrid>
                <a:gridCol w="6075363"/>
              </a:tblGrid>
              <a:tr h="3022600">
                <a:tc>
                  <a:txBody>
                    <a:bodyPr/>
                    <a:lstStyle/>
                    <a:p>
                      <a:pPr marL="0" marR="0" lvl="0" indent="0" algn="just" defTabSz="914400" rtl="0" eaLnBrk="1" fontAlgn="base" latinLnBrk="0" hangingPunct="1">
                        <a:lnSpc>
                          <a:spcPct val="100000"/>
                        </a:lnSpc>
                        <a:spcBef>
                          <a:spcPct val="0"/>
                        </a:spcBef>
                        <a:spcAft>
                          <a:spcPct val="0"/>
                        </a:spcAft>
                        <a:buClrTx/>
                        <a:buSzTx/>
                        <a:buFont typeface="Wingdings" pitchFamily="2" charset="2"/>
                        <a:buChar char="u"/>
                      </a:pPr>
                      <a:r>
                        <a:rPr kumimoji="0" lang="zh-CN" altLang="en-US" sz="2400" b="0" i="0" u="none" strike="noStrike" cap="none" normalizeH="0" baseline="0" smtClean="0">
                          <a:ln>
                            <a:noFill/>
                          </a:ln>
                          <a:solidFill>
                            <a:schemeClr val="bg1"/>
                          </a:solidFill>
                          <a:effectLst/>
                          <a:latin typeface="微软雅黑" pitchFamily="34" charset="-122"/>
                          <a:ea typeface="微软雅黑" pitchFamily="34" charset="-122"/>
                          <a:cs typeface="Times New Roman" pitchFamily="18" charset="0"/>
                        </a:rPr>
                        <a:t>观察</a:t>
                      </a:r>
                      <a:r>
                        <a:rPr kumimoji="0" lang="en-US" altLang="zh-CN" sz="2400" b="0" i="0" u="none" strike="noStrike" cap="none" normalizeH="0" baseline="0" smtClean="0">
                          <a:ln>
                            <a:noFill/>
                          </a:ln>
                          <a:solidFill>
                            <a:schemeClr val="bg1"/>
                          </a:solidFill>
                          <a:effectLst/>
                          <a:latin typeface="微软雅黑" pitchFamily="34" charset="-122"/>
                          <a:ea typeface="微软雅黑" pitchFamily="34" charset="-122"/>
                          <a:cs typeface="Times New Roman" pitchFamily="18" charset="0"/>
                        </a:rPr>
                        <a:t>20min</a:t>
                      </a:r>
                      <a:r>
                        <a:rPr kumimoji="0" lang="zh-CN" altLang="en-US" sz="2400" b="0" i="0" u="none" strike="noStrike" cap="none" normalizeH="0" baseline="0" smtClean="0">
                          <a:ln>
                            <a:noFill/>
                          </a:ln>
                          <a:solidFill>
                            <a:schemeClr val="bg1"/>
                          </a:solidFill>
                          <a:effectLst/>
                          <a:latin typeface="微软雅黑" pitchFamily="34" charset="-122"/>
                          <a:ea typeface="微软雅黑" pitchFamily="34" charset="-122"/>
                          <a:cs typeface="Times New Roman" pitchFamily="18" charset="0"/>
                        </a:rPr>
                        <a:t>后，由</a:t>
                      </a:r>
                      <a:r>
                        <a:rPr kumimoji="0" lang="en-US" altLang="zh-CN" sz="2400" b="0" i="0" u="none" strike="noStrike" cap="none" normalizeH="0" baseline="0" smtClean="0">
                          <a:ln>
                            <a:noFill/>
                          </a:ln>
                          <a:solidFill>
                            <a:schemeClr val="bg1"/>
                          </a:solidFill>
                          <a:effectLst/>
                          <a:latin typeface="微软雅黑" pitchFamily="34" charset="-122"/>
                          <a:ea typeface="微软雅黑" pitchFamily="34" charset="-122"/>
                          <a:cs typeface="Times New Roman" pitchFamily="18" charset="0"/>
                        </a:rPr>
                        <a:t>2</a:t>
                      </a:r>
                      <a:r>
                        <a:rPr kumimoji="0" lang="zh-CN" altLang="en-US" sz="2400" b="0" i="0" u="none" strike="noStrike" cap="none" normalizeH="0" baseline="0" smtClean="0">
                          <a:ln>
                            <a:noFill/>
                          </a:ln>
                          <a:solidFill>
                            <a:schemeClr val="bg1"/>
                          </a:solidFill>
                          <a:effectLst/>
                          <a:latin typeface="微软雅黑" pitchFamily="34" charset="-122"/>
                          <a:ea typeface="微软雅黑" pitchFamily="34" charset="-122"/>
                          <a:cs typeface="Times New Roman" pitchFamily="18" charset="0"/>
                        </a:rPr>
                        <a:t>名护士判断试验结</a:t>
                      </a:r>
                    </a:p>
                    <a:p>
                      <a:pPr marL="0" marR="0" lvl="0" indent="0" algn="just" defTabSz="914400" rtl="0" eaLnBrk="1" fontAlgn="base" latinLnBrk="0" hangingPunct="1">
                        <a:lnSpc>
                          <a:spcPct val="100000"/>
                        </a:lnSpc>
                        <a:spcBef>
                          <a:spcPct val="0"/>
                        </a:spcBef>
                        <a:spcAft>
                          <a:spcPct val="0"/>
                        </a:spcAft>
                        <a:buClrTx/>
                        <a:buSzTx/>
                        <a:buFont typeface="Wingdings" pitchFamily="2" charset="2"/>
                        <a:buChar char="u"/>
                      </a:pPr>
                      <a:r>
                        <a:rPr kumimoji="0" lang="zh-CN" altLang="en-US" sz="2400" b="0" i="0" u="none" strike="noStrike" cap="none" normalizeH="0" baseline="0" smtClean="0">
                          <a:ln>
                            <a:noFill/>
                          </a:ln>
                          <a:solidFill>
                            <a:srgbClr val="FF0000"/>
                          </a:solidFill>
                          <a:effectLst/>
                          <a:latin typeface="微软雅黑" pitchFamily="34" charset="-122"/>
                          <a:ea typeface="微软雅黑" pitchFamily="34" charset="-122"/>
                          <a:cs typeface="Times New Roman" pitchFamily="18" charset="0"/>
                        </a:rPr>
                        <a:t>阴性</a:t>
                      </a:r>
                      <a:r>
                        <a:rPr kumimoji="0" lang="zh-CN" altLang="en-US" sz="2400" b="0" i="0" u="none" strike="noStrike" cap="none" normalizeH="0" baseline="0" smtClean="0">
                          <a:ln>
                            <a:noFill/>
                          </a:ln>
                          <a:solidFill>
                            <a:schemeClr val="bg1"/>
                          </a:solidFill>
                          <a:effectLst/>
                          <a:latin typeface="微软雅黑" pitchFamily="34" charset="-122"/>
                          <a:ea typeface="微软雅黑" pitchFamily="34" charset="-122"/>
                          <a:cs typeface="Times New Roman" pitchFamily="18" charset="0"/>
                        </a:rPr>
                        <a:t>：皮丘无改变，周围不红肿，无自觉症状</a:t>
                      </a:r>
                    </a:p>
                    <a:p>
                      <a:pPr marL="0" marR="0" lvl="0" indent="0" algn="just" defTabSz="914400" rtl="0" eaLnBrk="1" fontAlgn="base" latinLnBrk="0" hangingPunct="1">
                        <a:lnSpc>
                          <a:spcPct val="100000"/>
                        </a:lnSpc>
                        <a:spcBef>
                          <a:spcPct val="0"/>
                        </a:spcBef>
                        <a:spcAft>
                          <a:spcPct val="0"/>
                        </a:spcAft>
                        <a:buClrTx/>
                        <a:buSzTx/>
                        <a:buFont typeface="Wingdings" pitchFamily="2" charset="2"/>
                        <a:buChar char="u"/>
                      </a:pPr>
                      <a:r>
                        <a:rPr kumimoji="0" lang="zh-CN" altLang="en-US" sz="2400" b="0" i="0" u="none" strike="noStrike" cap="none" normalizeH="0" baseline="0" smtClean="0">
                          <a:ln>
                            <a:noFill/>
                          </a:ln>
                          <a:solidFill>
                            <a:srgbClr val="FF0000"/>
                          </a:solidFill>
                          <a:effectLst/>
                          <a:latin typeface="微软雅黑" pitchFamily="34" charset="-122"/>
                          <a:ea typeface="微软雅黑" pitchFamily="34" charset="-122"/>
                          <a:cs typeface="Times New Roman" pitchFamily="18" charset="0"/>
                        </a:rPr>
                        <a:t>阳性</a:t>
                      </a:r>
                      <a:r>
                        <a:rPr kumimoji="0" lang="zh-CN" altLang="en-US" sz="2400" b="0" i="0" u="none" strike="noStrike" cap="none" normalizeH="0" baseline="0" smtClean="0">
                          <a:ln>
                            <a:noFill/>
                          </a:ln>
                          <a:solidFill>
                            <a:schemeClr val="bg1"/>
                          </a:solidFill>
                          <a:effectLst/>
                          <a:latin typeface="微软雅黑" pitchFamily="34" charset="-122"/>
                          <a:ea typeface="微软雅黑" pitchFamily="34" charset="-122"/>
                          <a:cs typeface="Times New Roman" pitchFamily="18" charset="0"/>
                        </a:rPr>
                        <a:t>：局部皮丘隆起，并出现红晕硬块，直径大于</a:t>
                      </a:r>
                      <a:r>
                        <a:rPr kumimoji="0" lang="en-US" altLang="zh-CN" sz="2400" b="0" i="0" u="none" strike="noStrike" cap="none" normalizeH="0" baseline="0" smtClean="0">
                          <a:ln>
                            <a:noFill/>
                          </a:ln>
                          <a:solidFill>
                            <a:schemeClr val="bg1"/>
                          </a:solidFill>
                          <a:effectLst/>
                          <a:latin typeface="微软雅黑" pitchFamily="34" charset="-122"/>
                          <a:ea typeface="微软雅黑" pitchFamily="34" charset="-122"/>
                          <a:cs typeface="Times New Roman" pitchFamily="18" charset="0"/>
                        </a:rPr>
                        <a:t>1cm</a:t>
                      </a:r>
                      <a:r>
                        <a:rPr kumimoji="0" lang="zh-CN" altLang="en-US" sz="2400" b="0" i="0" u="none" strike="noStrike" cap="none" normalizeH="0" baseline="0" smtClean="0">
                          <a:ln>
                            <a:noFill/>
                          </a:ln>
                          <a:solidFill>
                            <a:schemeClr val="bg1"/>
                          </a:solidFill>
                          <a:effectLst/>
                          <a:latin typeface="微软雅黑" pitchFamily="34" charset="-122"/>
                          <a:ea typeface="微软雅黑" pitchFamily="34" charset="-122"/>
                          <a:cs typeface="Times New Roman" pitchFamily="18" charset="0"/>
                        </a:rPr>
                        <a:t>，或红晕周围有伪足，痒感，严重时可出现过敏性休克</a:t>
                      </a:r>
                    </a:p>
                    <a:p>
                      <a:pPr marL="0" marR="0" lvl="0" indent="0" algn="just"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smtClean="0">
                        <a:ln>
                          <a:noFill/>
                        </a:ln>
                        <a:solidFill>
                          <a:schemeClr val="bg1"/>
                        </a:solidFill>
                        <a:effectLst/>
                        <a:latin typeface="微软雅黑" pitchFamily="34" charset="-122"/>
                        <a:ea typeface="微软雅黑" pitchFamily="34" charset="-122"/>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pPr>
                      <a:endParaRPr kumimoji="0" lang="zh-CN" altLang="en-US" sz="2400" b="0" i="0" u="none" strike="noStrike" cap="none" normalizeH="0" baseline="0" smtClean="0">
                        <a:ln>
                          <a:noFill/>
                        </a:ln>
                        <a:solidFill>
                          <a:schemeClr val="bg1"/>
                        </a:solidFill>
                        <a:effectLst/>
                        <a:latin typeface="微软雅黑" pitchFamily="34" charset="-122"/>
                        <a:ea typeface="微软雅黑" pitchFamily="34" charset="-122"/>
                        <a:cs typeface="Times New Roman" pitchFamily="18" charset="0"/>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34874" name="AutoShape 58"/>
          <p:cNvSpPr>
            <a:spLocks noChangeArrowheads="1"/>
          </p:cNvSpPr>
          <p:nvPr/>
        </p:nvSpPr>
        <p:spPr bwMode="auto">
          <a:xfrm>
            <a:off x="4668838" y="3573463"/>
            <a:ext cx="5942012" cy="1066800"/>
          </a:xfrm>
          <a:prstGeom prst="wedgeRoundRectCallout">
            <a:avLst>
              <a:gd name="adj1" fmla="val -57426"/>
              <a:gd name="adj2" fmla="val 62796"/>
              <a:gd name="adj3" fmla="val 16667"/>
            </a:avLst>
          </a:prstGeom>
          <a:solidFill>
            <a:schemeClr val="accent1"/>
          </a:solidFill>
          <a:ln w="9525">
            <a:solidFill>
              <a:schemeClr val="tx1"/>
            </a:solidFill>
            <a:miter lim="800000"/>
          </a:ln>
        </p:spPr>
        <p:txBody>
          <a:bodyPr/>
          <a:lstStyle/>
          <a:p>
            <a:pPr>
              <a:buFont typeface="Wingdings" pitchFamily="2" charset="2"/>
              <a:buChar char="u"/>
            </a:pPr>
            <a:r>
              <a:rPr lang="zh-CN" altLang="en-US" sz="2400">
                <a:solidFill>
                  <a:schemeClr val="bg1"/>
                </a:solidFill>
                <a:latin typeface="微软雅黑" pitchFamily="34" charset="-122"/>
                <a:ea typeface="微软雅黑" pitchFamily="34" charset="-122"/>
              </a:rPr>
              <a:t>阴性结果，用蓝色笔以“</a:t>
            </a:r>
            <a:r>
              <a:rPr lang="en-US" altLang="zh-CN" sz="2400">
                <a:solidFill>
                  <a:schemeClr val="bg1"/>
                </a:solidFill>
                <a:latin typeface="微软雅黑" pitchFamily="34" charset="-122"/>
                <a:ea typeface="微软雅黑" pitchFamily="34" charset="-122"/>
              </a:rPr>
              <a:t>-”</a:t>
            </a:r>
            <a:r>
              <a:rPr lang="zh-CN" altLang="en-US" sz="2400">
                <a:solidFill>
                  <a:schemeClr val="bg1"/>
                </a:solidFill>
                <a:latin typeface="微软雅黑" pitchFamily="34" charset="-122"/>
                <a:ea typeface="微软雅黑" pitchFamily="34" charset="-122"/>
              </a:rPr>
              <a:t>表示</a:t>
            </a:r>
          </a:p>
          <a:p>
            <a:pPr>
              <a:buFont typeface="Wingdings" pitchFamily="2" charset="2"/>
              <a:buChar char="u"/>
            </a:pPr>
            <a:r>
              <a:rPr lang="zh-CN" altLang="en-US" sz="2400">
                <a:solidFill>
                  <a:schemeClr val="bg1"/>
                </a:solidFill>
                <a:latin typeface="微软雅黑" pitchFamily="34" charset="-122"/>
                <a:ea typeface="微软雅黑" pitchFamily="34" charset="-122"/>
              </a:rPr>
              <a:t>为阳性结果，用红笔以“＋”表示</a:t>
            </a:r>
          </a:p>
        </p:txBody>
      </p:sp>
      <p:pic>
        <p:nvPicPr>
          <p:cNvPr id="52227" name="Picture 3" descr="试验-7"/>
          <p:cNvPicPr>
            <a:picLocks noChangeAspect="1" noChangeArrowheads="1"/>
          </p:cNvPicPr>
          <p:nvPr/>
        </p:nvPicPr>
        <p:blipFill>
          <a:blip r:embed="rId2">
            <a:lum bright="-18000"/>
          </a:blip>
          <a:srcRect/>
          <a:stretch>
            <a:fillRect/>
          </a:stretch>
        </p:blipFill>
        <p:spPr bwMode="auto">
          <a:xfrm>
            <a:off x="4630420" y="2137093"/>
            <a:ext cx="2852738" cy="3079750"/>
          </a:xfrm>
          <a:prstGeom prst="rect">
            <a:avLst/>
          </a:prstGeom>
          <a:noFill/>
          <a:ln w="9525">
            <a:noFill/>
            <a:miter lim="800000"/>
            <a:headEnd/>
            <a:tailEnd/>
          </a:ln>
        </p:spPr>
      </p:pic>
      <p:pic>
        <p:nvPicPr>
          <p:cNvPr id="52228" name="Picture 4" descr="http://www.weijiehua.com/images/v_127s.jpg"/>
          <p:cNvPicPr>
            <a:picLocks noChangeAspect="1" noChangeArrowheads="1"/>
          </p:cNvPicPr>
          <p:nvPr/>
        </p:nvPicPr>
        <p:blipFill>
          <a:blip r:embed="rId3" r:link="rId4"/>
          <a:srcRect/>
          <a:stretch>
            <a:fillRect/>
          </a:stretch>
        </p:blipFill>
        <p:spPr bwMode="auto">
          <a:xfrm>
            <a:off x="7508875" y="2137410"/>
            <a:ext cx="3258820" cy="3079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4831">
                                            <p:txEl>
                                              <p:pRg st="0" end="0"/>
                                            </p:txEl>
                                          </p:spTgt>
                                        </p:tgtEl>
                                        <p:attrNameLst>
                                          <p:attrName>style.visibility</p:attrName>
                                        </p:attrNameLst>
                                      </p:cBhvr>
                                      <p:to>
                                        <p:strVal val="visible"/>
                                      </p:to>
                                    </p:set>
                                    <p:anim calcmode="lin" valueType="num">
                                      <p:cBhvr additive="base">
                                        <p:cTn id="7" dur="500" fill="hold"/>
                                        <p:tgtEl>
                                          <p:spTgt spid="348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483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4832"/>
                                        </p:tgtEl>
                                        <p:attrNameLst>
                                          <p:attrName>style.visibility</p:attrName>
                                        </p:attrNameLst>
                                      </p:cBhvr>
                                      <p:to>
                                        <p:strVal val="visible"/>
                                      </p:to>
                                    </p:set>
                                    <p:anim calcmode="lin" valueType="num">
                                      <p:cBhvr additive="base">
                                        <p:cTn id="11" dur="500" fill="hold"/>
                                        <p:tgtEl>
                                          <p:spTgt spid="34832"/>
                                        </p:tgtEl>
                                        <p:attrNameLst>
                                          <p:attrName>ppt_x</p:attrName>
                                        </p:attrNameLst>
                                      </p:cBhvr>
                                      <p:tavLst>
                                        <p:tav tm="0">
                                          <p:val>
                                            <p:strVal val="#ppt_x"/>
                                          </p:val>
                                        </p:tav>
                                        <p:tav tm="100000">
                                          <p:val>
                                            <p:strVal val="#ppt_x"/>
                                          </p:val>
                                        </p:tav>
                                      </p:tavLst>
                                    </p:anim>
                                    <p:anim calcmode="lin" valueType="num">
                                      <p:cBhvr additive="base">
                                        <p:cTn id="12" dur="500" fill="hold"/>
                                        <p:tgtEl>
                                          <p:spTgt spid="3483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1" nodeType="clickEffect">
                                  <p:stCondLst>
                                    <p:cond delay="0"/>
                                  </p:stCondLst>
                                  <p:childTnLst>
                                    <p:anim calcmode="lin" valueType="num">
                                      <p:cBhvr additive="base">
                                        <p:cTn id="16" dur="500"/>
                                        <p:tgtEl>
                                          <p:spTgt spid="34832"/>
                                        </p:tgtEl>
                                        <p:attrNameLst>
                                          <p:attrName>ppt_x</p:attrName>
                                        </p:attrNameLst>
                                      </p:cBhvr>
                                      <p:tavLst>
                                        <p:tav tm="0">
                                          <p:val>
                                            <p:strVal val="ppt_x"/>
                                          </p:val>
                                        </p:tav>
                                        <p:tav tm="100000">
                                          <p:val>
                                            <p:strVal val="ppt_x"/>
                                          </p:val>
                                        </p:tav>
                                      </p:tavLst>
                                    </p:anim>
                                    <p:anim calcmode="lin" valueType="num">
                                      <p:cBhvr additive="base">
                                        <p:cTn id="17" dur="500"/>
                                        <p:tgtEl>
                                          <p:spTgt spid="34832"/>
                                        </p:tgtEl>
                                        <p:attrNameLst>
                                          <p:attrName>ppt_y</p:attrName>
                                        </p:attrNameLst>
                                      </p:cBhvr>
                                      <p:tavLst>
                                        <p:tav tm="0">
                                          <p:val>
                                            <p:strVal val="ppt_y"/>
                                          </p:val>
                                        </p:tav>
                                        <p:tav tm="100000">
                                          <p:val>
                                            <p:strVal val="1+ppt_h/2"/>
                                          </p:val>
                                        </p:tav>
                                      </p:tavLst>
                                    </p:anim>
                                    <p:set>
                                      <p:cBhvr>
                                        <p:cTn id="18" dur="1" fill="hold">
                                          <p:stCondLst>
                                            <p:cond delay="499"/>
                                          </p:stCondLst>
                                        </p:cTn>
                                        <p:tgtEl>
                                          <p:spTgt spid="34832"/>
                                        </p:tgtEl>
                                        <p:attrNameLst>
                                          <p:attrName>style.visibility</p:attrName>
                                        </p:attrNameLst>
                                      </p:cBhvr>
                                      <p:to>
                                        <p:strVal val="hidden"/>
                                      </p:to>
                                    </p:set>
                                  </p:childTnLst>
                                </p:cTn>
                              </p:par>
                              <p:par>
                                <p:cTn id="19" presetID="2" presetClass="entr" presetSubtype="4" fill="hold" nodeType="withEffect">
                                  <p:stCondLst>
                                    <p:cond delay="0"/>
                                  </p:stCondLst>
                                  <p:childTnLst>
                                    <p:set>
                                      <p:cBhvr>
                                        <p:cTn id="20" dur="1" fill="hold">
                                          <p:stCondLst>
                                            <p:cond delay="0"/>
                                          </p:stCondLst>
                                        </p:cTn>
                                        <p:tgtEl>
                                          <p:spTgt spid="34831">
                                            <p:txEl>
                                              <p:pRg st="1" end="1"/>
                                            </p:txEl>
                                          </p:spTgt>
                                        </p:tgtEl>
                                        <p:attrNameLst>
                                          <p:attrName>style.visibility</p:attrName>
                                        </p:attrNameLst>
                                      </p:cBhvr>
                                      <p:to>
                                        <p:strVal val="visible"/>
                                      </p:to>
                                    </p:set>
                                    <p:anim calcmode="lin" valueType="num">
                                      <p:cBhvr additive="base">
                                        <p:cTn id="21" dur="500" fill="hold"/>
                                        <p:tgtEl>
                                          <p:spTgt spid="34831">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4831">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4833"/>
                                        </p:tgtEl>
                                        <p:attrNameLst>
                                          <p:attrName>style.visibility</p:attrName>
                                        </p:attrNameLst>
                                      </p:cBhvr>
                                      <p:to>
                                        <p:strVal val="visible"/>
                                      </p:to>
                                    </p:set>
                                    <p:anim calcmode="lin" valueType="num">
                                      <p:cBhvr additive="base">
                                        <p:cTn id="25" dur="500" fill="hold"/>
                                        <p:tgtEl>
                                          <p:spTgt spid="34833"/>
                                        </p:tgtEl>
                                        <p:attrNameLst>
                                          <p:attrName>ppt_x</p:attrName>
                                        </p:attrNameLst>
                                      </p:cBhvr>
                                      <p:tavLst>
                                        <p:tav tm="0">
                                          <p:val>
                                            <p:strVal val="#ppt_x"/>
                                          </p:val>
                                        </p:tav>
                                        <p:tav tm="100000">
                                          <p:val>
                                            <p:strVal val="#ppt_x"/>
                                          </p:val>
                                        </p:tav>
                                      </p:tavLst>
                                    </p:anim>
                                    <p:anim calcmode="lin" valueType="num">
                                      <p:cBhvr additive="base">
                                        <p:cTn id="26" dur="500" fill="hold"/>
                                        <p:tgtEl>
                                          <p:spTgt spid="3483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xit" presetSubtype="4" fill="hold" grpId="1" nodeType="clickEffect">
                                  <p:stCondLst>
                                    <p:cond delay="0"/>
                                  </p:stCondLst>
                                  <p:childTnLst>
                                    <p:anim calcmode="lin" valueType="num">
                                      <p:cBhvr additive="base">
                                        <p:cTn id="30" dur="500"/>
                                        <p:tgtEl>
                                          <p:spTgt spid="34833"/>
                                        </p:tgtEl>
                                        <p:attrNameLst>
                                          <p:attrName>ppt_x</p:attrName>
                                        </p:attrNameLst>
                                      </p:cBhvr>
                                      <p:tavLst>
                                        <p:tav tm="0">
                                          <p:val>
                                            <p:strVal val="ppt_x"/>
                                          </p:val>
                                        </p:tav>
                                        <p:tav tm="100000">
                                          <p:val>
                                            <p:strVal val="ppt_x"/>
                                          </p:val>
                                        </p:tav>
                                      </p:tavLst>
                                    </p:anim>
                                    <p:anim calcmode="lin" valueType="num">
                                      <p:cBhvr additive="base">
                                        <p:cTn id="31" dur="500"/>
                                        <p:tgtEl>
                                          <p:spTgt spid="34833"/>
                                        </p:tgtEl>
                                        <p:attrNameLst>
                                          <p:attrName>ppt_y</p:attrName>
                                        </p:attrNameLst>
                                      </p:cBhvr>
                                      <p:tavLst>
                                        <p:tav tm="0">
                                          <p:val>
                                            <p:strVal val="ppt_y"/>
                                          </p:val>
                                        </p:tav>
                                        <p:tav tm="100000">
                                          <p:val>
                                            <p:strVal val="1+ppt_h/2"/>
                                          </p:val>
                                        </p:tav>
                                      </p:tavLst>
                                    </p:anim>
                                    <p:set>
                                      <p:cBhvr>
                                        <p:cTn id="32" dur="1" fill="hold">
                                          <p:stCondLst>
                                            <p:cond delay="499"/>
                                          </p:stCondLst>
                                        </p:cTn>
                                        <p:tgtEl>
                                          <p:spTgt spid="34833"/>
                                        </p:tgtEl>
                                        <p:attrNameLst>
                                          <p:attrName>style.visibility</p:attrName>
                                        </p:attrNameLst>
                                      </p:cBhvr>
                                      <p:to>
                                        <p:strVal val="hidden"/>
                                      </p:to>
                                    </p:set>
                                  </p:childTnLst>
                                </p:cTn>
                              </p:par>
                              <p:par>
                                <p:cTn id="33" presetID="2" presetClass="entr" presetSubtype="4" fill="hold" nodeType="withEffect">
                                  <p:stCondLst>
                                    <p:cond delay="0"/>
                                  </p:stCondLst>
                                  <p:childTnLst>
                                    <p:set>
                                      <p:cBhvr>
                                        <p:cTn id="34" dur="1" fill="hold">
                                          <p:stCondLst>
                                            <p:cond delay="0"/>
                                          </p:stCondLst>
                                        </p:cTn>
                                        <p:tgtEl>
                                          <p:spTgt spid="34831">
                                            <p:txEl>
                                              <p:pRg st="2" end="2"/>
                                            </p:txEl>
                                          </p:spTgt>
                                        </p:tgtEl>
                                        <p:attrNameLst>
                                          <p:attrName>style.visibility</p:attrName>
                                        </p:attrNameLst>
                                      </p:cBhvr>
                                      <p:to>
                                        <p:strVal val="visible"/>
                                      </p:to>
                                    </p:set>
                                    <p:anim calcmode="lin" valueType="num">
                                      <p:cBhvr additive="base">
                                        <p:cTn id="35" dur="500" fill="hold"/>
                                        <p:tgtEl>
                                          <p:spTgt spid="34831">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4831">
                                            <p:txEl>
                                              <p:pRg st="2" end="2"/>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4834"/>
                                        </p:tgtEl>
                                        <p:attrNameLst>
                                          <p:attrName>style.visibility</p:attrName>
                                        </p:attrNameLst>
                                      </p:cBhvr>
                                      <p:to>
                                        <p:strVal val="visible"/>
                                      </p:to>
                                    </p:set>
                                    <p:anim calcmode="lin" valueType="num">
                                      <p:cBhvr additive="base">
                                        <p:cTn id="39" dur="500" fill="hold"/>
                                        <p:tgtEl>
                                          <p:spTgt spid="34834"/>
                                        </p:tgtEl>
                                        <p:attrNameLst>
                                          <p:attrName>ppt_x</p:attrName>
                                        </p:attrNameLst>
                                      </p:cBhvr>
                                      <p:tavLst>
                                        <p:tav tm="0">
                                          <p:val>
                                            <p:strVal val="#ppt_x"/>
                                          </p:val>
                                        </p:tav>
                                        <p:tav tm="100000">
                                          <p:val>
                                            <p:strVal val="#ppt_x"/>
                                          </p:val>
                                        </p:tav>
                                      </p:tavLst>
                                    </p:anim>
                                    <p:anim calcmode="lin" valueType="num">
                                      <p:cBhvr additive="base">
                                        <p:cTn id="40" dur="500" fill="hold"/>
                                        <p:tgtEl>
                                          <p:spTgt spid="34834"/>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xit" presetSubtype="4" fill="hold" grpId="1" nodeType="clickEffect">
                                  <p:stCondLst>
                                    <p:cond delay="0"/>
                                  </p:stCondLst>
                                  <p:childTnLst>
                                    <p:anim calcmode="lin" valueType="num">
                                      <p:cBhvr additive="base">
                                        <p:cTn id="44" dur="500"/>
                                        <p:tgtEl>
                                          <p:spTgt spid="34834"/>
                                        </p:tgtEl>
                                        <p:attrNameLst>
                                          <p:attrName>ppt_x</p:attrName>
                                        </p:attrNameLst>
                                      </p:cBhvr>
                                      <p:tavLst>
                                        <p:tav tm="0">
                                          <p:val>
                                            <p:strVal val="ppt_x"/>
                                          </p:val>
                                        </p:tav>
                                        <p:tav tm="100000">
                                          <p:val>
                                            <p:strVal val="ppt_x"/>
                                          </p:val>
                                        </p:tav>
                                      </p:tavLst>
                                    </p:anim>
                                    <p:anim calcmode="lin" valueType="num">
                                      <p:cBhvr additive="base">
                                        <p:cTn id="45" dur="500"/>
                                        <p:tgtEl>
                                          <p:spTgt spid="34834"/>
                                        </p:tgtEl>
                                        <p:attrNameLst>
                                          <p:attrName>ppt_y</p:attrName>
                                        </p:attrNameLst>
                                      </p:cBhvr>
                                      <p:tavLst>
                                        <p:tav tm="0">
                                          <p:val>
                                            <p:strVal val="ppt_y"/>
                                          </p:val>
                                        </p:tav>
                                        <p:tav tm="100000">
                                          <p:val>
                                            <p:strVal val="1+ppt_h/2"/>
                                          </p:val>
                                        </p:tav>
                                      </p:tavLst>
                                    </p:anim>
                                    <p:set>
                                      <p:cBhvr>
                                        <p:cTn id="46" dur="1" fill="hold">
                                          <p:stCondLst>
                                            <p:cond delay="499"/>
                                          </p:stCondLst>
                                        </p:cTn>
                                        <p:tgtEl>
                                          <p:spTgt spid="34834"/>
                                        </p:tgtEl>
                                        <p:attrNameLst>
                                          <p:attrName>style.visibility</p:attrName>
                                        </p:attrNameLst>
                                      </p:cBhvr>
                                      <p:to>
                                        <p:strVal val="hidden"/>
                                      </p:to>
                                    </p:set>
                                  </p:childTnLst>
                                </p:cTn>
                              </p:par>
                              <p:par>
                                <p:cTn id="47" presetID="2" presetClass="entr" presetSubtype="4" fill="hold" nodeType="withEffect">
                                  <p:stCondLst>
                                    <p:cond delay="0"/>
                                  </p:stCondLst>
                                  <p:childTnLst>
                                    <p:set>
                                      <p:cBhvr>
                                        <p:cTn id="48" dur="1" fill="hold">
                                          <p:stCondLst>
                                            <p:cond delay="0"/>
                                          </p:stCondLst>
                                        </p:cTn>
                                        <p:tgtEl>
                                          <p:spTgt spid="34831">
                                            <p:txEl>
                                              <p:pRg st="3" end="3"/>
                                            </p:txEl>
                                          </p:spTgt>
                                        </p:tgtEl>
                                        <p:attrNameLst>
                                          <p:attrName>style.visibility</p:attrName>
                                        </p:attrNameLst>
                                      </p:cBhvr>
                                      <p:to>
                                        <p:strVal val="visible"/>
                                      </p:to>
                                    </p:set>
                                    <p:anim calcmode="lin" valueType="num">
                                      <p:cBhvr additive="base">
                                        <p:cTn id="49" dur="500" fill="hold"/>
                                        <p:tgtEl>
                                          <p:spTgt spid="34831">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4831">
                                            <p:txEl>
                                              <p:pRg st="3" end="3"/>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34873"/>
                                        </p:tgtEl>
                                        <p:attrNameLst>
                                          <p:attrName>style.visibility</p:attrName>
                                        </p:attrNameLst>
                                      </p:cBhvr>
                                      <p:to>
                                        <p:strVal val="visible"/>
                                      </p:to>
                                    </p:set>
                                    <p:anim calcmode="lin" valueType="num">
                                      <p:cBhvr additive="base">
                                        <p:cTn id="53" dur="500" fill="hold"/>
                                        <p:tgtEl>
                                          <p:spTgt spid="34873"/>
                                        </p:tgtEl>
                                        <p:attrNameLst>
                                          <p:attrName>ppt_x</p:attrName>
                                        </p:attrNameLst>
                                      </p:cBhvr>
                                      <p:tavLst>
                                        <p:tav tm="0">
                                          <p:val>
                                            <p:strVal val="#ppt_x"/>
                                          </p:val>
                                        </p:tav>
                                        <p:tav tm="100000">
                                          <p:val>
                                            <p:strVal val="#ppt_x"/>
                                          </p:val>
                                        </p:tav>
                                      </p:tavLst>
                                    </p:anim>
                                    <p:anim calcmode="lin" valueType="num">
                                      <p:cBhvr additive="base">
                                        <p:cTn id="54" dur="500" fill="hold"/>
                                        <p:tgtEl>
                                          <p:spTgt spid="34873"/>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4835"/>
                                        </p:tgtEl>
                                        <p:attrNameLst>
                                          <p:attrName>style.visibility</p:attrName>
                                        </p:attrNameLst>
                                      </p:cBhvr>
                                      <p:to>
                                        <p:strVal val="visible"/>
                                      </p:to>
                                    </p:set>
                                    <p:anim calcmode="lin" valueType="num">
                                      <p:cBhvr additive="base">
                                        <p:cTn id="57" dur="500" fill="hold"/>
                                        <p:tgtEl>
                                          <p:spTgt spid="34835"/>
                                        </p:tgtEl>
                                        <p:attrNameLst>
                                          <p:attrName>ppt_x</p:attrName>
                                        </p:attrNameLst>
                                      </p:cBhvr>
                                      <p:tavLst>
                                        <p:tav tm="0">
                                          <p:val>
                                            <p:strVal val="#ppt_x"/>
                                          </p:val>
                                        </p:tav>
                                        <p:tav tm="100000">
                                          <p:val>
                                            <p:strVal val="#ppt_x"/>
                                          </p:val>
                                        </p:tav>
                                      </p:tavLst>
                                    </p:anim>
                                    <p:anim calcmode="lin" valueType="num">
                                      <p:cBhvr additive="base">
                                        <p:cTn id="58" dur="500" fill="hold"/>
                                        <p:tgtEl>
                                          <p:spTgt spid="34835"/>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xit" presetSubtype="4" fill="hold" grpId="1" nodeType="clickEffect">
                                  <p:stCondLst>
                                    <p:cond delay="0"/>
                                  </p:stCondLst>
                                  <p:childTnLst>
                                    <p:anim calcmode="lin" valueType="num">
                                      <p:cBhvr additive="base">
                                        <p:cTn id="62" dur="500"/>
                                        <p:tgtEl>
                                          <p:spTgt spid="34835"/>
                                        </p:tgtEl>
                                        <p:attrNameLst>
                                          <p:attrName>ppt_x</p:attrName>
                                        </p:attrNameLst>
                                      </p:cBhvr>
                                      <p:tavLst>
                                        <p:tav tm="0">
                                          <p:val>
                                            <p:strVal val="ppt_x"/>
                                          </p:val>
                                        </p:tav>
                                        <p:tav tm="100000">
                                          <p:val>
                                            <p:strVal val="ppt_x"/>
                                          </p:val>
                                        </p:tav>
                                      </p:tavLst>
                                    </p:anim>
                                    <p:anim calcmode="lin" valueType="num">
                                      <p:cBhvr additive="base">
                                        <p:cTn id="63" dur="500"/>
                                        <p:tgtEl>
                                          <p:spTgt spid="34835"/>
                                        </p:tgtEl>
                                        <p:attrNameLst>
                                          <p:attrName>ppt_y</p:attrName>
                                        </p:attrNameLst>
                                      </p:cBhvr>
                                      <p:tavLst>
                                        <p:tav tm="0">
                                          <p:val>
                                            <p:strVal val="ppt_y"/>
                                          </p:val>
                                        </p:tav>
                                        <p:tav tm="100000">
                                          <p:val>
                                            <p:strVal val="1+ppt_h/2"/>
                                          </p:val>
                                        </p:tav>
                                      </p:tavLst>
                                    </p:anim>
                                    <p:set>
                                      <p:cBhvr>
                                        <p:cTn id="64" dur="1" fill="hold">
                                          <p:stCondLst>
                                            <p:cond delay="499"/>
                                          </p:stCondLst>
                                        </p:cTn>
                                        <p:tgtEl>
                                          <p:spTgt spid="34835"/>
                                        </p:tgtEl>
                                        <p:attrNameLst>
                                          <p:attrName>style.visibility</p:attrName>
                                        </p:attrNameLst>
                                      </p:cBhvr>
                                      <p:to>
                                        <p:strVal val="hidden"/>
                                      </p:to>
                                    </p:set>
                                  </p:childTnLst>
                                </p:cTn>
                              </p:par>
                              <p:par>
                                <p:cTn id="65" presetID="2" presetClass="exit" presetSubtype="4" fill="hold" nodeType="withEffect">
                                  <p:stCondLst>
                                    <p:cond delay="0"/>
                                  </p:stCondLst>
                                  <p:childTnLst>
                                    <p:anim calcmode="lin" valueType="num">
                                      <p:cBhvr additive="base">
                                        <p:cTn id="66" dur="500"/>
                                        <p:tgtEl>
                                          <p:spTgt spid="34873"/>
                                        </p:tgtEl>
                                        <p:attrNameLst>
                                          <p:attrName>ppt_x</p:attrName>
                                        </p:attrNameLst>
                                      </p:cBhvr>
                                      <p:tavLst>
                                        <p:tav tm="0">
                                          <p:val>
                                            <p:strVal val="ppt_x"/>
                                          </p:val>
                                        </p:tav>
                                        <p:tav tm="100000">
                                          <p:val>
                                            <p:strVal val="ppt_x"/>
                                          </p:val>
                                        </p:tav>
                                      </p:tavLst>
                                    </p:anim>
                                    <p:anim calcmode="lin" valueType="num">
                                      <p:cBhvr additive="base">
                                        <p:cTn id="67" dur="500"/>
                                        <p:tgtEl>
                                          <p:spTgt spid="34873"/>
                                        </p:tgtEl>
                                        <p:attrNameLst>
                                          <p:attrName>ppt_y</p:attrName>
                                        </p:attrNameLst>
                                      </p:cBhvr>
                                      <p:tavLst>
                                        <p:tav tm="0">
                                          <p:val>
                                            <p:strVal val="ppt_y"/>
                                          </p:val>
                                        </p:tav>
                                        <p:tav tm="100000">
                                          <p:val>
                                            <p:strVal val="1+ppt_h/2"/>
                                          </p:val>
                                        </p:tav>
                                      </p:tavLst>
                                    </p:anim>
                                    <p:set>
                                      <p:cBhvr>
                                        <p:cTn id="68" dur="1" fill="hold">
                                          <p:stCondLst>
                                            <p:cond delay="499"/>
                                          </p:stCondLst>
                                        </p:cTn>
                                        <p:tgtEl>
                                          <p:spTgt spid="34873"/>
                                        </p:tgtEl>
                                        <p:attrNameLst>
                                          <p:attrName>style.visibility</p:attrName>
                                        </p:attrNameLst>
                                      </p:cBhvr>
                                      <p:to>
                                        <p:strVal val="hidden"/>
                                      </p:to>
                                    </p:set>
                                  </p:childTnLst>
                                </p:cTn>
                              </p:par>
                              <p:par>
                                <p:cTn id="69" presetID="2" presetClass="entr" presetSubtype="4" fill="hold" nodeType="withEffect">
                                  <p:stCondLst>
                                    <p:cond delay="0"/>
                                  </p:stCondLst>
                                  <p:childTnLst>
                                    <p:set>
                                      <p:cBhvr>
                                        <p:cTn id="70" dur="1" fill="hold">
                                          <p:stCondLst>
                                            <p:cond delay="0"/>
                                          </p:stCondLst>
                                        </p:cTn>
                                        <p:tgtEl>
                                          <p:spTgt spid="52227"/>
                                        </p:tgtEl>
                                        <p:attrNameLst>
                                          <p:attrName>style.visibility</p:attrName>
                                        </p:attrNameLst>
                                      </p:cBhvr>
                                      <p:to>
                                        <p:strVal val="visible"/>
                                      </p:to>
                                    </p:set>
                                    <p:anim calcmode="lin" valueType="num">
                                      <p:cBhvr additive="base">
                                        <p:cTn id="71" dur="500" fill="hold"/>
                                        <p:tgtEl>
                                          <p:spTgt spid="52227"/>
                                        </p:tgtEl>
                                        <p:attrNameLst>
                                          <p:attrName>ppt_x</p:attrName>
                                        </p:attrNameLst>
                                      </p:cBhvr>
                                      <p:tavLst>
                                        <p:tav tm="0">
                                          <p:val>
                                            <p:strVal val="#ppt_x"/>
                                          </p:val>
                                        </p:tav>
                                        <p:tav tm="100000">
                                          <p:val>
                                            <p:strVal val="#ppt_x"/>
                                          </p:val>
                                        </p:tav>
                                      </p:tavLst>
                                    </p:anim>
                                    <p:anim calcmode="lin" valueType="num">
                                      <p:cBhvr additive="base">
                                        <p:cTn id="72" dur="500" fill="hold"/>
                                        <p:tgtEl>
                                          <p:spTgt spid="52227"/>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52228"/>
                                        </p:tgtEl>
                                        <p:attrNameLst>
                                          <p:attrName>style.visibility</p:attrName>
                                        </p:attrNameLst>
                                      </p:cBhvr>
                                      <p:to>
                                        <p:strVal val="visible"/>
                                      </p:to>
                                    </p:set>
                                    <p:anim calcmode="lin" valueType="num">
                                      <p:cBhvr additive="base">
                                        <p:cTn id="75" dur="500" fill="hold"/>
                                        <p:tgtEl>
                                          <p:spTgt spid="52228"/>
                                        </p:tgtEl>
                                        <p:attrNameLst>
                                          <p:attrName>ppt_x</p:attrName>
                                        </p:attrNameLst>
                                      </p:cBhvr>
                                      <p:tavLst>
                                        <p:tav tm="0">
                                          <p:val>
                                            <p:strVal val="#ppt_x"/>
                                          </p:val>
                                        </p:tav>
                                        <p:tav tm="100000">
                                          <p:val>
                                            <p:strVal val="#ppt_x"/>
                                          </p:val>
                                        </p:tav>
                                      </p:tavLst>
                                    </p:anim>
                                    <p:anim calcmode="lin" valueType="num">
                                      <p:cBhvr additive="base">
                                        <p:cTn id="76" dur="500" fill="hold"/>
                                        <p:tgtEl>
                                          <p:spTgt spid="52228"/>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xit" presetSubtype="4" fill="hold" nodeType="clickEffect">
                                  <p:stCondLst>
                                    <p:cond delay="0"/>
                                  </p:stCondLst>
                                  <p:childTnLst>
                                    <p:anim calcmode="lin" valueType="num">
                                      <p:cBhvr additive="base">
                                        <p:cTn id="80" dur="500"/>
                                        <p:tgtEl>
                                          <p:spTgt spid="52227"/>
                                        </p:tgtEl>
                                        <p:attrNameLst>
                                          <p:attrName>ppt_x</p:attrName>
                                        </p:attrNameLst>
                                      </p:cBhvr>
                                      <p:tavLst>
                                        <p:tav tm="0">
                                          <p:val>
                                            <p:strVal val="ppt_x"/>
                                          </p:val>
                                        </p:tav>
                                        <p:tav tm="100000">
                                          <p:val>
                                            <p:strVal val="ppt_x"/>
                                          </p:val>
                                        </p:tav>
                                      </p:tavLst>
                                    </p:anim>
                                    <p:anim calcmode="lin" valueType="num">
                                      <p:cBhvr additive="base">
                                        <p:cTn id="81" dur="500"/>
                                        <p:tgtEl>
                                          <p:spTgt spid="52227"/>
                                        </p:tgtEl>
                                        <p:attrNameLst>
                                          <p:attrName>ppt_y</p:attrName>
                                        </p:attrNameLst>
                                      </p:cBhvr>
                                      <p:tavLst>
                                        <p:tav tm="0">
                                          <p:val>
                                            <p:strVal val="ppt_y"/>
                                          </p:val>
                                        </p:tav>
                                        <p:tav tm="100000">
                                          <p:val>
                                            <p:strVal val="1+ppt_h/2"/>
                                          </p:val>
                                        </p:tav>
                                      </p:tavLst>
                                    </p:anim>
                                    <p:set>
                                      <p:cBhvr>
                                        <p:cTn id="82" dur="1" fill="hold">
                                          <p:stCondLst>
                                            <p:cond delay="499"/>
                                          </p:stCondLst>
                                        </p:cTn>
                                        <p:tgtEl>
                                          <p:spTgt spid="52227"/>
                                        </p:tgtEl>
                                        <p:attrNameLst>
                                          <p:attrName>style.visibility</p:attrName>
                                        </p:attrNameLst>
                                      </p:cBhvr>
                                      <p:to>
                                        <p:strVal val="hidden"/>
                                      </p:to>
                                    </p:set>
                                  </p:childTnLst>
                                </p:cTn>
                              </p:par>
                              <p:par>
                                <p:cTn id="83" presetID="2" presetClass="exit" presetSubtype="4" fill="hold" nodeType="withEffect">
                                  <p:stCondLst>
                                    <p:cond delay="0"/>
                                  </p:stCondLst>
                                  <p:childTnLst>
                                    <p:anim calcmode="lin" valueType="num">
                                      <p:cBhvr additive="base">
                                        <p:cTn id="84" dur="500"/>
                                        <p:tgtEl>
                                          <p:spTgt spid="52228"/>
                                        </p:tgtEl>
                                        <p:attrNameLst>
                                          <p:attrName>ppt_x</p:attrName>
                                        </p:attrNameLst>
                                      </p:cBhvr>
                                      <p:tavLst>
                                        <p:tav tm="0">
                                          <p:val>
                                            <p:strVal val="ppt_x"/>
                                          </p:val>
                                        </p:tav>
                                        <p:tav tm="100000">
                                          <p:val>
                                            <p:strVal val="ppt_x"/>
                                          </p:val>
                                        </p:tav>
                                      </p:tavLst>
                                    </p:anim>
                                    <p:anim calcmode="lin" valueType="num">
                                      <p:cBhvr additive="base">
                                        <p:cTn id="85" dur="500"/>
                                        <p:tgtEl>
                                          <p:spTgt spid="52228"/>
                                        </p:tgtEl>
                                        <p:attrNameLst>
                                          <p:attrName>ppt_y</p:attrName>
                                        </p:attrNameLst>
                                      </p:cBhvr>
                                      <p:tavLst>
                                        <p:tav tm="0">
                                          <p:val>
                                            <p:strVal val="ppt_y"/>
                                          </p:val>
                                        </p:tav>
                                        <p:tav tm="100000">
                                          <p:val>
                                            <p:strVal val="1+ppt_h/2"/>
                                          </p:val>
                                        </p:tav>
                                      </p:tavLst>
                                    </p:anim>
                                    <p:set>
                                      <p:cBhvr>
                                        <p:cTn id="86" dur="1" fill="hold">
                                          <p:stCondLst>
                                            <p:cond delay="499"/>
                                          </p:stCondLst>
                                        </p:cTn>
                                        <p:tgtEl>
                                          <p:spTgt spid="52228"/>
                                        </p:tgtEl>
                                        <p:attrNameLst>
                                          <p:attrName>style.visibility</p:attrName>
                                        </p:attrNameLst>
                                      </p:cBhvr>
                                      <p:to>
                                        <p:strVal val="hidden"/>
                                      </p:to>
                                    </p:set>
                                  </p:childTnLst>
                                </p:cTn>
                              </p:par>
                              <p:par>
                                <p:cTn id="87" presetID="2" presetClass="entr" presetSubtype="4" fill="hold" nodeType="withEffect">
                                  <p:stCondLst>
                                    <p:cond delay="0"/>
                                  </p:stCondLst>
                                  <p:childTnLst>
                                    <p:set>
                                      <p:cBhvr>
                                        <p:cTn id="88" dur="1" fill="hold">
                                          <p:stCondLst>
                                            <p:cond delay="0"/>
                                          </p:stCondLst>
                                        </p:cTn>
                                        <p:tgtEl>
                                          <p:spTgt spid="34831">
                                            <p:txEl>
                                              <p:pRg st="4" end="4"/>
                                            </p:txEl>
                                          </p:spTgt>
                                        </p:tgtEl>
                                        <p:attrNameLst>
                                          <p:attrName>style.visibility</p:attrName>
                                        </p:attrNameLst>
                                      </p:cBhvr>
                                      <p:to>
                                        <p:strVal val="visible"/>
                                      </p:to>
                                    </p:set>
                                    <p:anim calcmode="lin" valueType="num">
                                      <p:cBhvr additive="base">
                                        <p:cTn id="89" dur="500" fill="hold"/>
                                        <p:tgtEl>
                                          <p:spTgt spid="34831">
                                            <p:txEl>
                                              <p:pRg st="4" end="4"/>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34831">
                                            <p:txEl>
                                              <p:pRg st="4" end="4"/>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34874"/>
                                        </p:tgtEl>
                                        <p:attrNameLst>
                                          <p:attrName>style.visibility</p:attrName>
                                        </p:attrNameLst>
                                      </p:cBhvr>
                                      <p:to>
                                        <p:strVal val="visible"/>
                                      </p:to>
                                    </p:set>
                                    <p:anim calcmode="lin" valueType="num">
                                      <p:cBhvr additive="base">
                                        <p:cTn id="93" dur="500" fill="hold"/>
                                        <p:tgtEl>
                                          <p:spTgt spid="34874"/>
                                        </p:tgtEl>
                                        <p:attrNameLst>
                                          <p:attrName>ppt_x</p:attrName>
                                        </p:attrNameLst>
                                      </p:cBhvr>
                                      <p:tavLst>
                                        <p:tav tm="0">
                                          <p:val>
                                            <p:strVal val="#ppt_x"/>
                                          </p:val>
                                        </p:tav>
                                        <p:tav tm="100000">
                                          <p:val>
                                            <p:strVal val="#ppt_x"/>
                                          </p:val>
                                        </p:tav>
                                      </p:tavLst>
                                    </p:anim>
                                    <p:anim calcmode="lin" valueType="num">
                                      <p:cBhvr additive="base">
                                        <p:cTn id="94" dur="500" fill="hold"/>
                                        <p:tgtEl>
                                          <p:spTgt spid="348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32" grpId="0" animBg="1"/>
      <p:bldP spid="34832" grpId="1" animBg="1"/>
      <p:bldP spid="34833" grpId="0" animBg="1"/>
      <p:bldP spid="34833" grpId="1" animBg="1"/>
      <p:bldP spid="34834" grpId="0" animBg="1"/>
      <p:bldP spid="34834" grpId="1" animBg="1"/>
      <p:bldP spid="34835" grpId="0" animBg="1"/>
      <p:bldP spid="34835" grpId="1" animBg="1"/>
      <p:bldP spid="3487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1"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0967" name="文本框 15"/>
          <p:cNvSpPr txBox="1">
            <a:spLocks noChangeArrowheads="1"/>
          </p:cNvSpPr>
          <p:nvPr/>
        </p:nvSpPr>
        <p:spPr bwMode="auto">
          <a:xfrm>
            <a:off x="192405" y="257175"/>
            <a:ext cx="4922520" cy="596900"/>
          </a:xfrm>
          <a:prstGeom prst="rect">
            <a:avLst/>
          </a:prstGeom>
          <a:noFill/>
          <a:ln w="9525">
            <a:noFill/>
            <a:miter lim="800000"/>
          </a:ln>
        </p:spPr>
        <p:txBody>
          <a:bodyPr wrap="square">
            <a:spAutoFit/>
          </a:bodyPr>
          <a:lstStyle/>
          <a:p>
            <a:r>
              <a:rPr lang="zh-CN" altLang="en-US" sz="3100" b="1">
                <a:solidFill>
                  <a:schemeClr val="bg1"/>
                </a:solidFill>
                <a:latin typeface="微软雅黑" pitchFamily="34" charset="-122"/>
                <a:ea typeface="微软雅黑" pitchFamily="34" charset="-122"/>
              </a:rPr>
              <a:t>三、青霉素过敏试验的方法</a:t>
            </a:r>
          </a:p>
        </p:txBody>
      </p:sp>
      <p:sp>
        <p:nvSpPr>
          <p:cNvPr id="19" name="直角三角形 18"/>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0970" name="文本框 21"/>
          <p:cNvSpPr txBox="1">
            <a:spLocks noChangeArrowheads="1"/>
          </p:cNvSpPr>
          <p:nvPr/>
        </p:nvSpPr>
        <p:spPr bwMode="auto">
          <a:xfrm>
            <a:off x="2189163" y="1409700"/>
            <a:ext cx="1847850" cy="613410"/>
          </a:xfrm>
          <a:prstGeom prst="rect">
            <a:avLst/>
          </a:prstGeom>
          <a:noFill/>
          <a:ln w="9525">
            <a:noFill/>
            <a:miter lim="800000"/>
          </a:ln>
        </p:spPr>
        <p:txBody>
          <a:bodyPr>
            <a:spAutoFit/>
          </a:bodyPr>
          <a:lstStyle/>
          <a:p>
            <a:r>
              <a:rPr lang="zh-CN" altLang="en-US" sz="3200" b="1">
                <a:solidFill>
                  <a:schemeClr val="bg1"/>
                </a:solidFill>
                <a:latin typeface="微软雅黑" pitchFamily="34" charset="-122"/>
                <a:ea typeface="微软雅黑" pitchFamily="34" charset="-122"/>
                <a:cs typeface="Tahoma" pitchFamily="34" charset="0"/>
              </a:rPr>
              <a:t>操作程序</a:t>
            </a:r>
          </a:p>
        </p:txBody>
      </p:sp>
      <p:sp>
        <p:nvSpPr>
          <p:cNvPr id="40971" name="Rectangle 15"/>
          <p:cNvSpPr>
            <a:spLocks noChangeArrowheads="1"/>
          </p:cNvSpPr>
          <p:nvPr/>
        </p:nvSpPr>
        <p:spPr bwMode="auto">
          <a:xfrm>
            <a:off x="1524000" y="2364899"/>
            <a:ext cx="9596755" cy="1882140"/>
          </a:xfrm>
          <a:prstGeom prst="rect">
            <a:avLst/>
          </a:prstGeom>
          <a:noFill/>
          <a:ln w="9525">
            <a:noFill/>
            <a:miter lim="800000"/>
          </a:ln>
        </p:spPr>
        <p:txBody>
          <a:bodyPr wrap="none" anchor="ctr">
            <a:spAutoFit/>
          </a:bodyPr>
          <a:lstStyle/>
          <a:p>
            <a:pPr indent="304800">
              <a:lnSpc>
                <a:spcPct val="140000"/>
              </a:lnSpc>
            </a:pPr>
            <a:r>
              <a:rPr lang="en-US" altLang="zh-CN" sz="2800" b="1">
                <a:solidFill>
                  <a:srgbClr val="0066FF"/>
                </a:solidFill>
                <a:latin typeface="微软雅黑" pitchFamily="34" charset="-122"/>
                <a:ea typeface="微软雅黑" pitchFamily="34" charset="-122"/>
              </a:rPr>
              <a:t>4</a:t>
            </a:r>
            <a:r>
              <a:rPr lang="zh-CN" altLang="en-US" sz="2800" b="1">
                <a:solidFill>
                  <a:srgbClr val="0066FF"/>
                </a:solidFill>
                <a:latin typeface="微软雅黑" pitchFamily="34" charset="-122"/>
                <a:ea typeface="微软雅黑" pitchFamily="34" charset="-122"/>
              </a:rPr>
              <a:t>．评价</a:t>
            </a:r>
          </a:p>
          <a:p>
            <a:pPr indent="304800">
              <a:lnSpc>
                <a:spcPct val="140000"/>
              </a:lnSpc>
            </a:pPr>
            <a:r>
              <a:rPr lang="zh-CN" altLang="en-US" sz="2800" b="1">
                <a:solidFill>
                  <a:srgbClr val="0066FF"/>
                </a:solidFill>
                <a:latin typeface="微软雅黑" pitchFamily="34" charset="-122"/>
                <a:ea typeface="微软雅黑" pitchFamily="34" charset="-122"/>
              </a:rPr>
              <a:t>（</a:t>
            </a:r>
            <a:r>
              <a:rPr lang="en-US" altLang="zh-CN" sz="2800" b="1">
                <a:solidFill>
                  <a:srgbClr val="0066FF"/>
                </a:solidFill>
                <a:latin typeface="微软雅黑" pitchFamily="34" charset="-122"/>
                <a:ea typeface="微软雅黑" pitchFamily="34" charset="-122"/>
              </a:rPr>
              <a:t>1</a:t>
            </a:r>
            <a:r>
              <a:rPr lang="zh-CN" altLang="en-US" sz="2800" b="1">
                <a:solidFill>
                  <a:srgbClr val="0066FF"/>
                </a:solidFill>
                <a:latin typeface="微软雅黑" pitchFamily="34" charset="-122"/>
                <a:ea typeface="微软雅黑" pitchFamily="34" charset="-122"/>
              </a:rPr>
              <a:t>）严格遵守操作规程，确保患者用药安全。</a:t>
            </a:r>
          </a:p>
          <a:p>
            <a:pPr indent="304800">
              <a:lnSpc>
                <a:spcPct val="140000"/>
              </a:lnSpc>
            </a:pPr>
            <a:r>
              <a:rPr lang="zh-CN" altLang="en-US" sz="2800" b="1">
                <a:solidFill>
                  <a:srgbClr val="0066FF"/>
                </a:solidFill>
                <a:latin typeface="微软雅黑" pitchFamily="34" charset="-122"/>
                <a:ea typeface="微软雅黑" pitchFamily="34" charset="-122"/>
              </a:rPr>
              <a:t>（</a:t>
            </a:r>
            <a:r>
              <a:rPr lang="en-US" altLang="zh-CN" sz="2800" b="1">
                <a:solidFill>
                  <a:srgbClr val="0066FF"/>
                </a:solidFill>
                <a:latin typeface="微软雅黑" pitchFamily="34" charset="-122"/>
                <a:ea typeface="微软雅黑" pitchFamily="34" charset="-122"/>
              </a:rPr>
              <a:t>2</a:t>
            </a:r>
            <a:r>
              <a:rPr lang="zh-CN" altLang="en-US" sz="2800" b="1">
                <a:solidFill>
                  <a:srgbClr val="0066FF"/>
                </a:solidFill>
                <a:latin typeface="微软雅黑" pitchFamily="34" charset="-122"/>
                <a:ea typeface="微软雅黑" pitchFamily="34" charset="-122"/>
              </a:rPr>
              <a:t>）患者了解试验的目的及注意事项，能主动配合操作。</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85"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1991" name="文本框 15"/>
          <p:cNvSpPr txBox="1">
            <a:spLocks noChangeArrowheads="1"/>
          </p:cNvSpPr>
          <p:nvPr/>
        </p:nvSpPr>
        <p:spPr bwMode="auto">
          <a:xfrm>
            <a:off x="192405" y="257175"/>
            <a:ext cx="5051425" cy="596900"/>
          </a:xfrm>
          <a:prstGeom prst="rect">
            <a:avLst/>
          </a:prstGeom>
          <a:noFill/>
          <a:ln w="9525">
            <a:noFill/>
            <a:miter lim="800000"/>
          </a:ln>
        </p:spPr>
        <p:txBody>
          <a:bodyPr wrap="square">
            <a:spAutoFit/>
          </a:bodyPr>
          <a:lstStyle/>
          <a:p>
            <a:r>
              <a:rPr lang="zh-CN" altLang="en-US" sz="3100" b="1">
                <a:solidFill>
                  <a:schemeClr val="bg1"/>
                </a:solidFill>
                <a:latin typeface="微软雅黑" pitchFamily="34" charset="-122"/>
                <a:ea typeface="微软雅黑" pitchFamily="34" charset="-122"/>
              </a:rPr>
              <a:t>三、青霉素过敏试验的方法</a:t>
            </a:r>
          </a:p>
        </p:txBody>
      </p:sp>
      <p:sp>
        <p:nvSpPr>
          <p:cNvPr id="19" name="直角三角形 18"/>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1994" name="文本框 21"/>
          <p:cNvSpPr txBox="1">
            <a:spLocks noChangeArrowheads="1"/>
          </p:cNvSpPr>
          <p:nvPr/>
        </p:nvSpPr>
        <p:spPr bwMode="auto">
          <a:xfrm>
            <a:off x="2189163" y="1409700"/>
            <a:ext cx="1847850" cy="613410"/>
          </a:xfrm>
          <a:prstGeom prst="rect">
            <a:avLst/>
          </a:prstGeom>
          <a:noFill/>
          <a:ln w="9525">
            <a:noFill/>
            <a:miter lim="800000"/>
          </a:ln>
        </p:spPr>
        <p:txBody>
          <a:bodyPr>
            <a:spAutoFit/>
          </a:bodyPr>
          <a:lstStyle/>
          <a:p>
            <a:r>
              <a:rPr lang="zh-CN" altLang="en-US" sz="3200" b="1">
                <a:solidFill>
                  <a:schemeClr val="bg1"/>
                </a:solidFill>
                <a:latin typeface="微软雅黑" pitchFamily="34" charset="-122"/>
                <a:ea typeface="微软雅黑" pitchFamily="34" charset="-122"/>
                <a:cs typeface="Tahoma" pitchFamily="34" charset="0"/>
              </a:rPr>
              <a:t>注意事项</a:t>
            </a:r>
          </a:p>
        </p:txBody>
      </p:sp>
      <p:sp>
        <p:nvSpPr>
          <p:cNvPr id="41995" name="Rectangle 15"/>
          <p:cNvSpPr>
            <a:spLocks noChangeArrowheads="1"/>
          </p:cNvSpPr>
          <p:nvPr/>
        </p:nvSpPr>
        <p:spPr bwMode="auto">
          <a:xfrm>
            <a:off x="1243013" y="2272031"/>
            <a:ext cx="9779635" cy="2479040"/>
          </a:xfrm>
          <a:prstGeom prst="rect">
            <a:avLst/>
          </a:prstGeom>
          <a:noFill/>
          <a:ln w="9525">
            <a:noFill/>
            <a:miter lim="800000"/>
          </a:ln>
        </p:spPr>
        <p:txBody>
          <a:bodyPr wrap="none" anchor="ctr">
            <a:spAutoFit/>
          </a:bodyPr>
          <a:lstStyle/>
          <a:p>
            <a:pPr defTabSz="-635">
              <a:lnSpc>
                <a:spcPct val="140000"/>
              </a:lnSpc>
              <a:buFont typeface="Wingdings" pitchFamily="2" charset="2"/>
              <a:buChar char="u"/>
              <a:tabLst>
                <a:tab pos="533400" algn="l"/>
              </a:tabLst>
            </a:pPr>
            <a:r>
              <a:rPr lang="zh-CN" altLang="en-US" sz="2800" b="1">
                <a:solidFill>
                  <a:srgbClr val="0066FF"/>
                </a:solidFill>
                <a:latin typeface="微软雅黑" pitchFamily="34" charset="-122"/>
                <a:ea typeface="微软雅黑" pitchFamily="34" charset="-122"/>
              </a:rPr>
              <a:t>准确配置皮试液，正确判断试验结果。</a:t>
            </a:r>
          </a:p>
          <a:p>
            <a:pPr defTabSz="-635">
              <a:lnSpc>
                <a:spcPct val="140000"/>
              </a:lnSpc>
              <a:buFont typeface="Wingdings" pitchFamily="2" charset="2"/>
              <a:buChar char="u"/>
              <a:tabLst>
                <a:tab pos="533400" algn="l"/>
              </a:tabLst>
            </a:pPr>
            <a:r>
              <a:rPr lang="zh-CN" altLang="en-US" sz="2800" b="1">
                <a:solidFill>
                  <a:srgbClr val="0066FF"/>
                </a:solidFill>
                <a:latin typeface="微软雅黑" pitchFamily="34" charset="-122"/>
                <a:ea typeface="微软雅黑" pitchFamily="34" charset="-122"/>
              </a:rPr>
              <a:t>患者空腹时不宜进行皮试。</a:t>
            </a:r>
          </a:p>
          <a:p>
            <a:pPr defTabSz="-635">
              <a:lnSpc>
                <a:spcPct val="140000"/>
              </a:lnSpc>
              <a:buFont typeface="Wingdings" pitchFamily="2" charset="2"/>
              <a:buChar char="u"/>
              <a:tabLst>
                <a:tab pos="533400" algn="l"/>
              </a:tabLst>
            </a:pPr>
            <a:r>
              <a:rPr lang="zh-CN" altLang="en-US" sz="2800" b="1">
                <a:solidFill>
                  <a:srgbClr val="0066FF"/>
                </a:solidFill>
                <a:latin typeface="微软雅黑" pitchFamily="34" charset="-122"/>
                <a:ea typeface="微软雅黑" pitchFamily="34" charset="-122"/>
              </a:rPr>
              <a:t>消毒皮肤时，避免反复用力涂擦局部皮肤，忌用含碘消毒剂</a:t>
            </a:r>
          </a:p>
          <a:p>
            <a:pPr defTabSz="-635">
              <a:lnSpc>
                <a:spcPct val="140000"/>
              </a:lnSpc>
              <a:buFont typeface="Wingdings" pitchFamily="2" charset="2"/>
              <a:buChar char="u"/>
              <a:tabLst>
                <a:tab pos="533400" algn="l"/>
              </a:tabLst>
            </a:pPr>
            <a:r>
              <a:rPr lang="zh-CN" altLang="en-US" sz="2800" b="1">
                <a:solidFill>
                  <a:srgbClr val="0066FF"/>
                </a:solidFill>
                <a:latin typeface="微软雅黑" pitchFamily="34" charset="-122"/>
                <a:ea typeface="微软雅黑" pitchFamily="34" charset="-122"/>
              </a:rPr>
              <a:t>皮试后注意观察，门诊患者</a:t>
            </a:r>
            <a:r>
              <a:rPr lang="en-US" altLang="zh-CN" sz="2800" b="1">
                <a:solidFill>
                  <a:srgbClr val="0066FF"/>
                </a:solidFill>
                <a:latin typeface="微软雅黑" pitchFamily="34" charset="-122"/>
                <a:ea typeface="微软雅黑" pitchFamily="34" charset="-122"/>
              </a:rPr>
              <a:t>20min</a:t>
            </a:r>
            <a:r>
              <a:rPr lang="zh-CN" altLang="en-US" sz="2800" b="1">
                <a:solidFill>
                  <a:srgbClr val="0066FF"/>
                </a:solidFill>
                <a:latin typeface="微软雅黑" pitchFamily="34" charset="-122"/>
                <a:ea typeface="微软雅黑" pitchFamily="34" charset="-122"/>
              </a:rPr>
              <a:t>内勿离开注射室。</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009"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57175"/>
            <a:ext cx="6139180" cy="57023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3015" name="文本框 15"/>
          <p:cNvSpPr txBox="1">
            <a:spLocks noChangeArrowheads="1"/>
          </p:cNvSpPr>
          <p:nvPr/>
        </p:nvSpPr>
        <p:spPr bwMode="auto">
          <a:xfrm>
            <a:off x="192405" y="257175"/>
            <a:ext cx="6089015" cy="596900"/>
          </a:xfrm>
          <a:prstGeom prst="rect">
            <a:avLst/>
          </a:prstGeom>
          <a:noFill/>
          <a:ln w="9525">
            <a:noFill/>
            <a:miter lim="800000"/>
          </a:ln>
        </p:spPr>
        <p:txBody>
          <a:bodyPr wrap="square">
            <a:spAutoFit/>
          </a:bodyPr>
          <a:lstStyle/>
          <a:p>
            <a:r>
              <a:rPr lang="zh-CN" altLang="en-US" sz="3100" b="1">
                <a:solidFill>
                  <a:schemeClr val="bg1"/>
                </a:solidFill>
                <a:latin typeface="微软雅黑" pitchFamily="34" charset="-122"/>
                <a:ea typeface="微软雅黑" pitchFamily="34" charset="-122"/>
              </a:rPr>
              <a:t>四、青霉素过敏反应的临床表现</a:t>
            </a:r>
          </a:p>
        </p:txBody>
      </p:sp>
      <p:sp>
        <p:nvSpPr>
          <p:cNvPr id="19" name="直角三角形 18"/>
          <p:cNvSpPr/>
          <p:nvPr/>
        </p:nvSpPr>
        <p:spPr>
          <a:xfrm flipV="1">
            <a:off x="5283518"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3018" name="文本框 21"/>
          <p:cNvSpPr txBox="1">
            <a:spLocks noChangeArrowheads="1"/>
          </p:cNvSpPr>
          <p:nvPr/>
        </p:nvSpPr>
        <p:spPr bwMode="auto">
          <a:xfrm>
            <a:off x="2189163" y="1409700"/>
            <a:ext cx="3135312" cy="613410"/>
          </a:xfrm>
          <a:prstGeom prst="rect">
            <a:avLst/>
          </a:prstGeom>
          <a:noFill/>
          <a:ln w="9525">
            <a:noFill/>
            <a:miter lim="800000"/>
          </a:ln>
        </p:spPr>
        <p:txBody>
          <a:bodyPr>
            <a:spAutoFit/>
          </a:bodyPr>
          <a:lstStyle/>
          <a:p>
            <a:r>
              <a:rPr lang="zh-CN" altLang="en-US" sz="3200" b="1">
                <a:solidFill>
                  <a:schemeClr val="bg1"/>
                </a:solidFill>
                <a:latin typeface="微软雅黑" pitchFamily="34" charset="-122"/>
                <a:ea typeface="微软雅黑" pitchFamily="34" charset="-122"/>
                <a:cs typeface="Tahoma" pitchFamily="34" charset="0"/>
              </a:rPr>
              <a:t>过敏性休克</a:t>
            </a:r>
          </a:p>
        </p:txBody>
      </p:sp>
      <p:sp>
        <p:nvSpPr>
          <p:cNvPr id="40975" name="Rectangle 15"/>
          <p:cNvSpPr>
            <a:spLocks noChangeArrowheads="1"/>
          </p:cNvSpPr>
          <p:nvPr/>
        </p:nvSpPr>
        <p:spPr bwMode="auto">
          <a:xfrm>
            <a:off x="1284288" y="2516188"/>
            <a:ext cx="8370887" cy="1828800"/>
          </a:xfrm>
          <a:prstGeom prst="rect">
            <a:avLst/>
          </a:prstGeom>
          <a:noFill/>
          <a:ln w="9525">
            <a:noFill/>
            <a:miter lim="800000"/>
          </a:ln>
        </p:spPr>
        <p:txBody>
          <a:bodyPr anchor="ctr">
            <a:spAutoFit/>
          </a:bodyPr>
          <a:lstStyle/>
          <a:p>
            <a:pPr indent="304800">
              <a:buFont typeface="Wingdings" pitchFamily="2" charset="2"/>
              <a:buChar char="u"/>
            </a:pPr>
            <a:r>
              <a:rPr lang="zh-CN" altLang="en-US" sz="2800" b="1">
                <a:solidFill>
                  <a:srgbClr val="0066FF"/>
                </a:solidFill>
                <a:latin typeface="微软雅黑" pitchFamily="34" charset="-122"/>
                <a:ea typeface="微软雅黑" pitchFamily="34" charset="-122"/>
              </a:rPr>
              <a:t>过敏性休克是青霉素过敏反应中最严重的反应</a:t>
            </a:r>
          </a:p>
          <a:p>
            <a:pPr indent="304800">
              <a:buFont typeface="Wingdings" pitchFamily="2" charset="2"/>
              <a:buChar char="u"/>
            </a:pPr>
            <a:r>
              <a:rPr lang="zh-CN" altLang="en-US" sz="2800" b="1">
                <a:solidFill>
                  <a:srgbClr val="0066FF"/>
                </a:solidFill>
                <a:latin typeface="微软雅黑" pitchFamily="34" charset="-122"/>
                <a:ea typeface="微软雅黑" pitchFamily="34" charset="-122"/>
              </a:rPr>
              <a:t>一般在做作青霉素皮内试验或注射药物后数秒或数分钟内闪电式发生，也有的于半小时后出现，极少数患者发生在连续用药的过程中。</a:t>
            </a:r>
          </a:p>
        </p:txBody>
      </p:sp>
      <p:sp>
        <p:nvSpPr>
          <p:cNvPr id="40976" name="Rectangle 16"/>
          <p:cNvSpPr>
            <a:spLocks noChangeArrowheads="1"/>
          </p:cNvSpPr>
          <p:nvPr/>
        </p:nvSpPr>
        <p:spPr bwMode="auto">
          <a:xfrm>
            <a:off x="1062673" y="2057401"/>
            <a:ext cx="4013200" cy="3291840"/>
          </a:xfrm>
          <a:prstGeom prst="rect">
            <a:avLst/>
          </a:prstGeom>
          <a:noFill/>
          <a:ln w="9525">
            <a:noFill/>
            <a:miter lim="800000"/>
          </a:ln>
        </p:spPr>
        <p:txBody>
          <a:bodyPr wrap="none" anchor="ctr">
            <a:spAutoFit/>
          </a:bodyPr>
          <a:lstStyle/>
          <a:p>
            <a:pPr indent="304800">
              <a:lnSpc>
                <a:spcPct val="150000"/>
              </a:lnSpc>
            </a:pPr>
            <a:r>
              <a:rPr lang="en-US" altLang="zh-CN" sz="2800" b="1">
                <a:solidFill>
                  <a:srgbClr val="0066FF"/>
                </a:solidFill>
                <a:latin typeface="微软雅黑" pitchFamily="34" charset="-122"/>
                <a:ea typeface="微软雅黑" pitchFamily="34" charset="-122"/>
              </a:rPr>
              <a:t>1</a:t>
            </a:r>
            <a:r>
              <a:rPr lang="zh-CN" altLang="en-US" sz="2800" b="1">
                <a:solidFill>
                  <a:srgbClr val="0066FF"/>
                </a:solidFill>
                <a:latin typeface="微软雅黑" pitchFamily="34" charset="-122"/>
                <a:ea typeface="微软雅黑" pitchFamily="34" charset="-122"/>
              </a:rPr>
              <a:t>．呼吸道阻塞症状  </a:t>
            </a:r>
          </a:p>
          <a:p>
            <a:pPr indent="304800">
              <a:lnSpc>
                <a:spcPct val="150000"/>
              </a:lnSpc>
            </a:pPr>
            <a:r>
              <a:rPr lang="en-US" altLang="zh-CN" sz="2800" b="1">
                <a:solidFill>
                  <a:srgbClr val="0066FF"/>
                </a:solidFill>
                <a:latin typeface="微软雅黑" pitchFamily="34" charset="-122"/>
                <a:ea typeface="微软雅黑" pitchFamily="34" charset="-122"/>
              </a:rPr>
              <a:t>2</a:t>
            </a:r>
            <a:r>
              <a:rPr lang="zh-CN" altLang="en-US" sz="2800" b="1">
                <a:solidFill>
                  <a:srgbClr val="0066FF"/>
                </a:solidFill>
                <a:latin typeface="微软雅黑" pitchFamily="34" charset="-122"/>
                <a:ea typeface="微软雅黑" pitchFamily="34" charset="-122"/>
              </a:rPr>
              <a:t>．循环衰竭症状  </a:t>
            </a:r>
          </a:p>
          <a:p>
            <a:pPr indent="304800">
              <a:lnSpc>
                <a:spcPct val="150000"/>
              </a:lnSpc>
            </a:pPr>
            <a:r>
              <a:rPr lang="en-US" altLang="zh-CN" sz="2800" b="1">
                <a:solidFill>
                  <a:srgbClr val="0066FF"/>
                </a:solidFill>
                <a:latin typeface="微软雅黑" pitchFamily="34" charset="-122"/>
                <a:ea typeface="微软雅黑" pitchFamily="34" charset="-122"/>
              </a:rPr>
              <a:t>3</a:t>
            </a:r>
            <a:r>
              <a:rPr lang="zh-CN" altLang="en-US" sz="2800" b="1">
                <a:solidFill>
                  <a:srgbClr val="0066FF"/>
                </a:solidFill>
                <a:latin typeface="微软雅黑" pitchFamily="34" charset="-122"/>
                <a:ea typeface="微软雅黑" pitchFamily="34" charset="-122"/>
              </a:rPr>
              <a:t>．中枢神经系统症状 </a:t>
            </a:r>
          </a:p>
          <a:p>
            <a:pPr indent="304800">
              <a:lnSpc>
                <a:spcPct val="150000"/>
              </a:lnSpc>
            </a:pPr>
            <a:r>
              <a:rPr lang="en-US" altLang="zh-CN" sz="2800" b="1">
                <a:solidFill>
                  <a:srgbClr val="0066FF"/>
                </a:solidFill>
                <a:latin typeface="微软雅黑" pitchFamily="34" charset="-122"/>
                <a:ea typeface="微软雅黑" pitchFamily="34" charset="-122"/>
              </a:rPr>
              <a:t>4</a:t>
            </a:r>
            <a:r>
              <a:rPr lang="zh-CN" altLang="en-US" sz="2800" b="1">
                <a:solidFill>
                  <a:srgbClr val="0066FF"/>
                </a:solidFill>
                <a:latin typeface="微软雅黑" pitchFamily="34" charset="-122"/>
                <a:ea typeface="微软雅黑" pitchFamily="34" charset="-122"/>
              </a:rPr>
              <a:t>．皮肤过敏症状 </a:t>
            </a:r>
          </a:p>
          <a:p>
            <a:pPr indent="304800">
              <a:lnSpc>
                <a:spcPct val="150000"/>
              </a:lnSpc>
            </a:pPr>
            <a:endParaRPr lang="zh-CN" altLang="en-US" sz="2800" b="1">
              <a:solidFill>
                <a:srgbClr val="0066FF"/>
              </a:solidFill>
              <a:latin typeface="微软雅黑" pitchFamily="34" charset="-122"/>
              <a:ea typeface="微软雅黑" pitchFamily="34" charset="-122"/>
            </a:endParaRPr>
          </a:p>
        </p:txBody>
      </p:sp>
      <p:sp>
        <p:nvSpPr>
          <p:cNvPr id="40977" name="AutoShape 17"/>
          <p:cNvSpPr>
            <a:spLocks noChangeArrowheads="1"/>
          </p:cNvSpPr>
          <p:nvPr/>
        </p:nvSpPr>
        <p:spPr bwMode="auto">
          <a:xfrm>
            <a:off x="5388293" y="2057400"/>
            <a:ext cx="5719762" cy="1843088"/>
          </a:xfrm>
          <a:prstGeom prst="wedgeRoundRectCallout">
            <a:avLst>
              <a:gd name="adj1" fmla="val -63213"/>
              <a:gd name="adj2" fmla="val -25454"/>
              <a:gd name="adj3" fmla="val 16667"/>
            </a:avLst>
          </a:prstGeom>
          <a:solidFill>
            <a:schemeClr val="accent1"/>
          </a:solidFill>
          <a:ln w="9525">
            <a:solidFill>
              <a:schemeClr val="tx1"/>
            </a:solidFill>
            <a:miter lim="800000"/>
          </a:ln>
        </p:spPr>
        <p:txBody>
          <a:bodyPr/>
          <a:lstStyle/>
          <a:p>
            <a:r>
              <a:rPr lang="zh-CN" altLang="en-US" sz="2400">
                <a:solidFill>
                  <a:schemeClr val="bg1"/>
                </a:solidFill>
                <a:ea typeface="微软雅黑" pitchFamily="34" charset="-122"/>
              </a:rPr>
              <a:t>喉头水肿、支气管痉挛、肺水肿所致，患者主观感觉胸闷，喉头堵塞伴濒死感，客观表现气急，哮喘，发绀，呼吸困难等。</a:t>
            </a:r>
          </a:p>
        </p:txBody>
      </p:sp>
      <p:sp>
        <p:nvSpPr>
          <p:cNvPr id="40978" name="AutoShape 18"/>
          <p:cNvSpPr>
            <a:spLocks noChangeArrowheads="1"/>
          </p:cNvSpPr>
          <p:nvPr/>
        </p:nvSpPr>
        <p:spPr bwMode="auto">
          <a:xfrm>
            <a:off x="4739323" y="2743200"/>
            <a:ext cx="5749925" cy="1371600"/>
          </a:xfrm>
          <a:prstGeom prst="wedgeRoundRectCallout">
            <a:avLst>
              <a:gd name="adj1" fmla="val -57977"/>
              <a:gd name="adj2" fmla="val -22917"/>
              <a:gd name="adj3" fmla="val 16667"/>
            </a:avLst>
          </a:prstGeom>
          <a:solidFill>
            <a:schemeClr val="accent1"/>
          </a:solidFill>
          <a:ln w="9525">
            <a:solidFill>
              <a:schemeClr val="tx1"/>
            </a:solidFill>
            <a:miter lim="800000"/>
          </a:ln>
        </p:spPr>
        <p:txBody>
          <a:bodyPr/>
          <a:lstStyle/>
          <a:p>
            <a:r>
              <a:rPr lang="zh-CN" altLang="en-US" sz="2400">
                <a:solidFill>
                  <a:schemeClr val="bg1"/>
                </a:solidFill>
                <a:ea typeface="微软雅黑" pitchFamily="34" charset="-122"/>
              </a:rPr>
              <a:t>由于周围血管扩张导致有效循环血量不足，患者面色苍白，出冷汗，脉搏细弱，血压急剧下降等。</a:t>
            </a:r>
          </a:p>
        </p:txBody>
      </p:sp>
      <p:sp>
        <p:nvSpPr>
          <p:cNvPr id="40979" name="AutoShape 19"/>
          <p:cNvSpPr>
            <a:spLocks noChangeArrowheads="1"/>
          </p:cNvSpPr>
          <p:nvPr/>
        </p:nvSpPr>
        <p:spPr bwMode="auto">
          <a:xfrm>
            <a:off x="5571490" y="2961640"/>
            <a:ext cx="5469890" cy="1330325"/>
          </a:xfrm>
          <a:prstGeom prst="wedgeRoundRectCallout">
            <a:avLst>
              <a:gd name="adj1" fmla="val -58235"/>
              <a:gd name="adj2" fmla="val 8973"/>
              <a:gd name="adj3" fmla="val 16667"/>
            </a:avLst>
          </a:prstGeom>
          <a:solidFill>
            <a:schemeClr val="accent1"/>
          </a:solidFill>
          <a:ln w="9525">
            <a:solidFill>
              <a:schemeClr val="tx1"/>
            </a:solidFill>
            <a:miter lim="800000"/>
          </a:ln>
        </p:spPr>
        <p:txBody>
          <a:bodyPr/>
          <a:lstStyle/>
          <a:p>
            <a:r>
              <a:rPr lang="zh-CN" altLang="en-US" sz="2400">
                <a:solidFill>
                  <a:schemeClr val="bg1"/>
                </a:solidFill>
                <a:ea typeface="微软雅黑" pitchFamily="34" charset="-122"/>
              </a:rPr>
              <a:t>由于脑组织缺氧，患者出现烦躁不安，头晕，面部及四肢麻木，意识丧失，抽搐，大小便失禁等。</a:t>
            </a:r>
          </a:p>
        </p:txBody>
      </p:sp>
      <p:sp>
        <p:nvSpPr>
          <p:cNvPr id="40981" name="AutoShape 21"/>
          <p:cNvSpPr>
            <a:spLocks noChangeArrowheads="1"/>
          </p:cNvSpPr>
          <p:nvPr/>
        </p:nvSpPr>
        <p:spPr bwMode="auto">
          <a:xfrm>
            <a:off x="4663758" y="3977958"/>
            <a:ext cx="5527675" cy="969962"/>
          </a:xfrm>
          <a:prstGeom prst="wedgeRoundRectCallout">
            <a:avLst>
              <a:gd name="adj1" fmla="val -57264"/>
              <a:gd name="adj2" fmla="val -245"/>
              <a:gd name="adj3" fmla="val 16667"/>
            </a:avLst>
          </a:prstGeom>
          <a:solidFill>
            <a:schemeClr val="accent1"/>
          </a:solidFill>
          <a:ln w="9525">
            <a:solidFill>
              <a:schemeClr val="tx1"/>
            </a:solidFill>
            <a:miter lim="800000"/>
          </a:ln>
        </p:spPr>
        <p:txBody>
          <a:bodyPr/>
          <a:lstStyle/>
          <a:p>
            <a:pPr algn="ctr"/>
            <a:r>
              <a:rPr lang="zh-CN" altLang="en-US" sz="2400">
                <a:solidFill>
                  <a:schemeClr val="bg1"/>
                </a:solidFill>
                <a:ea typeface="微软雅黑" pitchFamily="34" charset="-122"/>
              </a:rPr>
              <a:t>出现皮肤瘙痒、荨麻疹及其他皮疹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0975"/>
                                        </p:tgtEl>
                                        <p:attrNameLst>
                                          <p:attrName>style.visibility</p:attrName>
                                        </p:attrNameLst>
                                      </p:cBhvr>
                                      <p:to>
                                        <p:strVal val="visible"/>
                                      </p:to>
                                    </p:set>
                                    <p:anim calcmode="lin" valueType="num">
                                      <p:cBhvr additive="base">
                                        <p:cTn id="7" dur="500" fill="hold"/>
                                        <p:tgtEl>
                                          <p:spTgt spid="40975"/>
                                        </p:tgtEl>
                                        <p:attrNameLst>
                                          <p:attrName>ppt_x</p:attrName>
                                        </p:attrNameLst>
                                      </p:cBhvr>
                                      <p:tavLst>
                                        <p:tav tm="0">
                                          <p:val>
                                            <p:strVal val="#ppt_x"/>
                                          </p:val>
                                        </p:tav>
                                        <p:tav tm="100000">
                                          <p:val>
                                            <p:strVal val="#ppt_x"/>
                                          </p:val>
                                        </p:tav>
                                      </p:tavLst>
                                    </p:anim>
                                    <p:anim calcmode="lin" valueType="num">
                                      <p:cBhvr additive="base">
                                        <p:cTn id="8" dur="500" fill="hold"/>
                                        <p:tgtEl>
                                          <p:spTgt spid="4097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1" nodeType="clickEffect">
                                  <p:stCondLst>
                                    <p:cond delay="0"/>
                                  </p:stCondLst>
                                  <p:childTnLst>
                                    <p:anim calcmode="lin" valueType="num">
                                      <p:cBhvr additive="base">
                                        <p:cTn id="12" dur="500"/>
                                        <p:tgtEl>
                                          <p:spTgt spid="40975"/>
                                        </p:tgtEl>
                                        <p:attrNameLst>
                                          <p:attrName>ppt_x</p:attrName>
                                        </p:attrNameLst>
                                      </p:cBhvr>
                                      <p:tavLst>
                                        <p:tav tm="0">
                                          <p:val>
                                            <p:strVal val="ppt_x"/>
                                          </p:val>
                                        </p:tav>
                                        <p:tav tm="100000">
                                          <p:val>
                                            <p:strVal val="ppt_x"/>
                                          </p:val>
                                        </p:tav>
                                      </p:tavLst>
                                    </p:anim>
                                    <p:anim calcmode="lin" valueType="num">
                                      <p:cBhvr additive="base">
                                        <p:cTn id="13" dur="500"/>
                                        <p:tgtEl>
                                          <p:spTgt spid="40975"/>
                                        </p:tgtEl>
                                        <p:attrNameLst>
                                          <p:attrName>ppt_y</p:attrName>
                                        </p:attrNameLst>
                                      </p:cBhvr>
                                      <p:tavLst>
                                        <p:tav tm="0">
                                          <p:val>
                                            <p:strVal val="ppt_y"/>
                                          </p:val>
                                        </p:tav>
                                        <p:tav tm="100000">
                                          <p:val>
                                            <p:strVal val="1+ppt_h/2"/>
                                          </p:val>
                                        </p:tav>
                                      </p:tavLst>
                                    </p:anim>
                                    <p:set>
                                      <p:cBhvr>
                                        <p:cTn id="14" dur="1" fill="hold">
                                          <p:stCondLst>
                                            <p:cond delay="499"/>
                                          </p:stCondLst>
                                        </p:cTn>
                                        <p:tgtEl>
                                          <p:spTgt spid="40975"/>
                                        </p:tgtEl>
                                        <p:attrNameLst>
                                          <p:attrName>style.visibility</p:attrName>
                                        </p:attrNameLst>
                                      </p:cBhvr>
                                      <p:to>
                                        <p:strVal val="hidden"/>
                                      </p:to>
                                    </p:set>
                                  </p:childTnLst>
                                </p:cTn>
                              </p:par>
                              <p:par>
                                <p:cTn id="15" presetID="2" presetClass="entr" presetSubtype="4" fill="hold" nodeType="withEffect">
                                  <p:stCondLst>
                                    <p:cond delay="0"/>
                                  </p:stCondLst>
                                  <p:childTnLst>
                                    <p:set>
                                      <p:cBhvr>
                                        <p:cTn id="16" dur="1" fill="hold">
                                          <p:stCondLst>
                                            <p:cond delay="0"/>
                                          </p:stCondLst>
                                        </p:cTn>
                                        <p:tgtEl>
                                          <p:spTgt spid="40976">
                                            <p:txEl>
                                              <p:pRg st="0" end="0"/>
                                            </p:txEl>
                                          </p:spTgt>
                                        </p:tgtEl>
                                        <p:attrNameLst>
                                          <p:attrName>style.visibility</p:attrName>
                                        </p:attrNameLst>
                                      </p:cBhvr>
                                      <p:to>
                                        <p:strVal val="visible"/>
                                      </p:to>
                                    </p:set>
                                    <p:anim calcmode="lin" valueType="num">
                                      <p:cBhvr additive="base">
                                        <p:cTn id="17" dur="500" fill="hold"/>
                                        <p:tgtEl>
                                          <p:spTgt spid="40976">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0976">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0977"/>
                                        </p:tgtEl>
                                        <p:attrNameLst>
                                          <p:attrName>style.visibility</p:attrName>
                                        </p:attrNameLst>
                                      </p:cBhvr>
                                      <p:to>
                                        <p:strVal val="visible"/>
                                      </p:to>
                                    </p:set>
                                    <p:anim calcmode="lin" valueType="num">
                                      <p:cBhvr additive="base">
                                        <p:cTn id="21" dur="500" fill="hold"/>
                                        <p:tgtEl>
                                          <p:spTgt spid="40977"/>
                                        </p:tgtEl>
                                        <p:attrNameLst>
                                          <p:attrName>ppt_x</p:attrName>
                                        </p:attrNameLst>
                                      </p:cBhvr>
                                      <p:tavLst>
                                        <p:tav tm="0">
                                          <p:val>
                                            <p:strVal val="#ppt_x"/>
                                          </p:val>
                                        </p:tav>
                                        <p:tav tm="100000">
                                          <p:val>
                                            <p:strVal val="#ppt_x"/>
                                          </p:val>
                                        </p:tav>
                                      </p:tavLst>
                                    </p:anim>
                                    <p:anim calcmode="lin" valueType="num">
                                      <p:cBhvr additive="base">
                                        <p:cTn id="22" dur="500" fill="hold"/>
                                        <p:tgtEl>
                                          <p:spTgt spid="4097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xit" presetSubtype="4" fill="hold" grpId="1" nodeType="clickEffect">
                                  <p:stCondLst>
                                    <p:cond delay="0"/>
                                  </p:stCondLst>
                                  <p:childTnLst>
                                    <p:anim calcmode="lin" valueType="num">
                                      <p:cBhvr additive="base">
                                        <p:cTn id="26" dur="500"/>
                                        <p:tgtEl>
                                          <p:spTgt spid="40977"/>
                                        </p:tgtEl>
                                        <p:attrNameLst>
                                          <p:attrName>ppt_x</p:attrName>
                                        </p:attrNameLst>
                                      </p:cBhvr>
                                      <p:tavLst>
                                        <p:tav tm="0">
                                          <p:val>
                                            <p:strVal val="ppt_x"/>
                                          </p:val>
                                        </p:tav>
                                        <p:tav tm="100000">
                                          <p:val>
                                            <p:strVal val="ppt_x"/>
                                          </p:val>
                                        </p:tav>
                                      </p:tavLst>
                                    </p:anim>
                                    <p:anim calcmode="lin" valueType="num">
                                      <p:cBhvr additive="base">
                                        <p:cTn id="27" dur="500"/>
                                        <p:tgtEl>
                                          <p:spTgt spid="40977"/>
                                        </p:tgtEl>
                                        <p:attrNameLst>
                                          <p:attrName>ppt_y</p:attrName>
                                        </p:attrNameLst>
                                      </p:cBhvr>
                                      <p:tavLst>
                                        <p:tav tm="0">
                                          <p:val>
                                            <p:strVal val="ppt_y"/>
                                          </p:val>
                                        </p:tav>
                                        <p:tav tm="100000">
                                          <p:val>
                                            <p:strVal val="1+ppt_h/2"/>
                                          </p:val>
                                        </p:tav>
                                      </p:tavLst>
                                    </p:anim>
                                    <p:set>
                                      <p:cBhvr>
                                        <p:cTn id="28" dur="1" fill="hold">
                                          <p:stCondLst>
                                            <p:cond delay="499"/>
                                          </p:stCondLst>
                                        </p:cTn>
                                        <p:tgtEl>
                                          <p:spTgt spid="40977"/>
                                        </p:tgtEl>
                                        <p:attrNameLst>
                                          <p:attrName>style.visibility</p:attrName>
                                        </p:attrNameLst>
                                      </p:cBhvr>
                                      <p:to>
                                        <p:strVal val="hidden"/>
                                      </p:to>
                                    </p:set>
                                  </p:childTnLst>
                                </p:cTn>
                              </p:par>
                              <p:par>
                                <p:cTn id="29" presetID="2" presetClass="entr" presetSubtype="4" fill="hold" nodeType="withEffect">
                                  <p:stCondLst>
                                    <p:cond delay="0"/>
                                  </p:stCondLst>
                                  <p:childTnLst>
                                    <p:set>
                                      <p:cBhvr>
                                        <p:cTn id="30" dur="1" fill="hold">
                                          <p:stCondLst>
                                            <p:cond delay="0"/>
                                          </p:stCondLst>
                                        </p:cTn>
                                        <p:tgtEl>
                                          <p:spTgt spid="40976">
                                            <p:txEl>
                                              <p:pRg st="1" end="1"/>
                                            </p:txEl>
                                          </p:spTgt>
                                        </p:tgtEl>
                                        <p:attrNameLst>
                                          <p:attrName>style.visibility</p:attrName>
                                        </p:attrNameLst>
                                      </p:cBhvr>
                                      <p:to>
                                        <p:strVal val="visible"/>
                                      </p:to>
                                    </p:set>
                                    <p:anim calcmode="lin" valueType="num">
                                      <p:cBhvr additive="base">
                                        <p:cTn id="31" dur="500" fill="hold"/>
                                        <p:tgtEl>
                                          <p:spTgt spid="40976">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0976">
                                            <p:txEl>
                                              <p:pRg st="1" end="1"/>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0978"/>
                                        </p:tgtEl>
                                        <p:attrNameLst>
                                          <p:attrName>style.visibility</p:attrName>
                                        </p:attrNameLst>
                                      </p:cBhvr>
                                      <p:to>
                                        <p:strVal val="visible"/>
                                      </p:to>
                                    </p:set>
                                    <p:anim calcmode="lin" valueType="num">
                                      <p:cBhvr additive="base">
                                        <p:cTn id="35" dur="500" fill="hold"/>
                                        <p:tgtEl>
                                          <p:spTgt spid="40978"/>
                                        </p:tgtEl>
                                        <p:attrNameLst>
                                          <p:attrName>ppt_x</p:attrName>
                                        </p:attrNameLst>
                                      </p:cBhvr>
                                      <p:tavLst>
                                        <p:tav tm="0">
                                          <p:val>
                                            <p:strVal val="#ppt_x"/>
                                          </p:val>
                                        </p:tav>
                                        <p:tav tm="100000">
                                          <p:val>
                                            <p:strVal val="#ppt_x"/>
                                          </p:val>
                                        </p:tav>
                                      </p:tavLst>
                                    </p:anim>
                                    <p:anim calcmode="lin" valueType="num">
                                      <p:cBhvr additive="base">
                                        <p:cTn id="36" dur="500" fill="hold"/>
                                        <p:tgtEl>
                                          <p:spTgt spid="40978"/>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xit" presetSubtype="4" fill="hold" grpId="1" nodeType="clickEffect">
                                  <p:stCondLst>
                                    <p:cond delay="0"/>
                                  </p:stCondLst>
                                  <p:childTnLst>
                                    <p:anim calcmode="lin" valueType="num">
                                      <p:cBhvr additive="base">
                                        <p:cTn id="40" dur="500"/>
                                        <p:tgtEl>
                                          <p:spTgt spid="40978"/>
                                        </p:tgtEl>
                                        <p:attrNameLst>
                                          <p:attrName>ppt_x</p:attrName>
                                        </p:attrNameLst>
                                      </p:cBhvr>
                                      <p:tavLst>
                                        <p:tav tm="0">
                                          <p:val>
                                            <p:strVal val="ppt_x"/>
                                          </p:val>
                                        </p:tav>
                                        <p:tav tm="100000">
                                          <p:val>
                                            <p:strVal val="ppt_x"/>
                                          </p:val>
                                        </p:tav>
                                      </p:tavLst>
                                    </p:anim>
                                    <p:anim calcmode="lin" valueType="num">
                                      <p:cBhvr additive="base">
                                        <p:cTn id="41" dur="500"/>
                                        <p:tgtEl>
                                          <p:spTgt spid="40978"/>
                                        </p:tgtEl>
                                        <p:attrNameLst>
                                          <p:attrName>ppt_y</p:attrName>
                                        </p:attrNameLst>
                                      </p:cBhvr>
                                      <p:tavLst>
                                        <p:tav tm="0">
                                          <p:val>
                                            <p:strVal val="ppt_y"/>
                                          </p:val>
                                        </p:tav>
                                        <p:tav tm="100000">
                                          <p:val>
                                            <p:strVal val="1+ppt_h/2"/>
                                          </p:val>
                                        </p:tav>
                                      </p:tavLst>
                                    </p:anim>
                                    <p:set>
                                      <p:cBhvr>
                                        <p:cTn id="42" dur="1" fill="hold">
                                          <p:stCondLst>
                                            <p:cond delay="499"/>
                                          </p:stCondLst>
                                        </p:cTn>
                                        <p:tgtEl>
                                          <p:spTgt spid="40978"/>
                                        </p:tgtEl>
                                        <p:attrNameLst>
                                          <p:attrName>style.visibility</p:attrName>
                                        </p:attrNameLst>
                                      </p:cBhvr>
                                      <p:to>
                                        <p:strVal val="hidden"/>
                                      </p:to>
                                    </p:set>
                                  </p:childTnLst>
                                </p:cTn>
                              </p:par>
                              <p:par>
                                <p:cTn id="43" presetID="2" presetClass="entr" presetSubtype="4" fill="hold" nodeType="withEffect">
                                  <p:stCondLst>
                                    <p:cond delay="0"/>
                                  </p:stCondLst>
                                  <p:childTnLst>
                                    <p:set>
                                      <p:cBhvr>
                                        <p:cTn id="44" dur="1" fill="hold">
                                          <p:stCondLst>
                                            <p:cond delay="0"/>
                                          </p:stCondLst>
                                        </p:cTn>
                                        <p:tgtEl>
                                          <p:spTgt spid="40976">
                                            <p:txEl>
                                              <p:pRg st="2" end="2"/>
                                            </p:txEl>
                                          </p:spTgt>
                                        </p:tgtEl>
                                        <p:attrNameLst>
                                          <p:attrName>style.visibility</p:attrName>
                                        </p:attrNameLst>
                                      </p:cBhvr>
                                      <p:to>
                                        <p:strVal val="visible"/>
                                      </p:to>
                                    </p:set>
                                    <p:anim calcmode="lin" valueType="num">
                                      <p:cBhvr additive="base">
                                        <p:cTn id="45" dur="500" fill="hold"/>
                                        <p:tgtEl>
                                          <p:spTgt spid="40976">
                                            <p:txEl>
                                              <p:pRg st="2" end="2"/>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0976">
                                            <p:txEl>
                                              <p:pRg st="2" end="2"/>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0979"/>
                                        </p:tgtEl>
                                        <p:attrNameLst>
                                          <p:attrName>style.visibility</p:attrName>
                                        </p:attrNameLst>
                                      </p:cBhvr>
                                      <p:to>
                                        <p:strVal val="visible"/>
                                      </p:to>
                                    </p:set>
                                    <p:anim calcmode="lin" valueType="num">
                                      <p:cBhvr additive="base">
                                        <p:cTn id="49" dur="500" fill="hold"/>
                                        <p:tgtEl>
                                          <p:spTgt spid="40979"/>
                                        </p:tgtEl>
                                        <p:attrNameLst>
                                          <p:attrName>ppt_x</p:attrName>
                                        </p:attrNameLst>
                                      </p:cBhvr>
                                      <p:tavLst>
                                        <p:tav tm="0">
                                          <p:val>
                                            <p:strVal val="#ppt_x"/>
                                          </p:val>
                                        </p:tav>
                                        <p:tav tm="100000">
                                          <p:val>
                                            <p:strVal val="#ppt_x"/>
                                          </p:val>
                                        </p:tav>
                                      </p:tavLst>
                                    </p:anim>
                                    <p:anim calcmode="lin" valueType="num">
                                      <p:cBhvr additive="base">
                                        <p:cTn id="50" dur="500" fill="hold"/>
                                        <p:tgtEl>
                                          <p:spTgt spid="4097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xit" presetSubtype="4" fill="hold" grpId="1" nodeType="clickEffect">
                                  <p:stCondLst>
                                    <p:cond delay="0"/>
                                  </p:stCondLst>
                                  <p:childTnLst>
                                    <p:anim calcmode="lin" valueType="num">
                                      <p:cBhvr additive="base">
                                        <p:cTn id="54" dur="500"/>
                                        <p:tgtEl>
                                          <p:spTgt spid="40979"/>
                                        </p:tgtEl>
                                        <p:attrNameLst>
                                          <p:attrName>ppt_x</p:attrName>
                                        </p:attrNameLst>
                                      </p:cBhvr>
                                      <p:tavLst>
                                        <p:tav tm="0">
                                          <p:val>
                                            <p:strVal val="ppt_x"/>
                                          </p:val>
                                        </p:tav>
                                        <p:tav tm="100000">
                                          <p:val>
                                            <p:strVal val="ppt_x"/>
                                          </p:val>
                                        </p:tav>
                                      </p:tavLst>
                                    </p:anim>
                                    <p:anim calcmode="lin" valueType="num">
                                      <p:cBhvr additive="base">
                                        <p:cTn id="55" dur="500"/>
                                        <p:tgtEl>
                                          <p:spTgt spid="40979"/>
                                        </p:tgtEl>
                                        <p:attrNameLst>
                                          <p:attrName>ppt_y</p:attrName>
                                        </p:attrNameLst>
                                      </p:cBhvr>
                                      <p:tavLst>
                                        <p:tav tm="0">
                                          <p:val>
                                            <p:strVal val="ppt_y"/>
                                          </p:val>
                                        </p:tav>
                                        <p:tav tm="100000">
                                          <p:val>
                                            <p:strVal val="1+ppt_h/2"/>
                                          </p:val>
                                        </p:tav>
                                      </p:tavLst>
                                    </p:anim>
                                    <p:set>
                                      <p:cBhvr>
                                        <p:cTn id="56" dur="1" fill="hold">
                                          <p:stCondLst>
                                            <p:cond delay="499"/>
                                          </p:stCondLst>
                                        </p:cTn>
                                        <p:tgtEl>
                                          <p:spTgt spid="40979"/>
                                        </p:tgtEl>
                                        <p:attrNameLst>
                                          <p:attrName>style.visibility</p:attrName>
                                        </p:attrNameLst>
                                      </p:cBhvr>
                                      <p:to>
                                        <p:strVal val="hidden"/>
                                      </p:to>
                                    </p:set>
                                  </p:childTnLst>
                                </p:cTn>
                              </p:par>
                              <p:par>
                                <p:cTn id="57" presetID="2" presetClass="entr" presetSubtype="4" fill="hold" nodeType="withEffect">
                                  <p:stCondLst>
                                    <p:cond delay="0"/>
                                  </p:stCondLst>
                                  <p:childTnLst>
                                    <p:set>
                                      <p:cBhvr>
                                        <p:cTn id="58" dur="1" fill="hold">
                                          <p:stCondLst>
                                            <p:cond delay="0"/>
                                          </p:stCondLst>
                                        </p:cTn>
                                        <p:tgtEl>
                                          <p:spTgt spid="40976">
                                            <p:txEl>
                                              <p:pRg st="3" end="3"/>
                                            </p:txEl>
                                          </p:spTgt>
                                        </p:tgtEl>
                                        <p:attrNameLst>
                                          <p:attrName>style.visibility</p:attrName>
                                        </p:attrNameLst>
                                      </p:cBhvr>
                                      <p:to>
                                        <p:strVal val="visible"/>
                                      </p:to>
                                    </p:set>
                                    <p:anim calcmode="lin" valueType="num">
                                      <p:cBhvr additive="base">
                                        <p:cTn id="59" dur="500" fill="hold"/>
                                        <p:tgtEl>
                                          <p:spTgt spid="40976">
                                            <p:txEl>
                                              <p:pRg st="3" end="3"/>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40976">
                                            <p:txEl>
                                              <p:pRg st="3" end="3"/>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0981"/>
                                        </p:tgtEl>
                                        <p:attrNameLst>
                                          <p:attrName>style.visibility</p:attrName>
                                        </p:attrNameLst>
                                      </p:cBhvr>
                                      <p:to>
                                        <p:strVal val="visible"/>
                                      </p:to>
                                    </p:set>
                                    <p:anim calcmode="lin" valueType="num">
                                      <p:cBhvr additive="base">
                                        <p:cTn id="63" dur="500" fill="hold"/>
                                        <p:tgtEl>
                                          <p:spTgt spid="40981"/>
                                        </p:tgtEl>
                                        <p:attrNameLst>
                                          <p:attrName>ppt_x</p:attrName>
                                        </p:attrNameLst>
                                      </p:cBhvr>
                                      <p:tavLst>
                                        <p:tav tm="0">
                                          <p:val>
                                            <p:strVal val="#ppt_x"/>
                                          </p:val>
                                        </p:tav>
                                        <p:tav tm="100000">
                                          <p:val>
                                            <p:strVal val="#ppt_x"/>
                                          </p:val>
                                        </p:tav>
                                      </p:tavLst>
                                    </p:anim>
                                    <p:anim calcmode="lin" valueType="num">
                                      <p:cBhvr additive="base">
                                        <p:cTn id="64" dur="500" fill="hold"/>
                                        <p:tgtEl>
                                          <p:spTgt spid="4098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5" grpId="0"/>
      <p:bldP spid="40975" grpId="1"/>
      <p:bldP spid="40977" grpId="0" bldLvl="0" animBg="1"/>
      <p:bldP spid="40977" grpId="1" bldLvl="0" animBg="1"/>
      <p:bldP spid="40978" grpId="0" bldLvl="0" animBg="1"/>
      <p:bldP spid="40978" grpId="1" bldLvl="0" animBg="1"/>
      <p:bldP spid="40979" grpId="0" bldLvl="0" animBg="1"/>
      <p:bldP spid="40979" grpId="1" bldLvl="0" animBg="1"/>
      <p:bldP spid="40981"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033"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042" name="文本框 21"/>
          <p:cNvSpPr txBox="1">
            <a:spLocks noChangeArrowheads="1"/>
          </p:cNvSpPr>
          <p:nvPr/>
        </p:nvSpPr>
        <p:spPr bwMode="auto">
          <a:xfrm>
            <a:off x="1947863" y="1397000"/>
            <a:ext cx="3040062" cy="579438"/>
          </a:xfrm>
          <a:prstGeom prst="rect">
            <a:avLst/>
          </a:prstGeom>
          <a:noFill/>
          <a:ln w="9525">
            <a:noFill/>
            <a:miter lim="800000"/>
          </a:ln>
        </p:spPr>
        <p:txBody>
          <a:bodyPr>
            <a:spAutoFit/>
          </a:bodyPr>
          <a:lstStyle/>
          <a:p>
            <a:r>
              <a:rPr lang="zh-CN" altLang="en-US" sz="3200">
                <a:solidFill>
                  <a:schemeClr val="bg1"/>
                </a:solidFill>
                <a:latin typeface="微软雅黑" pitchFamily="34" charset="-122"/>
                <a:ea typeface="微软雅黑" pitchFamily="34" charset="-122"/>
                <a:cs typeface="Tahoma" pitchFamily="34" charset="0"/>
              </a:rPr>
              <a:t>血清病型反应</a:t>
            </a:r>
          </a:p>
        </p:txBody>
      </p:sp>
      <p:sp>
        <p:nvSpPr>
          <p:cNvPr id="44043" name="Rectangle 15"/>
          <p:cNvSpPr>
            <a:spLocks noChangeArrowheads="1"/>
          </p:cNvSpPr>
          <p:nvPr/>
        </p:nvSpPr>
        <p:spPr bwMode="auto">
          <a:xfrm>
            <a:off x="1208088" y="2283143"/>
            <a:ext cx="4081462" cy="2682240"/>
          </a:xfrm>
          <a:prstGeom prst="rect">
            <a:avLst/>
          </a:prstGeom>
          <a:noFill/>
          <a:ln w="9525">
            <a:noFill/>
            <a:miter lim="800000"/>
          </a:ln>
        </p:spPr>
        <p:txBody>
          <a:bodyPr anchor="ctr">
            <a:spAutoFit/>
          </a:bodyPr>
          <a:lstStyle/>
          <a:p>
            <a:r>
              <a:rPr lang="en-US" altLang="zh-CN" sz="2800">
                <a:solidFill>
                  <a:srgbClr val="0066FF"/>
                </a:solidFill>
                <a:latin typeface="微软雅黑" pitchFamily="34" charset="-122"/>
                <a:ea typeface="微软雅黑" pitchFamily="34" charset="-122"/>
              </a:rPr>
              <a:t>       </a:t>
            </a:r>
            <a:r>
              <a:rPr lang="zh-CN" altLang="en-US" sz="2800" b="1">
                <a:solidFill>
                  <a:srgbClr val="0066FF"/>
                </a:solidFill>
                <a:latin typeface="微软雅黑" pitchFamily="34" charset="-122"/>
                <a:ea typeface="微软雅黑" pitchFamily="34" charset="-122"/>
              </a:rPr>
              <a:t>用药后</a:t>
            </a:r>
            <a:r>
              <a:rPr lang="en-US" altLang="zh-CN" sz="2800" b="1">
                <a:solidFill>
                  <a:srgbClr val="0066FF"/>
                </a:solidFill>
                <a:latin typeface="微软雅黑" pitchFamily="34" charset="-122"/>
                <a:ea typeface="微软雅黑" pitchFamily="34" charset="-122"/>
              </a:rPr>
              <a:t>7</a:t>
            </a:r>
            <a:r>
              <a:rPr lang="zh-CN" altLang="en-US" sz="2800" b="1">
                <a:solidFill>
                  <a:srgbClr val="0066FF"/>
                </a:solidFill>
                <a:latin typeface="微软雅黑" pitchFamily="34" charset="-122"/>
                <a:ea typeface="微软雅黑" pitchFamily="34" charset="-122"/>
              </a:rPr>
              <a:t>～</a:t>
            </a:r>
            <a:r>
              <a:rPr lang="en-US" altLang="zh-CN" sz="2800" b="1">
                <a:solidFill>
                  <a:srgbClr val="0066FF"/>
                </a:solidFill>
                <a:latin typeface="微软雅黑" pitchFamily="34" charset="-122"/>
                <a:ea typeface="微软雅黑" pitchFamily="34" charset="-122"/>
              </a:rPr>
              <a:t>12d</a:t>
            </a:r>
            <a:r>
              <a:rPr lang="zh-CN" altLang="en-US" sz="2800" b="1">
                <a:solidFill>
                  <a:srgbClr val="0066FF"/>
                </a:solidFill>
                <a:latin typeface="微软雅黑" pitchFamily="34" charset="-122"/>
                <a:ea typeface="微软雅黑" pitchFamily="34" charset="-122"/>
              </a:rPr>
              <a:t>内发生，临床表现和血清病相似，有发热，关节肿痛，皮肤瘙痒，荨麻疹，全身淋巴结肿大，腹痛等症状。</a:t>
            </a:r>
          </a:p>
        </p:txBody>
      </p:sp>
      <p:pic>
        <p:nvPicPr>
          <p:cNvPr id="44049" name="Picture 2" descr="皮肤水肿"/>
          <p:cNvPicPr>
            <a:picLocks noChangeAspect="1" noChangeArrowheads="1"/>
          </p:cNvPicPr>
          <p:nvPr/>
        </p:nvPicPr>
        <p:blipFill>
          <a:blip r:embed="rId2"/>
          <a:srcRect/>
          <a:stretch>
            <a:fillRect/>
          </a:stretch>
        </p:blipFill>
        <p:spPr bwMode="auto">
          <a:xfrm>
            <a:off x="5228908" y="2127250"/>
            <a:ext cx="2784475" cy="3090863"/>
          </a:xfrm>
          <a:prstGeom prst="rect">
            <a:avLst/>
          </a:prstGeom>
          <a:noFill/>
          <a:ln w="9525">
            <a:noFill/>
            <a:miter lim="800000"/>
            <a:headEnd/>
            <a:tailEnd/>
          </a:ln>
        </p:spPr>
      </p:pic>
      <p:pic>
        <p:nvPicPr>
          <p:cNvPr id="44050" name="Picture 3" descr="过敏性皮炎"/>
          <p:cNvPicPr>
            <a:picLocks noChangeAspect="1" noChangeArrowheads="1"/>
          </p:cNvPicPr>
          <p:nvPr/>
        </p:nvPicPr>
        <p:blipFill>
          <a:blip r:embed="rId3"/>
          <a:srcRect/>
          <a:stretch>
            <a:fillRect/>
          </a:stretch>
        </p:blipFill>
        <p:spPr bwMode="auto">
          <a:xfrm>
            <a:off x="8084820" y="2127885"/>
            <a:ext cx="2869565" cy="3091180"/>
          </a:xfrm>
          <a:prstGeom prst="rect">
            <a:avLst/>
          </a:prstGeom>
          <a:noFill/>
          <a:ln w="9525">
            <a:noFill/>
            <a:miter lim="800000"/>
            <a:headEnd/>
            <a:tailEnd/>
          </a:ln>
        </p:spPr>
      </p:pic>
      <p:sp>
        <p:nvSpPr>
          <p:cNvPr id="3" name="矩形 2"/>
          <p:cNvSpPr/>
          <p:nvPr/>
        </p:nvSpPr>
        <p:spPr>
          <a:xfrm>
            <a:off x="0" y="257175"/>
            <a:ext cx="6139180" cy="57023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3015" name="文本框 15"/>
          <p:cNvSpPr txBox="1">
            <a:spLocks noChangeArrowheads="1"/>
          </p:cNvSpPr>
          <p:nvPr/>
        </p:nvSpPr>
        <p:spPr bwMode="auto">
          <a:xfrm>
            <a:off x="192405" y="257175"/>
            <a:ext cx="6089015" cy="596900"/>
          </a:xfrm>
          <a:prstGeom prst="rect">
            <a:avLst/>
          </a:prstGeom>
          <a:noFill/>
          <a:ln w="9525">
            <a:noFill/>
            <a:miter lim="800000"/>
          </a:ln>
        </p:spPr>
        <p:txBody>
          <a:bodyPr wrap="square">
            <a:spAutoFit/>
          </a:bodyPr>
          <a:lstStyle/>
          <a:p>
            <a:r>
              <a:rPr lang="zh-CN" altLang="en-US" sz="3100" b="1">
                <a:solidFill>
                  <a:schemeClr val="bg1"/>
                </a:solidFill>
                <a:latin typeface="微软雅黑" pitchFamily="34" charset="-122"/>
                <a:ea typeface="微软雅黑" pitchFamily="34" charset="-122"/>
              </a:rPr>
              <a:t>四、青霉素过敏反应的临床表现</a:t>
            </a:r>
          </a:p>
        </p:txBody>
      </p:sp>
      <p:sp>
        <p:nvSpPr>
          <p:cNvPr id="5" name="直角三角形 4"/>
          <p:cNvSpPr/>
          <p:nvPr/>
        </p:nvSpPr>
        <p:spPr>
          <a:xfrm flipV="1">
            <a:off x="5283518"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4043"/>
                                        </p:tgtEl>
                                        <p:attrNameLst>
                                          <p:attrName>style.visibility</p:attrName>
                                        </p:attrNameLst>
                                      </p:cBhvr>
                                      <p:to>
                                        <p:strVal val="visible"/>
                                      </p:to>
                                    </p:set>
                                    <p:anim calcmode="lin" valueType="num">
                                      <p:cBhvr additive="base">
                                        <p:cTn id="7" dur="500" fill="hold"/>
                                        <p:tgtEl>
                                          <p:spTgt spid="44043"/>
                                        </p:tgtEl>
                                        <p:attrNameLst>
                                          <p:attrName>ppt_x</p:attrName>
                                        </p:attrNameLst>
                                      </p:cBhvr>
                                      <p:tavLst>
                                        <p:tav tm="0">
                                          <p:val>
                                            <p:strVal val="#ppt_x"/>
                                          </p:val>
                                        </p:tav>
                                        <p:tav tm="100000">
                                          <p:val>
                                            <p:strVal val="#ppt_x"/>
                                          </p:val>
                                        </p:tav>
                                      </p:tavLst>
                                    </p:anim>
                                    <p:anim calcmode="lin" valueType="num">
                                      <p:cBhvr additive="base">
                                        <p:cTn id="8" dur="500" fill="hold"/>
                                        <p:tgtEl>
                                          <p:spTgt spid="4404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4049"/>
                                        </p:tgtEl>
                                        <p:attrNameLst>
                                          <p:attrName>style.visibility</p:attrName>
                                        </p:attrNameLst>
                                      </p:cBhvr>
                                      <p:to>
                                        <p:strVal val="visible"/>
                                      </p:to>
                                    </p:set>
                                    <p:anim calcmode="lin" valueType="num">
                                      <p:cBhvr additive="base">
                                        <p:cTn id="11" dur="500" fill="hold"/>
                                        <p:tgtEl>
                                          <p:spTgt spid="44049"/>
                                        </p:tgtEl>
                                        <p:attrNameLst>
                                          <p:attrName>ppt_x</p:attrName>
                                        </p:attrNameLst>
                                      </p:cBhvr>
                                      <p:tavLst>
                                        <p:tav tm="0">
                                          <p:val>
                                            <p:strVal val="#ppt_x"/>
                                          </p:val>
                                        </p:tav>
                                        <p:tav tm="100000">
                                          <p:val>
                                            <p:strVal val="#ppt_x"/>
                                          </p:val>
                                        </p:tav>
                                      </p:tavLst>
                                    </p:anim>
                                    <p:anim calcmode="lin" valueType="num">
                                      <p:cBhvr additive="base">
                                        <p:cTn id="12" dur="500" fill="hold"/>
                                        <p:tgtEl>
                                          <p:spTgt spid="4404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4050"/>
                                        </p:tgtEl>
                                        <p:attrNameLst>
                                          <p:attrName>style.visibility</p:attrName>
                                        </p:attrNameLst>
                                      </p:cBhvr>
                                      <p:to>
                                        <p:strVal val="visible"/>
                                      </p:to>
                                    </p:set>
                                    <p:anim calcmode="lin" valueType="num">
                                      <p:cBhvr additive="base">
                                        <p:cTn id="15" dur="500" fill="hold"/>
                                        <p:tgtEl>
                                          <p:spTgt spid="44050"/>
                                        </p:tgtEl>
                                        <p:attrNameLst>
                                          <p:attrName>ppt_x</p:attrName>
                                        </p:attrNameLst>
                                      </p:cBhvr>
                                      <p:tavLst>
                                        <p:tav tm="0">
                                          <p:val>
                                            <p:strVal val="#ppt_x"/>
                                          </p:val>
                                        </p:tav>
                                        <p:tav tm="100000">
                                          <p:val>
                                            <p:strVal val="#ppt_x"/>
                                          </p:val>
                                        </p:tav>
                                      </p:tavLst>
                                    </p:anim>
                                    <p:anim calcmode="lin" valueType="num">
                                      <p:cBhvr additive="base">
                                        <p:cTn id="16" dur="500" fill="hold"/>
                                        <p:tgtEl>
                                          <p:spTgt spid="44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057"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5066" name="文本框 21"/>
          <p:cNvSpPr txBox="1">
            <a:spLocks noChangeArrowheads="1"/>
          </p:cNvSpPr>
          <p:nvPr/>
        </p:nvSpPr>
        <p:spPr bwMode="auto">
          <a:xfrm>
            <a:off x="1206500" y="1408113"/>
            <a:ext cx="4633913" cy="548640"/>
          </a:xfrm>
          <a:prstGeom prst="rect">
            <a:avLst/>
          </a:prstGeom>
          <a:noFill/>
          <a:ln w="9525">
            <a:noFill/>
            <a:miter lim="800000"/>
          </a:ln>
        </p:spPr>
        <p:txBody>
          <a:bodyPr>
            <a:spAutoFit/>
          </a:bodyPr>
          <a:lstStyle/>
          <a:p>
            <a:r>
              <a:rPr lang="zh-CN" altLang="en-US" sz="2800" b="1">
                <a:solidFill>
                  <a:schemeClr val="bg1"/>
                </a:solidFill>
                <a:latin typeface="微软雅黑" pitchFamily="34" charset="-122"/>
                <a:ea typeface="微软雅黑" pitchFamily="34" charset="-122"/>
                <a:cs typeface="Tahoma" pitchFamily="34" charset="0"/>
              </a:rPr>
              <a:t>各器官组织的过敏反应</a:t>
            </a:r>
          </a:p>
        </p:txBody>
      </p:sp>
      <p:sp>
        <p:nvSpPr>
          <p:cNvPr id="45070" name="Rectangle 14"/>
          <p:cNvSpPr>
            <a:spLocks noChangeArrowheads="1"/>
          </p:cNvSpPr>
          <p:nvPr/>
        </p:nvSpPr>
        <p:spPr bwMode="auto">
          <a:xfrm>
            <a:off x="1239838" y="2070577"/>
            <a:ext cx="8717280" cy="3108960"/>
          </a:xfrm>
          <a:prstGeom prst="rect">
            <a:avLst/>
          </a:prstGeom>
          <a:noFill/>
          <a:ln w="9525">
            <a:noFill/>
            <a:miter lim="800000"/>
          </a:ln>
        </p:spPr>
        <p:txBody>
          <a:bodyPr wrap="none" anchor="ctr">
            <a:spAutoFit/>
          </a:bodyPr>
          <a:lstStyle/>
          <a:p>
            <a:pPr defTabSz="-635">
              <a:tabLst>
                <a:tab pos="533400" algn="l"/>
              </a:tabLst>
            </a:pPr>
            <a:r>
              <a:rPr lang="en-US" altLang="zh-CN" sz="2800" b="1">
                <a:solidFill>
                  <a:srgbClr val="0066FF"/>
                </a:solidFill>
                <a:latin typeface="微软雅黑" pitchFamily="34" charset="-122"/>
                <a:ea typeface="微软雅黑" pitchFamily="34" charset="-122"/>
              </a:rPr>
              <a:t>1</a:t>
            </a:r>
            <a:r>
              <a:rPr lang="zh-CN" altLang="en-US" sz="2800" b="1">
                <a:solidFill>
                  <a:srgbClr val="0066FF"/>
                </a:solidFill>
                <a:latin typeface="微软雅黑" pitchFamily="34" charset="-122"/>
                <a:ea typeface="微软雅黑" pitchFamily="34" charset="-122"/>
              </a:rPr>
              <a:t>．皮肤过敏反应  </a:t>
            </a:r>
          </a:p>
          <a:p>
            <a:pPr defTabSz="-635">
              <a:tabLst>
                <a:tab pos="533400" algn="l"/>
              </a:tabLst>
            </a:pPr>
            <a:r>
              <a:rPr lang="zh-CN" altLang="en-US" sz="2800" b="1">
                <a:solidFill>
                  <a:srgbClr val="0066FF"/>
                </a:solidFill>
                <a:latin typeface="微软雅黑" pitchFamily="34" charset="-122"/>
                <a:ea typeface="微软雅黑" pitchFamily="34" charset="-122"/>
              </a:rPr>
              <a:t>表现为皮肤瘙痒、荨麻疹，严重者可发生剥脱性皮炎。</a:t>
            </a:r>
          </a:p>
          <a:p>
            <a:pPr defTabSz="-635">
              <a:tabLst>
                <a:tab pos="533400" algn="l"/>
              </a:tabLst>
            </a:pPr>
            <a:r>
              <a:rPr lang="en-US" altLang="zh-CN" sz="2800" b="1">
                <a:solidFill>
                  <a:srgbClr val="0066FF"/>
                </a:solidFill>
                <a:latin typeface="微软雅黑" pitchFamily="34" charset="-122"/>
                <a:ea typeface="微软雅黑" pitchFamily="34" charset="-122"/>
              </a:rPr>
              <a:t>2</a:t>
            </a:r>
            <a:r>
              <a:rPr lang="zh-CN" altLang="en-US" sz="2800" b="1">
                <a:solidFill>
                  <a:srgbClr val="0066FF"/>
                </a:solidFill>
                <a:latin typeface="微软雅黑" pitchFamily="34" charset="-122"/>
                <a:ea typeface="微软雅黑" pitchFamily="34" charset="-122"/>
              </a:rPr>
              <a:t>．呼吸道过敏反应  </a:t>
            </a:r>
          </a:p>
          <a:p>
            <a:pPr defTabSz="-635">
              <a:tabLst>
                <a:tab pos="533400" algn="l"/>
              </a:tabLst>
            </a:pPr>
            <a:r>
              <a:rPr lang="zh-CN" altLang="en-US" sz="2800" b="1">
                <a:solidFill>
                  <a:srgbClr val="0066FF"/>
                </a:solidFill>
                <a:latin typeface="微软雅黑" pitchFamily="34" charset="-122"/>
                <a:ea typeface="微软雅黑" pitchFamily="34" charset="-122"/>
              </a:rPr>
              <a:t>可引起哮喘或诱发原有的哮喘发作。</a:t>
            </a:r>
          </a:p>
          <a:p>
            <a:pPr defTabSz="-635">
              <a:tabLst>
                <a:tab pos="533400" algn="l"/>
              </a:tabLst>
            </a:pPr>
            <a:r>
              <a:rPr lang="en-US" altLang="zh-CN" sz="2800" b="1">
                <a:solidFill>
                  <a:srgbClr val="0066FF"/>
                </a:solidFill>
                <a:latin typeface="微软雅黑" pitchFamily="34" charset="-122"/>
                <a:ea typeface="微软雅黑" pitchFamily="34" charset="-122"/>
              </a:rPr>
              <a:t>3.</a:t>
            </a:r>
            <a:r>
              <a:rPr lang="zh-CN" altLang="en-US" sz="2800" b="1">
                <a:solidFill>
                  <a:srgbClr val="0066FF"/>
                </a:solidFill>
                <a:latin typeface="微软雅黑" pitchFamily="34" charset="-122"/>
                <a:ea typeface="微软雅黑" pitchFamily="34" charset="-122"/>
              </a:rPr>
              <a:t>消化系统过敏反应  </a:t>
            </a:r>
          </a:p>
          <a:p>
            <a:pPr defTabSz="-635">
              <a:tabLst>
                <a:tab pos="533400" algn="l"/>
              </a:tabLst>
            </a:pPr>
            <a:r>
              <a:rPr lang="zh-CN" altLang="en-US" sz="2800" b="1">
                <a:solidFill>
                  <a:srgbClr val="0066FF"/>
                </a:solidFill>
                <a:latin typeface="微软雅黑" pitchFamily="34" charset="-122"/>
                <a:ea typeface="微软雅黑" pitchFamily="34" charset="-122"/>
              </a:rPr>
              <a:t>可引起过敏性紫癜，以腹痛和便血为主要症状。</a:t>
            </a:r>
          </a:p>
          <a:p>
            <a:pPr defTabSz="-635">
              <a:tabLst>
                <a:tab pos="533400" algn="l"/>
              </a:tabLst>
            </a:pPr>
            <a:r>
              <a:rPr lang="zh-CN" altLang="en-US" sz="2800" b="1">
                <a:solidFill>
                  <a:srgbClr val="0066FF"/>
                </a:solidFill>
                <a:latin typeface="微软雅黑" pitchFamily="34" charset="-122"/>
                <a:ea typeface="微软雅黑" pitchFamily="34" charset="-122"/>
              </a:rPr>
              <a:t>　　</a:t>
            </a:r>
          </a:p>
        </p:txBody>
      </p:sp>
      <p:sp>
        <p:nvSpPr>
          <p:cNvPr id="45072" name="AutoShape 16"/>
          <p:cNvSpPr>
            <a:spLocks noChangeArrowheads="1"/>
          </p:cNvSpPr>
          <p:nvPr/>
        </p:nvSpPr>
        <p:spPr bwMode="auto">
          <a:xfrm>
            <a:off x="6800850" y="3033713"/>
            <a:ext cx="3840163" cy="1260475"/>
          </a:xfrm>
          <a:prstGeom prst="wedgeRoundRectCallout">
            <a:avLst>
              <a:gd name="adj1" fmla="val -62731"/>
              <a:gd name="adj2" fmla="val 18894"/>
              <a:gd name="adj3" fmla="val 16667"/>
            </a:avLst>
          </a:prstGeom>
          <a:solidFill>
            <a:schemeClr val="accent1"/>
          </a:solidFill>
          <a:ln w="9525">
            <a:solidFill>
              <a:schemeClr val="tx1"/>
            </a:solidFill>
            <a:miter lim="800000"/>
          </a:ln>
        </p:spPr>
        <p:txBody>
          <a:bodyPr/>
          <a:lstStyle/>
          <a:p>
            <a:r>
              <a:rPr lang="zh-CN" altLang="en-US" sz="2400" b="1">
                <a:solidFill>
                  <a:schemeClr val="bg1"/>
                </a:solidFill>
                <a:ea typeface="微软雅黑" pitchFamily="34" charset="-122"/>
              </a:rPr>
              <a:t>上述表现可单独出现，也可同时存在，常以呼吸道症状或皮肤瘙痒最早出现</a:t>
            </a:r>
          </a:p>
        </p:txBody>
      </p:sp>
      <p:pic>
        <p:nvPicPr>
          <p:cNvPr id="45101" name="Picture 3" descr="荨麻疹"/>
          <p:cNvPicPr>
            <a:picLocks noChangeAspect="1" noChangeArrowheads="1"/>
          </p:cNvPicPr>
          <p:nvPr/>
        </p:nvPicPr>
        <p:blipFill>
          <a:blip r:embed="rId2"/>
          <a:srcRect/>
          <a:stretch>
            <a:fillRect/>
          </a:stretch>
        </p:blipFill>
        <p:spPr bwMode="auto">
          <a:xfrm>
            <a:off x="8426450" y="2971800"/>
            <a:ext cx="2397125" cy="2381250"/>
          </a:xfrm>
          <a:prstGeom prst="rect">
            <a:avLst/>
          </a:prstGeom>
          <a:noFill/>
          <a:ln w="9525">
            <a:noFill/>
            <a:miter lim="800000"/>
            <a:headEnd/>
            <a:tailEnd/>
          </a:ln>
        </p:spPr>
      </p:pic>
      <p:pic>
        <p:nvPicPr>
          <p:cNvPr id="45102" name="Picture 4" descr="剥脱性皮炎"/>
          <p:cNvPicPr>
            <a:picLocks noChangeAspect="1" noChangeArrowheads="1"/>
          </p:cNvPicPr>
          <p:nvPr/>
        </p:nvPicPr>
        <p:blipFill>
          <a:blip r:embed="rId3"/>
          <a:srcRect/>
          <a:stretch>
            <a:fillRect/>
          </a:stretch>
        </p:blipFill>
        <p:spPr bwMode="auto">
          <a:xfrm>
            <a:off x="6002338" y="2971800"/>
            <a:ext cx="2241550" cy="2392363"/>
          </a:xfrm>
          <a:prstGeom prst="rect">
            <a:avLst/>
          </a:prstGeom>
          <a:noFill/>
          <a:ln w="9525">
            <a:noFill/>
            <a:miter lim="800000"/>
            <a:headEnd/>
            <a:tailEnd/>
          </a:ln>
        </p:spPr>
      </p:pic>
      <p:pic>
        <p:nvPicPr>
          <p:cNvPr id="45103" name="Picture 9" descr="geiyao111"/>
          <p:cNvPicPr>
            <a:picLocks noChangeAspect="1" noChangeArrowheads="1"/>
          </p:cNvPicPr>
          <p:nvPr/>
        </p:nvPicPr>
        <p:blipFill>
          <a:blip r:embed="rId4"/>
          <a:srcRect/>
          <a:stretch>
            <a:fillRect/>
          </a:stretch>
        </p:blipFill>
        <p:spPr bwMode="auto">
          <a:xfrm>
            <a:off x="1147763" y="3009900"/>
            <a:ext cx="2268537" cy="2416175"/>
          </a:xfrm>
          <a:prstGeom prst="rect">
            <a:avLst/>
          </a:prstGeom>
          <a:noFill/>
          <a:ln w="9525">
            <a:noFill/>
            <a:miter lim="800000"/>
            <a:headEnd/>
            <a:tailEnd/>
          </a:ln>
        </p:spPr>
      </p:pic>
      <p:pic>
        <p:nvPicPr>
          <p:cNvPr id="45104" name="Picture 10" descr="xmz"/>
          <p:cNvPicPr>
            <a:picLocks noChangeAspect="1" noChangeArrowheads="1"/>
          </p:cNvPicPr>
          <p:nvPr/>
        </p:nvPicPr>
        <p:blipFill>
          <a:blip r:embed="rId5"/>
          <a:srcRect/>
          <a:stretch>
            <a:fillRect/>
          </a:stretch>
        </p:blipFill>
        <p:spPr bwMode="auto">
          <a:xfrm>
            <a:off x="3678238" y="2994025"/>
            <a:ext cx="2222500" cy="2392363"/>
          </a:xfrm>
          <a:prstGeom prst="rect">
            <a:avLst/>
          </a:prstGeom>
          <a:noFill/>
          <a:ln w="9525">
            <a:noFill/>
            <a:miter lim="800000"/>
            <a:headEnd/>
            <a:tailEnd/>
          </a:ln>
        </p:spPr>
      </p:pic>
      <p:sp>
        <p:nvSpPr>
          <p:cNvPr id="3" name="矩形 2"/>
          <p:cNvSpPr/>
          <p:nvPr/>
        </p:nvSpPr>
        <p:spPr>
          <a:xfrm>
            <a:off x="0" y="257175"/>
            <a:ext cx="6139180" cy="57023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3015" name="文本框 15"/>
          <p:cNvSpPr txBox="1">
            <a:spLocks noChangeArrowheads="1"/>
          </p:cNvSpPr>
          <p:nvPr/>
        </p:nvSpPr>
        <p:spPr bwMode="auto">
          <a:xfrm>
            <a:off x="192405" y="257175"/>
            <a:ext cx="6089015" cy="596900"/>
          </a:xfrm>
          <a:prstGeom prst="rect">
            <a:avLst/>
          </a:prstGeom>
          <a:noFill/>
          <a:ln w="9525">
            <a:noFill/>
            <a:miter lim="800000"/>
          </a:ln>
        </p:spPr>
        <p:txBody>
          <a:bodyPr wrap="square">
            <a:spAutoFit/>
          </a:bodyPr>
          <a:lstStyle/>
          <a:p>
            <a:r>
              <a:rPr lang="zh-CN" altLang="en-US" sz="3100" b="1">
                <a:solidFill>
                  <a:schemeClr val="bg1"/>
                </a:solidFill>
                <a:latin typeface="微软雅黑" pitchFamily="34" charset="-122"/>
                <a:ea typeface="微软雅黑" pitchFamily="34" charset="-122"/>
              </a:rPr>
              <a:t>四、青霉素过敏反应的临床表现</a:t>
            </a:r>
          </a:p>
        </p:txBody>
      </p:sp>
      <p:sp>
        <p:nvSpPr>
          <p:cNvPr id="5" name="直角三角形 4"/>
          <p:cNvSpPr/>
          <p:nvPr/>
        </p:nvSpPr>
        <p:spPr>
          <a:xfrm flipV="1">
            <a:off x="5283518"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5070">
                                            <p:txEl>
                                              <p:pRg st="0" end="0"/>
                                            </p:txEl>
                                          </p:spTgt>
                                        </p:tgtEl>
                                        <p:attrNameLst>
                                          <p:attrName>style.visibility</p:attrName>
                                        </p:attrNameLst>
                                      </p:cBhvr>
                                      <p:to>
                                        <p:strVal val="visible"/>
                                      </p:to>
                                    </p:set>
                                    <p:anim calcmode="lin" valueType="num">
                                      <p:cBhvr additive="base">
                                        <p:cTn id="7" dur="500" fill="hold"/>
                                        <p:tgtEl>
                                          <p:spTgt spid="4507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5070">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5070">
                                            <p:txEl>
                                              <p:pRg st="1" end="1"/>
                                            </p:txEl>
                                          </p:spTgt>
                                        </p:tgtEl>
                                        <p:attrNameLst>
                                          <p:attrName>style.visibility</p:attrName>
                                        </p:attrNameLst>
                                      </p:cBhvr>
                                      <p:to>
                                        <p:strVal val="visible"/>
                                      </p:to>
                                    </p:set>
                                    <p:anim calcmode="lin" valueType="num">
                                      <p:cBhvr additive="base">
                                        <p:cTn id="11" dur="500" fill="hold"/>
                                        <p:tgtEl>
                                          <p:spTgt spid="45070">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5070">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5103"/>
                                        </p:tgtEl>
                                        <p:attrNameLst>
                                          <p:attrName>style.visibility</p:attrName>
                                        </p:attrNameLst>
                                      </p:cBhvr>
                                      <p:to>
                                        <p:strVal val="visible"/>
                                      </p:to>
                                    </p:set>
                                    <p:anim calcmode="lin" valueType="num">
                                      <p:cBhvr additive="base">
                                        <p:cTn id="15" dur="500" fill="hold"/>
                                        <p:tgtEl>
                                          <p:spTgt spid="45103"/>
                                        </p:tgtEl>
                                        <p:attrNameLst>
                                          <p:attrName>ppt_x</p:attrName>
                                        </p:attrNameLst>
                                      </p:cBhvr>
                                      <p:tavLst>
                                        <p:tav tm="0">
                                          <p:val>
                                            <p:strVal val="#ppt_x"/>
                                          </p:val>
                                        </p:tav>
                                        <p:tav tm="100000">
                                          <p:val>
                                            <p:strVal val="#ppt_x"/>
                                          </p:val>
                                        </p:tav>
                                      </p:tavLst>
                                    </p:anim>
                                    <p:anim calcmode="lin" valueType="num">
                                      <p:cBhvr additive="base">
                                        <p:cTn id="16" dur="500" fill="hold"/>
                                        <p:tgtEl>
                                          <p:spTgt spid="4510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5104"/>
                                        </p:tgtEl>
                                        <p:attrNameLst>
                                          <p:attrName>style.visibility</p:attrName>
                                        </p:attrNameLst>
                                      </p:cBhvr>
                                      <p:to>
                                        <p:strVal val="visible"/>
                                      </p:to>
                                    </p:set>
                                    <p:anim calcmode="lin" valueType="num">
                                      <p:cBhvr additive="base">
                                        <p:cTn id="19" dur="500" fill="hold"/>
                                        <p:tgtEl>
                                          <p:spTgt spid="45104"/>
                                        </p:tgtEl>
                                        <p:attrNameLst>
                                          <p:attrName>ppt_x</p:attrName>
                                        </p:attrNameLst>
                                      </p:cBhvr>
                                      <p:tavLst>
                                        <p:tav tm="0">
                                          <p:val>
                                            <p:strVal val="#ppt_x"/>
                                          </p:val>
                                        </p:tav>
                                        <p:tav tm="100000">
                                          <p:val>
                                            <p:strVal val="#ppt_x"/>
                                          </p:val>
                                        </p:tav>
                                      </p:tavLst>
                                    </p:anim>
                                    <p:anim calcmode="lin" valueType="num">
                                      <p:cBhvr additive="base">
                                        <p:cTn id="20" dur="500" fill="hold"/>
                                        <p:tgtEl>
                                          <p:spTgt spid="4510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5102"/>
                                        </p:tgtEl>
                                        <p:attrNameLst>
                                          <p:attrName>style.visibility</p:attrName>
                                        </p:attrNameLst>
                                      </p:cBhvr>
                                      <p:to>
                                        <p:strVal val="visible"/>
                                      </p:to>
                                    </p:set>
                                    <p:anim calcmode="lin" valueType="num">
                                      <p:cBhvr additive="base">
                                        <p:cTn id="23" dur="500" fill="hold"/>
                                        <p:tgtEl>
                                          <p:spTgt spid="45102"/>
                                        </p:tgtEl>
                                        <p:attrNameLst>
                                          <p:attrName>ppt_x</p:attrName>
                                        </p:attrNameLst>
                                      </p:cBhvr>
                                      <p:tavLst>
                                        <p:tav tm="0">
                                          <p:val>
                                            <p:strVal val="#ppt_x"/>
                                          </p:val>
                                        </p:tav>
                                        <p:tav tm="100000">
                                          <p:val>
                                            <p:strVal val="#ppt_x"/>
                                          </p:val>
                                        </p:tav>
                                      </p:tavLst>
                                    </p:anim>
                                    <p:anim calcmode="lin" valueType="num">
                                      <p:cBhvr additive="base">
                                        <p:cTn id="24" dur="500" fill="hold"/>
                                        <p:tgtEl>
                                          <p:spTgt spid="45102"/>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5101"/>
                                        </p:tgtEl>
                                        <p:attrNameLst>
                                          <p:attrName>style.visibility</p:attrName>
                                        </p:attrNameLst>
                                      </p:cBhvr>
                                      <p:to>
                                        <p:strVal val="visible"/>
                                      </p:to>
                                    </p:set>
                                    <p:anim calcmode="lin" valueType="num">
                                      <p:cBhvr additive="base">
                                        <p:cTn id="27" dur="500" fill="hold"/>
                                        <p:tgtEl>
                                          <p:spTgt spid="45101"/>
                                        </p:tgtEl>
                                        <p:attrNameLst>
                                          <p:attrName>ppt_x</p:attrName>
                                        </p:attrNameLst>
                                      </p:cBhvr>
                                      <p:tavLst>
                                        <p:tav tm="0">
                                          <p:val>
                                            <p:strVal val="#ppt_x"/>
                                          </p:val>
                                        </p:tav>
                                        <p:tav tm="100000">
                                          <p:val>
                                            <p:strVal val="#ppt_x"/>
                                          </p:val>
                                        </p:tav>
                                      </p:tavLst>
                                    </p:anim>
                                    <p:anim calcmode="lin" valueType="num">
                                      <p:cBhvr additive="base">
                                        <p:cTn id="28" dur="500" fill="hold"/>
                                        <p:tgtEl>
                                          <p:spTgt spid="45101"/>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xit" presetSubtype="4" fill="hold" nodeType="clickEffect">
                                  <p:stCondLst>
                                    <p:cond delay="0"/>
                                  </p:stCondLst>
                                  <p:childTnLst>
                                    <p:anim calcmode="lin" valueType="num">
                                      <p:cBhvr additive="base">
                                        <p:cTn id="32" dur="500"/>
                                        <p:tgtEl>
                                          <p:spTgt spid="45101"/>
                                        </p:tgtEl>
                                        <p:attrNameLst>
                                          <p:attrName>ppt_x</p:attrName>
                                        </p:attrNameLst>
                                      </p:cBhvr>
                                      <p:tavLst>
                                        <p:tav tm="0">
                                          <p:val>
                                            <p:strVal val="ppt_x"/>
                                          </p:val>
                                        </p:tav>
                                        <p:tav tm="100000">
                                          <p:val>
                                            <p:strVal val="ppt_x"/>
                                          </p:val>
                                        </p:tav>
                                      </p:tavLst>
                                    </p:anim>
                                    <p:anim calcmode="lin" valueType="num">
                                      <p:cBhvr additive="base">
                                        <p:cTn id="33" dur="500"/>
                                        <p:tgtEl>
                                          <p:spTgt spid="45101"/>
                                        </p:tgtEl>
                                        <p:attrNameLst>
                                          <p:attrName>ppt_y</p:attrName>
                                        </p:attrNameLst>
                                      </p:cBhvr>
                                      <p:tavLst>
                                        <p:tav tm="0">
                                          <p:val>
                                            <p:strVal val="ppt_y"/>
                                          </p:val>
                                        </p:tav>
                                        <p:tav tm="100000">
                                          <p:val>
                                            <p:strVal val="1+ppt_h/2"/>
                                          </p:val>
                                        </p:tav>
                                      </p:tavLst>
                                    </p:anim>
                                    <p:set>
                                      <p:cBhvr>
                                        <p:cTn id="34" dur="1" fill="hold">
                                          <p:stCondLst>
                                            <p:cond delay="499"/>
                                          </p:stCondLst>
                                        </p:cTn>
                                        <p:tgtEl>
                                          <p:spTgt spid="45101"/>
                                        </p:tgtEl>
                                        <p:attrNameLst>
                                          <p:attrName>style.visibility</p:attrName>
                                        </p:attrNameLst>
                                      </p:cBhvr>
                                      <p:to>
                                        <p:strVal val="hidden"/>
                                      </p:to>
                                    </p:set>
                                  </p:childTnLst>
                                </p:cTn>
                              </p:par>
                              <p:par>
                                <p:cTn id="35" presetID="2" presetClass="exit" presetSubtype="4" fill="hold" nodeType="withEffect">
                                  <p:stCondLst>
                                    <p:cond delay="0"/>
                                  </p:stCondLst>
                                  <p:childTnLst>
                                    <p:anim calcmode="lin" valueType="num">
                                      <p:cBhvr additive="base">
                                        <p:cTn id="36" dur="500"/>
                                        <p:tgtEl>
                                          <p:spTgt spid="45102"/>
                                        </p:tgtEl>
                                        <p:attrNameLst>
                                          <p:attrName>ppt_x</p:attrName>
                                        </p:attrNameLst>
                                      </p:cBhvr>
                                      <p:tavLst>
                                        <p:tav tm="0">
                                          <p:val>
                                            <p:strVal val="ppt_x"/>
                                          </p:val>
                                        </p:tav>
                                        <p:tav tm="100000">
                                          <p:val>
                                            <p:strVal val="ppt_x"/>
                                          </p:val>
                                        </p:tav>
                                      </p:tavLst>
                                    </p:anim>
                                    <p:anim calcmode="lin" valueType="num">
                                      <p:cBhvr additive="base">
                                        <p:cTn id="37" dur="500"/>
                                        <p:tgtEl>
                                          <p:spTgt spid="45102"/>
                                        </p:tgtEl>
                                        <p:attrNameLst>
                                          <p:attrName>ppt_y</p:attrName>
                                        </p:attrNameLst>
                                      </p:cBhvr>
                                      <p:tavLst>
                                        <p:tav tm="0">
                                          <p:val>
                                            <p:strVal val="ppt_y"/>
                                          </p:val>
                                        </p:tav>
                                        <p:tav tm="100000">
                                          <p:val>
                                            <p:strVal val="1+ppt_h/2"/>
                                          </p:val>
                                        </p:tav>
                                      </p:tavLst>
                                    </p:anim>
                                    <p:set>
                                      <p:cBhvr>
                                        <p:cTn id="38" dur="1" fill="hold">
                                          <p:stCondLst>
                                            <p:cond delay="499"/>
                                          </p:stCondLst>
                                        </p:cTn>
                                        <p:tgtEl>
                                          <p:spTgt spid="45102"/>
                                        </p:tgtEl>
                                        <p:attrNameLst>
                                          <p:attrName>style.visibility</p:attrName>
                                        </p:attrNameLst>
                                      </p:cBhvr>
                                      <p:to>
                                        <p:strVal val="hidden"/>
                                      </p:to>
                                    </p:set>
                                  </p:childTnLst>
                                </p:cTn>
                              </p:par>
                              <p:par>
                                <p:cTn id="39" presetID="2" presetClass="exit" presetSubtype="4" fill="hold" nodeType="withEffect">
                                  <p:stCondLst>
                                    <p:cond delay="0"/>
                                  </p:stCondLst>
                                  <p:childTnLst>
                                    <p:anim calcmode="lin" valueType="num">
                                      <p:cBhvr additive="base">
                                        <p:cTn id="40" dur="500"/>
                                        <p:tgtEl>
                                          <p:spTgt spid="45103"/>
                                        </p:tgtEl>
                                        <p:attrNameLst>
                                          <p:attrName>ppt_x</p:attrName>
                                        </p:attrNameLst>
                                      </p:cBhvr>
                                      <p:tavLst>
                                        <p:tav tm="0">
                                          <p:val>
                                            <p:strVal val="ppt_x"/>
                                          </p:val>
                                        </p:tav>
                                        <p:tav tm="100000">
                                          <p:val>
                                            <p:strVal val="ppt_x"/>
                                          </p:val>
                                        </p:tav>
                                      </p:tavLst>
                                    </p:anim>
                                    <p:anim calcmode="lin" valueType="num">
                                      <p:cBhvr additive="base">
                                        <p:cTn id="41" dur="500"/>
                                        <p:tgtEl>
                                          <p:spTgt spid="45103"/>
                                        </p:tgtEl>
                                        <p:attrNameLst>
                                          <p:attrName>ppt_y</p:attrName>
                                        </p:attrNameLst>
                                      </p:cBhvr>
                                      <p:tavLst>
                                        <p:tav tm="0">
                                          <p:val>
                                            <p:strVal val="ppt_y"/>
                                          </p:val>
                                        </p:tav>
                                        <p:tav tm="100000">
                                          <p:val>
                                            <p:strVal val="1+ppt_h/2"/>
                                          </p:val>
                                        </p:tav>
                                      </p:tavLst>
                                    </p:anim>
                                    <p:set>
                                      <p:cBhvr>
                                        <p:cTn id="42" dur="1" fill="hold">
                                          <p:stCondLst>
                                            <p:cond delay="499"/>
                                          </p:stCondLst>
                                        </p:cTn>
                                        <p:tgtEl>
                                          <p:spTgt spid="45103"/>
                                        </p:tgtEl>
                                        <p:attrNameLst>
                                          <p:attrName>style.visibility</p:attrName>
                                        </p:attrNameLst>
                                      </p:cBhvr>
                                      <p:to>
                                        <p:strVal val="hidden"/>
                                      </p:to>
                                    </p:set>
                                  </p:childTnLst>
                                </p:cTn>
                              </p:par>
                              <p:par>
                                <p:cTn id="43" presetID="2" presetClass="exit" presetSubtype="4" fill="hold" nodeType="withEffect">
                                  <p:stCondLst>
                                    <p:cond delay="0"/>
                                  </p:stCondLst>
                                  <p:childTnLst>
                                    <p:anim calcmode="lin" valueType="num">
                                      <p:cBhvr additive="base">
                                        <p:cTn id="44" dur="500"/>
                                        <p:tgtEl>
                                          <p:spTgt spid="45104"/>
                                        </p:tgtEl>
                                        <p:attrNameLst>
                                          <p:attrName>ppt_x</p:attrName>
                                        </p:attrNameLst>
                                      </p:cBhvr>
                                      <p:tavLst>
                                        <p:tav tm="0">
                                          <p:val>
                                            <p:strVal val="ppt_x"/>
                                          </p:val>
                                        </p:tav>
                                        <p:tav tm="100000">
                                          <p:val>
                                            <p:strVal val="ppt_x"/>
                                          </p:val>
                                        </p:tav>
                                      </p:tavLst>
                                    </p:anim>
                                    <p:anim calcmode="lin" valueType="num">
                                      <p:cBhvr additive="base">
                                        <p:cTn id="45" dur="500"/>
                                        <p:tgtEl>
                                          <p:spTgt spid="45104"/>
                                        </p:tgtEl>
                                        <p:attrNameLst>
                                          <p:attrName>ppt_y</p:attrName>
                                        </p:attrNameLst>
                                      </p:cBhvr>
                                      <p:tavLst>
                                        <p:tav tm="0">
                                          <p:val>
                                            <p:strVal val="ppt_y"/>
                                          </p:val>
                                        </p:tav>
                                        <p:tav tm="100000">
                                          <p:val>
                                            <p:strVal val="1+ppt_h/2"/>
                                          </p:val>
                                        </p:tav>
                                      </p:tavLst>
                                    </p:anim>
                                    <p:set>
                                      <p:cBhvr>
                                        <p:cTn id="46" dur="1" fill="hold">
                                          <p:stCondLst>
                                            <p:cond delay="499"/>
                                          </p:stCondLst>
                                        </p:cTn>
                                        <p:tgtEl>
                                          <p:spTgt spid="45104"/>
                                        </p:tgtEl>
                                        <p:attrNameLst>
                                          <p:attrName>style.visibility</p:attrName>
                                        </p:attrNameLst>
                                      </p:cBhvr>
                                      <p:to>
                                        <p:strVal val="hidden"/>
                                      </p:to>
                                    </p:set>
                                  </p:childTnLst>
                                </p:cTn>
                              </p:par>
                              <p:par>
                                <p:cTn id="47" presetID="2" presetClass="entr" presetSubtype="4" fill="hold" nodeType="withEffect">
                                  <p:stCondLst>
                                    <p:cond delay="0"/>
                                  </p:stCondLst>
                                  <p:childTnLst>
                                    <p:set>
                                      <p:cBhvr>
                                        <p:cTn id="48" dur="1" fill="hold">
                                          <p:stCondLst>
                                            <p:cond delay="0"/>
                                          </p:stCondLst>
                                        </p:cTn>
                                        <p:tgtEl>
                                          <p:spTgt spid="45070">
                                            <p:txEl>
                                              <p:pRg st="2" end="2"/>
                                            </p:txEl>
                                          </p:spTgt>
                                        </p:tgtEl>
                                        <p:attrNameLst>
                                          <p:attrName>style.visibility</p:attrName>
                                        </p:attrNameLst>
                                      </p:cBhvr>
                                      <p:to>
                                        <p:strVal val="visible"/>
                                      </p:to>
                                    </p:set>
                                    <p:anim calcmode="lin" valueType="num">
                                      <p:cBhvr additive="base">
                                        <p:cTn id="49" dur="500" fill="hold"/>
                                        <p:tgtEl>
                                          <p:spTgt spid="45070">
                                            <p:txEl>
                                              <p:pRg st="2" end="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5070">
                                            <p:txEl>
                                              <p:pRg st="2" end="2"/>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45070">
                                            <p:txEl>
                                              <p:pRg st="3" end="3"/>
                                            </p:txEl>
                                          </p:spTgt>
                                        </p:tgtEl>
                                        <p:attrNameLst>
                                          <p:attrName>style.visibility</p:attrName>
                                        </p:attrNameLst>
                                      </p:cBhvr>
                                      <p:to>
                                        <p:strVal val="visible"/>
                                      </p:to>
                                    </p:set>
                                    <p:anim calcmode="lin" valueType="num">
                                      <p:cBhvr additive="base">
                                        <p:cTn id="53" dur="500" fill="hold"/>
                                        <p:tgtEl>
                                          <p:spTgt spid="45070">
                                            <p:txEl>
                                              <p:pRg st="3" end="3"/>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45070">
                                            <p:txEl>
                                              <p:pRg st="3" end="3"/>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45070">
                                            <p:txEl>
                                              <p:pRg st="4" end="4"/>
                                            </p:txEl>
                                          </p:spTgt>
                                        </p:tgtEl>
                                        <p:attrNameLst>
                                          <p:attrName>style.visibility</p:attrName>
                                        </p:attrNameLst>
                                      </p:cBhvr>
                                      <p:to>
                                        <p:strVal val="visible"/>
                                      </p:to>
                                    </p:set>
                                    <p:anim calcmode="lin" valueType="num">
                                      <p:cBhvr additive="base">
                                        <p:cTn id="57" dur="500" fill="hold"/>
                                        <p:tgtEl>
                                          <p:spTgt spid="45070">
                                            <p:txEl>
                                              <p:pRg st="4" end="4"/>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45070">
                                            <p:txEl>
                                              <p:pRg st="4" end="4"/>
                                            </p:txEl>
                                          </p:spTgt>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45070">
                                            <p:txEl>
                                              <p:pRg st="5" end="5"/>
                                            </p:txEl>
                                          </p:spTgt>
                                        </p:tgtEl>
                                        <p:attrNameLst>
                                          <p:attrName>style.visibility</p:attrName>
                                        </p:attrNameLst>
                                      </p:cBhvr>
                                      <p:to>
                                        <p:strVal val="visible"/>
                                      </p:to>
                                    </p:set>
                                    <p:anim calcmode="lin" valueType="num">
                                      <p:cBhvr additive="base">
                                        <p:cTn id="61" dur="500" fill="hold"/>
                                        <p:tgtEl>
                                          <p:spTgt spid="45070">
                                            <p:txEl>
                                              <p:pRg st="5" end="5"/>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5070">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5072"/>
                                        </p:tgtEl>
                                        <p:attrNameLst>
                                          <p:attrName>style.visibility</p:attrName>
                                        </p:attrNameLst>
                                      </p:cBhvr>
                                      <p:to>
                                        <p:strVal val="visible"/>
                                      </p:to>
                                    </p:set>
                                    <p:anim calcmode="lin" valueType="num">
                                      <p:cBhvr additive="base">
                                        <p:cTn id="67" dur="500" fill="hold"/>
                                        <p:tgtEl>
                                          <p:spTgt spid="45072"/>
                                        </p:tgtEl>
                                        <p:attrNameLst>
                                          <p:attrName>ppt_x</p:attrName>
                                        </p:attrNameLst>
                                      </p:cBhvr>
                                      <p:tavLst>
                                        <p:tav tm="0">
                                          <p:val>
                                            <p:strVal val="#ppt_x"/>
                                          </p:val>
                                        </p:tav>
                                        <p:tav tm="100000">
                                          <p:val>
                                            <p:strVal val="#ppt_x"/>
                                          </p:val>
                                        </p:tav>
                                      </p:tavLst>
                                    </p:anim>
                                    <p:anim calcmode="lin" valueType="num">
                                      <p:cBhvr additive="base">
                                        <p:cTn id="68" dur="500" fill="hold"/>
                                        <p:tgtEl>
                                          <p:spTgt spid="450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72"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1"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57175"/>
            <a:ext cx="5955665" cy="57023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6087" name="文本框 15"/>
          <p:cNvSpPr txBox="1">
            <a:spLocks noChangeArrowheads="1"/>
          </p:cNvSpPr>
          <p:nvPr/>
        </p:nvSpPr>
        <p:spPr bwMode="auto">
          <a:xfrm>
            <a:off x="192405" y="257175"/>
            <a:ext cx="6033135" cy="596900"/>
          </a:xfrm>
          <a:prstGeom prst="rect">
            <a:avLst/>
          </a:prstGeom>
          <a:noFill/>
          <a:ln w="9525">
            <a:noFill/>
            <a:miter lim="800000"/>
          </a:ln>
        </p:spPr>
        <p:txBody>
          <a:bodyPr wrap="square">
            <a:spAutoFit/>
          </a:bodyPr>
          <a:lstStyle/>
          <a:p>
            <a:r>
              <a:rPr lang="zh-CN" altLang="en-US" sz="3100" b="1">
                <a:solidFill>
                  <a:schemeClr val="bg1"/>
                </a:solidFill>
                <a:latin typeface="微软雅黑" pitchFamily="34" charset="-122"/>
                <a:ea typeface="微软雅黑" pitchFamily="34" charset="-122"/>
              </a:rPr>
              <a:t>五、青霉素过敏休克的急救措施</a:t>
            </a:r>
            <a:endParaRPr lang="en-US" altLang="zh-CN" sz="3100" b="1">
              <a:solidFill>
                <a:schemeClr val="bg1"/>
              </a:solidFill>
              <a:latin typeface="微软雅黑" pitchFamily="34" charset="-122"/>
              <a:ea typeface="微软雅黑" pitchFamily="34" charset="-122"/>
            </a:endParaRPr>
          </a:p>
        </p:txBody>
      </p:sp>
      <p:sp>
        <p:nvSpPr>
          <p:cNvPr id="19" name="直角三角形 18"/>
          <p:cNvSpPr/>
          <p:nvPr/>
        </p:nvSpPr>
        <p:spPr>
          <a:xfrm flipV="1">
            <a:off x="510000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6090" name="文本框 21"/>
          <p:cNvSpPr txBox="1">
            <a:spLocks noChangeArrowheads="1"/>
          </p:cNvSpPr>
          <p:nvPr/>
        </p:nvSpPr>
        <p:spPr bwMode="auto">
          <a:xfrm>
            <a:off x="1814513" y="1423988"/>
            <a:ext cx="3040062" cy="548640"/>
          </a:xfrm>
          <a:prstGeom prst="rect">
            <a:avLst/>
          </a:prstGeom>
          <a:noFill/>
          <a:ln w="9525">
            <a:noFill/>
            <a:miter lim="800000"/>
          </a:ln>
        </p:spPr>
        <p:txBody>
          <a:bodyPr>
            <a:spAutoFit/>
          </a:bodyPr>
          <a:lstStyle/>
          <a:p>
            <a:r>
              <a:rPr lang="en-US" altLang="zh-CN" sz="2800" b="1">
                <a:solidFill>
                  <a:schemeClr val="bg1"/>
                </a:solidFill>
                <a:latin typeface="微软雅黑" pitchFamily="34" charset="-122"/>
                <a:ea typeface="微软雅黑" pitchFamily="34" charset="-122"/>
                <a:cs typeface="Tahoma" pitchFamily="34" charset="0"/>
              </a:rPr>
              <a:t>1</a:t>
            </a:r>
            <a:r>
              <a:rPr lang="zh-CN" altLang="en-US" sz="2800" b="1">
                <a:solidFill>
                  <a:schemeClr val="bg1"/>
                </a:solidFill>
                <a:latin typeface="微软雅黑" pitchFamily="34" charset="-122"/>
                <a:ea typeface="微软雅黑" pitchFamily="34" charset="-122"/>
                <a:cs typeface="Tahoma" pitchFamily="34" charset="0"/>
              </a:rPr>
              <a:t>、就地抢救</a:t>
            </a:r>
          </a:p>
        </p:txBody>
      </p:sp>
      <p:sp>
        <p:nvSpPr>
          <p:cNvPr id="57361" name="Rectangle 17"/>
          <p:cNvSpPr>
            <a:spLocks noChangeArrowheads="1"/>
          </p:cNvSpPr>
          <p:nvPr/>
        </p:nvSpPr>
        <p:spPr bwMode="auto">
          <a:xfrm>
            <a:off x="1320800" y="2255838"/>
            <a:ext cx="9023350" cy="519112"/>
          </a:xfrm>
          <a:prstGeom prst="rect">
            <a:avLst/>
          </a:prstGeom>
          <a:noFill/>
          <a:ln w="9525">
            <a:noFill/>
            <a:miter lim="800000"/>
          </a:ln>
        </p:spPr>
        <p:txBody>
          <a:bodyPr wrap="none" anchor="ctr">
            <a:spAutoFit/>
          </a:bodyPr>
          <a:lstStyle/>
          <a:p>
            <a:r>
              <a:rPr lang="zh-CN" altLang="en-US" sz="2800">
                <a:solidFill>
                  <a:srgbClr val="0066FF"/>
                </a:solidFill>
                <a:latin typeface="微软雅黑" pitchFamily="34" charset="-122"/>
                <a:ea typeface="微软雅黑" pitchFamily="34" charset="-122"/>
              </a:rPr>
              <a:t>立即停药，患者就地平卧，注意保暖，立即通知医生。</a:t>
            </a:r>
          </a:p>
        </p:txBody>
      </p:sp>
      <p:pic>
        <p:nvPicPr>
          <p:cNvPr id="57362" name="Picture 4" descr="21"/>
          <p:cNvPicPr>
            <a:picLocks noChangeAspect="1" noChangeArrowheads="1"/>
          </p:cNvPicPr>
          <p:nvPr/>
        </p:nvPicPr>
        <p:blipFill>
          <a:blip r:embed="rId2"/>
          <a:srcRect/>
          <a:stretch>
            <a:fillRect/>
          </a:stretch>
        </p:blipFill>
        <p:spPr bwMode="auto">
          <a:xfrm>
            <a:off x="3243263" y="2798763"/>
            <a:ext cx="3429000" cy="25765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7361"/>
                                        </p:tgtEl>
                                        <p:attrNameLst>
                                          <p:attrName>style.visibility</p:attrName>
                                        </p:attrNameLst>
                                      </p:cBhvr>
                                      <p:to>
                                        <p:strVal val="visible"/>
                                      </p:to>
                                    </p:set>
                                    <p:anim calcmode="lin" valueType="num">
                                      <p:cBhvr additive="base">
                                        <p:cTn id="7" dur="500" fill="hold"/>
                                        <p:tgtEl>
                                          <p:spTgt spid="57361"/>
                                        </p:tgtEl>
                                        <p:attrNameLst>
                                          <p:attrName>ppt_x</p:attrName>
                                        </p:attrNameLst>
                                      </p:cBhvr>
                                      <p:tavLst>
                                        <p:tav tm="0">
                                          <p:val>
                                            <p:strVal val="#ppt_x"/>
                                          </p:val>
                                        </p:tav>
                                        <p:tav tm="100000">
                                          <p:val>
                                            <p:strVal val="#ppt_x"/>
                                          </p:val>
                                        </p:tav>
                                      </p:tavLst>
                                    </p:anim>
                                    <p:anim calcmode="lin" valueType="num">
                                      <p:cBhvr additive="base">
                                        <p:cTn id="8" dur="500" fill="hold"/>
                                        <p:tgtEl>
                                          <p:spTgt spid="5736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7362"/>
                                        </p:tgtEl>
                                        <p:attrNameLst>
                                          <p:attrName>style.visibility</p:attrName>
                                        </p:attrNameLst>
                                      </p:cBhvr>
                                      <p:to>
                                        <p:strVal val="visible"/>
                                      </p:to>
                                    </p:set>
                                    <p:anim calcmode="lin" valueType="num">
                                      <p:cBhvr additive="base">
                                        <p:cTn id="12" dur="500" fill="hold"/>
                                        <p:tgtEl>
                                          <p:spTgt spid="57362"/>
                                        </p:tgtEl>
                                        <p:attrNameLst>
                                          <p:attrName>ppt_x</p:attrName>
                                        </p:attrNameLst>
                                      </p:cBhvr>
                                      <p:tavLst>
                                        <p:tav tm="0">
                                          <p:val>
                                            <p:strVal val="#ppt_x"/>
                                          </p:val>
                                        </p:tav>
                                        <p:tav tm="100000">
                                          <p:val>
                                            <p:strVal val="#ppt_x"/>
                                          </p:val>
                                        </p:tav>
                                      </p:tavLst>
                                    </p:anim>
                                    <p:anim calcmode="lin" valueType="num">
                                      <p:cBhvr additive="base">
                                        <p:cTn id="13" dur="500" fill="hold"/>
                                        <p:tgtEl>
                                          <p:spTgt spid="573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6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5"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114" name="文本框 21"/>
          <p:cNvSpPr txBox="1">
            <a:spLocks noChangeArrowheads="1"/>
          </p:cNvSpPr>
          <p:nvPr/>
        </p:nvSpPr>
        <p:spPr bwMode="auto">
          <a:xfrm>
            <a:off x="1371600" y="1436688"/>
            <a:ext cx="4133850" cy="548640"/>
          </a:xfrm>
          <a:prstGeom prst="rect">
            <a:avLst/>
          </a:prstGeom>
          <a:noFill/>
          <a:ln w="9525">
            <a:noFill/>
            <a:miter lim="800000"/>
          </a:ln>
        </p:spPr>
        <p:txBody>
          <a:bodyPr>
            <a:spAutoFit/>
          </a:bodyPr>
          <a:lstStyle/>
          <a:p>
            <a:r>
              <a:rPr lang="en-US" altLang="zh-CN" sz="2800" b="1">
                <a:solidFill>
                  <a:schemeClr val="bg1"/>
                </a:solidFill>
                <a:latin typeface="微软雅黑" pitchFamily="34" charset="-122"/>
                <a:ea typeface="微软雅黑" pitchFamily="34" charset="-122"/>
                <a:cs typeface="Tahoma" pitchFamily="34" charset="0"/>
              </a:rPr>
              <a:t>2</a:t>
            </a:r>
            <a:r>
              <a:rPr lang="zh-CN" altLang="en-US" sz="2800" b="1">
                <a:solidFill>
                  <a:schemeClr val="bg1"/>
                </a:solidFill>
                <a:latin typeface="微软雅黑" pitchFamily="34" charset="-122"/>
                <a:ea typeface="微软雅黑" pitchFamily="34" charset="-122"/>
                <a:cs typeface="Tahoma" pitchFamily="34" charset="0"/>
              </a:rPr>
              <a:t>、注射盐酸肾上腺素</a:t>
            </a:r>
          </a:p>
        </p:txBody>
      </p:sp>
      <p:sp>
        <p:nvSpPr>
          <p:cNvPr id="58382" name="Rectangle 14"/>
          <p:cNvSpPr>
            <a:spLocks noChangeArrowheads="1"/>
          </p:cNvSpPr>
          <p:nvPr/>
        </p:nvSpPr>
        <p:spPr bwMode="auto">
          <a:xfrm>
            <a:off x="1154430" y="2379980"/>
            <a:ext cx="8365490" cy="2395220"/>
          </a:xfrm>
          <a:prstGeom prst="rect">
            <a:avLst/>
          </a:prstGeom>
          <a:noFill/>
          <a:ln w="9525">
            <a:noFill/>
            <a:miter lim="800000"/>
          </a:ln>
        </p:spPr>
        <p:txBody>
          <a:bodyPr wrap="square" anchor="ctr">
            <a:spAutoFit/>
          </a:bodyPr>
          <a:lstStyle/>
          <a:p>
            <a:pPr>
              <a:lnSpc>
                <a:spcPct val="135000"/>
              </a:lnSpc>
              <a:buFont typeface="Wingdings" pitchFamily="2" charset="2"/>
              <a:buChar char="u"/>
            </a:pPr>
            <a:r>
              <a:rPr lang="zh-CN" altLang="en-US" sz="2800" b="1">
                <a:solidFill>
                  <a:srgbClr val="0066FF"/>
                </a:solidFill>
                <a:latin typeface="微软雅黑" pitchFamily="34" charset="-122"/>
                <a:ea typeface="微软雅黑" pitchFamily="34" charset="-122"/>
              </a:rPr>
              <a:t>立即皮下注射</a:t>
            </a:r>
            <a:r>
              <a:rPr lang="en-US" altLang="zh-CN" sz="2800" b="1">
                <a:solidFill>
                  <a:srgbClr val="0066FF"/>
                </a:solidFill>
                <a:latin typeface="微软雅黑" pitchFamily="34" charset="-122"/>
                <a:ea typeface="微软雅黑" pitchFamily="34" charset="-122"/>
              </a:rPr>
              <a:t>0.1</a:t>
            </a:r>
            <a:r>
              <a:rPr lang="zh-CN" altLang="en-US" sz="2800" b="1">
                <a:solidFill>
                  <a:srgbClr val="0066FF"/>
                </a:solidFill>
                <a:latin typeface="微软雅黑" pitchFamily="34" charset="-122"/>
                <a:ea typeface="微软雅黑" pitchFamily="34" charset="-122"/>
              </a:rPr>
              <a:t>％盐酸肾上腺素</a:t>
            </a:r>
            <a:r>
              <a:rPr lang="en-US" altLang="zh-CN" sz="2800" b="1">
                <a:solidFill>
                  <a:srgbClr val="0066FF"/>
                </a:solidFill>
                <a:latin typeface="微软雅黑" pitchFamily="34" charset="-122"/>
                <a:ea typeface="微软雅黑" pitchFamily="34" charset="-122"/>
              </a:rPr>
              <a:t>0.5</a:t>
            </a:r>
            <a:r>
              <a:rPr lang="zh-CN" altLang="en-US" sz="2800" b="1">
                <a:solidFill>
                  <a:srgbClr val="0066FF"/>
                </a:solidFill>
                <a:latin typeface="微软雅黑" pitchFamily="34" charset="-122"/>
                <a:ea typeface="微软雅黑" pitchFamily="34" charset="-122"/>
              </a:rPr>
              <a:t>～</a:t>
            </a:r>
            <a:r>
              <a:rPr lang="en-US" altLang="zh-CN" sz="2800" b="1">
                <a:solidFill>
                  <a:srgbClr val="0066FF"/>
                </a:solidFill>
                <a:latin typeface="微软雅黑" pitchFamily="34" charset="-122"/>
                <a:ea typeface="微软雅黑" pitchFamily="34" charset="-122"/>
              </a:rPr>
              <a:t>1mL </a:t>
            </a:r>
            <a:r>
              <a:rPr lang="zh-CN" altLang="en-US" sz="2800" b="1">
                <a:solidFill>
                  <a:srgbClr val="0066FF"/>
                </a:solidFill>
                <a:latin typeface="微软雅黑" pitchFamily="34" charset="-122"/>
                <a:ea typeface="微软雅黑" pitchFamily="34" charset="-122"/>
              </a:rPr>
              <a:t>，患儿酌减</a:t>
            </a:r>
          </a:p>
          <a:p>
            <a:pPr>
              <a:lnSpc>
                <a:spcPct val="135000"/>
              </a:lnSpc>
              <a:buFont typeface="Wingdings" pitchFamily="2" charset="2"/>
              <a:buChar char="u"/>
            </a:pPr>
            <a:r>
              <a:rPr lang="zh-CN" altLang="en-US" sz="2800" b="1">
                <a:solidFill>
                  <a:srgbClr val="0066FF"/>
                </a:solidFill>
                <a:latin typeface="微软雅黑" pitchFamily="34" charset="-122"/>
                <a:ea typeface="微软雅黑" pitchFamily="34" charset="-122"/>
              </a:rPr>
              <a:t>如症状不缓解，可每隔</a:t>
            </a:r>
            <a:r>
              <a:rPr lang="en-US" altLang="zh-CN" sz="2800" b="1">
                <a:solidFill>
                  <a:srgbClr val="0066FF"/>
                </a:solidFill>
                <a:latin typeface="微软雅黑" pitchFamily="34" charset="-122"/>
                <a:ea typeface="微软雅黑" pitchFamily="34" charset="-122"/>
              </a:rPr>
              <a:t>30min</a:t>
            </a:r>
            <a:r>
              <a:rPr lang="zh-CN" altLang="en-US" sz="2800" b="1">
                <a:solidFill>
                  <a:srgbClr val="0066FF"/>
                </a:solidFill>
                <a:latin typeface="微软雅黑" pitchFamily="34" charset="-122"/>
                <a:ea typeface="微软雅黑" pitchFamily="34" charset="-122"/>
              </a:rPr>
              <a:t>皮下或静脉注射</a:t>
            </a:r>
            <a:r>
              <a:rPr lang="en-US" altLang="zh-CN" sz="2800" b="1">
                <a:solidFill>
                  <a:srgbClr val="0066FF"/>
                </a:solidFill>
                <a:latin typeface="微软雅黑" pitchFamily="34" charset="-122"/>
                <a:ea typeface="微软雅黑" pitchFamily="34" charset="-122"/>
              </a:rPr>
              <a:t>0.5mL</a:t>
            </a:r>
            <a:r>
              <a:rPr lang="zh-CN" altLang="en-US" sz="2800" b="1">
                <a:solidFill>
                  <a:srgbClr val="0066FF"/>
                </a:solidFill>
                <a:latin typeface="微软雅黑" pitchFamily="34" charset="-122"/>
                <a:ea typeface="微软雅黑" pitchFamily="34" charset="-122"/>
              </a:rPr>
              <a:t>，直至脱离危险期。 </a:t>
            </a:r>
          </a:p>
        </p:txBody>
      </p:sp>
      <p:sp>
        <p:nvSpPr>
          <p:cNvPr id="3" name="矩形 2"/>
          <p:cNvSpPr/>
          <p:nvPr/>
        </p:nvSpPr>
        <p:spPr>
          <a:xfrm>
            <a:off x="0" y="257175"/>
            <a:ext cx="5955665" cy="57023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6087" name="文本框 15"/>
          <p:cNvSpPr txBox="1">
            <a:spLocks noChangeArrowheads="1"/>
          </p:cNvSpPr>
          <p:nvPr/>
        </p:nvSpPr>
        <p:spPr bwMode="auto">
          <a:xfrm>
            <a:off x="192405" y="257175"/>
            <a:ext cx="6033135" cy="596900"/>
          </a:xfrm>
          <a:prstGeom prst="rect">
            <a:avLst/>
          </a:prstGeom>
          <a:noFill/>
          <a:ln w="9525">
            <a:noFill/>
            <a:miter lim="800000"/>
          </a:ln>
        </p:spPr>
        <p:txBody>
          <a:bodyPr wrap="square">
            <a:spAutoFit/>
          </a:bodyPr>
          <a:lstStyle/>
          <a:p>
            <a:r>
              <a:rPr lang="zh-CN" altLang="en-US" sz="3100" b="1">
                <a:solidFill>
                  <a:schemeClr val="bg1"/>
                </a:solidFill>
                <a:latin typeface="微软雅黑" pitchFamily="34" charset="-122"/>
                <a:ea typeface="微软雅黑" pitchFamily="34" charset="-122"/>
              </a:rPr>
              <a:t>五、青霉素过敏休克的急救措施</a:t>
            </a:r>
            <a:endParaRPr lang="en-US" altLang="zh-CN" sz="3100" b="1">
              <a:solidFill>
                <a:schemeClr val="bg1"/>
              </a:solidFill>
              <a:latin typeface="微软雅黑" pitchFamily="34" charset="-122"/>
              <a:ea typeface="微软雅黑" pitchFamily="34" charset="-122"/>
            </a:endParaRPr>
          </a:p>
        </p:txBody>
      </p:sp>
      <p:sp>
        <p:nvSpPr>
          <p:cNvPr id="5" name="直角三角形 4"/>
          <p:cNvSpPr/>
          <p:nvPr/>
        </p:nvSpPr>
        <p:spPr>
          <a:xfrm flipV="1">
            <a:off x="510000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8382"/>
                                        </p:tgtEl>
                                        <p:attrNameLst>
                                          <p:attrName>style.visibility</p:attrName>
                                        </p:attrNameLst>
                                      </p:cBhvr>
                                      <p:to>
                                        <p:strVal val="visible"/>
                                      </p:to>
                                    </p:set>
                                    <p:anim calcmode="lin" valueType="num">
                                      <p:cBhvr additive="base">
                                        <p:cTn id="7" dur="500" fill="hold"/>
                                        <p:tgtEl>
                                          <p:spTgt spid="58382"/>
                                        </p:tgtEl>
                                        <p:attrNameLst>
                                          <p:attrName>ppt_x</p:attrName>
                                        </p:attrNameLst>
                                      </p:cBhvr>
                                      <p:tavLst>
                                        <p:tav tm="0">
                                          <p:val>
                                            <p:strVal val="#ppt_x"/>
                                          </p:val>
                                        </p:tav>
                                        <p:tav tm="100000">
                                          <p:val>
                                            <p:strVal val="#ppt_x"/>
                                          </p:val>
                                        </p:tav>
                                      </p:tavLst>
                                    </p:anim>
                                    <p:anim calcmode="lin" valueType="num">
                                      <p:cBhvr additive="base">
                                        <p:cTn id="8" dur="500" fill="hold"/>
                                        <p:tgtEl>
                                          <p:spTgt spid="583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8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82" name="文本框 12"/>
          <p:cNvSpPr txBox="1">
            <a:spLocks noChangeArrowheads="1"/>
          </p:cNvSpPr>
          <p:nvPr/>
        </p:nvSpPr>
        <p:spPr bwMode="auto">
          <a:xfrm>
            <a:off x="0" y="271463"/>
            <a:ext cx="6491288" cy="457200"/>
          </a:xfrm>
          <a:prstGeom prst="rect">
            <a:avLst/>
          </a:prstGeom>
          <a:noFill/>
          <a:ln w="9525">
            <a:noFill/>
            <a:miter lim="800000"/>
          </a:ln>
        </p:spPr>
        <p:txBody>
          <a:bodyPr>
            <a:spAutoFit/>
          </a:bodyPr>
          <a:lstStyle/>
          <a:p>
            <a:r>
              <a:rPr lang="zh-CN" altLang="en-US" sz="2400" b="1">
                <a:solidFill>
                  <a:schemeClr val="bg1"/>
                </a:solidFill>
                <a:latin typeface="微软雅黑" pitchFamily="34" charset="-122"/>
                <a:ea typeface="微软雅黑" pitchFamily="34" charset="-122"/>
              </a:rPr>
              <a:t>青霉素过敏试验和过敏反应的处理</a:t>
            </a:r>
          </a:p>
        </p:txBody>
      </p:sp>
      <p:sp>
        <p:nvSpPr>
          <p:cNvPr id="14" name="直角三角形 13"/>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20484" name="图片 14"/>
          <p:cNvPicPr>
            <a:picLocks noChangeAspect="1"/>
          </p:cNvPicPr>
          <p:nvPr/>
        </p:nvPicPr>
        <p:blipFill>
          <a:blip r:embed="rId2"/>
          <a:srcRect t="5482" b="6068"/>
          <a:stretch>
            <a:fillRect/>
          </a:stretch>
        </p:blipFill>
        <p:spPr bwMode="auto">
          <a:xfrm>
            <a:off x="4148138" y="1692275"/>
            <a:ext cx="3895725" cy="3897313"/>
          </a:xfrm>
          <a:prstGeom prst="rect">
            <a:avLst/>
          </a:prstGeom>
          <a:noFill/>
          <a:ln w="9525">
            <a:noFill/>
            <a:miter lim="800000"/>
            <a:headEnd/>
            <a:tailEnd/>
          </a:ln>
        </p:spPr>
      </p:pic>
      <p:sp>
        <p:nvSpPr>
          <p:cNvPr id="16" name="矩形 15"/>
          <p:cNvSpPr/>
          <p:nvPr/>
        </p:nvSpPr>
        <p:spPr>
          <a:xfrm>
            <a:off x="8043863" y="1692275"/>
            <a:ext cx="3386137" cy="38973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矩形 16"/>
          <p:cNvSpPr/>
          <p:nvPr/>
        </p:nvSpPr>
        <p:spPr>
          <a:xfrm>
            <a:off x="762000" y="1692275"/>
            <a:ext cx="3386138" cy="38973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404813" y="1692275"/>
            <a:ext cx="3743325" cy="661988"/>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矩形 18"/>
          <p:cNvSpPr/>
          <p:nvPr/>
        </p:nvSpPr>
        <p:spPr>
          <a:xfrm>
            <a:off x="8043863" y="4927600"/>
            <a:ext cx="3741737" cy="661988"/>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直角三角形 19"/>
          <p:cNvSpPr/>
          <p:nvPr/>
        </p:nvSpPr>
        <p:spPr>
          <a:xfrm>
            <a:off x="11430000" y="4646613"/>
            <a:ext cx="355600" cy="28098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 name="直角三角形 20"/>
          <p:cNvSpPr/>
          <p:nvPr/>
        </p:nvSpPr>
        <p:spPr>
          <a:xfrm rot="10800000">
            <a:off x="404813" y="2354263"/>
            <a:ext cx="357187" cy="28098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91" name="文本框 21"/>
          <p:cNvSpPr txBox="1">
            <a:spLocks noChangeArrowheads="1"/>
          </p:cNvSpPr>
          <p:nvPr/>
        </p:nvSpPr>
        <p:spPr bwMode="auto">
          <a:xfrm>
            <a:off x="1512888" y="1730375"/>
            <a:ext cx="1847850" cy="585788"/>
          </a:xfrm>
          <a:prstGeom prst="rect">
            <a:avLst/>
          </a:prstGeom>
          <a:noFill/>
          <a:ln w="9525">
            <a:noFill/>
            <a:miter lim="800000"/>
          </a:ln>
        </p:spPr>
        <p:txBody>
          <a:bodyPr>
            <a:spAutoFit/>
          </a:bodyPr>
          <a:lstStyle/>
          <a:p>
            <a:r>
              <a:rPr lang="zh-CN" altLang="en-US" sz="3200">
                <a:solidFill>
                  <a:schemeClr val="bg1"/>
                </a:solidFill>
                <a:latin typeface="微软雅黑" pitchFamily="34" charset="-122"/>
                <a:ea typeface="微软雅黑" pitchFamily="34" charset="-122"/>
                <a:cs typeface="Tahoma" pitchFamily="34" charset="0"/>
              </a:rPr>
              <a:t>课前思考</a:t>
            </a:r>
          </a:p>
        </p:txBody>
      </p:sp>
      <p:sp>
        <p:nvSpPr>
          <p:cNvPr id="20492" name="文本框 22"/>
          <p:cNvSpPr txBox="1">
            <a:spLocks noChangeArrowheads="1"/>
          </p:cNvSpPr>
          <p:nvPr/>
        </p:nvSpPr>
        <p:spPr bwMode="auto">
          <a:xfrm>
            <a:off x="9099550" y="4967288"/>
            <a:ext cx="1631950" cy="584200"/>
          </a:xfrm>
          <a:prstGeom prst="rect">
            <a:avLst/>
          </a:prstGeom>
          <a:noFill/>
          <a:ln w="9525">
            <a:noFill/>
            <a:miter lim="800000"/>
          </a:ln>
        </p:spPr>
        <p:txBody>
          <a:bodyPr>
            <a:spAutoFit/>
          </a:bodyPr>
          <a:lstStyle/>
          <a:p>
            <a:r>
              <a:rPr lang="zh-CN" altLang="en-US" sz="3200">
                <a:solidFill>
                  <a:schemeClr val="bg1"/>
                </a:solidFill>
                <a:latin typeface="微软雅黑" pitchFamily="34" charset="-122"/>
                <a:ea typeface="微软雅黑" pitchFamily="34" charset="-122"/>
                <a:cs typeface="Tahoma" pitchFamily="34" charset="0"/>
              </a:rPr>
              <a:t>想一想</a:t>
            </a:r>
          </a:p>
        </p:txBody>
      </p:sp>
      <p:sp>
        <p:nvSpPr>
          <p:cNvPr id="24" name="直角三角形 23"/>
          <p:cNvSpPr/>
          <p:nvPr/>
        </p:nvSpPr>
        <p:spPr>
          <a:xfrm rot="16200000">
            <a:off x="7377113" y="4922837"/>
            <a:ext cx="661988" cy="671513"/>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直角三角形 24"/>
          <p:cNvSpPr/>
          <p:nvPr/>
        </p:nvSpPr>
        <p:spPr>
          <a:xfrm rot="5400000">
            <a:off x="4152900" y="1687513"/>
            <a:ext cx="661988" cy="671512"/>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497" name="Rectangle 20"/>
          <p:cNvSpPr>
            <a:spLocks noChangeArrowheads="1"/>
          </p:cNvSpPr>
          <p:nvPr/>
        </p:nvSpPr>
        <p:spPr bwMode="auto">
          <a:xfrm>
            <a:off x="1111250" y="2436813"/>
            <a:ext cx="3040063" cy="3128010"/>
          </a:xfrm>
          <a:prstGeom prst="rect">
            <a:avLst/>
          </a:prstGeom>
          <a:noFill/>
          <a:ln w="9525">
            <a:noFill/>
            <a:miter lim="800000"/>
          </a:ln>
        </p:spPr>
        <p:txBody>
          <a:bodyPr>
            <a:spAutoFit/>
          </a:bodyPr>
          <a:lstStyle/>
          <a:p>
            <a:pPr eaLnBrk="0" hangingPunct="0"/>
            <a:r>
              <a:rPr kumimoji="1" lang="en-US" altLang="zh-CN" b="1">
                <a:latin typeface="微软雅黑" pitchFamily="34" charset="-122"/>
                <a:ea typeface="微软雅黑" pitchFamily="34" charset="-122"/>
              </a:rPr>
              <a:t>       </a:t>
            </a:r>
            <a:r>
              <a:rPr kumimoji="1" lang="zh-CN" altLang="en-US" b="1">
                <a:latin typeface="微软雅黑" pitchFamily="34" charset="-122"/>
                <a:ea typeface="微软雅黑" pitchFamily="34" charset="-122"/>
              </a:rPr>
              <a:t>患者王张女士，</a:t>
            </a:r>
            <a:r>
              <a:rPr kumimoji="1" lang="en-US" altLang="zh-CN" b="1">
                <a:latin typeface="微软雅黑" pitchFamily="34" charset="-122"/>
                <a:ea typeface="微软雅黑" pitchFamily="34" charset="-122"/>
              </a:rPr>
              <a:t>26</a:t>
            </a:r>
            <a:r>
              <a:rPr kumimoji="1" lang="zh-CN" altLang="en-US" b="1">
                <a:latin typeface="微软雅黑" pitchFamily="34" charset="-122"/>
                <a:ea typeface="微软雅黑" pitchFamily="34" charset="-122"/>
              </a:rPr>
              <a:t>岁，因扁桃体炎在社区门诊肌注青霉素</a:t>
            </a:r>
            <a:r>
              <a:rPr kumimoji="1" lang="en-US" altLang="zh-CN" b="1">
                <a:latin typeface="微软雅黑" pitchFamily="34" charset="-122"/>
                <a:ea typeface="微软雅黑" pitchFamily="34" charset="-122"/>
              </a:rPr>
              <a:t>80</a:t>
            </a:r>
            <a:r>
              <a:rPr kumimoji="1" lang="zh-CN" altLang="en-US" b="1">
                <a:latin typeface="微软雅黑" pitchFamily="34" charset="-122"/>
                <a:ea typeface="微软雅黑" pitchFamily="34" charset="-122"/>
              </a:rPr>
              <a:t>万</a:t>
            </a:r>
            <a:r>
              <a:rPr kumimoji="1" lang="en-US" altLang="zh-CN" b="1">
                <a:latin typeface="微软雅黑" pitchFamily="34" charset="-122"/>
                <a:ea typeface="微软雅黑" pitchFamily="34" charset="-122"/>
              </a:rPr>
              <a:t>U</a:t>
            </a:r>
            <a:r>
              <a:rPr kumimoji="1" lang="zh-CN" altLang="en-US" b="1">
                <a:latin typeface="微软雅黑" pitchFamily="34" charset="-122"/>
                <a:ea typeface="微软雅黑" pitchFamily="34" charset="-122"/>
              </a:rPr>
              <a:t>，皮试</a:t>
            </a:r>
            <a:r>
              <a:rPr kumimoji="1" lang="en-US" altLang="zh-CN" b="1">
                <a:latin typeface="微软雅黑" pitchFamily="34" charset="-122"/>
                <a:ea typeface="微软雅黑" pitchFamily="34" charset="-122"/>
              </a:rPr>
              <a:t>(-)</a:t>
            </a:r>
            <a:r>
              <a:rPr kumimoji="1" lang="zh-CN" altLang="en-US" b="1">
                <a:latin typeface="微软雅黑" pitchFamily="34" charset="-122"/>
                <a:ea typeface="微软雅黑" pitchFamily="34" charset="-122"/>
              </a:rPr>
              <a:t>。</a:t>
            </a:r>
            <a:r>
              <a:rPr kumimoji="1" lang="en-US" altLang="zh-CN" b="1">
                <a:latin typeface="微软雅黑" pitchFamily="34" charset="-122"/>
                <a:ea typeface="微软雅黑" pitchFamily="34" charset="-122"/>
              </a:rPr>
              <a:t>5min</a:t>
            </a:r>
            <a:r>
              <a:rPr kumimoji="1" lang="zh-CN" altLang="en-US" b="1">
                <a:latin typeface="微软雅黑" pitchFamily="34" charset="-122"/>
                <a:ea typeface="微软雅黑" pitchFamily="34" charset="-122"/>
              </a:rPr>
              <a:t>后病人在回家的路上，突感胸闷，气急，并随即跌倒在地。被路人发现急拨</a:t>
            </a:r>
            <a:r>
              <a:rPr kumimoji="1" lang="en-US" altLang="zh-CN" b="1">
                <a:latin typeface="微软雅黑" pitchFamily="34" charset="-122"/>
                <a:ea typeface="微软雅黑" pitchFamily="34" charset="-122"/>
              </a:rPr>
              <a:t>120</a:t>
            </a:r>
            <a:r>
              <a:rPr kumimoji="1" lang="zh-CN" altLang="en-US" b="1">
                <a:latin typeface="微软雅黑" pitchFamily="34" charset="-122"/>
                <a:ea typeface="微软雅黑" pitchFamily="34" charset="-122"/>
              </a:rPr>
              <a:t>。急救人员到场发现患者意识不清，口唇紫绀，脉搏细速，血压测不到，立即现场急救，但最终抢救无效，病人死亡。</a:t>
            </a:r>
          </a:p>
        </p:txBody>
      </p:sp>
      <p:sp>
        <p:nvSpPr>
          <p:cNvPr id="8198" name="Text Box 5"/>
          <p:cNvSpPr txBox="1">
            <a:spLocks noChangeArrowheads="1"/>
          </p:cNvSpPr>
          <p:nvPr/>
        </p:nvSpPr>
        <p:spPr bwMode="auto">
          <a:xfrm>
            <a:off x="8228013" y="2351088"/>
            <a:ext cx="3455987" cy="624840"/>
          </a:xfrm>
          <a:prstGeom prst="rect">
            <a:avLst/>
          </a:prstGeom>
          <a:noFill/>
          <a:ln w="9525">
            <a:noFill/>
            <a:miter lim="800000"/>
          </a:ln>
        </p:spPr>
        <p:txBody>
          <a:bodyPr>
            <a:spAutoFit/>
          </a:bodyPr>
          <a:lstStyle/>
          <a:p>
            <a:pPr>
              <a:lnSpc>
                <a:spcPct val="125000"/>
              </a:lnSpc>
              <a:spcBef>
                <a:spcPct val="50000"/>
              </a:spcBef>
              <a:defRPr/>
            </a:pPr>
            <a:r>
              <a:rPr lang="en-US" altLang="zh-CN" sz="2800" b="1">
                <a:solidFill>
                  <a:srgbClr val="0066FF"/>
                </a:solidFill>
                <a:effectLst>
                  <a:outerShdw blurRad="38100" dist="38100" dir="2700000" algn="tl">
                    <a:srgbClr val="000000"/>
                  </a:outerShdw>
                </a:effectLst>
                <a:latin typeface="楷体" pitchFamily="49" charset="-122"/>
                <a:ea typeface="楷体" pitchFamily="49" charset="-122"/>
              </a:rPr>
              <a:t>◆</a:t>
            </a:r>
            <a:r>
              <a:rPr lang="zh-CN" altLang="en-US" sz="2400" b="1">
                <a:solidFill>
                  <a:srgbClr val="0066FF"/>
                </a:solidFill>
                <a:latin typeface="微软雅黑" pitchFamily="34" charset="-122"/>
                <a:ea typeface="微软雅黑" pitchFamily="34" charset="-122"/>
              </a:rPr>
              <a:t>该患者怎么了？</a:t>
            </a:r>
          </a:p>
        </p:txBody>
      </p:sp>
      <p:sp>
        <p:nvSpPr>
          <p:cNvPr id="8199" name="Text Box 5"/>
          <p:cNvSpPr txBox="1">
            <a:spLocks noChangeArrowheads="1"/>
          </p:cNvSpPr>
          <p:nvPr/>
        </p:nvSpPr>
        <p:spPr bwMode="auto">
          <a:xfrm>
            <a:off x="8142288" y="3101975"/>
            <a:ext cx="3097212" cy="1082040"/>
          </a:xfrm>
          <a:prstGeom prst="rect">
            <a:avLst/>
          </a:prstGeom>
          <a:noFill/>
          <a:ln w="9525">
            <a:noFill/>
            <a:miter lim="800000"/>
          </a:ln>
        </p:spPr>
        <p:txBody>
          <a:bodyPr>
            <a:spAutoFit/>
          </a:bodyPr>
          <a:lstStyle/>
          <a:p>
            <a:pPr>
              <a:lnSpc>
                <a:spcPct val="125000"/>
              </a:lnSpc>
              <a:spcBef>
                <a:spcPct val="50000"/>
              </a:spcBef>
              <a:defRPr/>
            </a:pPr>
            <a:r>
              <a:rPr lang="en-US" altLang="zh-CN" sz="2800" b="1">
                <a:solidFill>
                  <a:srgbClr val="0066FF"/>
                </a:solidFill>
                <a:effectLst>
                  <a:outerShdw blurRad="38100" dist="38100" dir="2700000" algn="tl">
                    <a:srgbClr val="000000"/>
                  </a:outerShdw>
                </a:effectLst>
                <a:latin typeface="楷体" pitchFamily="49" charset="-122"/>
                <a:ea typeface="楷体" pitchFamily="49" charset="-122"/>
              </a:rPr>
              <a:t>◆</a:t>
            </a:r>
            <a:r>
              <a:rPr lang="zh-CN" altLang="en-US" sz="2400" b="1">
                <a:solidFill>
                  <a:srgbClr val="0066FF"/>
                </a:solidFill>
                <a:latin typeface="微软雅黑" pitchFamily="34" charset="-122"/>
                <a:ea typeface="微软雅黑" pitchFamily="34" charset="-122"/>
              </a:rPr>
              <a:t>如何预防此类情况的发生？</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198"/>
                                        </p:tgtEl>
                                        <p:attrNameLst>
                                          <p:attrName>style.visibility</p:attrName>
                                        </p:attrNameLst>
                                      </p:cBhvr>
                                      <p:to>
                                        <p:strVal val="visible"/>
                                      </p:to>
                                    </p:set>
                                    <p:animEffect transition="in" filter="wipe(down)">
                                      <p:cBhvr>
                                        <p:cTn id="7" dur="580">
                                          <p:stCondLst>
                                            <p:cond delay="0"/>
                                          </p:stCondLst>
                                        </p:cTn>
                                        <p:tgtEl>
                                          <p:spTgt spid="8198"/>
                                        </p:tgtEl>
                                      </p:cBhvr>
                                    </p:animEffect>
                                    <p:anim calcmode="lin" valueType="num">
                                      <p:cBhvr>
                                        <p:cTn id="8" dur="1822" tmFilter="0,0; 0.14,0.36; 0.43,0.73; 0.71,0.91; 1.0,1.0">
                                          <p:stCondLst>
                                            <p:cond delay="0"/>
                                          </p:stCondLst>
                                        </p:cTn>
                                        <p:tgtEl>
                                          <p:spTgt spid="819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19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19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19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198"/>
                                        </p:tgtEl>
                                        <p:attrNameLst>
                                          <p:attrName>ppt_y</p:attrName>
                                        </p:attrNameLst>
                                      </p:cBhvr>
                                      <p:tavLst>
                                        <p:tav tm="0" fmla="#ppt_y-sin(pi*$)/81">
                                          <p:val>
                                            <p:fltVal val="0"/>
                                          </p:val>
                                        </p:tav>
                                        <p:tav tm="100000">
                                          <p:val>
                                            <p:fltVal val="1"/>
                                          </p:val>
                                        </p:tav>
                                      </p:tavLst>
                                    </p:anim>
                                    <p:animScale>
                                      <p:cBhvr>
                                        <p:cTn id="13" dur="26">
                                          <p:stCondLst>
                                            <p:cond delay="650"/>
                                          </p:stCondLst>
                                        </p:cTn>
                                        <p:tgtEl>
                                          <p:spTgt spid="8198"/>
                                        </p:tgtEl>
                                      </p:cBhvr>
                                      <p:to x="100000" y="60000"/>
                                    </p:animScale>
                                    <p:animScale>
                                      <p:cBhvr>
                                        <p:cTn id="14" dur="166" decel="50000">
                                          <p:stCondLst>
                                            <p:cond delay="676"/>
                                          </p:stCondLst>
                                        </p:cTn>
                                        <p:tgtEl>
                                          <p:spTgt spid="8198"/>
                                        </p:tgtEl>
                                      </p:cBhvr>
                                      <p:to x="100000" y="100000"/>
                                    </p:animScale>
                                    <p:animScale>
                                      <p:cBhvr>
                                        <p:cTn id="15" dur="26">
                                          <p:stCondLst>
                                            <p:cond delay="1312"/>
                                          </p:stCondLst>
                                        </p:cTn>
                                        <p:tgtEl>
                                          <p:spTgt spid="8198"/>
                                        </p:tgtEl>
                                      </p:cBhvr>
                                      <p:to x="100000" y="80000"/>
                                    </p:animScale>
                                    <p:animScale>
                                      <p:cBhvr>
                                        <p:cTn id="16" dur="166" decel="50000">
                                          <p:stCondLst>
                                            <p:cond delay="1338"/>
                                          </p:stCondLst>
                                        </p:cTn>
                                        <p:tgtEl>
                                          <p:spTgt spid="8198"/>
                                        </p:tgtEl>
                                      </p:cBhvr>
                                      <p:to x="100000" y="100000"/>
                                    </p:animScale>
                                    <p:animScale>
                                      <p:cBhvr>
                                        <p:cTn id="17" dur="26">
                                          <p:stCondLst>
                                            <p:cond delay="1642"/>
                                          </p:stCondLst>
                                        </p:cTn>
                                        <p:tgtEl>
                                          <p:spTgt spid="8198"/>
                                        </p:tgtEl>
                                      </p:cBhvr>
                                      <p:to x="100000" y="90000"/>
                                    </p:animScale>
                                    <p:animScale>
                                      <p:cBhvr>
                                        <p:cTn id="18" dur="166" decel="50000">
                                          <p:stCondLst>
                                            <p:cond delay="1668"/>
                                          </p:stCondLst>
                                        </p:cTn>
                                        <p:tgtEl>
                                          <p:spTgt spid="8198"/>
                                        </p:tgtEl>
                                      </p:cBhvr>
                                      <p:to x="100000" y="100000"/>
                                    </p:animScale>
                                    <p:animScale>
                                      <p:cBhvr>
                                        <p:cTn id="19" dur="26">
                                          <p:stCondLst>
                                            <p:cond delay="1808"/>
                                          </p:stCondLst>
                                        </p:cTn>
                                        <p:tgtEl>
                                          <p:spTgt spid="8198"/>
                                        </p:tgtEl>
                                      </p:cBhvr>
                                      <p:to x="100000" y="95000"/>
                                    </p:animScale>
                                    <p:animScale>
                                      <p:cBhvr>
                                        <p:cTn id="20" dur="166" decel="50000">
                                          <p:stCondLst>
                                            <p:cond delay="1834"/>
                                          </p:stCondLst>
                                        </p:cTn>
                                        <p:tgtEl>
                                          <p:spTgt spid="8198"/>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8199"/>
                                        </p:tgtEl>
                                        <p:attrNameLst>
                                          <p:attrName>style.visibility</p:attrName>
                                        </p:attrNameLst>
                                      </p:cBhvr>
                                      <p:to>
                                        <p:strVal val="visible"/>
                                      </p:to>
                                    </p:set>
                                    <p:animEffect transition="in" filter="wipe(down)">
                                      <p:cBhvr>
                                        <p:cTn id="23" dur="580">
                                          <p:stCondLst>
                                            <p:cond delay="0"/>
                                          </p:stCondLst>
                                        </p:cTn>
                                        <p:tgtEl>
                                          <p:spTgt spid="8199"/>
                                        </p:tgtEl>
                                      </p:cBhvr>
                                    </p:animEffect>
                                    <p:anim calcmode="lin" valueType="num">
                                      <p:cBhvr>
                                        <p:cTn id="24" dur="1822" tmFilter="0,0; 0.14,0.36; 0.43,0.73; 0.71,0.91; 1.0,1.0">
                                          <p:stCondLst>
                                            <p:cond delay="0"/>
                                          </p:stCondLst>
                                        </p:cTn>
                                        <p:tgtEl>
                                          <p:spTgt spid="8199"/>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8199"/>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8199"/>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8199"/>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8199"/>
                                        </p:tgtEl>
                                        <p:attrNameLst>
                                          <p:attrName>ppt_y</p:attrName>
                                        </p:attrNameLst>
                                      </p:cBhvr>
                                      <p:tavLst>
                                        <p:tav tm="0" fmla="#ppt_y-sin(pi*$)/81">
                                          <p:val>
                                            <p:fltVal val="0"/>
                                          </p:val>
                                        </p:tav>
                                        <p:tav tm="100000">
                                          <p:val>
                                            <p:fltVal val="1"/>
                                          </p:val>
                                        </p:tav>
                                      </p:tavLst>
                                    </p:anim>
                                    <p:animScale>
                                      <p:cBhvr>
                                        <p:cTn id="29" dur="26">
                                          <p:stCondLst>
                                            <p:cond delay="650"/>
                                          </p:stCondLst>
                                        </p:cTn>
                                        <p:tgtEl>
                                          <p:spTgt spid="8199"/>
                                        </p:tgtEl>
                                      </p:cBhvr>
                                      <p:to x="100000" y="60000"/>
                                    </p:animScale>
                                    <p:animScale>
                                      <p:cBhvr>
                                        <p:cTn id="30" dur="166" decel="50000">
                                          <p:stCondLst>
                                            <p:cond delay="676"/>
                                          </p:stCondLst>
                                        </p:cTn>
                                        <p:tgtEl>
                                          <p:spTgt spid="8199"/>
                                        </p:tgtEl>
                                      </p:cBhvr>
                                      <p:to x="100000" y="100000"/>
                                    </p:animScale>
                                    <p:animScale>
                                      <p:cBhvr>
                                        <p:cTn id="31" dur="26">
                                          <p:stCondLst>
                                            <p:cond delay="1312"/>
                                          </p:stCondLst>
                                        </p:cTn>
                                        <p:tgtEl>
                                          <p:spTgt spid="8199"/>
                                        </p:tgtEl>
                                      </p:cBhvr>
                                      <p:to x="100000" y="80000"/>
                                    </p:animScale>
                                    <p:animScale>
                                      <p:cBhvr>
                                        <p:cTn id="32" dur="166" decel="50000">
                                          <p:stCondLst>
                                            <p:cond delay="1338"/>
                                          </p:stCondLst>
                                        </p:cTn>
                                        <p:tgtEl>
                                          <p:spTgt spid="8199"/>
                                        </p:tgtEl>
                                      </p:cBhvr>
                                      <p:to x="100000" y="100000"/>
                                    </p:animScale>
                                    <p:animScale>
                                      <p:cBhvr>
                                        <p:cTn id="33" dur="26">
                                          <p:stCondLst>
                                            <p:cond delay="1642"/>
                                          </p:stCondLst>
                                        </p:cTn>
                                        <p:tgtEl>
                                          <p:spTgt spid="8199"/>
                                        </p:tgtEl>
                                      </p:cBhvr>
                                      <p:to x="100000" y="90000"/>
                                    </p:animScale>
                                    <p:animScale>
                                      <p:cBhvr>
                                        <p:cTn id="34" dur="166" decel="50000">
                                          <p:stCondLst>
                                            <p:cond delay="1668"/>
                                          </p:stCondLst>
                                        </p:cTn>
                                        <p:tgtEl>
                                          <p:spTgt spid="8199"/>
                                        </p:tgtEl>
                                      </p:cBhvr>
                                      <p:to x="100000" y="100000"/>
                                    </p:animScale>
                                    <p:animScale>
                                      <p:cBhvr>
                                        <p:cTn id="35" dur="26">
                                          <p:stCondLst>
                                            <p:cond delay="1808"/>
                                          </p:stCondLst>
                                        </p:cTn>
                                        <p:tgtEl>
                                          <p:spTgt spid="8199"/>
                                        </p:tgtEl>
                                      </p:cBhvr>
                                      <p:to x="100000" y="95000"/>
                                    </p:animScale>
                                    <p:animScale>
                                      <p:cBhvr>
                                        <p:cTn id="36" dur="166" decel="50000">
                                          <p:stCondLst>
                                            <p:cond delay="1834"/>
                                          </p:stCondLst>
                                        </p:cTn>
                                        <p:tgtEl>
                                          <p:spTgt spid="819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8" grpId="0"/>
      <p:bldP spid="819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129"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586803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0155" y="1397000"/>
            <a:ext cx="4627245"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8138" name="文本框 21"/>
          <p:cNvSpPr txBox="1">
            <a:spLocks noChangeArrowheads="1"/>
          </p:cNvSpPr>
          <p:nvPr/>
        </p:nvSpPr>
        <p:spPr bwMode="auto">
          <a:xfrm>
            <a:off x="1177925" y="1463675"/>
            <a:ext cx="4483735" cy="548640"/>
          </a:xfrm>
          <a:prstGeom prst="rect">
            <a:avLst/>
          </a:prstGeom>
          <a:noFill/>
          <a:ln w="9525">
            <a:noFill/>
            <a:miter lim="800000"/>
          </a:ln>
        </p:spPr>
        <p:txBody>
          <a:bodyPr wrap="square">
            <a:spAutoFit/>
          </a:bodyPr>
          <a:lstStyle/>
          <a:p>
            <a:r>
              <a:rPr lang="en-US" altLang="zh-CN" sz="2800" b="1">
                <a:solidFill>
                  <a:schemeClr val="bg1"/>
                </a:solidFill>
                <a:latin typeface="微软雅黑" pitchFamily="34" charset="-122"/>
                <a:ea typeface="微软雅黑" pitchFamily="34" charset="-122"/>
                <a:cs typeface="Tahoma" pitchFamily="34" charset="0"/>
              </a:rPr>
              <a:t>3</a:t>
            </a:r>
            <a:r>
              <a:rPr lang="zh-CN" altLang="en-US" sz="2800" b="1">
                <a:solidFill>
                  <a:schemeClr val="bg1"/>
                </a:solidFill>
                <a:latin typeface="微软雅黑" pitchFamily="34" charset="-122"/>
                <a:ea typeface="微软雅黑" pitchFamily="34" charset="-122"/>
                <a:cs typeface="Tahoma" pitchFamily="34" charset="0"/>
              </a:rPr>
              <a:t>、保持有效呼吸循环功能</a:t>
            </a:r>
          </a:p>
        </p:txBody>
      </p:sp>
      <p:sp>
        <p:nvSpPr>
          <p:cNvPr id="55311" name="Rectangle 15"/>
          <p:cNvSpPr>
            <a:spLocks noChangeArrowheads="1"/>
          </p:cNvSpPr>
          <p:nvPr/>
        </p:nvSpPr>
        <p:spPr bwMode="auto">
          <a:xfrm>
            <a:off x="1141730" y="2105660"/>
            <a:ext cx="6975475" cy="3108960"/>
          </a:xfrm>
          <a:prstGeom prst="rect">
            <a:avLst/>
          </a:prstGeom>
          <a:noFill/>
          <a:ln w="9525">
            <a:noFill/>
            <a:miter lim="800000"/>
          </a:ln>
        </p:spPr>
        <p:txBody>
          <a:bodyPr wrap="square" anchor="ctr">
            <a:spAutoFit/>
          </a:bodyPr>
          <a:lstStyle/>
          <a:p>
            <a:r>
              <a:rPr lang="zh-CN" altLang="en-US" sz="2800" b="1">
                <a:solidFill>
                  <a:srgbClr val="0066FF"/>
                </a:solidFill>
                <a:latin typeface="微软雅黑" pitchFamily="34" charset="-122"/>
                <a:ea typeface="微软雅黑" pitchFamily="34" charset="-122"/>
              </a:rPr>
              <a:t>①立即给予氧气吸入，以改善缺氧症</a:t>
            </a:r>
          </a:p>
          <a:p>
            <a:r>
              <a:rPr lang="zh-CN" altLang="en-US" sz="2800" b="1">
                <a:solidFill>
                  <a:srgbClr val="0066FF"/>
                </a:solidFill>
                <a:latin typeface="微软雅黑" pitchFamily="34" charset="-122"/>
                <a:ea typeface="微软雅黑" pitchFamily="34" charset="-122"/>
              </a:rPr>
              <a:t>②当呼吸受抑制时，应立即进行口对口人工呼吸，并注射尼可刹米或山梗菜碱等呼吸中枢兴奋剂。</a:t>
            </a:r>
          </a:p>
          <a:p>
            <a:r>
              <a:rPr lang="zh-CN" altLang="en-US" sz="2800" b="1">
                <a:solidFill>
                  <a:srgbClr val="0066FF"/>
                </a:solidFill>
                <a:latin typeface="微软雅黑" pitchFamily="34" charset="-122"/>
                <a:ea typeface="微软雅黑" pitchFamily="34" charset="-122"/>
              </a:rPr>
              <a:t>③喉头水肿影响呼吸时，应立即准备配合施行气管切开术。</a:t>
            </a:r>
          </a:p>
          <a:p>
            <a:r>
              <a:rPr lang="zh-CN" altLang="en-US" sz="2800" b="1">
                <a:solidFill>
                  <a:srgbClr val="0066FF"/>
                </a:solidFill>
                <a:latin typeface="微软雅黑" pitchFamily="34" charset="-122"/>
                <a:ea typeface="微软雅黑" pitchFamily="34" charset="-122"/>
              </a:rPr>
              <a:t>④患者心搏骤停时，立即进行心肺复苏抢救。</a:t>
            </a:r>
          </a:p>
        </p:txBody>
      </p:sp>
      <p:pic>
        <p:nvPicPr>
          <p:cNvPr id="55313" name="Picture 5" descr="203864175"/>
          <p:cNvPicPr>
            <a:picLocks noChangeAspect="1" noChangeArrowheads="1"/>
          </p:cNvPicPr>
          <p:nvPr/>
        </p:nvPicPr>
        <p:blipFill>
          <a:blip r:embed="rId2"/>
          <a:srcRect/>
          <a:stretch>
            <a:fillRect/>
          </a:stretch>
        </p:blipFill>
        <p:spPr bwMode="auto">
          <a:xfrm>
            <a:off x="8185785" y="2189480"/>
            <a:ext cx="2663825" cy="2663825"/>
          </a:xfrm>
          <a:prstGeom prst="rect">
            <a:avLst/>
          </a:prstGeom>
          <a:noFill/>
          <a:ln w="9525">
            <a:noFill/>
            <a:miter lim="800000"/>
            <a:headEnd/>
            <a:tailEnd/>
          </a:ln>
        </p:spPr>
      </p:pic>
      <p:pic>
        <p:nvPicPr>
          <p:cNvPr id="55314" name="Picture 6" descr="XUY6~]XR2B)%{D{J%RZB{WD"/>
          <p:cNvPicPr>
            <a:picLocks noChangeAspect="1" noChangeArrowheads="1"/>
          </p:cNvPicPr>
          <p:nvPr/>
        </p:nvPicPr>
        <p:blipFill>
          <a:blip r:embed="rId3"/>
          <a:srcRect/>
          <a:stretch>
            <a:fillRect/>
          </a:stretch>
        </p:blipFill>
        <p:spPr bwMode="auto">
          <a:xfrm>
            <a:off x="8185785" y="2189480"/>
            <a:ext cx="2592388" cy="2592388"/>
          </a:xfrm>
          <a:prstGeom prst="rect">
            <a:avLst/>
          </a:prstGeom>
          <a:noFill/>
          <a:ln w="9525">
            <a:noFill/>
            <a:miter lim="800000"/>
            <a:headEnd/>
            <a:tailEnd/>
          </a:ln>
        </p:spPr>
      </p:pic>
      <p:sp>
        <p:nvSpPr>
          <p:cNvPr id="3" name="矩形 2"/>
          <p:cNvSpPr/>
          <p:nvPr/>
        </p:nvSpPr>
        <p:spPr>
          <a:xfrm>
            <a:off x="0" y="257175"/>
            <a:ext cx="5955665" cy="57023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6087" name="文本框 15"/>
          <p:cNvSpPr txBox="1">
            <a:spLocks noChangeArrowheads="1"/>
          </p:cNvSpPr>
          <p:nvPr/>
        </p:nvSpPr>
        <p:spPr bwMode="auto">
          <a:xfrm>
            <a:off x="192405" y="257175"/>
            <a:ext cx="6033135" cy="596900"/>
          </a:xfrm>
          <a:prstGeom prst="rect">
            <a:avLst/>
          </a:prstGeom>
          <a:noFill/>
          <a:ln w="9525">
            <a:noFill/>
            <a:miter lim="800000"/>
          </a:ln>
        </p:spPr>
        <p:txBody>
          <a:bodyPr wrap="square">
            <a:spAutoFit/>
          </a:bodyPr>
          <a:lstStyle/>
          <a:p>
            <a:r>
              <a:rPr lang="zh-CN" altLang="en-US" sz="3100" b="1">
                <a:solidFill>
                  <a:schemeClr val="bg1"/>
                </a:solidFill>
                <a:latin typeface="微软雅黑" pitchFamily="34" charset="-122"/>
                <a:ea typeface="微软雅黑" pitchFamily="34" charset="-122"/>
              </a:rPr>
              <a:t>五、青霉素过敏休克的急救措施</a:t>
            </a:r>
            <a:endParaRPr lang="en-US" altLang="zh-CN" sz="3100" b="1">
              <a:solidFill>
                <a:schemeClr val="bg1"/>
              </a:solidFill>
              <a:latin typeface="微软雅黑" pitchFamily="34" charset="-122"/>
              <a:ea typeface="微软雅黑" pitchFamily="34" charset="-122"/>
            </a:endParaRPr>
          </a:p>
        </p:txBody>
      </p:sp>
      <p:sp>
        <p:nvSpPr>
          <p:cNvPr id="5" name="直角三角形 4"/>
          <p:cNvSpPr/>
          <p:nvPr/>
        </p:nvSpPr>
        <p:spPr>
          <a:xfrm flipV="1">
            <a:off x="510000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5311">
                                            <p:txEl>
                                              <p:pRg st="0" end="0"/>
                                            </p:txEl>
                                          </p:spTgt>
                                        </p:tgtEl>
                                        <p:attrNameLst>
                                          <p:attrName>style.visibility</p:attrName>
                                        </p:attrNameLst>
                                      </p:cBhvr>
                                      <p:to>
                                        <p:strVal val="visible"/>
                                      </p:to>
                                    </p:set>
                                    <p:anim calcmode="lin" valueType="num">
                                      <p:cBhvr additive="base">
                                        <p:cTn id="7" dur="500" fill="hold"/>
                                        <p:tgtEl>
                                          <p:spTgt spid="553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531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5311">
                                            <p:txEl>
                                              <p:pRg st="1" end="1"/>
                                            </p:txEl>
                                          </p:spTgt>
                                        </p:tgtEl>
                                        <p:attrNameLst>
                                          <p:attrName>style.visibility</p:attrName>
                                        </p:attrNameLst>
                                      </p:cBhvr>
                                      <p:to>
                                        <p:strVal val="visible"/>
                                      </p:to>
                                    </p:set>
                                    <p:anim calcmode="lin" valueType="num">
                                      <p:cBhvr additive="base">
                                        <p:cTn id="11" dur="500" fill="hold"/>
                                        <p:tgtEl>
                                          <p:spTgt spid="5531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5311">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5313"/>
                                        </p:tgtEl>
                                        <p:attrNameLst>
                                          <p:attrName>style.visibility</p:attrName>
                                        </p:attrNameLst>
                                      </p:cBhvr>
                                      <p:to>
                                        <p:strVal val="visible"/>
                                      </p:to>
                                    </p:set>
                                    <p:anim calcmode="lin" valueType="num">
                                      <p:cBhvr additive="base">
                                        <p:cTn id="15" dur="500" fill="hold"/>
                                        <p:tgtEl>
                                          <p:spTgt spid="55313"/>
                                        </p:tgtEl>
                                        <p:attrNameLst>
                                          <p:attrName>ppt_x</p:attrName>
                                        </p:attrNameLst>
                                      </p:cBhvr>
                                      <p:tavLst>
                                        <p:tav tm="0">
                                          <p:val>
                                            <p:strVal val="#ppt_x"/>
                                          </p:val>
                                        </p:tav>
                                        <p:tav tm="100000">
                                          <p:val>
                                            <p:strVal val="#ppt_x"/>
                                          </p:val>
                                        </p:tav>
                                      </p:tavLst>
                                    </p:anim>
                                    <p:anim calcmode="lin" valueType="num">
                                      <p:cBhvr additive="base">
                                        <p:cTn id="16" dur="500" fill="hold"/>
                                        <p:tgtEl>
                                          <p:spTgt spid="5531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xit" presetSubtype="4" fill="hold" nodeType="clickEffect">
                                  <p:stCondLst>
                                    <p:cond delay="0"/>
                                  </p:stCondLst>
                                  <p:childTnLst>
                                    <p:anim calcmode="lin" valueType="num">
                                      <p:cBhvr additive="base">
                                        <p:cTn id="20" dur="500"/>
                                        <p:tgtEl>
                                          <p:spTgt spid="55313"/>
                                        </p:tgtEl>
                                        <p:attrNameLst>
                                          <p:attrName>ppt_x</p:attrName>
                                        </p:attrNameLst>
                                      </p:cBhvr>
                                      <p:tavLst>
                                        <p:tav tm="0">
                                          <p:val>
                                            <p:strVal val="ppt_x"/>
                                          </p:val>
                                        </p:tav>
                                        <p:tav tm="100000">
                                          <p:val>
                                            <p:strVal val="ppt_x"/>
                                          </p:val>
                                        </p:tav>
                                      </p:tavLst>
                                    </p:anim>
                                    <p:anim calcmode="lin" valueType="num">
                                      <p:cBhvr additive="base">
                                        <p:cTn id="21" dur="500"/>
                                        <p:tgtEl>
                                          <p:spTgt spid="55313"/>
                                        </p:tgtEl>
                                        <p:attrNameLst>
                                          <p:attrName>ppt_y</p:attrName>
                                        </p:attrNameLst>
                                      </p:cBhvr>
                                      <p:tavLst>
                                        <p:tav tm="0">
                                          <p:val>
                                            <p:strVal val="ppt_y"/>
                                          </p:val>
                                        </p:tav>
                                        <p:tav tm="100000">
                                          <p:val>
                                            <p:strVal val="1+ppt_h/2"/>
                                          </p:val>
                                        </p:tav>
                                      </p:tavLst>
                                    </p:anim>
                                    <p:set>
                                      <p:cBhvr>
                                        <p:cTn id="22" dur="1" fill="hold">
                                          <p:stCondLst>
                                            <p:cond delay="499"/>
                                          </p:stCondLst>
                                        </p:cTn>
                                        <p:tgtEl>
                                          <p:spTgt spid="55313"/>
                                        </p:tgtEl>
                                        <p:attrNameLst>
                                          <p:attrName>style.visibility</p:attrName>
                                        </p:attrNameLst>
                                      </p:cBhvr>
                                      <p:to>
                                        <p:strVal val="hidden"/>
                                      </p:to>
                                    </p:set>
                                  </p:childTnLst>
                                </p:cTn>
                              </p:par>
                              <p:par>
                                <p:cTn id="23" presetID="2" presetClass="entr" presetSubtype="4" fill="hold" nodeType="withEffect">
                                  <p:stCondLst>
                                    <p:cond delay="0"/>
                                  </p:stCondLst>
                                  <p:childTnLst>
                                    <p:set>
                                      <p:cBhvr>
                                        <p:cTn id="24" dur="1" fill="hold">
                                          <p:stCondLst>
                                            <p:cond delay="0"/>
                                          </p:stCondLst>
                                        </p:cTn>
                                        <p:tgtEl>
                                          <p:spTgt spid="55311">
                                            <p:txEl>
                                              <p:pRg st="2" end="2"/>
                                            </p:txEl>
                                          </p:spTgt>
                                        </p:tgtEl>
                                        <p:attrNameLst>
                                          <p:attrName>style.visibility</p:attrName>
                                        </p:attrNameLst>
                                      </p:cBhvr>
                                      <p:to>
                                        <p:strVal val="visible"/>
                                      </p:to>
                                    </p:set>
                                    <p:anim calcmode="lin" valueType="num">
                                      <p:cBhvr additive="base">
                                        <p:cTn id="25" dur="500" fill="hold"/>
                                        <p:tgtEl>
                                          <p:spTgt spid="55311">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5311">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55314"/>
                                        </p:tgtEl>
                                        <p:attrNameLst>
                                          <p:attrName>style.visibility</p:attrName>
                                        </p:attrNameLst>
                                      </p:cBhvr>
                                      <p:to>
                                        <p:strVal val="visible"/>
                                      </p:to>
                                    </p:set>
                                    <p:anim calcmode="lin" valueType="num">
                                      <p:cBhvr additive="base">
                                        <p:cTn id="29" dur="500" fill="hold"/>
                                        <p:tgtEl>
                                          <p:spTgt spid="55314"/>
                                        </p:tgtEl>
                                        <p:attrNameLst>
                                          <p:attrName>ppt_x</p:attrName>
                                        </p:attrNameLst>
                                      </p:cBhvr>
                                      <p:tavLst>
                                        <p:tav tm="0">
                                          <p:val>
                                            <p:strVal val="#ppt_x"/>
                                          </p:val>
                                        </p:tav>
                                        <p:tav tm="100000">
                                          <p:val>
                                            <p:strVal val="#ppt_x"/>
                                          </p:val>
                                        </p:tav>
                                      </p:tavLst>
                                    </p:anim>
                                    <p:anim calcmode="lin" valueType="num">
                                      <p:cBhvr additive="base">
                                        <p:cTn id="30" dur="500" fill="hold"/>
                                        <p:tgtEl>
                                          <p:spTgt spid="5531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xit" presetSubtype="4" fill="hold" nodeType="clickEffect">
                                  <p:stCondLst>
                                    <p:cond delay="0"/>
                                  </p:stCondLst>
                                  <p:childTnLst>
                                    <p:anim calcmode="lin" valueType="num">
                                      <p:cBhvr additive="base">
                                        <p:cTn id="34" dur="500"/>
                                        <p:tgtEl>
                                          <p:spTgt spid="55314"/>
                                        </p:tgtEl>
                                        <p:attrNameLst>
                                          <p:attrName>ppt_x</p:attrName>
                                        </p:attrNameLst>
                                      </p:cBhvr>
                                      <p:tavLst>
                                        <p:tav tm="0">
                                          <p:val>
                                            <p:strVal val="ppt_x"/>
                                          </p:val>
                                        </p:tav>
                                        <p:tav tm="100000">
                                          <p:val>
                                            <p:strVal val="ppt_x"/>
                                          </p:val>
                                        </p:tav>
                                      </p:tavLst>
                                    </p:anim>
                                    <p:anim calcmode="lin" valueType="num">
                                      <p:cBhvr additive="base">
                                        <p:cTn id="35" dur="500"/>
                                        <p:tgtEl>
                                          <p:spTgt spid="55314"/>
                                        </p:tgtEl>
                                        <p:attrNameLst>
                                          <p:attrName>ppt_y</p:attrName>
                                        </p:attrNameLst>
                                      </p:cBhvr>
                                      <p:tavLst>
                                        <p:tav tm="0">
                                          <p:val>
                                            <p:strVal val="ppt_y"/>
                                          </p:val>
                                        </p:tav>
                                        <p:tav tm="100000">
                                          <p:val>
                                            <p:strVal val="1+ppt_h/2"/>
                                          </p:val>
                                        </p:tav>
                                      </p:tavLst>
                                    </p:anim>
                                    <p:set>
                                      <p:cBhvr>
                                        <p:cTn id="36" dur="1" fill="hold">
                                          <p:stCondLst>
                                            <p:cond delay="499"/>
                                          </p:stCondLst>
                                        </p:cTn>
                                        <p:tgtEl>
                                          <p:spTgt spid="55314"/>
                                        </p:tgtEl>
                                        <p:attrNameLst>
                                          <p:attrName>style.visibility</p:attrName>
                                        </p:attrNameLst>
                                      </p:cBhvr>
                                      <p:to>
                                        <p:strVal val="hidden"/>
                                      </p:to>
                                    </p:set>
                                  </p:childTnLst>
                                </p:cTn>
                              </p:par>
                              <p:par>
                                <p:cTn id="37" presetID="2" presetClass="entr" presetSubtype="4" fill="hold" nodeType="withEffect">
                                  <p:stCondLst>
                                    <p:cond delay="0"/>
                                  </p:stCondLst>
                                  <p:childTnLst>
                                    <p:set>
                                      <p:cBhvr>
                                        <p:cTn id="38" dur="1" fill="hold">
                                          <p:stCondLst>
                                            <p:cond delay="0"/>
                                          </p:stCondLst>
                                        </p:cTn>
                                        <p:tgtEl>
                                          <p:spTgt spid="55311">
                                            <p:txEl>
                                              <p:pRg st="3" end="3"/>
                                            </p:txEl>
                                          </p:spTgt>
                                        </p:tgtEl>
                                        <p:attrNameLst>
                                          <p:attrName>style.visibility</p:attrName>
                                        </p:attrNameLst>
                                      </p:cBhvr>
                                      <p:to>
                                        <p:strVal val="visible"/>
                                      </p:to>
                                    </p:set>
                                    <p:anim calcmode="lin" valueType="num">
                                      <p:cBhvr additive="base">
                                        <p:cTn id="39" dur="500" fill="hold"/>
                                        <p:tgtEl>
                                          <p:spTgt spid="55311">
                                            <p:txEl>
                                              <p:pRg st="3" end="3"/>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531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3"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9162" name="文本框 21"/>
          <p:cNvSpPr txBox="1">
            <a:spLocks noChangeArrowheads="1"/>
          </p:cNvSpPr>
          <p:nvPr/>
        </p:nvSpPr>
        <p:spPr bwMode="auto">
          <a:xfrm>
            <a:off x="1371600" y="1436688"/>
            <a:ext cx="4133850" cy="548640"/>
          </a:xfrm>
          <a:prstGeom prst="rect">
            <a:avLst/>
          </a:prstGeom>
          <a:noFill/>
          <a:ln w="9525">
            <a:noFill/>
            <a:miter lim="800000"/>
          </a:ln>
        </p:spPr>
        <p:txBody>
          <a:bodyPr>
            <a:spAutoFit/>
          </a:bodyPr>
          <a:lstStyle/>
          <a:p>
            <a:r>
              <a:rPr lang="en-US" altLang="zh-CN" sz="2800" b="1">
                <a:solidFill>
                  <a:schemeClr val="bg1"/>
                </a:solidFill>
                <a:latin typeface="微软雅黑" pitchFamily="34" charset="-122"/>
                <a:ea typeface="微软雅黑" pitchFamily="34" charset="-122"/>
                <a:cs typeface="Tahoma" pitchFamily="34" charset="0"/>
              </a:rPr>
              <a:t>4</a:t>
            </a:r>
            <a:r>
              <a:rPr lang="zh-CN" altLang="en-US" sz="2800" b="1">
                <a:solidFill>
                  <a:schemeClr val="bg1"/>
                </a:solidFill>
                <a:latin typeface="微软雅黑" pitchFamily="34" charset="-122"/>
                <a:ea typeface="微软雅黑" pitchFamily="34" charset="-122"/>
                <a:cs typeface="Tahoma" pitchFamily="34" charset="0"/>
              </a:rPr>
              <a:t>、根据医嘱给药</a:t>
            </a:r>
          </a:p>
        </p:txBody>
      </p:sp>
      <p:sp>
        <p:nvSpPr>
          <p:cNvPr id="49167" name="Rectangle 15"/>
          <p:cNvSpPr>
            <a:spLocks noChangeArrowheads="1"/>
          </p:cNvSpPr>
          <p:nvPr/>
        </p:nvSpPr>
        <p:spPr bwMode="auto">
          <a:xfrm>
            <a:off x="1485900" y="2383155"/>
            <a:ext cx="9083040" cy="2651760"/>
          </a:xfrm>
          <a:prstGeom prst="rect">
            <a:avLst/>
          </a:prstGeom>
          <a:noFill/>
          <a:ln w="9525">
            <a:noFill/>
            <a:miter lim="800000"/>
          </a:ln>
        </p:spPr>
        <p:txBody>
          <a:bodyPr wrap="square" anchor="ctr">
            <a:spAutoFit/>
          </a:bodyPr>
          <a:lstStyle/>
          <a:p>
            <a:pPr>
              <a:lnSpc>
                <a:spcPct val="150000"/>
              </a:lnSpc>
              <a:buFont typeface="Wingdings" pitchFamily="2" charset="2"/>
              <a:buChar char="u"/>
            </a:pPr>
            <a:r>
              <a:rPr lang="zh-CN" altLang="en-US" sz="2800" b="1">
                <a:solidFill>
                  <a:srgbClr val="0066FF"/>
                </a:solidFill>
                <a:latin typeface="微软雅黑" pitchFamily="34" charset="-122"/>
                <a:ea typeface="微软雅黑" pitchFamily="34" charset="-122"/>
              </a:rPr>
              <a:t>地塞米松</a:t>
            </a:r>
            <a:r>
              <a:rPr lang="en-US" altLang="zh-CN" sz="2800" b="1">
                <a:solidFill>
                  <a:srgbClr val="0066FF"/>
                </a:solidFill>
                <a:latin typeface="微软雅黑" pitchFamily="34" charset="-122"/>
                <a:ea typeface="微软雅黑" pitchFamily="34" charset="-122"/>
              </a:rPr>
              <a:t>5</a:t>
            </a:r>
            <a:r>
              <a:rPr lang="zh-CN" altLang="en-US" sz="2800" b="1">
                <a:solidFill>
                  <a:srgbClr val="0066FF"/>
                </a:solidFill>
                <a:latin typeface="微软雅黑" pitchFamily="34" charset="-122"/>
                <a:ea typeface="微软雅黑" pitchFamily="34" charset="-122"/>
              </a:rPr>
              <a:t>～</a:t>
            </a:r>
            <a:r>
              <a:rPr lang="en-US" altLang="zh-CN" sz="2800" b="1">
                <a:solidFill>
                  <a:srgbClr val="0066FF"/>
                </a:solidFill>
                <a:latin typeface="微软雅黑" pitchFamily="34" charset="-122"/>
                <a:ea typeface="微软雅黑" pitchFamily="34" charset="-122"/>
              </a:rPr>
              <a:t>10mg</a:t>
            </a:r>
            <a:r>
              <a:rPr lang="zh-CN" altLang="en-US" sz="2800" b="1">
                <a:solidFill>
                  <a:srgbClr val="0066FF"/>
                </a:solidFill>
                <a:latin typeface="微软雅黑" pitchFamily="34" charset="-122"/>
                <a:ea typeface="微软雅黑" pitchFamily="34" charset="-122"/>
              </a:rPr>
              <a:t>静脉注射或用氢化可的松</a:t>
            </a:r>
            <a:r>
              <a:rPr lang="en-US" altLang="zh-CN" sz="2800" b="1">
                <a:solidFill>
                  <a:srgbClr val="0066FF"/>
                </a:solidFill>
                <a:latin typeface="微软雅黑" pitchFamily="34" charset="-122"/>
                <a:ea typeface="微软雅黑" pitchFamily="34" charset="-122"/>
              </a:rPr>
              <a:t>200mg</a:t>
            </a:r>
            <a:r>
              <a:rPr lang="zh-CN" altLang="en-US" sz="2800" b="1">
                <a:solidFill>
                  <a:srgbClr val="0066FF"/>
                </a:solidFill>
                <a:latin typeface="微软雅黑" pitchFamily="34" charset="-122"/>
                <a:ea typeface="微软雅黑" pitchFamily="34" charset="-122"/>
              </a:rPr>
              <a:t>加入</a:t>
            </a:r>
            <a:r>
              <a:rPr lang="en-US" altLang="zh-CN" sz="2800" b="1">
                <a:solidFill>
                  <a:srgbClr val="0066FF"/>
                </a:solidFill>
                <a:latin typeface="微软雅黑" pitchFamily="34" charset="-122"/>
                <a:ea typeface="微软雅黑" pitchFamily="34" charset="-122"/>
              </a:rPr>
              <a:t>5</a:t>
            </a:r>
            <a:r>
              <a:rPr lang="zh-CN" altLang="en-US" sz="2800" b="1">
                <a:solidFill>
                  <a:srgbClr val="0066FF"/>
                </a:solidFill>
                <a:latin typeface="微软雅黑" pitchFamily="34" charset="-122"/>
                <a:ea typeface="微软雅黑" pitchFamily="34" charset="-122"/>
              </a:rPr>
              <a:t>％～</a:t>
            </a:r>
            <a:r>
              <a:rPr lang="en-US" altLang="zh-CN" sz="2800" b="1">
                <a:solidFill>
                  <a:srgbClr val="0066FF"/>
                </a:solidFill>
                <a:latin typeface="微软雅黑" pitchFamily="34" charset="-122"/>
                <a:ea typeface="微软雅黑" pitchFamily="34" charset="-122"/>
              </a:rPr>
              <a:t>10</a:t>
            </a:r>
            <a:r>
              <a:rPr lang="zh-CN" altLang="en-US" sz="2800" b="1">
                <a:solidFill>
                  <a:srgbClr val="0066FF"/>
                </a:solidFill>
                <a:latin typeface="微软雅黑" pitchFamily="34" charset="-122"/>
                <a:ea typeface="微软雅黑" pitchFamily="34" charset="-122"/>
              </a:rPr>
              <a:t>％葡萄糖溶液</a:t>
            </a:r>
            <a:r>
              <a:rPr lang="en-US" altLang="zh-CN" sz="2800" b="1">
                <a:solidFill>
                  <a:srgbClr val="0066FF"/>
                </a:solidFill>
                <a:latin typeface="微软雅黑" pitchFamily="34" charset="-122"/>
                <a:ea typeface="微软雅黑" pitchFamily="34" charset="-122"/>
              </a:rPr>
              <a:t>500mL</a:t>
            </a:r>
            <a:r>
              <a:rPr lang="zh-CN" altLang="en-US" sz="2800" b="1">
                <a:solidFill>
                  <a:srgbClr val="0066FF"/>
                </a:solidFill>
                <a:latin typeface="微软雅黑" pitchFamily="34" charset="-122"/>
                <a:ea typeface="微软雅黑" pitchFamily="34" charset="-122"/>
              </a:rPr>
              <a:t>中静脉滴注</a:t>
            </a:r>
          </a:p>
          <a:p>
            <a:pPr>
              <a:lnSpc>
                <a:spcPct val="150000"/>
              </a:lnSpc>
              <a:buFont typeface="Wingdings" pitchFamily="2" charset="2"/>
              <a:buChar char="u"/>
            </a:pPr>
            <a:r>
              <a:rPr lang="zh-CN" altLang="en-US" sz="2800" b="1">
                <a:solidFill>
                  <a:srgbClr val="0066FF"/>
                </a:solidFill>
                <a:latin typeface="微软雅黑" pitchFamily="34" charset="-122"/>
                <a:ea typeface="微软雅黑" pitchFamily="34" charset="-122"/>
              </a:rPr>
              <a:t>根据病情给予升压药物（如多巴胺、间羟胺等）、纠正酸中毒和抗组胺类药物等。</a:t>
            </a:r>
          </a:p>
        </p:txBody>
      </p:sp>
      <p:sp>
        <p:nvSpPr>
          <p:cNvPr id="3" name="矩形 2"/>
          <p:cNvSpPr/>
          <p:nvPr/>
        </p:nvSpPr>
        <p:spPr>
          <a:xfrm>
            <a:off x="0" y="257175"/>
            <a:ext cx="5955665" cy="57023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6087" name="文本框 15"/>
          <p:cNvSpPr txBox="1">
            <a:spLocks noChangeArrowheads="1"/>
          </p:cNvSpPr>
          <p:nvPr/>
        </p:nvSpPr>
        <p:spPr bwMode="auto">
          <a:xfrm>
            <a:off x="192405" y="257175"/>
            <a:ext cx="6033135" cy="596900"/>
          </a:xfrm>
          <a:prstGeom prst="rect">
            <a:avLst/>
          </a:prstGeom>
          <a:noFill/>
          <a:ln w="9525">
            <a:noFill/>
            <a:miter lim="800000"/>
          </a:ln>
        </p:spPr>
        <p:txBody>
          <a:bodyPr wrap="square">
            <a:spAutoFit/>
          </a:bodyPr>
          <a:lstStyle/>
          <a:p>
            <a:r>
              <a:rPr lang="zh-CN" altLang="en-US" sz="3100" b="1">
                <a:solidFill>
                  <a:schemeClr val="bg1"/>
                </a:solidFill>
                <a:latin typeface="微软雅黑" pitchFamily="34" charset="-122"/>
                <a:ea typeface="微软雅黑" pitchFamily="34" charset="-122"/>
              </a:rPr>
              <a:t>五、青霉素过敏休克的急救措施</a:t>
            </a:r>
            <a:endParaRPr lang="en-US" altLang="zh-CN" sz="3100" b="1">
              <a:solidFill>
                <a:schemeClr val="bg1"/>
              </a:solidFill>
              <a:latin typeface="微软雅黑" pitchFamily="34" charset="-122"/>
              <a:ea typeface="微软雅黑" pitchFamily="34" charset="-122"/>
            </a:endParaRPr>
          </a:p>
        </p:txBody>
      </p:sp>
      <p:sp>
        <p:nvSpPr>
          <p:cNvPr id="5" name="直角三角形 4"/>
          <p:cNvSpPr/>
          <p:nvPr/>
        </p:nvSpPr>
        <p:spPr>
          <a:xfrm flipV="1">
            <a:off x="510000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9167"/>
                                        </p:tgtEl>
                                        <p:attrNameLst>
                                          <p:attrName>style.visibility</p:attrName>
                                        </p:attrNameLst>
                                      </p:cBhvr>
                                      <p:to>
                                        <p:strVal val="visible"/>
                                      </p:to>
                                    </p:set>
                                    <p:anim calcmode="lin" valueType="num">
                                      <p:cBhvr additive="base">
                                        <p:cTn id="7" dur="500" fill="hold"/>
                                        <p:tgtEl>
                                          <p:spTgt spid="49167"/>
                                        </p:tgtEl>
                                        <p:attrNameLst>
                                          <p:attrName>ppt_x</p:attrName>
                                        </p:attrNameLst>
                                      </p:cBhvr>
                                      <p:tavLst>
                                        <p:tav tm="0">
                                          <p:val>
                                            <p:strVal val="#ppt_x"/>
                                          </p:val>
                                        </p:tav>
                                        <p:tav tm="100000">
                                          <p:val>
                                            <p:strVal val="#ppt_x"/>
                                          </p:val>
                                        </p:tav>
                                      </p:tavLst>
                                    </p:anim>
                                    <p:anim calcmode="lin" valueType="num">
                                      <p:cBhvr additive="base">
                                        <p:cTn id="8" dur="500" fill="hold"/>
                                        <p:tgtEl>
                                          <p:spTgt spid="491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6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177"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0186" name="文本框 21"/>
          <p:cNvSpPr txBox="1">
            <a:spLocks noChangeArrowheads="1"/>
          </p:cNvSpPr>
          <p:nvPr/>
        </p:nvSpPr>
        <p:spPr bwMode="auto">
          <a:xfrm>
            <a:off x="1608138" y="1436688"/>
            <a:ext cx="4133850" cy="548640"/>
          </a:xfrm>
          <a:prstGeom prst="rect">
            <a:avLst/>
          </a:prstGeom>
          <a:noFill/>
          <a:ln w="9525">
            <a:noFill/>
            <a:miter lim="800000"/>
          </a:ln>
        </p:spPr>
        <p:txBody>
          <a:bodyPr>
            <a:spAutoFit/>
          </a:bodyPr>
          <a:lstStyle/>
          <a:p>
            <a:r>
              <a:rPr lang="en-US" altLang="zh-CN" sz="2800" b="1">
                <a:solidFill>
                  <a:schemeClr val="bg1"/>
                </a:solidFill>
                <a:latin typeface="微软雅黑" pitchFamily="34" charset="-122"/>
                <a:ea typeface="微软雅黑" pitchFamily="34" charset="-122"/>
                <a:cs typeface="Tahoma" pitchFamily="34" charset="0"/>
              </a:rPr>
              <a:t>5</a:t>
            </a:r>
            <a:r>
              <a:rPr lang="zh-CN" altLang="en-US" sz="2800" b="1">
                <a:solidFill>
                  <a:schemeClr val="bg1"/>
                </a:solidFill>
                <a:latin typeface="微软雅黑" pitchFamily="34" charset="-122"/>
                <a:ea typeface="微软雅黑" pitchFamily="34" charset="-122"/>
                <a:cs typeface="Tahoma" pitchFamily="34" charset="0"/>
              </a:rPr>
              <a:t>、观察与记录</a:t>
            </a:r>
          </a:p>
        </p:txBody>
      </p:sp>
      <p:sp>
        <p:nvSpPr>
          <p:cNvPr id="60432" name="Rectangle 16"/>
          <p:cNvSpPr>
            <a:spLocks noChangeArrowheads="1"/>
          </p:cNvSpPr>
          <p:nvPr/>
        </p:nvSpPr>
        <p:spPr bwMode="auto">
          <a:xfrm>
            <a:off x="1246505" y="2170748"/>
            <a:ext cx="5478463" cy="2735580"/>
          </a:xfrm>
          <a:prstGeom prst="rect">
            <a:avLst/>
          </a:prstGeom>
          <a:noFill/>
          <a:ln w="9525">
            <a:noFill/>
            <a:miter lim="800000"/>
          </a:ln>
        </p:spPr>
        <p:txBody>
          <a:bodyPr anchor="ctr">
            <a:spAutoFit/>
          </a:bodyPr>
          <a:lstStyle/>
          <a:p>
            <a:pPr>
              <a:lnSpc>
                <a:spcPct val="155000"/>
              </a:lnSpc>
              <a:buFont typeface="Wingdings" pitchFamily="2" charset="2"/>
              <a:buChar char="u"/>
            </a:pPr>
            <a:r>
              <a:rPr lang="zh-CN" altLang="en-US" sz="2800" b="1">
                <a:solidFill>
                  <a:srgbClr val="0066FF"/>
                </a:solidFill>
                <a:latin typeface="微软雅黑" pitchFamily="34" charset="-122"/>
                <a:ea typeface="微软雅黑" pitchFamily="34" charset="-122"/>
              </a:rPr>
              <a:t>密切观察患者呼吸、脉搏、血压、神志、尿量等。</a:t>
            </a:r>
          </a:p>
          <a:p>
            <a:pPr>
              <a:lnSpc>
                <a:spcPct val="155000"/>
              </a:lnSpc>
              <a:buFont typeface="Wingdings" pitchFamily="2" charset="2"/>
              <a:buChar char="u"/>
            </a:pPr>
            <a:r>
              <a:rPr lang="zh-CN" altLang="en-US" sz="2800" b="1">
                <a:solidFill>
                  <a:srgbClr val="0066FF"/>
                </a:solidFill>
                <a:latin typeface="微软雅黑" pitchFamily="34" charset="-122"/>
                <a:ea typeface="微软雅黑" pitchFamily="34" charset="-122"/>
              </a:rPr>
              <a:t>对病情动态变化做好护理记录。</a:t>
            </a:r>
          </a:p>
          <a:p>
            <a:pPr>
              <a:lnSpc>
                <a:spcPct val="155000"/>
              </a:lnSpc>
              <a:buFont typeface="Wingdings" pitchFamily="2" charset="2"/>
              <a:buChar char="u"/>
            </a:pPr>
            <a:r>
              <a:rPr lang="zh-CN" altLang="en-US" sz="2800" b="1">
                <a:solidFill>
                  <a:srgbClr val="0066FF"/>
                </a:solidFill>
                <a:latin typeface="微软雅黑" pitchFamily="34" charset="-122"/>
                <a:ea typeface="微软雅黑" pitchFamily="34" charset="-122"/>
              </a:rPr>
              <a:t>患者未脱离危险期，不宜搬动。</a:t>
            </a:r>
          </a:p>
        </p:txBody>
      </p:sp>
      <p:pic>
        <p:nvPicPr>
          <p:cNvPr id="60433" name="Picture 10" descr="I7W~]HBCNFALPIU]B@DPBKO"/>
          <p:cNvPicPr>
            <a:picLocks noChangeAspect="1" noChangeArrowheads="1"/>
          </p:cNvPicPr>
          <p:nvPr/>
        </p:nvPicPr>
        <p:blipFill>
          <a:blip r:embed="rId2"/>
          <a:srcRect/>
          <a:stretch>
            <a:fillRect/>
          </a:stretch>
        </p:blipFill>
        <p:spPr bwMode="auto">
          <a:xfrm>
            <a:off x="7009130" y="2065020"/>
            <a:ext cx="3738245" cy="3124200"/>
          </a:xfrm>
          <a:prstGeom prst="rect">
            <a:avLst/>
          </a:prstGeom>
          <a:noFill/>
          <a:ln w="9525">
            <a:noFill/>
            <a:miter lim="800000"/>
            <a:headEnd/>
            <a:tailEnd/>
          </a:ln>
        </p:spPr>
      </p:pic>
      <p:sp>
        <p:nvSpPr>
          <p:cNvPr id="3" name="矩形 2"/>
          <p:cNvSpPr/>
          <p:nvPr/>
        </p:nvSpPr>
        <p:spPr>
          <a:xfrm>
            <a:off x="0" y="257175"/>
            <a:ext cx="5955665" cy="57023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6087" name="文本框 15"/>
          <p:cNvSpPr txBox="1">
            <a:spLocks noChangeArrowheads="1"/>
          </p:cNvSpPr>
          <p:nvPr/>
        </p:nvSpPr>
        <p:spPr bwMode="auto">
          <a:xfrm>
            <a:off x="192405" y="257175"/>
            <a:ext cx="6033135" cy="596900"/>
          </a:xfrm>
          <a:prstGeom prst="rect">
            <a:avLst/>
          </a:prstGeom>
          <a:noFill/>
          <a:ln w="9525">
            <a:noFill/>
            <a:miter lim="800000"/>
          </a:ln>
        </p:spPr>
        <p:txBody>
          <a:bodyPr wrap="square">
            <a:spAutoFit/>
          </a:bodyPr>
          <a:lstStyle/>
          <a:p>
            <a:r>
              <a:rPr lang="zh-CN" altLang="en-US" sz="3100" b="1">
                <a:solidFill>
                  <a:schemeClr val="bg1"/>
                </a:solidFill>
                <a:latin typeface="微软雅黑" pitchFamily="34" charset="-122"/>
                <a:ea typeface="微软雅黑" pitchFamily="34" charset="-122"/>
              </a:rPr>
              <a:t>五、青霉素过敏休克的急救措施</a:t>
            </a:r>
            <a:endParaRPr lang="en-US" altLang="zh-CN" sz="3100" b="1">
              <a:solidFill>
                <a:schemeClr val="bg1"/>
              </a:solidFill>
              <a:latin typeface="微软雅黑" pitchFamily="34" charset="-122"/>
              <a:ea typeface="微软雅黑" pitchFamily="34" charset="-122"/>
            </a:endParaRPr>
          </a:p>
        </p:txBody>
      </p:sp>
      <p:sp>
        <p:nvSpPr>
          <p:cNvPr id="5" name="直角三角形 4"/>
          <p:cNvSpPr/>
          <p:nvPr/>
        </p:nvSpPr>
        <p:spPr>
          <a:xfrm flipV="1">
            <a:off x="510000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0432"/>
                                        </p:tgtEl>
                                        <p:attrNameLst>
                                          <p:attrName>style.visibility</p:attrName>
                                        </p:attrNameLst>
                                      </p:cBhvr>
                                      <p:to>
                                        <p:strVal val="visible"/>
                                      </p:to>
                                    </p:set>
                                    <p:anim calcmode="lin" valueType="num">
                                      <p:cBhvr additive="base">
                                        <p:cTn id="7" dur="500" fill="hold"/>
                                        <p:tgtEl>
                                          <p:spTgt spid="60432"/>
                                        </p:tgtEl>
                                        <p:attrNameLst>
                                          <p:attrName>ppt_x</p:attrName>
                                        </p:attrNameLst>
                                      </p:cBhvr>
                                      <p:tavLst>
                                        <p:tav tm="0">
                                          <p:val>
                                            <p:strVal val="#ppt_x"/>
                                          </p:val>
                                        </p:tav>
                                        <p:tav tm="100000">
                                          <p:val>
                                            <p:strVal val="#ppt_x"/>
                                          </p:val>
                                        </p:tav>
                                      </p:tavLst>
                                    </p:anim>
                                    <p:anim calcmode="lin" valueType="num">
                                      <p:cBhvr additive="base">
                                        <p:cTn id="8" dur="500" fill="hold"/>
                                        <p:tgtEl>
                                          <p:spTgt spid="6043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0433"/>
                                        </p:tgtEl>
                                        <p:attrNameLst>
                                          <p:attrName>style.visibility</p:attrName>
                                        </p:attrNameLst>
                                      </p:cBhvr>
                                      <p:to>
                                        <p:strVal val="visible"/>
                                      </p:to>
                                    </p:set>
                                    <p:anim calcmode="lin" valueType="num">
                                      <p:cBhvr additive="base">
                                        <p:cTn id="11" dur="500" fill="hold"/>
                                        <p:tgtEl>
                                          <p:spTgt spid="60433"/>
                                        </p:tgtEl>
                                        <p:attrNameLst>
                                          <p:attrName>ppt_x</p:attrName>
                                        </p:attrNameLst>
                                      </p:cBhvr>
                                      <p:tavLst>
                                        <p:tav tm="0">
                                          <p:val>
                                            <p:strVal val="#ppt_x"/>
                                          </p:val>
                                        </p:tav>
                                        <p:tav tm="100000">
                                          <p:val>
                                            <p:strVal val="#ppt_x"/>
                                          </p:val>
                                        </p:tav>
                                      </p:tavLst>
                                    </p:anim>
                                    <p:anim calcmode="lin" valueType="num">
                                      <p:cBhvr additive="base">
                                        <p:cTn id="12" dur="500" fill="hold"/>
                                        <p:tgtEl>
                                          <p:spTgt spid="604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3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1202" name="文本框 12"/>
          <p:cNvSpPr txBox="1">
            <a:spLocks noChangeArrowheads="1"/>
          </p:cNvSpPr>
          <p:nvPr/>
        </p:nvSpPr>
        <p:spPr bwMode="auto">
          <a:xfrm>
            <a:off x="0" y="271463"/>
            <a:ext cx="6491288" cy="457200"/>
          </a:xfrm>
          <a:prstGeom prst="rect">
            <a:avLst/>
          </a:prstGeom>
          <a:noFill/>
          <a:ln w="9525">
            <a:noFill/>
            <a:miter lim="800000"/>
          </a:ln>
        </p:spPr>
        <p:txBody>
          <a:bodyPr>
            <a:spAutoFit/>
          </a:bodyPr>
          <a:lstStyle/>
          <a:p>
            <a:r>
              <a:rPr lang="zh-CN" altLang="en-US" sz="2400" b="1">
                <a:solidFill>
                  <a:schemeClr val="bg1"/>
                </a:solidFill>
                <a:latin typeface="微软雅黑" pitchFamily="34" charset="-122"/>
                <a:ea typeface="微软雅黑" pitchFamily="34" charset="-122"/>
              </a:rPr>
              <a:t>青霉素过敏试验和过敏反应的处理</a:t>
            </a:r>
          </a:p>
        </p:txBody>
      </p:sp>
      <p:sp>
        <p:nvSpPr>
          <p:cNvPr id="14" name="直角三角形 13"/>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51204" name="图片 14"/>
          <p:cNvPicPr>
            <a:picLocks noChangeAspect="1"/>
          </p:cNvPicPr>
          <p:nvPr/>
        </p:nvPicPr>
        <p:blipFill>
          <a:blip r:embed="rId2"/>
          <a:srcRect t="5482" b="6068"/>
          <a:stretch>
            <a:fillRect/>
          </a:stretch>
        </p:blipFill>
        <p:spPr bwMode="auto">
          <a:xfrm>
            <a:off x="4148138" y="1692275"/>
            <a:ext cx="3895725" cy="3897313"/>
          </a:xfrm>
          <a:prstGeom prst="rect">
            <a:avLst/>
          </a:prstGeom>
          <a:noFill/>
          <a:ln w="9525">
            <a:noFill/>
            <a:miter lim="800000"/>
            <a:headEnd/>
            <a:tailEnd/>
          </a:ln>
        </p:spPr>
      </p:pic>
      <p:sp>
        <p:nvSpPr>
          <p:cNvPr id="16" name="矩形 15"/>
          <p:cNvSpPr/>
          <p:nvPr/>
        </p:nvSpPr>
        <p:spPr>
          <a:xfrm>
            <a:off x="8043863" y="1692275"/>
            <a:ext cx="3386137" cy="38973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矩形 16"/>
          <p:cNvSpPr/>
          <p:nvPr/>
        </p:nvSpPr>
        <p:spPr>
          <a:xfrm>
            <a:off x="762000" y="1692275"/>
            <a:ext cx="3386138" cy="38973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404813" y="1692275"/>
            <a:ext cx="3743325" cy="661988"/>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矩形 18"/>
          <p:cNvSpPr/>
          <p:nvPr/>
        </p:nvSpPr>
        <p:spPr>
          <a:xfrm>
            <a:off x="8043863" y="4927600"/>
            <a:ext cx="3741737" cy="661988"/>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直角三角形 19"/>
          <p:cNvSpPr/>
          <p:nvPr/>
        </p:nvSpPr>
        <p:spPr>
          <a:xfrm>
            <a:off x="11430000" y="4646613"/>
            <a:ext cx="355600" cy="28098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 name="直角三角形 20"/>
          <p:cNvSpPr/>
          <p:nvPr/>
        </p:nvSpPr>
        <p:spPr>
          <a:xfrm rot="10800000">
            <a:off x="404813" y="2354263"/>
            <a:ext cx="357187" cy="28098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1211" name="文本框 21"/>
          <p:cNvSpPr txBox="1">
            <a:spLocks noChangeArrowheads="1"/>
          </p:cNvSpPr>
          <p:nvPr/>
        </p:nvSpPr>
        <p:spPr bwMode="auto">
          <a:xfrm>
            <a:off x="1512888" y="1730375"/>
            <a:ext cx="1847850" cy="585788"/>
          </a:xfrm>
          <a:prstGeom prst="rect">
            <a:avLst/>
          </a:prstGeom>
          <a:noFill/>
          <a:ln w="9525">
            <a:noFill/>
            <a:miter lim="800000"/>
          </a:ln>
        </p:spPr>
        <p:txBody>
          <a:bodyPr>
            <a:spAutoFit/>
          </a:bodyPr>
          <a:lstStyle/>
          <a:p>
            <a:r>
              <a:rPr lang="zh-CN" altLang="en-US" sz="3200">
                <a:solidFill>
                  <a:schemeClr val="bg1"/>
                </a:solidFill>
                <a:latin typeface="微软雅黑" pitchFamily="34" charset="-122"/>
                <a:ea typeface="微软雅黑" pitchFamily="34" charset="-122"/>
                <a:cs typeface="Tahoma" pitchFamily="34" charset="0"/>
              </a:rPr>
              <a:t>课前思考</a:t>
            </a:r>
          </a:p>
        </p:txBody>
      </p:sp>
      <p:sp>
        <p:nvSpPr>
          <p:cNvPr id="51212" name="文本框 22"/>
          <p:cNvSpPr txBox="1">
            <a:spLocks noChangeArrowheads="1"/>
          </p:cNvSpPr>
          <p:nvPr/>
        </p:nvSpPr>
        <p:spPr bwMode="auto">
          <a:xfrm>
            <a:off x="9099550" y="4967288"/>
            <a:ext cx="1631950" cy="584200"/>
          </a:xfrm>
          <a:prstGeom prst="rect">
            <a:avLst/>
          </a:prstGeom>
          <a:noFill/>
          <a:ln w="9525">
            <a:noFill/>
            <a:miter lim="800000"/>
          </a:ln>
        </p:spPr>
        <p:txBody>
          <a:bodyPr>
            <a:spAutoFit/>
          </a:bodyPr>
          <a:lstStyle/>
          <a:p>
            <a:r>
              <a:rPr lang="zh-CN" altLang="en-US" sz="3200">
                <a:solidFill>
                  <a:schemeClr val="bg1"/>
                </a:solidFill>
                <a:latin typeface="微软雅黑" pitchFamily="34" charset="-122"/>
                <a:ea typeface="微软雅黑" pitchFamily="34" charset="-122"/>
                <a:cs typeface="Tahoma" pitchFamily="34" charset="0"/>
              </a:rPr>
              <a:t>想一想</a:t>
            </a:r>
          </a:p>
        </p:txBody>
      </p:sp>
      <p:sp>
        <p:nvSpPr>
          <p:cNvPr id="24" name="直角三角形 23"/>
          <p:cNvSpPr/>
          <p:nvPr/>
        </p:nvSpPr>
        <p:spPr>
          <a:xfrm rot="16200000">
            <a:off x="7377113" y="4922837"/>
            <a:ext cx="661988" cy="671513"/>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直角三角形 24"/>
          <p:cNvSpPr/>
          <p:nvPr/>
        </p:nvSpPr>
        <p:spPr>
          <a:xfrm rot="5400000">
            <a:off x="4152900" y="1687513"/>
            <a:ext cx="661988" cy="671512"/>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1217" name="Rectangle 20"/>
          <p:cNvSpPr>
            <a:spLocks noChangeArrowheads="1"/>
          </p:cNvSpPr>
          <p:nvPr/>
        </p:nvSpPr>
        <p:spPr bwMode="auto">
          <a:xfrm>
            <a:off x="1111250" y="2436813"/>
            <a:ext cx="3040063" cy="3128010"/>
          </a:xfrm>
          <a:prstGeom prst="rect">
            <a:avLst/>
          </a:prstGeom>
          <a:noFill/>
          <a:ln w="9525">
            <a:noFill/>
            <a:miter lim="800000"/>
          </a:ln>
        </p:spPr>
        <p:txBody>
          <a:bodyPr>
            <a:spAutoFit/>
          </a:bodyPr>
          <a:lstStyle/>
          <a:p>
            <a:pPr eaLnBrk="0" hangingPunct="0"/>
            <a:r>
              <a:rPr kumimoji="1" lang="en-US" altLang="zh-CN" b="1">
                <a:latin typeface="微软雅黑" pitchFamily="34" charset="-122"/>
                <a:ea typeface="微软雅黑" pitchFamily="34" charset="-122"/>
              </a:rPr>
              <a:t>       </a:t>
            </a:r>
            <a:r>
              <a:rPr kumimoji="1" lang="zh-CN" altLang="en-US" b="1">
                <a:latin typeface="微软雅黑" pitchFamily="34" charset="-122"/>
                <a:ea typeface="微软雅黑" pitchFamily="34" charset="-122"/>
              </a:rPr>
              <a:t>患者王张女士，</a:t>
            </a:r>
            <a:r>
              <a:rPr kumimoji="1" lang="en-US" altLang="zh-CN" b="1">
                <a:latin typeface="微软雅黑" pitchFamily="34" charset="-122"/>
                <a:ea typeface="微软雅黑" pitchFamily="34" charset="-122"/>
              </a:rPr>
              <a:t>26</a:t>
            </a:r>
            <a:r>
              <a:rPr kumimoji="1" lang="zh-CN" altLang="en-US" b="1">
                <a:latin typeface="微软雅黑" pitchFamily="34" charset="-122"/>
                <a:ea typeface="微软雅黑" pitchFamily="34" charset="-122"/>
              </a:rPr>
              <a:t>岁，因扁桃体炎在社区门诊肌注青霉素</a:t>
            </a:r>
            <a:r>
              <a:rPr kumimoji="1" lang="en-US" altLang="zh-CN" b="1">
                <a:latin typeface="微软雅黑" pitchFamily="34" charset="-122"/>
                <a:ea typeface="微软雅黑" pitchFamily="34" charset="-122"/>
              </a:rPr>
              <a:t>80</a:t>
            </a:r>
            <a:r>
              <a:rPr kumimoji="1" lang="zh-CN" altLang="en-US" b="1">
                <a:latin typeface="微软雅黑" pitchFamily="34" charset="-122"/>
                <a:ea typeface="微软雅黑" pitchFamily="34" charset="-122"/>
              </a:rPr>
              <a:t>万</a:t>
            </a:r>
            <a:r>
              <a:rPr kumimoji="1" lang="en-US" altLang="zh-CN" b="1">
                <a:latin typeface="微软雅黑" pitchFamily="34" charset="-122"/>
                <a:ea typeface="微软雅黑" pitchFamily="34" charset="-122"/>
              </a:rPr>
              <a:t>U</a:t>
            </a:r>
            <a:r>
              <a:rPr kumimoji="1" lang="zh-CN" altLang="en-US" b="1">
                <a:latin typeface="微软雅黑" pitchFamily="34" charset="-122"/>
                <a:ea typeface="微软雅黑" pitchFamily="34" charset="-122"/>
              </a:rPr>
              <a:t>，皮试</a:t>
            </a:r>
            <a:r>
              <a:rPr kumimoji="1" lang="en-US" altLang="zh-CN" b="1">
                <a:latin typeface="微软雅黑" pitchFamily="34" charset="-122"/>
                <a:ea typeface="微软雅黑" pitchFamily="34" charset="-122"/>
              </a:rPr>
              <a:t>(-)</a:t>
            </a:r>
            <a:r>
              <a:rPr kumimoji="1" lang="zh-CN" altLang="en-US" b="1">
                <a:latin typeface="微软雅黑" pitchFamily="34" charset="-122"/>
                <a:ea typeface="微软雅黑" pitchFamily="34" charset="-122"/>
              </a:rPr>
              <a:t>。</a:t>
            </a:r>
            <a:r>
              <a:rPr kumimoji="1" lang="en-US" altLang="zh-CN" b="1">
                <a:latin typeface="微软雅黑" pitchFamily="34" charset="-122"/>
                <a:ea typeface="微软雅黑" pitchFamily="34" charset="-122"/>
              </a:rPr>
              <a:t>5min</a:t>
            </a:r>
            <a:r>
              <a:rPr kumimoji="1" lang="zh-CN" altLang="en-US" b="1">
                <a:latin typeface="微软雅黑" pitchFamily="34" charset="-122"/>
                <a:ea typeface="微软雅黑" pitchFamily="34" charset="-122"/>
              </a:rPr>
              <a:t>后病人在回家的路上，突感胸闷，气急，并随即跌倒在地。被路人发现急拨</a:t>
            </a:r>
            <a:r>
              <a:rPr kumimoji="1" lang="en-US" altLang="zh-CN" b="1">
                <a:latin typeface="微软雅黑" pitchFamily="34" charset="-122"/>
                <a:ea typeface="微软雅黑" pitchFamily="34" charset="-122"/>
              </a:rPr>
              <a:t>120</a:t>
            </a:r>
            <a:r>
              <a:rPr kumimoji="1" lang="zh-CN" altLang="en-US" b="1">
                <a:latin typeface="微软雅黑" pitchFamily="34" charset="-122"/>
                <a:ea typeface="微软雅黑" pitchFamily="34" charset="-122"/>
              </a:rPr>
              <a:t>。急救人员到场发现患者意识不清，口唇紫绀，脉搏细速，血压测不到，立即现场急救，但最终抢救无效，病人死亡。</a:t>
            </a:r>
          </a:p>
        </p:txBody>
      </p:sp>
      <p:sp>
        <p:nvSpPr>
          <p:cNvPr id="8198" name="Text Box 5"/>
          <p:cNvSpPr txBox="1">
            <a:spLocks noChangeArrowheads="1"/>
          </p:cNvSpPr>
          <p:nvPr/>
        </p:nvSpPr>
        <p:spPr bwMode="auto">
          <a:xfrm>
            <a:off x="8228013" y="2351088"/>
            <a:ext cx="3455987" cy="624840"/>
          </a:xfrm>
          <a:prstGeom prst="rect">
            <a:avLst/>
          </a:prstGeom>
          <a:noFill/>
          <a:ln w="9525">
            <a:noFill/>
            <a:miter lim="800000"/>
          </a:ln>
        </p:spPr>
        <p:txBody>
          <a:bodyPr>
            <a:spAutoFit/>
          </a:bodyPr>
          <a:lstStyle/>
          <a:p>
            <a:pPr>
              <a:lnSpc>
                <a:spcPct val="125000"/>
              </a:lnSpc>
              <a:spcBef>
                <a:spcPct val="50000"/>
              </a:spcBef>
              <a:defRPr/>
            </a:pPr>
            <a:r>
              <a:rPr lang="en-US" altLang="zh-CN" sz="2800" b="1">
                <a:solidFill>
                  <a:srgbClr val="0066FF"/>
                </a:solidFill>
                <a:effectLst>
                  <a:outerShdw blurRad="38100" dist="38100" dir="2700000" algn="tl">
                    <a:srgbClr val="000000"/>
                  </a:outerShdw>
                </a:effectLst>
                <a:latin typeface="楷体" pitchFamily="49" charset="-122"/>
                <a:ea typeface="楷体" pitchFamily="49" charset="-122"/>
              </a:rPr>
              <a:t>◆</a:t>
            </a:r>
            <a:r>
              <a:rPr lang="zh-CN" altLang="en-US" sz="2400" b="1">
                <a:solidFill>
                  <a:srgbClr val="0066FF"/>
                </a:solidFill>
                <a:latin typeface="微软雅黑" pitchFamily="34" charset="-122"/>
                <a:ea typeface="微软雅黑" pitchFamily="34" charset="-122"/>
              </a:rPr>
              <a:t>该患者怎么了？</a:t>
            </a:r>
          </a:p>
        </p:txBody>
      </p:sp>
      <p:sp>
        <p:nvSpPr>
          <p:cNvPr id="8199" name="Text Box 5"/>
          <p:cNvSpPr txBox="1">
            <a:spLocks noChangeArrowheads="1"/>
          </p:cNvSpPr>
          <p:nvPr/>
        </p:nvSpPr>
        <p:spPr bwMode="auto">
          <a:xfrm>
            <a:off x="8142288" y="3101975"/>
            <a:ext cx="3097212" cy="1082040"/>
          </a:xfrm>
          <a:prstGeom prst="rect">
            <a:avLst/>
          </a:prstGeom>
          <a:noFill/>
          <a:ln w="9525">
            <a:noFill/>
            <a:miter lim="800000"/>
          </a:ln>
        </p:spPr>
        <p:txBody>
          <a:bodyPr>
            <a:spAutoFit/>
          </a:bodyPr>
          <a:lstStyle/>
          <a:p>
            <a:pPr>
              <a:lnSpc>
                <a:spcPct val="125000"/>
              </a:lnSpc>
              <a:spcBef>
                <a:spcPct val="50000"/>
              </a:spcBef>
              <a:defRPr/>
            </a:pPr>
            <a:r>
              <a:rPr lang="en-US" altLang="zh-CN" sz="2800" b="1">
                <a:solidFill>
                  <a:srgbClr val="0066FF"/>
                </a:solidFill>
                <a:effectLst>
                  <a:outerShdw blurRad="38100" dist="38100" dir="2700000" algn="tl">
                    <a:srgbClr val="000000"/>
                  </a:outerShdw>
                </a:effectLst>
                <a:latin typeface="楷体" pitchFamily="49" charset="-122"/>
                <a:ea typeface="楷体" pitchFamily="49" charset="-122"/>
              </a:rPr>
              <a:t>◆</a:t>
            </a:r>
            <a:r>
              <a:rPr lang="zh-CN" altLang="en-US" sz="2400" b="1">
                <a:solidFill>
                  <a:srgbClr val="0066FF"/>
                </a:solidFill>
                <a:latin typeface="微软雅黑" pitchFamily="34" charset="-122"/>
                <a:ea typeface="微软雅黑" pitchFamily="34" charset="-122"/>
              </a:rPr>
              <a:t>如何预防此类情况的发生？</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任意多边形 8"/>
          <p:cNvSpPr/>
          <p:nvPr/>
        </p:nvSpPr>
        <p:spPr>
          <a:xfrm>
            <a:off x="257820" y="0"/>
            <a:ext cx="4572000" cy="6858000"/>
          </a:xfrm>
          <a:custGeom>
            <a:avLst/>
            <a:gdLst>
              <a:gd name="connsiteX0" fmla="*/ 0 w 4572000"/>
              <a:gd name="connsiteY0" fmla="*/ 0 h 6858000"/>
              <a:gd name="connsiteX1" fmla="*/ 2934436 w 4572000"/>
              <a:gd name="connsiteY1" fmla="*/ 0 h 6858000"/>
              <a:gd name="connsiteX2" fmla="*/ 2981810 w 4572000"/>
              <a:gd name="connsiteY2" fmla="*/ 39873 h 6858000"/>
              <a:gd name="connsiteX3" fmla="*/ 4572000 w 4572000"/>
              <a:gd name="connsiteY3" fmla="*/ 3429000 h 6858000"/>
              <a:gd name="connsiteX4" fmla="*/ 2981810 w 4572000"/>
              <a:gd name="connsiteY4" fmla="*/ 6818127 h 6858000"/>
              <a:gd name="connsiteX5" fmla="*/ 2934436 w 4572000"/>
              <a:gd name="connsiteY5" fmla="*/ 6858000 h 6858000"/>
              <a:gd name="connsiteX6" fmla="*/ 0 w 457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6858000">
                <a:moveTo>
                  <a:pt x="0" y="0"/>
                </a:moveTo>
                <a:lnTo>
                  <a:pt x="2934436" y="0"/>
                </a:lnTo>
                <a:lnTo>
                  <a:pt x="2981810" y="39873"/>
                </a:lnTo>
                <a:cubicBezTo>
                  <a:pt x="3964311" y="907226"/>
                  <a:pt x="4572000" y="2105464"/>
                  <a:pt x="4572000" y="3429000"/>
                </a:cubicBezTo>
                <a:cubicBezTo>
                  <a:pt x="4572000" y="4752537"/>
                  <a:pt x="3964311" y="5950774"/>
                  <a:pt x="2981810" y="6818127"/>
                </a:cubicBezTo>
                <a:lnTo>
                  <a:pt x="2934436" y="6858000"/>
                </a:lnTo>
                <a:lnTo>
                  <a:pt x="0" y="6858000"/>
                </a:lnTo>
                <a:close/>
              </a:path>
            </a:pathLst>
          </a:custGeom>
          <a:solidFill>
            <a:schemeClr val="tx1">
              <a:lumMod val="65000"/>
              <a:lumOff val="35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任意多边形 9"/>
          <p:cNvSpPr/>
          <p:nvPr/>
        </p:nvSpPr>
        <p:spPr>
          <a:xfrm>
            <a:off x="0" y="0"/>
            <a:ext cx="4572000" cy="6858000"/>
          </a:xfrm>
          <a:custGeom>
            <a:avLst/>
            <a:gdLst>
              <a:gd name="connsiteX0" fmla="*/ 0 w 4572000"/>
              <a:gd name="connsiteY0" fmla="*/ 0 h 6858000"/>
              <a:gd name="connsiteX1" fmla="*/ 2934436 w 4572000"/>
              <a:gd name="connsiteY1" fmla="*/ 0 h 6858000"/>
              <a:gd name="connsiteX2" fmla="*/ 2981810 w 4572000"/>
              <a:gd name="connsiteY2" fmla="*/ 39873 h 6858000"/>
              <a:gd name="connsiteX3" fmla="*/ 4572000 w 4572000"/>
              <a:gd name="connsiteY3" fmla="*/ 3429000 h 6858000"/>
              <a:gd name="connsiteX4" fmla="*/ 2981810 w 4572000"/>
              <a:gd name="connsiteY4" fmla="*/ 6818127 h 6858000"/>
              <a:gd name="connsiteX5" fmla="*/ 2934436 w 4572000"/>
              <a:gd name="connsiteY5" fmla="*/ 6858000 h 6858000"/>
              <a:gd name="connsiteX6" fmla="*/ 0 w 45720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6858000">
                <a:moveTo>
                  <a:pt x="0" y="0"/>
                </a:moveTo>
                <a:lnTo>
                  <a:pt x="2934436" y="0"/>
                </a:lnTo>
                <a:lnTo>
                  <a:pt x="2981810" y="39873"/>
                </a:lnTo>
                <a:cubicBezTo>
                  <a:pt x="3964311" y="907226"/>
                  <a:pt x="4572000" y="2105464"/>
                  <a:pt x="4572000" y="3429000"/>
                </a:cubicBezTo>
                <a:cubicBezTo>
                  <a:pt x="4572000" y="4752537"/>
                  <a:pt x="3964311" y="5950774"/>
                  <a:pt x="2981810" y="6818127"/>
                </a:cubicBezTo>
                <a:lnTo>
                  <a:pt x="2934436"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3254" name="文本框 2"/>
          <p:cNvSpPr txBox="1">
            <a:spLocks noChangeArrowheads="1"/>
          </p:cNvSpPr>
          <p:nvPr/>
        </p:nvSpPr>
        <p:spPr bwMode="auto">
          <a:xfrm>
            <a:off x="577850" y="2520950"/>
            <a:ext cx="2673350" cy="946150"/>
          </a:xfrm>
          <a:prstGeom prst="rect">
            <a:avLst/>
          </a:prstGeom>
          <a:noFill/>
          <a:ln w="9525">
            <a:noFill/>
            <a:miter lim="800000"/>
          </a:ln>
        </p:spPr>
        <p:txBody>
          <a:bodyPr wrap="none">
            <a:spAutoFit/>
          </a:bodyPr>
          <a:lstStyle/>
          <a:p>
            <a:r>
              <a:rPr lang="zh-CN" altLang="en-US" sz="2800" b="1">
                <a:solidFill>
                  <a:schemeClr val="bg1"/>
                </a:solidFill>
                <a:latin typeface="微软雅黑" pitchFamily="34" charset="-122"/>
                <a:ea typeface="微软雅黑" pitchFamily="34" charset="-122"/>
              </a:rPr>
              <a:t>第十八章</a:t>
            </a:r>
            <a:endParaRPr lang="en-US" altLang="zh-CN" sz="2800" b="1">
              <a:solidFill>
                <a:schemeClr val="bg1"/>
              </a:solidFill>
              <a:latin typeface="微软雅黑" pitchFamily="34" charset="-122"/>
              <a:ea typeface="微软雅黑" pitchFamily="34" charset="-122"/>
            </a:endParaRPr>
          </a:p>
          <a:p>
            <a:r>
              <a:rPr lang="zh-CN" altLang="en-US" sz="2800" b="1">
                <a:solidFill>
                  <a:schemeClr val="bg1"/>
                </a:solidFill>
                <a:latin typeface="微软雅黑" pitchFamily="34" charset="-122"/>
                <a:ea typeface="微软雅黑" pitchFamily="34" charset="-122"/>
              </a:rPr>
              <a:t>药物过敏试验法</a:t>
            </a:r>
          </a:p>
        </p:txBody>
      </p:sp>
      <p:sp>
        <p:nvSpPr>
          <p:cNvPr id="2" name="椭圆 1"/>
          <p:cNvSpPr/>
          <p:nvPr/>
        </p:nvSpPr>
        <p:spPr>
          <a:xfrm>
            <a:off x="3883025" y="1797050"/>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b="1" dirty="0">
                <a:latin typeface="微软雅黑" pitchFamily="34" charset="-122"/>
                <a:ea typeface="微软雅黑" pitchFamily="34" charset="-122"/>
              </a:rPr>
              <a:t>1</a:t>
            </a:r>
            <a:endParaRPr lang="zh-CN" altLang="en-US" sz="2800" b="1" dirty="0">
              <a:latin typeface="微软雅黑" pitchFamily="34" charset="-122"/>
              <a:ea typeface="微软雅黑" pitchFamily="34" charset="-122"/>
            </a:endParaRPr>
          </a:p>
        </p:txBody>
      </p:sp>
      <p:sp>
        <p:nvSpPr>
          <p:cNvPr id="6" name="椭圆 5"/>
          <p:cNvSpPr/>
          <p:nvPr/>
        </p:nvSpPr>
        <p:spPr>
          <a:xfrm>
            <a:off x="3883025" y="4337050"/>
            <a:ext cx="723900" cy="723900"/>
          </a:xfrm>
          <a:prstGeom prst="ellipse">
            <a:avLst/>
          </a:prstGeom>
          <a:solidFill>
            <a:srgbClr val="00B0F0"/>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b="1" dirty="0">
                <a:latin typeface="微软雅黑" pitchFamily="34" charset="-122"/>
                <a:ea typeface="微软雅黑" pitchFamily="34" charset="-122"/>
              </a:rPr>
              <a:t>2</a:t>
            </a:r>
            <a:endParaRPr lang="zh-CN" altLang="en-US" sz="2800" b="1" dirty="0">
              <a:latin typeface="微软雅黑" pitchFamily="34" charset="-122"/>
              <a:ea typeface="微软雅黑" pitchFamily="34" charset="-122"/>
            </a:endParaRPr>
          </a:p>
        </p:txBody>
      </p:sp>
      <p:sp>
        <p:nvSpPr>
          <p:cNvPr id="5" name="文本框 4"/>
          <p:cNvSpPr txBox="1">
            <a:spLocks noChangeArrowheads="1"/>
          </p:cNvSpPr>
          <p:nvPr/>
        </p:nvSpPr>
        <p:spPr bwMode="auto">
          <a:xfrm>
            <a:off x="4829175" y="1743075"/>
            <a:ext cx="5432425" cy="457200"/>
          </a:xfrm>
          <a:prstGeom prst="rect">
            <a:avLst/>
          </a:prstGeom>
          <a:noFill/>
          <a:ln w="9525">
            <a:noFill/>
            <a:miter lim="800000"/>
          </a:ln>
        </p:spPr>
        <p:txBody>
          <a:bodyPr>
            <a:spAutoFit/>
          </a:bodyPr>
          <a:lstStyle/>
          <a:p>
            <a:r>
              <a:rPr lang="zh-CN" altLang="en-US" sz="2400" b="1">
                <a:latin typeface="微软雅黑" pitchFamily="34" charset="-122"/>
                <a:ea typeface="微软雅黑" pitchFamily="34" charset="-122"/>
              </a:rPr>
              <a:t>青霉素过敏试验和过敏反应的处理</a:t>
            </a:r>
          </a:p>
        </p:txBody>
      </p:sp>
      <p:sp>
        <p:nvSpPr>
          <p:cNvPr id="8" name="文本框 7"/>
          <p:cNvSpPr txBox="1">
            <a:spLocks noChangeArrowheads="1"/>
          </p:cNvSpPr>
          <p:nvPr/>
        </p:nvSpPr>
        <p:spPr bwMode="auto">
          <a:xfrm>
            <a:off x="4829175" y="4283075"/>
            <a:ext cx="5432425" cy="457200"/>
          </a:xfrm>
          <a:prstGeom prst="rect">
            <a:avLst/>
          </a:prstGeom>
          <a:noFill/>
          <a:ln w="9525">
            <a:noFill/>
            <a:miter lim="800000"/>
          </a:ln>
        </p:spPr>
        <p:txBody>
          <a:bodyPr>
            <a:spAutoFit/>
          </a:bodyPr>
          <a:lstStyle/>
          <a:p>
            <a:r>
              <a:rPr lang="zh-CN" altLang="en-US" sz="2400" b="1">
                <a:latin typeface="微软雅黑" pitchFamily="34" charset="-122"/>
                <a:ea typeface="微软雅黑" pitchFamily="34" charset="-122"/>
              </a:rPr>
              <a:t>其他常用药物过敏试验法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8"/>
                                        </p:tgtEl>
                                        <p:attrNameLst>
                                          <p:attrName>ppt_x</p:attrName>
                                          <p:attrName>ppt_y</p:attrName>
                                        </p:attrNameLst>
                                      </p:cBhvr>
                                    </p:animMotion>
                                    <p:animRot by="1500000">
                                      <p:cBhvr>
                                        <p:cTn id="7" dur="125" fill="hold">
                                          <p:stCondLst>
                                            <p:cond delay="0"/>
                                          </p:stCondLst>
                                        </p:cTn>
                                        <p:tgtEl>
                                          <p:spTgt spid="8"/>
                                        </p:tgtEl>
                                        <p:attrNameLst>
                                          <p:attrName>r</p:attrName>
                                        </p:attrNameLst>
                                      </p:cBhvr>
                                    </p:animRot>
                                    <p:animRot by="-1500000">
                                      <p:cBhvr>
                                        <p:cTn id="8" dur="125" fill="hold">
                                          <p:stCondLst>
                                            <p:cond delay="125"/>
                                          </p:stCondLst>
                                        </p:cTn>
                                        <p:tgtEl>
                                          <p:spTgt spid="8"/>
                                        </p:tgtEl>
                                        <p:attrNameLst>
                                          <p:attrName>r</p:attrName>
                                        </p:attrNameLst>
                                      </p:cBhvr>
                                    </p:animRot>
                                    <p:animRot by="-1500000">
                                      <p:cBhvr>
                                        <p:cTn id="9" dur="125" fill="hold">
                                          <p:stCondLst>
                                            <p:cond delay="250"/>
                                          </p:stCondLst>
                                        </p:cTn>
                                        <p:tgtEl>
                                          <p:spTgt spid="8"/>
                                        </p:tgtEl>
                                        <p:attrNameLst>
                                          <p:attrName>r</p:attrName>
                                        </p:attrNameLst>
                                      </p:cBhvr>
                                    </p:animRot>
                                    <p:animRot by="1500000">
                                      <p:cBhvr>
                                        <p:cTn id="10" dur="125" fill="hold">
                                          <p:stCondLst>
                                            <p:cond delay="375"/>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直角三角形 13"/>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55299" name="图片 14"/>
          <p:cNvPicPr>
            <a:picLocks noChangeAspect="1"/>
          </p:cNvPicPr>
          <p:nvPr/>
        </p:nvPicPr>
        <p:blipFill>
          <a:blip r:embed="rId2"/>
          <a:srcRect t="5482" b="6068"/>
          <a:stretch>
            <a:fillRect/>
          </a:stretch>
        </p:blipFill>
        <p:spPr bwMode="auto">
          <a:xfrm>
            <a:off x="4148138" y="1692275"/>
            <a:ext cx="3895725" cy="3897313"/>
          </a:xfrm>
          <a:prstGeom prst="rect">
            <a:avLst/>
          </a:prstGeom>
          <a:noFill/>
          <a:ln w="9525">
            <a:noFill/>
            <a:miter lim="800000"/>
            <a:headEnd/>
            <a:tailEnd/>
          </a:ln>
        </p:spPr>
      </p:pic>
      <p:sp>
        <p:nvSpPr>
          <p:cNvPr id="16" name="矩形 15"/>
          <p:cNvSpPr/>
          <p:nvPr/>
        </p:nvSpPr>
        <p:spPr>
          <a:xfrm>
            <a:off x="8043863" y="1692275"/>
            <a:ext cx="3386137" cy="38973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矩形 16"/>
          <p:cNvSpPr/>
          <p:nvPr/>
        </p:nvSpPr>
        <p:spPr>
          <a:xfrm>
            <a:off x="762000" y="1692275"/>
            <a:ext cx="3386138" cy="38973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404813" y="1692275"/>
            <a:ext cx="3743325" cy="661988"/>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矩形 18"/>
          <p:cNvSpPr/>
          <p:nvPr/>
        </p:nvSpPr>
        <p:spPr>
          <a:xfrm>
            <a:off x="8043863" y="4927600"/>
            <a:ext cx="3741737" cy="661988"/>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直角三角形 19"/>
          <p:cNvSpPr/>
          <p:nvPr/>
        </p:nvSpPr>
        <p:spPr>
          <a:xfrm>
            <a:off x="11430000" y="4646613"/>
            <a:ext cx="355600" cy="28098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 name="直角三角形 20"/>
          <p:cNvSpPr/>
          <p:nvPr/>
        </p:nvSpPr>
        <p:spPr>
          <a:xfrm rot="10800000">
            <a:off x="404813" y="2354263"/>
            <a:ext cx="357187" cy="28098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5306" name="文本框 21"/>
          <p:cNvSpPr txBox="1">
            <a:spLocks noChangeArrowheads="1"/>
          </p:cNvSpPr>
          <p:nvPr/>
        </p:nvSpPr>
        <p:spPr bwMode="auto">
          <a:xfrm>
            <a:off x="1512888" y="1730375"/>
            <a:ext cx="1847850" cy="585788"/>
          </a:xfrm>
          <a:prstGeom prst="rect">
            <a:avLst/>
          </a:prstGeom>
          <a:noFill/>
          <a:ln w="9525">
            <a:noFill/>
            <a:miter lim="800000"/>
          </a:ln>
        </p:spPr>
        <p:txBody>
          <a:bodyPr>
            <a:spAutoFit/>
          </a:bodyPr>
          <a:lstStyle/>
          <a:p>
            <a:r>
              <a:rPr lang="zh-CN" altLang="en-US" sz="3200">
                <a:solidFill>
                  <a:schemeClr val="bg1"/>
                </a:solidFill>
                <a:latin typeface="微软雅黑" pitchFamily="34" charset="-122"/>
                <a:ea typeface="微软雅黑" pitchFamily="34" charset="-122"/>
                <a:cs typeface="Tahoma" pitchFamily="34" charset="0"/>
              </a:rPr>
              <a:t>课前思考</a:t>
            </a:r>
          </a:p>
        </p:txBody>
      </p:sp>
      <p:sp>
        <p:nvSpPr>
          <p:cNvPr id="55307" name="文本框 22"/>
          <p:cNvSpPr txBox="1">
            <a:spLocks noChangeArrowheads="1"/>
          </p:cNvSpPr>
          <p:nvPr/>
        </p:nvSpPr>
        <p:spPr bwMode="auto">
          <a:xfrm>
            <a:off x="9099550" y="4967288"/>
            <a:ext cx="1631950" cy="584200"/>
          </a:xfrm>
          <a:prstGeom prst="rect">
            <a:avLst/>
          </a:prstGeom>
          <a:noFill/>
          <a:ln w="9525">
            <a:noFill/>
            <a:miter lim="800000"/>
          </a:ln>
        </p:spPr>
        <p:txBody>
          <a:bodyPr>
            <a:spAutoFit/>
          </a:bodyPr>
          <a:lstStyle/>
          <a:p>
            <a:r>
              <a:rPr lang="zh-CN" altLang="en-US" sz="3200">
                <a:solidFill>
                  <a:schemeClr val="bg1"/>
                </a:solidFill>
                <a:latin typeface="微软雅黑" pitchFamily="34" charset="-122"/>
                <a:ea typeface="微软雅黑" pitchFamily="34" charset="-122"/>
                <a:cs typeface="Tahoma" pitchFamily="34" charset="0"/>
              </a:rPr>
              <a:t>想一想</a:t>
            </a:r>
          </a:p>
        </p:txBody>
      </p:sp>
      <p:sp>
        <p:nvSpPr>
          <p:cNvPr id="24" name="直角三角形 23"/>
          <p:cNvSpPr/>
          <p:nvPr/>
        </p:nvSpPr>
        <p:spPr>
          <a:xfrm rot="16200000">
            <a:off x="7377113" y="4922837"/>
            <a:ext cx="661988" cy="671513"/>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直角三角形 24"/>
          <p:cNvSpPr/>
          <p:nvPr/>
        </p:nvSpPr>
        <p:spPr>
          <a:xfrm rot="5400000">
            <a:off x="4152900" y="1687513"/>
            <a:ext cx="661988" cy="671512"/>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5312" name="Rectangle 20"/>
          <p:cNvSpPr>
            <a:spLocks noChangeArrowheads="1"/>
          </p:cNvSpPr>
          <p:nvPr/>
        </p:nvSpPr>
        <p:spPr bwMode="auto">
          <a:xfrm>
            <a:off x="1000125" y="2686050"/>
            <a:ext cx="3040063" cy="2255520"/>
          </a:xfrm>
          <a:prstGeom prst="rect">
            <a:avLst/>
          </a:prstGeom>
          <a:noFill/>
          <a:ln w="9525">
            <a:noFill/>
            <a:miter lim="800000"/>
          </a:ln>
        </p:spPr>
        <p:txBody>
          <a:bodyPr>
            <a:spAutoFit/>
          </a:bodyPr>
          <a:lstStyle/>
          <a:p>
            <a:pPr eaLnBrk="0" hangingPunct="0"/>
            <a:r>
              <a:rPr lang="en-US" altLang="zh-CN" sz="2800" b="1">
                <a:ea typeface="微软雅黑" pitchFamily="34" charset="-122"/>
              </a:rPr>
              <a:t>       </a:t>
            </a:r>
            <a:r>
              <a:rPr lang="zh-CN" altLang="en-US" sz="2800" b="1">
                <a:ea typeface="微软雅黑" pitchFamily="34" charset="-122"/>
              </a:rPr>
              <a:t>某病人，右足底不慎被锈钉扎伤，给予破伤风抗毒素注射。</a:t>
            </a:r>
            <a:br>
              <a:rPr lang="zh-CN" altLang="en-US" sz="2800" b="1">
                <a:ea typeface="微软雅黑" pitchFamily="34" charset="-122"/>
              </a:rPr>
            </a:br>
            <a:endParaRPr lang="zh-CN" altLang="en-US" sz="2800" b="1">
              <a:ea typeface="微软雅黑" pitchFamily="34" charset="-122"/>
            </a:endParaRPr>
          </a:p>
        </p:txBody>
      </p:sp>
      <p:sp>
        <p:nvSpPr>
          <p:cNvPr id="55314" name="Rectangle 22"/>
          <p:cNvSpPr>
            <a:spLocks noChangeArrowheads="1"/>
          </p:cNvSpPr>
          <p:nvPr/>
        </p:nvSpPr>
        <p:spPr bwMode="auto">
          <a:xfrm>
            <a:off x="8132763" y="1978025"/>
            <a:ext cx="3408362" cy="2677795"/>
          </a:xfrm>
          <a:prstGeom prst="rect">
            <a:avLst/>
          </a:prstGeom>
          <a:noFill/>
          <a:ln w="9525">
            <a:noFill/>
            <a:miter lim="800000"/>
          </a:ln>
        </p:spPr>
        <p:txBody>
          <a:bodyPr>
            <a:spAutoFit/>
          </a:bodyPr>
          <a:lstStyle/>
          <a:p>
            <a:pPr>
              <a:buFont typeface="Wingdings" pitchFamily="2" charset="2"/>
              <a:buChar char="u"/>
            </a:pPr>
            <a:r>
              <a:rPr lang="zh-CN" altLang="en-US" sz="2400" b="1">
                <a:solidFill>
                  <a:srgbClr val="0066FF"/>
                </a:solidFill>
                <a:latin typeface="微软雅黑" pitchFamily="34" charset="-122"/>
                <a:ea typeface="微软雅黑" pitchFamily="34" charset="-122"/>
              </a:rPr>
              <a:t>若患者十天前曾注射过</a:t>
            </a:r>
            <a:r>
              <a:rPr lang="en-US" altLang="zh-CN" sz="2400" b="1">
                <a:solidFill>
                  <a:srgbClr val="0066FF"/>
                </a:solidFill>
                <a:latin typeface="微软雅黑" pitchFamily="34" charset="-122"/>
                <a:ea typeface="微软雅黑" pitchFamily="34" charset="-122"/>
              </a:rPr>
              <a:t>TAT，</a:t>
            </a:r>
            <a:r>
              <a:rPr lang="zh-CN" altLang="en-US" sz="2400" b="1">
                <a:solidFill>
                  <a:srgbClr val="0066FF"/>
                </a:solidFill>
                <a:latin typeface="微软雅黑" pitchFamily="34" charset="-122"/>
                <a:ea typeface="微软雅黑" pitchFamily="34" charset="-122"/>
              </a:rPr>
              <a:t>是否需要做试验？</a:t>
            </a:r>
          </a:p>
          <a:p>
            <a:pPr>
              <a:buFont typeface="Wingdings" pitchFamily="2" charset="2"/>
              <a:buChar char="u"/>
            </a:pPr>
            <a:r>
              <a:rPr lang="zh-CN" altLang="en-US" sz="2400" b="1">
                <a:solidFill>
                  <a:srgbClr val="0066FF"/>
                </a:solidFill>
                <a:latin typeface="微软雅黑" pitchFamily="34" charset="-122"/>
                <a:ea typeface="微软雅黑" pitchFamily="34" charset="-122"/>
              </a:rPr>
              <a:t>皮试液的浓度是多少？</a:t>
            </a:r>
          </a:p>
          <a:p>
            <a:pPr>
              <a:buFont typeface="Wingdings" pitchFamily="2" charset="2"/>
              <a:buChar char="u"/>
            </a:pPr>
            <a:r>
              <a:rPr lang="zh-CN" altLang="en-US" sz="2400" b="1">
                <a:solidFill>
                  <a:srgbClr val="0066FF"/>
                </a:solidFill>
                <a:latin typeface="微软雅黑" pitchFamily="34" charset="-122"/>
                <a:ea typeface="微软雅黑" pitchFamily="34" charset="-122"/>
              </a:rPr>
              <a:t>如何判断试验结果？</a:t>
            </a:r>
          </a:p>
          <a:p>
            <a:endParaRPr lang="zh-CN" altLang="en-US" sz="2400" b="1">
              <a:solidFill>
                <a:srgbClr val="0066FF"/>
              </a:solidFill>
              <a:latin typeface="微软雅黑" pitchFamily="34" charset="-122"/>
              <a:ea typeface="微软雅黑" pitchFamily="34" charset="-122"/>
            </a:endParaRPr>
          </a:p>
        </p:txBody>
      </p:sp>
      <p:sp>
        <p:nvSpPr>
          <p:cNvPr id="56334" name="文本框 12"/>
          <p:cNvSpPr txBox="1">
            <a:spLocks noChangeArrowheads="1"/>
          </p:cNvSpPr>
          <p:nvPr/>
        </p:nvSpPr>
        <p:spPr bwMode="auto">
          <a:xfrm>
            <a:off x="212090" y="233045"/>
            <a:ext cx="4712335" cy="613410"/>
          </a:xfrm>
          <a:prstGeom prst="rect">
            <a:avLst/>
          </a:prstGeom>
          <a:noFill/>
          <a:ln w="9525">
            <a:noFill/>
            <a:miter lim="800000"/>
          </a:ln>
        </p:spPr>
        <p:txBody>
          <a:bodyPr wrap="square">
            <a:spAutoFit/>
          </a:bodyPr>
          <a:lstStyle/>
          <a:p>
            <a:r>
              <a:rPr lang="zh-CN" altLang="en-US" sz="3200" b="1">
                <a:solidFill>
                  <a:schemeClr val="bg1"/>
                </a:solidFill>
                <a:latin typeface="微软雅黑" pitchFamily="34" charset="-122"/>
                <a:ea typeface="微软雅黑" pitchFamily="34" charset="-122"/>
              </a:rPr>
              <a:t>其他常用药物过敏试验法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5314">
                                            <p:txEl>
                                              <p:pRg st="0" end="0"/>
                                            </p:txEl>
                                          </p:spTgt>
                                        </p:tgtEl>
                                        <p:attrNameLst>
                                          <p:attrName>style.visibility</p:attrName>
                                        </p:attrNameLst>
                                      </p:cBhvr>
                                      <p:to>
                                        <p:strVal val="visible"/>
                                      </p:to>
                                    </p:set>
                                    <p:animEffect transition="in" filter="wipe(down)">
                                      <p:cBhvr>
                                        <p:cTn id="7" dur="580">
                                          <p:stCondLst>
                                            <p:cond delay="0"/>
                                          </p:stCondLst>
                                        </p:cTn>
                                        <p:tgtEl>
                                          <p:spTgt spid="55314">
                                            <p:txEl>
                                              <p:pRg st="0" end="0"/>
                                            </p:txEl>
                                          </p:spTgt>
                                        </p:tgtEl>
                                      </p:cBhvr>
                                    </p:animEffect>
                                    <p:anim calcmode="lin" valueType="num">
                                      <p:cBhvr>
                                        <p:cTn id="8" dur="1822" tmFilter="0,0; 0.14,0.36; 0.43,0.73; 0.71,0.91; 1.0,1.0">
                                          <p:stCondLst>
                                            <p:cond delay="0"/>
                                          </p:stCondLst>
                                        </p:cTn>
                                        <p:tgtEl>
                                          <p:spTgt spid="55314">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5314">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5314">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5314">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5314">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55314">
                                            <p:txEl>
                                              <p:pRg st="0" end="0"/>
                                            </p:txEl>
                                          </p:spTgt>
                                        </p:tgtEl>
                                      </p:cBhvr>
                                      <p:to x="100000" y="60000"/>
                                    </p:animScale>
                                    <p:animScale>
                                      <p:cBhvr>
                                        <p:cTn id="14" dur="166" decel="50000">
                                          <p:stCondLst>
                                            <p:cond delay="676"/>
                                          </p:stCondLst>
                                        </p:cTn>
                                        <p:tgtEl>
                                          <p:spTgt spid="55314">
                                            <p:txEl>
                                              <p:pRg st="0" end="0"/>
                                            </p:txEl>
                                          </p:spTgt>
                                        </p:tgtEl>
                                      </p:cBhvr>
                                      <p:to x="100000" y="100000"/>
                                    </p:animScale>
                                    <p:animScale>
                                      <p:cBhvr>
                                        <p:cTn id="15" dur="26">
                                          <p:stCondLst>
                                            <p:cond delay="1312"/>
                                          </p:stCondLst>
                                        </p:cTn>
                                        <p:tgtEl>
                                          <p:spTgt spid="55314">
                                            <p:txEl>
                                              <p:pRg st="0" end="0"/>
                                            </p:txEl>
                                          </p:spTgt>
                                        </p:tgtEl>
                                      </p:cBhvr>
                                      <p:to x="100000" y="80000"/>
                                    </p:animScale>
                                    <p:animScale>
                                      <p:cBhvr>
                                        <p:cTn id="16" dur="166" decel="50000">
                                          <p:stCondLst>
                                            <p:cond delay="1338"/>
                                          </p:stCondLst>
                                        </p:cTn>
                                        <p:tgtEl>
                                          <p:spTgt spid="55314">
                                            <p:txEl>
                                              <p:pRg st="0" end="0"/>
                                            </p:txEl>
                                          </p:spTgt>
                                        </p:tgtEl>
                                      </p:cBhvr>
                                      <p:to x="100000" y="100000"/>
                                    </p:animScale>
                                    <p:animScale>
                                      <p:cBhvr>
                                        <p:cTn id="17" dur="26">
                                          <p:stCondLst>
                                            <p:cond delay="1642"/>
                                          </p:stCondLst>
                                        </p:cTn>
                                        <p:tgtEl>
                                          <p:spTgt spid="55314">
                                            <p:txEl>
                                              <p:pRg st="0" end="0"/>
                                            </p:txEl>
                                          </p:spTgt>
                                        </p:tgtEl>
                                      </p:cBhvr>
                                      <p:to x="100000" y="90000"/>
                                    </p:animScale>
                                    <p:animScale>
                                      <p:cBhvr>
                                        <p:cTn id="18" dur="166" decel="50000">
                                          <p:stCondLst>
                                            <p:cond delay="1668"/>
                                          </p:stCondLst>
                                        </p:cTn>
                                        <p:tgtEl>
                                          <p:spTgt spid="55314">
                                            <p:txEl>
                                              <p:pRg st="0" end="0"/>
                                            </p:txEl>
                                          </p:spTgt>
                                        </p:tgtEl>
                                      </p:cBhvr>
                                      <p:to x="100000" y="100000"/>
                                    </p:animScale>
                                    <p:animScale>
                                      <p:cBhvr>
                                        <p:cTn id="19" dur="26">
                                          <p:stCondLst>
                                            <p:cond delay="1808"/>
                                          </p:stCondLst>
                                        </p:cTn>
                                        <p:tgtEl>
                                          <p:spTgt spid="55314">
                                            <p:txEl>
                                              <p:pRg st="0" end="0"/>
                                            </p:txEl>
                                          </p:spTgt>
                                        </p:tgtEl>
                                      </p:cBhvr>
                                      <p:to x="100000" y="95000"/>
                                    </p:animScale>
                                    <p:animScale>
                                      <p:cBhvr>
                                        <p:cTn id="20" dur="166" decel="50000">
                                          <p:stCondLst>
                                            <p:cond delay="1834"/>
                                          </p:stCondLst>
                                        </p:cTn>
                                        <p:tgtEl>
                                          <p:spTgt spid="55314">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55314">
                                            <p:txEl>
                                              <p:pRg st="1" end="1"/>
                                            </p:txEl>
                                          </p:spTgt>
                                        </p:tgtEl>
                                        <p:attrNameLst>
                                          <p:attrName>style.visibility</p:attrName>
                                        </p:attrNameLst>
                                      </p:cBhvr>
                                      <p:to>
                                        <p:strVal val="visible"/>
                                      </p:to>
                                    </p:set>
                                    <p:animEffect transition="in" filter="wipe(down)">
                                      <p:cBhvr>
                                        <p:cTn id="23" dur="580">
                                          <p:stCondLst>
                                            <p:cond delay="0"/>
                                          </p:stCondLst>
                                        </p:cTn>
                                        <p:tgtEl>
                                          <p:spTgt spid="55314">
                                            <p:txEl>
                                              <p:pRg st="1" end="1"/>
                                            </p:txEl>
                                          </p:spTgt>
                                        </p:tgtEl>
                                      </p:cBhvr>
                                    </p:animEffect>
                                    <p:anim calcmode="lin" valueType="num">
                                      <p:cBhvr>
                                        <p:cTn id="24" dur="1822" tmFilter="0,0; 0.14,0.36; 0.43,0.73; 0.71,0.91; 1.0,1.0">
                                          <p:stCondLst>
                                            <p:cond delay="0"/>
                                          </p:stCondLst>
                                        </p:cTn>
                                        <p:tgtEl>
                                          <p:spTgt spid="55314">
                                            <p:txEl>
                                              <p:pRg st="1" end="1"/>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55314">
                                            <p:txEl>
                                              <p:pRg st="1" end="1"/>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55314">
                                            <p:txEl>
                                              <p:pRg st="1" end="1"/>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55314">
                                            <p:txEl>
                                              <p:pRg st="1" end="1"/>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55314">
                                            <p:txEl>
                                              <p:pRg st="1" end="1"/>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55314">
                                            <p:txEl>
                                              <p:pRg st="1" end="1"/>
                                            </p:txEl>
                                          </p:spTgt>
                                        </p:tgtEl>
                                      </p:cBhvr>
                                      <p:to x="100000" y="60000"/>
                                    </p:animScale>
                                    <p:animScale>
                                      <p:cBhvr>
                                        <p:cTn id="30" dur="166" decel="50000">
                                          <p:stCondLst>
                                            <p:cond delay="676"/>
                                          </p:stCondLst>
                                        </p:cTn>
                                        <p:tgtEl>
                                          <p:spTgt spid="55314">
                                            <p:txEl>
                                              <p:pRg st="1" end="1"/>
                                            </p:txEl>
                                          </p:spTgt>
                                        </p:tgtEl>
                                      </p:cBhvr>
                                      <p:to x="100000" y="100000"/>
                                    </p:animScale>
                                    <p:animScale>
                                      <p:cBhvr>
                                        <p:cTn id="31" dur="26">
                                          <p:stCondLst>
                                            <p:cond delay="1312"/>
                                          </p:stCondLst>
                                        </p:cTn>
                                        <p:tgtEl>
                                          <p:spTgt spid="55314">
                                            <p:txEl>
                                              <p:pRg st="1" end="1"/>
                                            </p:txEl>
                                          </p:spTgt>
                                        </p:tgtEl>
                                      </p:cBhvr>
                                      <p:to x="100000" y="80000"/>
                                    </p:animScale>
                                    <p:animScale>
                                      <p:cBhvr>
                                        <p:cTn id="32" dur="166" decel="50000">
                                          <p:stCondLst>
                                            <p:cond delay="1338"/>
                                          </p:stCondLst>
                                        </p:cTn>
                                        <p:tgtEl>
                                          <p:spTgt spid="55314">
                                            <p:txEl>
                                              <p:pRg st="1" end="1"/>
                                            </p:txEl>
                                          </p:spTgt>
                                        </p:tgtEl>
                                      </p:cBhvr>
                                      <p:to x="100000" y="100000"/>
                                    </p:animScale>
                                    <p:animScale>
                                      <p:cBhvr>
                                        <p:cTn id="33" dur="26">
                                          <p:stCondLst>
                                            <p:cond delay="1642"/>
                                          </p:stCondLst>
                                        </p:cTn>
                                        <p:tgtEl>
                                          <p:spTgt spid="55314">
                                            <p:txEl>
                                              <p:pRg st="1" end="1"/>
                                            </p:txEl>
                                          </p:spTgt>
                                        </p:tgtEl>
                                      </p:cBhvr>
                                      <p:to x="100000" y="90000"/>
                                    </p:animScale>
                                    <p:animScale>
                                      <p:cBhvr>
                                        <p:cTn id="34" dur="166" decel="50000">
                                          <p:stCondLst>
                                            <p:cond delay="1668"/>
                                          </p:stCondLst>
                                        </p:cTn>
                                        <p:tgtEl>
                                          <p:spTgt spid="55314">
                                            <p:txEl>
                                              <p:pRg st="1" end="1"/>
                                            </p:txEl>
                                          </p:spTgt>
                                        </p:tgtEl>
                                      </p:cBhvr>
                                      <p:to x="100000" y="100000"/>
                                    </p:animScale>
                                    <p:animScale>
                                      <p:cBhvr>
                                        <p:cTn id="35" dur="26">
                                          <p:stCondLst>
                                            <p:cond delay="1808"/>
                                          </p:stCondLst>
                                        </p:cTn>
                                        <p:tgtEl>
                                          <p:spTgt spid="55314">
                                            <p:txEl>
                                              <p:pRg st="1" end="1"/>
                                            </p:txEl>
                                          </p:spTgt>
                                        </p:tgtEl>
                                      </p:cBhvr>
                                      <p:to x="100000" y="95000"/>
                                    </p:animScale>
                                    <p:animScale>
                                      <p:cBhvr>
                                        <p:cTn id="36" dur="166" decel="50000">
                                          <p:stCondLst>
                                            <p:cond delay="1834"/>
                                          </p:stCondLst>
                                        </p:cTn>
                                        <p:tgtEl>
                                          <p:spTgt spid="55314">
                                            <p:txEl>
                                              <p:pRg st="1" end="1"/>
                                            </p:txEl>
                                          </p:spTgt>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55314">
                                            <p:txEl>
                                              <p:pRg st="2" end="2"/>
                                            </p:txEl>
                                          </p:spTgt>
                                        </p:tgtEl>
                                        <p:attrNameLst>
                                          <p:attrName>style.visibility</p:attrName>
                                        </p:attrNameLst>
                                      </p:cBhvr>
                                      <p:to>
                                        <p:strVal val="visible"/>
                                      </p:to>
                                    </p:set>
                                    <p:animEffect transition="in" filter="wipe(down)">
                                      <p:cBhvr>
                                        <p:cTn id="39" dur="580">
                                          <p:stCondLst>
                                            <p:cond delay="0"/>
                                          </p:stCondLst>
                                        </p:cTn>
                                        <p:tgtEl>
                                          <p:spTgt spid="55314">
                                            <p:txEl>
                                              <p:pRg st="2" end="2"/>
                                            </p:txEl>
                                          </p:spTgt>
                                        </p:tgtEl>
                                      </p:cBhvr>
                                    </p:animEffect>
                                    <p:anim calcmode="lin" valueType="num">
                                      <p:cBhvr>
                                        <p:cTn id="40" dur="1822" tmFilter="0,0; 0.14,0.36; 0.43,0.73; 0.71,0.91; 1.0,1.0">
                                          <p:stCondLst>
                                            <p:cond delay="0"/>
                                          </p:stCondLst>
                                        </p:cTn>
                                        <p:tgtEl>
                                          <p:spTgt spid="55314">
                                            <p:txEl>
                                              <p:pRg st="2" end="2"/>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55314">
                                            <p:txEl>
                                              <p:pRg st="2" end="2"/>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55314">
                                            <p:txEl>
                                              <p:pRg st="2" end="2"/>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55314">
                                            <p:txEl>
                                              <p:pRg st="2" end="2"/>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55314">
                                            <p:txEl>
                                              <p:pRg st="2" end="2"/>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55314">
                                            <p:txEl>
                                              <p:pRg st="2" end="2"/>
                                            </p:txEl>
                                          </p:spTgt>
                                        </p:tgtEl>
                                      </p:cBhvr>
                                      <p:to x="100000" y="60000"/>
                                    </p:animScale>
                                    <p:animScale>
                                      <p:cBhvr>
                                        <p:cTn id="46" dur="166" decel="50000">
                                          <p:stCondLst>
                                            <p:cond delay="676"/>
                                          </p:stCondLst>
                                        </p:cTn>
                                        <p:tgtEl>
                                          <p:spTgt spid="55314">
                                            <p:txEl>
                                              <p:pRg st="2" end="2"/>
                                            </p:txEl>
                                          </p:spTgt>
                                        </p:tgtEl>
                                      </p:cBhvr>
                                      <p:to x="100000" y="100000"/>
                                    </p:animScale>
                                    <p:animScale>
                                      <p:cBhvr>
                                        <p:cTn id="47" dur="26">
                                          <p:stCondLst>
                                            <p:cond delay="1312"/>
                                          </p:stCondLst>
                                        </p:cTn>
                                        <p:tgtEl>
                                          <p:spTgt spid="55314">
                                            <p:txEl>
                                              <p:pRg st="2" end="2"/>
                                            </p:txEl>
                                          </p:spTgt>
                                        </p:tgtEl>
                                      </p:cBhvr>
                                      <p:to x="100000" y="80000"/>
                                    </p:animScale>
                                    <p:animScale>
                                      <p:cBhvr>
                                        <p:cTn id="48" dur="166" decel="50000">
                                          <p:stCondLst>
                                            <p:cond delay="1338"/>
                                          </p:stCondLst>
                                        </p:cTn>
                                        <p:tgtEl>
                                          <p:spTgt spid="55314">
                                            <p:txEl>
                                              <p:pRg st="2" end="2"/>
                                            </p:txEl>
                                          </p:spTgt>
                                        </p:tgtEl>
                                      </p:cBhvr>
                                      <p:to x="100000" y="100000"/>
                                    </p:animScale>
                                    <p:animScale>
                                      <p:cBhvr>
                                        <p:cTn id="49" dur="26">
                                          <p:stCondLst>
                                            <p:cond delay="1642"/>
                                          </p:stCondLst>
                                        </p:cTn>
                                        <p:tgtEl>
                                          <p:spTgt spid="55314">
                                            <p:txEl>
                                              <p:pRg st="2" end="2"/>
                                            </p:txEl>
                                          </p:spTgt>
                                        </p:tgtEl>
                                      </p:cBhvr>
                                      <p:to x="100000" y="90000"/>
                                    </p:animScale>
                                    <p:animScale>
                                      <p:cBhvr>
                                        <p:cTn id="50" dur="166" decel="50000">
                                          <p:stCondLst>
                                            <p:cond delay="1668"/>
                                          </p:stCondLst>
                                        </p:cTn>
                                        <p:tgtEl>
                                          <p:spTgt spid="55314">
                                            <p:txEl>
                                              <p:pRg st="2" end="2"/>
                                            </p:txEl>
                                          </p:spTgt>
                                        </p:tgtEl>
                                      </p:cBhvr>
                                      <p:to x="100000" y="100000"/>
                                    </p:animScale>
                                    <p:animScale>
                                      <p:cBhvr>
                                        <p:cTn id="51" dur="26">
                                          <p:stCondLst>
                                            <p:cond delay="1808"/>
                                          </p:stCondLst>
                                        </p:cTn>
                                        <p:tgtEl>
                                          <p:spTgt spid="55314">
                                            <p:txEl>
                                              <p:pRg st="2" end="2"/>
                                            </p:txEl>
                                          </p:spTgt>
                                        </p:tgtEl>
                                      </p:cBhvr>
                                      <p:to x="100000" y="95000"/>
                                    </p:animScale>
                                    <p:animScale>
                                      <p:cBhvr>
                                        <p:cTn id="52" dur="166" decel="50000">
                                          <p:stCondLst>
                                            <p:cond delay="1834"/>
                                          </p:stCondLst>
                                        </p:cTn>
                                        <p:tgtEl>
                                          <p:spTgt spid="55314">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6322" name="文本框 12"/>
          <p:cNvSpPr txBox="1">
            <a:spLocks noChangeArrowheads="1"/>
          </p:cNvSpPr>
          <p:nvPr/>
        </p:nvSpPr>
        <p:spPr bwMode="auto">
          <a:xfrm>
            <a:off x="192088" y="257175"/>
            <a:ext cx="4732337" cy="565150"/>
          </a:xfrm>
          <a:prstGeom prst="rect">
            <a:avLst/>
          </a:prstGeom>
          <a:noFill/>
          <a:ln w="9525">
            <a:noFill/>
            <a:miter lim="800000"/>
          </a:ln>
        </p:spPr>
        <p:txBody>
          <a:bodyPr>
            <a:spAutoFit/>
          </a:bodyPr>
          <a:lstStyle/>
          <a:p>
            <a:endParaRPr lang="zh-CN" altLang="en-US" sz="3100" b="1">
              <a:solidFill>
                <a:schemeClr val="bg1"/>
              </a:solidFill>
              <a:latin typeface="微软雅黑" pitchFamily="34" charset="-122"/>
              <a:ea typeface="微软雅黑" pitchFamily="34" charset="-122"/>
            </a:endParaRPr>
          </a:p>
        </p:txBody>
      </p:sp>
      <p:sp>
        <p:nvSpPr>
          <p:cNvPr id="14" name="直角三角形 13"/>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19"/>
          <p:cNvSpPr/>
          <p:nvPr/>
        </p:nvSpPr>
        <p:spPr>
          <a:xfrm>
            <a:off x="3292475" y="3082925"/>
            <a:ext cx="5588000" cy="3005138"/>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 name="connsiteX0-41" fmla="*/ 0 w 5589349"/>
              <a:gd name="connsiteY0-42" fmla="*/ 1828800 h 3082246"/>
              <a:gd name="connsiteX1-43" fmla="*/ 5579824 w 5589349"/>
              <a:gd name="connsiteY1-44" fmla="*/ 0 h 3082246"/>
              <a:gd name="connsiteX2-45" fmla="*/ 5589349 w 5589349"/>
              <a:gd name="connsiteY2-46" fmla="*/ 1285196 h 3082246"/>
              <a:gd name="connsiteX3-47" fmla="*/ 0 w 5589349"/>
              <a:gd name="connsiteY3-48" fmla="*/ 3082246 h 3082246"/>
              <a:gd name="connsiteX4-49" fmla="*/ 0 w 5589349"/>
              <a:gd name="connsiteY4-50" fmla="*/ 1828800 h 3082246"/>
              <a:gd name="connsiteX0-51" fmla="*/ 0 w 5589349"/>
              <a:gd name="connsiteY0-52" fmla="*/ 1790700 h 3044146"/>
              <a:gd name="connsiteX1-53" fmla="*/ 5567124 w 5589349"/>
              <a:gd name="connsiteY1-54" fmla="*/ 0 h 3044146"/>
              <a:gd name="connsiteX2-55" fmla="*/ 5589349 w 5589349"/>
              <a:gd name="connsiteY2-56" fmla="*/ 1247096 h 3044146"/>
              <a:gd name="connsiteX3-57" fmla="*/ 0 w 5589349"/>
              <a:gd name="connsiteY3-58" fmla="*/ 3044146 h 3044146"/>
              <a:gd name="connsiteX4-59" fmla="*/ 0 w 5589349"/>
              <a:gd name="connsiteY4-60" fmla="*/ 1790700 h 3044146"/>
              <a:gd name="connsiteX0-61" fmla="*/ 0 w 5589349"/>
              <a:gd name="connsiteY0-62" fmla="*/ 1790700 h 3006046"/>
              <a:gd name="connsiteX1-63" fmla="*/ 5567124 w 5589349"/>
              <a:gd name="connsiteY1-64" fmla="*/ 0 h 3006046"/>
              <a:gd name="connsiteX2-65" fmla="*/ 5589349 w 5589349"/>
              <a:gd name="connsiteY2-66" fmla="*/ 1247096 h 3006046"/>
              <a:gd name="connsiteX3-67" fmla="*/ 0 w 5589349"/>
              <a:gd name="connsiteY3-68" fmla="*/ 3006046 h 3006046"/>
              <a:gd name="connsiteX4-69" fmla="*/ 0 w 5589349"/>
              <a:gd name="connsiteY4-70" fmla="*/ 1790700 h 3006046"/>
              <a:gd name="connsiteX0-71" fmla="*/ 0 w 5589349"/>
              <a:gd name="connsiteY0-72" fmla="*/ 1765300 h 3006046"/>
              <a:gd name="connsiteX1-73" fmla="*/ 5567124 w 5589349"/>
              <a:gd name="connsiteY1-74" fmla="*/ 0 h 3006046"/>
              <a:gd name="connsiteX2-75" fmla="*/ 5589349 w 5589349"/>
              <a:gd name="connsiteY2-76" fmla="*/ 1247096 h 3006046"/>
              <a:gd name="connsiteX3-77" fmla="*/ 0 w 5589349"/>
              <a:gd name="connsiteY3-78" fmla="*/ 3006046 h 3006046"/>
              <a:gd name="connsiteX4-79" fmla="*/ 0 w 5589349"/>
              <a:gd name="connsiteY4-80" fmla="*/ 1765300 h 30060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06046">
                <a:moveTo>
                  <a:pt x="0" y="1765300"/>
                </a:moveTo>
                <a:lnTo>
                  <a:pt x="5567124" y="0"/>
                </a:lnTo>
                <a:lnTo>
                  <a:pt x="5589349" y="1247096"/>
                </a:lnTo>
                <a:lnTo>
                  <a:pt x="0" y="3006046"/>
                </a:lnTo>
                <a:lnTo>
                  <a:pt x="0" y="1765300"/>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矩形 19"/>
          <p:cNvSpPr/>
          <p:nvPr/>
        </p:nvSpPr>
        <p:spPr>
          <a:xfrm>
            <a:off x="3302000" y="1250950"/>
            <a:ext cx="5588000" cy="3082925"/>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82246">
                <a:moveTo>
                  <a:pt x="0" y="1828800"/>
                </a:moveTo>
                <a:lnTo>
                  <a:pt x="5579824" y="0"/>
                </a:lnTo>
                <a:lnTo>
                  <a:pt x="5589349" y="1234396"/>
                </a:lnTo>
                <a:lnTo>
                  <a:pt x="0" y="3082246"/>
                </a:lnTo>
                <a:lnTo>
                  <a:pt x="0" y="1828800"/>
                </a:lnTo>
                <a:close/>
              </a:path>
            </a:pathLst>
          </a:custGeom>
          <a:solidFill>
            <a:srgbClr val="2A69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 name="juxing1"/>
          <p:cNvSpPr/>
          <p:nvPr/>
        </p:nvSpPr>
        <p:spPr>
          <a:xfrm>
            <a:off x="3311525" y="1222375"/>
            <a:ext cx="5597525" cy="1252538"/>
          </a:xfrm>
          <a:prstGeom prst="rect">
            <a:avLst/>
          </a:prstGeom>
          <a:solidFill>
            <a:srgbClr val="7EB0D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juxing2"/>
          <p:cNvSpPr/>
          <p:nvPr/>
        </p:nvSpPr>
        <p:spPr>
          <a:xfrm>
            <a:off x="3297238" y="3079750"/>
            <a:ext cx="5597525" cy="1254125"/>
          </a:xfrm>
          <a:prstGeom prst="rect">
            <a:avLst/>
          </a:prstGeom>
          <a:solidFill>
            <a:srgbClr val="3786C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juxing3"/>
          <p:cNvSpPr/>
          <p:nvPr/>
        </p:nvSpPr>
        <p:spPr>
          <a:xfrm>
            <a:off x="3297238" y="4848225"/>
            <a:ext cx="5597525" cy="1252538"/>
          </a:xfrm>
          <a:prstGeom prst="rect">
            <a:avLst/>
          </a:prstGeom>
          <a:solidFill>
            <a:srgbClr val="2867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6329" name="文本框 37"/>
          <p:cNvSpPr txBox="1">
            <a:spLocks noChangeArrowheads="1"/>
          </p:cNvSpPr>
          <p:nvPr/>
        </p:nvSpPr>
        <p:spPr bwMode="auto">
          <a:xfrm>
            <a:off x="3567113" y="1438275"/>
            <a:ext cx="5235575" cy="457200"/>
          </a:xfrm>
          <a:prstGeom prst="rect">
            <a:avLst/>
          </a:prstGeom>
          <a:noFill/>
          <a:ln w="9525">
            <a:noFill/>
            <a:miter lim="800000"/>
          </a:ln>
        </p:spPr>
        <p:txBody>
          <a:bodyPr>
            <a:spAutoFit/>
          </a:bodyPr>
          <a:lstStyle/>
          <a:p>
            <a:r>
              <a:rPr lang="zh-CN" altLang="en-US" sz="2400">
                <a:solidFill>
                  <a:srgbClr val="FF0000"/>
                </a:solidFill>
                <a:latin typeface="微软雅黑" pitchFamily="34" charset="-122"/>
                <a:ea typeface="微软雅黑" pitchFamily="34" charset="-122"/>
                <a:cs typeface="Tahoma" pitchFamily="34" charset="0"/>
              </a:rPr>
              <a:t>掌握</a:t>
            </a:r>
            <a:r>
              <a:rPr lang="zh-CN" altLang="en-US" sz="2400">
                <a:solidFill>
                  <a:schemeClr val="bg1"/>
                </a:solidFill>
                <a:latin typeface="微软雅黑" pitchFamily="34" charset="-122"/>
                <a:ea typeface="微软雅黑" pitchFamily="34" charset="-122"/>
                <a:cs typeface="Tahoma" pitchFamily="34" charset="0"/>
              </a:rPr>
              <a:t>各种药物试验方法及结果判断</a:t>
            </a:r>
          </a:p>
        </p:txBody>
      </p:sp>
      <p:sp>
        <p:nvSpPr>
          <p:cNvPr id="56330" name="文本框 38"/>
          <p:cNvSpPr txBox="1">
            <a:spLocks noChangeArrowheads="1"/>
          </p:cNvSpPr>
          <p:nvPr/>
        </p:nvSpPr>
        <p:spPr bwMode="auto">
          <a:xfrm>
            <a:off x="3536950" y="3289300"/>
            <a:ext cx="6054725" cy="457200"/>
          </a:xfrm>
          <a:prstGeom prst="rect">
            <a:avLst/>
          </a:prstGeom>
          <a:noFill/>
          <a:ln w="9525">
            <a:noFill/>
            <a:miter lim="800000"/>
          </a:ln>
        </p:spPr>
        <p:txBody>
          <a:bodyPr>
            <a:spAutoFit/>
          </a:bodyPr>
          <a:lstStyle/>
          <a:p>
            <a:r>
              <a:rPr lang="zh-CN" altLang="en-US" sz="2400">
                <a:solidFill>
                  <a:srgbClr val="FF0000"/>
                </a:solidFill>
                <a:latin typeface="微软雅黑" pitchFamily="34" charset="-122"/>
                <a:ea typeface="微软雅黑" pitchFamily="34" charset="-122"/>
                <a:cs typeface="Tahoma" pitchFamily="34" charset="0"/>
              </a:rPr>
              <a:t>掌握</a:t>
            </a:r>
            <a:r>
              <a:rPr lang="zh-CN" altLang="en-US" sz="2400">
                <a:solidFill>
                  <a:schemeClr val="bg1"/>
                </a:solidFill>
                <a:latin typeface="微软雅黑" pitchFamily="34" charset="-122"/>
                <a:ea typeface="微软雅黑" pitchFamily="34" charset="-122"/>
                <a:cs typeface="Tahoma" pitchFamily="34" charset="0"/>
              </a:rPr>
              <a:t>链霉素过敏反应的临床表现及急救</a:t>
            </a:r>
          </a:p>
        </p:txBody>
      </p:sp>
      <p:sp>
        <p:nvSpPr>
          <p:cNvPr id="56331" name="文本框 39"/>
          <p:cNvSpPr txBox="1">
            <a:spLocks noChangeArrowheads="1"/>
          </p:cNvSpPr>
          <p:nvPr/>
        </p:nvSpPr>
        <p:spPr bwMode="auto">
          <a:xfrm>
            <a:off x="3524250" y="5060950"/>
            <a:ext cx="5249863" cy="457200"/>
          </a:xfrm>
          <a:prstGeom prst="rect">
            <a:avLst/>
          </a:prstGeom>
          <a:noFill/>
          <a:ln w="9525">
            <a:noFill/>
            <a:miter lim="800000"/>
          </a:ln>
        </p:spPr>
        <p:txBody>
          <a:bodyPr>
            <a:spAutoFit/>
          </a:bodyPr>
          <a:lstStyle/>
          <a:p>
            <a:r>
              <a:rPr lang="zh-CN" altLang="en-US" sz="2400">
                <a:solidFill>
                  <a:srgbClr val="FF0000"/>
                </a:solidFill>
                <a:latin typeface="微软雅黑" pitchFamily="34" charset="-122"/>
                <a:ea typeface="微软雅黑" pitchFamily="34" charset="-122"/>
                <a:cs typeface="Tahoma" pitchFamily="34" charset="0"/>
              </a:rPr>
              <a:t>掌握</a:t>
            </a:r>
            <a:r>
              <a:rPr lang="zh-CN" altLang="en-US" sz="2400">
                <a:solidFill>
                  <a:schemeClr val="bg1"/>
                </a:solidFill>
                <a:latin typeface="微软雅黑" pitchFamily="34" charset="-122"/>
                <a:ea typeface="微软雅黑" pitchFamily="34" charset="-122"/>
                <a:cs typeface="Tahoma" pitchFamily="34" charset="0"/>
              </a:rPr>
              <a:t>破伤风抗毒素脱敏注射法</a:t>
            </a:r>
          </a:p>
        </p:txBody>
      </p:sp>
      <p:sp>
        <p:nvSpPr>
          <p:cNvPr id="42" name="等腰三角形 41"/>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3" name="等腰三角形 42"/>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6334" name="文本框 12"/>
          <p:cNvSpPr txBox="1">
            <a:spLocks noChangeArrowheads="1"/>
          </p:cNvSpPr>
          <p:nvPr/>
        </p:nvSpPr>
        <p:spPr bwMode="auto">
          <a:xfrm>
            <a:off x="212090" y="233045"/>
            <a:ext cx="4712335" cy="613410"/>
          </a:xfrm>
          <a:prstGeom prst="rect">
            <a:avLst/>
          </a:prstGeom>
          <a:noFill/>
          <a:ln w="9525">
            <a:noFill/>
            <a:miter lim="800000"/>
          </a:ln>
        </p:spPr>
        <p:txBody>
          <a:bodyPr wrap="square">
            <a:spAutoFit/>
          </a:bodyPr>
          <a:lstStyle/>
          <a:p>
            <a:r>
              <a:rPr lang="zh-CN" altLang="en-US" sz="3200" b="1">
                <a:solidFill>
                  <a:schemeClr val="bg1"/>
                </a:solidFill>
                <a:latin typeface="微软雅黑" pitchFamily="34" charset="-122"/>
                <a:ea typeface="微软雅黑" pitchFamily="34" charset="-122"/>
              </a:rPr>
              <a:t>其他常用药物过敏试验法</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345" name="组合 2"/>
          <p:cNvGrpSpPr/>
          <p:nvPr/>
        </p:nvGrpSpPr>
        <p:grpSpPr bwMode="auto">
          <a:xfrm>
            <a:off x="8953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7351" name="文本框 15"/>
          <p:cNvSpPr txBox="1">
            <a:spLocks noChangeArrowheads="1"/>
          </p:cNvSpPr>
          <p:nvPr/>
        </p:nvSpPr>
        <p:spPr bwMode="auto">
          <a:xfrm>
            <a:off x="192088" y="257175"/>
            <a:ext cx="5675312" cy="596900"/>
          </a:xfrm>
          <a:prstGeom prst="rect">
            <a:avLst/>
          </a:prstGeom>
          <a:noFill/>
          <a:ln w="9525">
            <a:noFill/>
            <a:miter lim="800000"/>
          </a:ln>
        </p:spPr>
        <p:txBody>
          <a:bodyPr>
            <a:spAutoFit/>
          </a:bodyPr>
          <a:lstStyle/>
          <a:p>
            <a:r>
              <a:rPr lang="zh-CN" altLang="en-US" sz="3100" b="1">
                <a:solidFill>
                  <a:schemeClr val="bg1"/>
                </a:solidFill>
                <a:latin typeface="微软雅黑" pitchFamily="34" charset="-122"/>
                <a:ea typeface="微软雅黑" pitchFamily="34" charset="-122"/>
              </a:rPr>
              <a:t>一、链霉素过敏试验法</a:t>
            </a:r>
            <a:endParaRPr lang="en-US" altLang="zh-CN" sz="3100" b="1">
              <a:solidFill>
                <a:schemeClr val="bg1"/>
              </a:solidFill>
              <a:latin typeface="微软雅黑" pitchFamily="34" charset="-122"/>
              <a:ea typeface="微软雅黑" pitchFamily="34" charset="-122"/>
            </a:endParaRPr>
          </a:p>
        </p:txBody>
      </p:sp>
      <p:sp>
        <p:nvSpPr>
          <p:cNvPr id="19" name="直角三角形 18"/>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7354" name="Rectangle 15"/>
          <p:cNvSpPr>
            <a:spLocks noChangeArrowheads="1"/>
          </p:cNvSpPr>
          <p:nvPr/>
        </p:nvSpPr>
        <p:spPr bwMode="auto">
          <a:xfrm>
            <a:off x="1509713" y="2462531"/>
            <a:ext cx="8428037" cy="2479040"/>
          </a:xfrm>
          <a:prstGeom prst="rect">
            <a:avLst/>
          </a:prstGeom>
          <a:noFill/>
          <a:ln w="9525">
            <a:noFill/>
            <a:miter lim="800000"/>
          </a:ln>
        </p:spPr>
        <p:txBody>
          <a:bodyPr anchor="ctr">
            <a:spAutoFit/>
          </a:bodyPr>
          <a:lstStyle/>
          <a:p>
            <a:pPr>
              <a:lnSpc>
                <a:spcPct val="140000"/>
              </a:lnSpc>
              <a:buFont typeface="Wingdings" pitchFamily="2" charset="2"/>
              <a:buChar char="u"/>
            </a:pPr>
            <a:r>
              <a:rPr lang="zh-CN" altLang="en-US" sz="2800" b="1">
                <a:solidFill>
                  <a:srgbClr val="0066FF"/>
                </a:solidFill>
                <a:latin typeface="微软雅黑" pitchFamily="34" charset="-122"/>
                <a:ea typeface="微软雅黑" pitchFamily="34" charset="-122"/>
              </a:rPr>
              <a:t>链霉素除过敏反应外还有中毒反应</a:t>
            </a:r>
          </a:p>
          <a:p>
            <a:pPr>
              <a:lnSpc>
                <a:spcPct val="140000"/>
              </a:lnSpc>
              <a:buFont typeface="Wingdings" pitchFamily="2" charset="2"/>
              <a:buChar char="u"/>
            </a:pPr>
            <a:r>
              <a:rPr lang="zh-CN" altLang="en-US" sz="2800" b="1">
                <a:solidFill>
                  <a:srgbClr val="0066FF"/>
                </a:solidFill>
                <a:latin typeface="微软雅黑" pitchFamily="34" charset="-122"/>
                <a:ea typeface="微软雅黑" pitchFamily="34" charset="-122"/>
              </a:rPr>
              <a:t>容易引起过敏性休克，其发生率仅次于青霉素，但死亡率较青霉素高</a:t>
            </a:r>
          </a:p>
          <a:p>
            <a:pPr>
              <a:lnSpc>
                <a:spcPct val="140000"/>
              </a:lnSpc>
              <a:buFont typeface="Wingdings" pitchFamily="2" charset="2"/>
              <a:buChar char="u"/>
            </a:pPr>
            <a:r>
              <a:rPr lang="zh-CN" altLang="en-US" sz="2800" b="1">
                <a:solidFill>
                  <a:srgbClr val="0066FF"/>
                </a:solidFill>
                <a:latin typeface="微软雅黑" pitchFamily="34" charset="-122"/>
                <a:ea typeface="微软雅黑" pitchFamily="34" charset="-122"/>
              </a:rPr>
              <a:t>其原因除过敏因素外，还与中毒因素有关。</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369"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539051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8375" name="文本框 15"/>
          <p:cNvSpPr txBox="1">
            <a:spLocks noChangeArrowheads="1"/>
          </p:cNvSpPr>
          <p:nvPr/>
        </p:nvSpPr>
        <p:spPr bwMode="auto">
          <a:xfrm>
            <a:off x="192088" y="257175"/>
            <a:ext cx="5675312" cy="596900"/>
          </a:xfrm>
          <a:prstGeom prst="rect">
            <a:avLst/>
          </a:prstGeom>
          <a:noFill/>
          <a:ln w="9525">
            <a:noFill/>
            <a:miter lim="800000"/>
          </a:ln>
        </p:spPr>
        <p:txBody>
          <a:bodyPr>
            <a:spAutoFit/>
          </a:bodyPr>
          <a:lstStyle/>
          <a:p>
            <a:r>
              <a:rPr lang="zh-CN" altLang="en-US" sz="3100" b="1">
                <a:solidFill>
                  <a:schemeClr val="bg1"/>
                </a:solidFill>
                <a:latin typeface="微软雅黑" pitchFamily="34" charset="-122"/>
                <a:ea typeface="微软雅黑" pitchFamily="34" charset="-122"/>
              </a:rPr>
              <a:t>一、链霉素过敏试验法</a:t>
            </a:r>
            <a:endParaRPr lang="en-US" altLang="zh-CN" sz="3100" b="1">
              <a:solidFill>
                <a:schemeClr val="bg1"/>
              </a:solidFill>
              <a:latin typeface="微软雅黑" pitchFamily="34" charset="-122"/>
              <a:ea typeface="微软雅黑" pitchFamily="34" charset="-122"/>
            </a:endParaRPr>
          </a:p>
        </p:txBody>
      </p:sp>
      <p:sp>
        <p:nvSpPr>
          <p:cNvPr id="19" name="直角三角形 18"/>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505" y="1397000"/>
            <a:ext cx="4143375"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8378" name="文本框 21"/>
          <p:cNvSpPr txBox="1">
            <a:spLocks noChangeArrowheads="1"/>
          </p:cNvSpPr>
          <p:nvPr/>
        </p:nvSpPr>
        <p:spPr bwMode="auto">
          <a:xfrm>
            <a:off x="1200785" y="1397000"/>
            <a:ext cx="4189095" cy="548640"/>
          </a:xfrm>
          <a:prstGeom prst="rect">
            <a:avLst/>
          </a:prstGeom>
          <a:noFill/>
          <a:ln w="9525">
            <a:noFill/>
            <a:miter lim="800000"/>
          </a:ln>
        </p:spPr>
        <p:txBody>
          <a:bodyPr wrap="square">
            <a:spAutoFit/>
          </a:bodyPr>
          <a:lstStyle/>
          <a:p>
            <a:r>
              <a:rPr lang="zh-CN" altLang="en-US" sz="2800" b="1">
                <a:solidFill>
                  <a:schemeClr val="bg1"/>
                </a:solidFill>
                <a:latin typeface="微软雅黑" pitchFamily="34" charset="-122"/>
                <a:ea typeface="微软雅黑" pitchFamily="34" charset="-122"/>
                <a:cs typeface="Tahoma" pitchFamily="34" charset="0"/>
              </a:rPr>
              <a:t>（一）链霉素过敏试验法</a:t>
            </a:r>
          </a:p>
        </p:txBody>
      </p:sp>
      <p:sp>
        <p:nvSpPr>
          <p:cNvPr id="50219" name="Rectangle 43"/>
          <p:cNvSpPr>
            <a:spLocks noChangeArrowheads="1"/>
          </p:cNvSpPr>
          <p:nvPr/>
        </p:nvSpPr>
        <p:spPr bwMode="auto">
          <a:xfrm>
            <a:off x="1040130" y="1947545"/>
            <a:ext cx="3302000" cy="1798320"/>
          </a:xfrm>
          <a:prstGeom prst="rect">
            <a:avLst/>
          </a:prstGeom>
          <a:noFill/>
          <a:ln w="9525">
            <a:noFill/>
            <a:miter lim="800000"/>
          </a:ln>
        </p:spPr>
        <p:txBody>
          <a:bodyPr wrap="square" anchor="ctr">
            <a:spAutoFit/>
          </a:bodyPr>
          <a:lstStyle/>
          <a:p>
            <a:pPr indent="304800">
              <a:lnSpc>
                <a:spcPct val="200000"/>
              </a:lnSpc>
            </a:pPr>
            <a:r>
              <a:rPr lang="en-US" altLang="zh-CN" sz="2800" b="1">
                <a:solidFill>
                  <a:srgbClr val="0066FF"/>
                </a:solidFill>
                <a:latin typeface="微软雅黑" pitchFamily="34" charset="-122"/>
                <a:ea typeface="微软雅黑" pitchFamily="34" charset="-122"/>
              </a:rPr>
              <a:t>1</a:t>
            </a:r>
            <a:r>
              <a:rPr lang="zh-CN" altLang="en-US" sz="2800" b="1">
                <a:solidFill>
                  <a:srgbClr val="0066FF"/>
                </a:solidFill>
                <a:latin typeface="微软雅黑" pitchFamily="34" charset="-122"/>
                <a:ea typeface="微软雅黑" pitchFamily="34" charset="-122"/>
              </a:rPr>
              <a:t>．试验液的配置</a:t>
            </a:r>
          </a:p>
          <a:p>
            <a:pPr indent="304800">
              <a:lnSpc>
                <a:spcPct val="200000"/>
              </a:lnSpc>
            </a:pPr>
            <a:r>
              <a:rPr lang="en-US" altLang="zh-CN" sz="2800" b="1">
                <a:solidFill>
                  <a:srgbClr val="0066FF"/>
                </a:solidFill>
                <a:latin typeface="微软雅黑" pitchFamily="34" charset="-122"/>
                <a:ea typeface="微软雅黑" pitchFamily="34" charset="-122"/>
              </a:rPr>
              <a:t>2</a:t>
            </a:r>
            <a:r>
              <a:rPr lang="zh-CN" altLang="en-US" sz="2800" b="1">
                <a:solidFill>
                  <a:srgbClr val="0066FF"/>
                </a:solidFill>
                <a:latin typeface="微软雅黑" pitchFamily="34" charset="-122"/>
                <a:ea typeface="微软雅黑" pitchFamily="34" charset="-122"/>
              </a:rPr>
              <a:t>．试验方法 </a:t>
            </a:r>
          </a:p>
        </p:txBody>
      </p:sp>
      <p:sp>
        <p:nvSpPr>
          <p:cNvPr id="50220" name="Rectangle 44"/>
          <p:cNvSpPr>
            <a:spLocks noChangeArrowheads="1"/>
          </p:cNvSpPr>
          <p:nvPr/>
        </p:nvSpPr>
        <p:spPr bwMode="auto">
          <a:xfrm>
            <a:off x="5209540" y="2116773"/>
            <a:ext cx="5130800" cy="548640"/>
          </a:xfrm>
          <a:prstGeom prst="rect">
            <a:avLst/>
          </a:prstGeom>
          <a:noFill/>
          <a:ln w="9525">
            <a:noFill/>
            <a:miter lim="800000"/>
          </a:ln>
        </p:spPr>
        <p:txBody>
          <a:bodyPr wrap="none">
            <a:spAutoFit/>
          </a:bodyPr>
          <a:lstStyle/>
          <a:p>
            <a:r>
              <a:rPr lang="zh-CN" altLang="en-US" sz="2800" b="1">
                <a:solidFill>
                  <a:srgbClr val="0066FF"/>
                </a:solidFill>
                <a:latin typeface="微软雅黑" pitchFamily="34" charset="-122"/>
                <a:ea typeface="微软雅黑" pitchFamily="34" charset="-122"/>
              </a:rPr>
              <a:t>试验液的配制</a:t>
            </a:r>
            <a:r>
              <a:rPr lang="zh-CN" altLang="en-US" sz="2800" b="1">
                <a:latin typeface="微软雅黑" pitchFamily="34" charset="-122"/>
                <a:ea typeface="微软雅黑" pitchFamily="34" charset="-122"/>
              </a:rPr>
              <a:t>-------2500</a:t>
            </a:r>
            <a:r>
              <a:rPr lang="en-US" altLang="zh-CN" sz="2800" b="1">
                <a:latin typeface="微软雅黑" pitchFamily="34" charset="-122"/>
                <a:ea typeface="微软雅黑" pitchFamily="34" charset="-122"/>
              </a:rPr>
              <a:t>u/ml</a:t>
            </a:r>
            <a:endParaRPr lang="zh-CN" altLang="en-US" sz="2800" b="1">
              <a:latin typeface="微软雅黑" pitchFamily="34" charset="-122"/>
              <a:ea typeface="微软雅黑" pitchFamily="34" charset="-122"/>
            </a:endParaRPr>
          </a:p>
        </p:txBody>
      </p:sp>
      <p:grpSp>
        <p:nvGrpSpPr>
          <p:cNvPr id="50221" name="Group 5"/>
          <p:cNvGrpSpPr/>
          <p:nvPr/>
        </p:nvGrpSpPr>
        <p:grpSpPr bwMode="auto">
          <a:xfrm>
            <a:off x="3146425" y="2792413"/>
            <a:ext cx="7894638" cy="2463800"/>
            <a:chOff x="-3" y="-3"/>
            <a:chExt cx="5937" cy="852"/>
          </a:xfrm>
        </p:grpSpPr>
        <p:grpSp>
          <p:nvGrpSpPr>
            <p:cNvPr id="58385" name="Group 6"/>
            <p:cNvGrpSpPr/>
            <p:nvPr/>
          </p:nvGrpSpPr>
          <p:grpSpPr bwMode="auto">
            <a:xfrm>
              <a:off x="0" y="0"/>
              <a:ext cx="5931" cy="846"/>
              <a:chOff x="0" y="0"/>
              <a:chExt cx="5931" cy="846"/>
            </a:xfrm>
          </p:grpSpPr>
          <p:grpSp>
            <p:nvGrpSpPr>
              <p:cNvPr id="58387" name="Group 7"/>
              <p:cNvGrpSpPr/>
              <p:nvPr/>
            </p:nvGrpSpPr>
            <p:grpSpPr bwMode="auto">
              <a:xfrm>
                <a:off x="0" y="0"/>
                <a:ext cx="1728" cy="327"/>
                <a:chOff x="0" y="0"/>
                <a:chExt cx="1728" cy="327"/>
              </a:xfrm>
            </p:grpSpPr>
            <p:sp>
              <p:nvSpPr>
                <p:cNvPr id="58409" name="Rectangle 8"/>
                <p:cNvSpPr>
                  <a:spLocks noChangeArrowheads="1"/>
                </p:cNvSpPr>
                <p:nvPr/>
              </p:nvSpPr>
              <p:spPr bwMode="gray">
                <a:xfrm>
                  <a:off x="43" y="0"/>
                  <a:ext cx="1642" cy="327"/>
                </a:xfrm>
                <a:prstGeom prst="rect">
                  <a:avLst/>
                </a:prstGeom>
                <a:noFill/>
                <a:ln w="9525">
                  <a:noFill/>
                  <a:miter lim="800000"/>
                </a:ln>
              </p:spPr>
              <p:txBody>
                <a:bodyPr/>
                <a:lstStyle/>
                <a:p>
                  <a:pPr algn="ctr"/>
                  <a:r>
                    <a:rPr lang="zh-CN" altLang="en-US" sz="2000" b="1">
                      <a:solidFill>
                        <a:srgbClr val="0066FF"/>
                      </a:solidFill>
                      <a:latin typeface="微软雅黑" pitchFamily="34" charset="-122"/>
                      <a:ea typeface="微软雅黑" pitchFamily="34" charset="-122"/>
                    </a:rPr>
                    <a:t>链霉素</a:t>
                  </a:r>
                </a:p>
                <a:p>
                  <a:pPr algn="ctr" eaLnBrk="0" hangingPunct="0"/>
                  <a:endParaRPr lang="zh-CN" altLang="en-US" sz="2000" b="1">
                    <a:latin typeface="微软雅黑" pitchFamily="34" charset="-122"/>
                    <a:ea typeface="微软雅黑" pitchFamily="34" charset="-122"/>
                  </a:endParaRPr>
                </a:p>
              </p:txBody>
            </p:sp>
            <p:sp>
              <p:nvSpPr>
                <p:cNvPr id="58410" name="Rectangle 9"/>
                <p:cNvSpPr>
                  <a:spLocks noChangeArrowheads="1"/>
                </p:cNvSpPr>
                <p:nvPr/>
              </p:nvSpPr>
              <p:spPr bwMode="gray">
                <a:xfrm>
                  <a:off x="0" y="0"/>
                  <a:ext cx="1728" cy="327"/>
                </a:xfrm>
                <a:prstGeom prst="rect">
                  <a:avLst/>
                </a:prstGeom>
                <a:noFill/>
                <a:ln w="7">
                  <a:solidFill>
                    <a:srgbClr val="A0A0A0"/>
                  </a:solidFill>
                  <a:miter lim="800000"/>
                </a:ln>
              </p:spPr>
              <p:txBody>
                <a:bodyPr/>
                <a:lstStyle/>
                <a:p>
                  <a:pPr eaLnBrk="0" hangingPunct="0"/>
                  <a:endParaRPr lang="zh-CN" altLang="en-US">
                    <a:latin typeface="楷体" pitchFamily="49" charset="-122"/>
                    <a:ea typeface="楷体" pitchFamily="49" charset="-122"/>
                  </a:endParaRPr>
                </a:p>
              </p:txBody>
            </p:sp>
          </p:grpSp>
          <p:grpSp>
            <p:nvGrpSpPr>
              <p:cNvPr id="58388" name="Group 10"/>
              <p:cNvGrpSpPr/>
              <p:nvPr/>
            </p:nvGrpSpPr>
            <p:grpSpPr bwMode="auto">
              <a:xfrm>
                <a:off x="1728" y="0"/>
                <a:ext cx="1204" cy="327"/>
                <a:chOff x="1728" y="0"/>
                <a:chExt cx="1204" cy="327"/>
              </a:xfrm>
            </p:grpSpPr>
            <p:sp>
              <p:nvSpPr>
                <p:cNvPr id="58407" name="Rectangle 11"/>
                <p:cNvSpPr>
                  <a:spLocks noChangeArrowheads="1"/>
                </p:cNvSpPr>
                <p:nvPr/>
              </p:nvSpPr>
              <p:spPr bwMode="gray">
                <a:xfrm>
                  <a:off x="1771" y="0"/>
                  <a:ext cx="1118" cy="327"/>
                </a:xfrm>
                <a:prstGeom prst="rect">
                  <a:avLst/>
                </a:prstGeom>
                <a:noFill/>
                <a:ln w="9525">
                  <a:noFill/>
                  <a:miter lim="800000"/>
                </a:ln>
              </p:spPr>
              <p:txBody>
                <a:bodyPr/>
                <a:lstStyle/>
                <a:p>
                  <a:pPr algn="just"/>
                  <a:r>
                    <a:rPr lang="zh-CN" altLang="en-US" sz="2000" b="1">
                      <a:solidFill>
                        <a:srgbClr val="0066FF"/>
                      </a:solidFill>
                      <a:latin typeface="微软雅黑" pitchFamily="34" charset="-122"/>
                      <a:ea typeface="微软雅黑" pitchFamily="34" charset="-122"/>
                    </a:rPr>
                    <a:t>加等渗盐水</a:t>
                  </a:r>
                </a:p>
                <a:p>
                  <a:pPr algn="just" eaLnBrk="0" hangingPunct="0"/>
                  <a:endParaRPr lang="zh-CN" altLang="en-US" sz="2400" b="1">
                    <a:latin typeface="楷体" pitchFamily="49" charset="-122"/>
                    <a:ea typeface="楷体" pitchFamily="49" charset="-122"/>
                  </a:endParaRPr>
                </a:p>
              </p:txBody>
            </p:sp>
            <p:sp>
              <p:nvSpPr>
                <p:cNvPr id="58408" name="Rectangle 12"/>
                <p:cNvSpPr>
                  <a:spLocks noChangeArrowheads="1"/>
                </p:cNvSpPr>
                <p:nvPr/>
              </p:nvSpPr>
              <p:spPr bwMode="gray">
                <a:xfrm>
                  <a:off x="1728" y="0"/>
                  <a:ext cx="1204" cy="327"/>
                </a:xfrm>
                <a:prstGeom prst="rect">
                  <a:avLst/>
                </a:prstGeom>
                <a:noFill/>
                <a:ln w="7">
                  <a:solidFill>
                    <a:srgbClr val="A0A0A0"/>
                  </a:solidFill>
                  <a:miter lim="800000"/>
                </a:ln>
              </p:spPr>
              <p:txBody>
                <a:bodyPr/>
                <a:lstStyle/>
                <a:p>
                  <a:pPr indent="133350" algn="just" eaLnBrk="0" hangingPunct="0"/>
                  <a:endParaRPr lang="zh-CN" altLang="en-US" sz="2800">
                    <a:solidFill>
                      <a:srgbClr val="0066FF"/>
                    </a:solidFill>
                    <a:latin typeface="微软雅黑" pitchFamily="34" charset="-122"/>
                    <a:ea typeface="微软雅黑" pitchFamily="34" charset="-122"/>
                  </a:endParaRPr>
                </a:p>
              </p:txBody>
            </p:sp>
          </p:grpSp>
          <p:grpSp>
            <p:nvGrpSpPr>
              <p:cNvPr id="58389" name="Group 13"/>
              <p:cNvGrpSpPr/>
              <p:nvPr/>
            </p:nvGrpSpPr>
            <p:grpSpPr bwMode="auto">
              <a:xfrm>
                <a:off x="2932" y="0"/>
                <a:ext cx="1635" cy="327"/>
                <a:chOff x="2932" y="0"/>
                <a:chExt cx="1635" cy="327"/>
              </a:xfrm>
            </p:grpSpPr>
            <p:sp>
              <p:nvSpPr>
                <p:cNvPr id="58405" name="Rectangle 14"/>
                <p:cNvSpPr>
                  <a:spLocks noChangeArrowheads="1"/>
                </p:cNvSpPr>
                <p:nvPr/>
              </p:nvSpPr>
              <p:spPr bwMode="gray">
                <a:xfrm>
                  <a:off x="2975" y="0"/>
                  <a:ext cx="1549" cy="327"/>
                </a:xfrm>
                <a:prstGeom prst="rect">
                  <a:avLst/>
                </a:prstGeom>
                <a:noFill/>
                <a:ln w="9525">
                  <a:noFill/>
                  <a:miter lim="800000"/>
                </a:ln>
              </p:spPr>
              <p:txBody>
                <a:bodyPr/>
                <a:lstStyle/>
                <a:p>
                  <a:pPr algn="ctr"/>
                  <a:r>
                    <a:rPr lang="zh-CN" altLang="en-US" sz="2000" b="1">
                      <a:solidFill>
                        <a:srgbClr val="0066FF"/>
                      </a:solidFill>
                      <a:latin typeface="微软雅黑" pitchFamily="34" charset="-122"/>
                      <a:ea typeface="微软雅黑" pitchFamily="34" charset="-122"/>
                    </a:rPr>
                    <a:t>链霉素含量</a:t>
                  </a:r>
                </a:p>
                <a:p>
                  <a:pPr algn="ctr"/>
                  <a:endParaRPr lang="zh-CN" altLang="en-US" sz="2000" b="1">
                    <a:solidFill>
                      <a:srgbClr val="0066FF"/>
                    </a:solidFill>
                    <a:latin typeface="微软雅黑" pitchFamily="34" charset="-122"/>
                    <a:ea typeface="微软雅黑" pitchFamily="34" charset="-122"/>
                  </a:endParaRPr>
                </a:p>
              </p:txBody>
            </p:sp>
            <p:sp>
              <p:nvSpPr>
                <p:cNvPr id="58406" name="Rectangle 15"/>
                <p:cNvSpPr>
                  <a:spLocks noChangeArrowheads="1"/>
                </p:cNvSpPr>
                <p:nvPr/>
              </p:nvSpPr>
              <p:spPr bwMode="gray">
                <a:xfrm>
                  <a:off x="2932" y="0"/>
                  <a:ext cx="1635" cy="327"/>
                </a:xfrm>
                <a:prstGeom prst="rect">
                  <a:avLst/>
                </a:prstGeom>
                <a:noFill/>
                <a:ln w="7">
                  <a:solidFill>
                    <a:srgbClr val="A0A0A0"/>
                  </a:solidFill>
                  <a:miter lim="800000"/>
                </a:ln>
              </p:spPr>
              <p:txBody>
                <a:bodyPr/>
                <a:lstStyle/>
                <a:p>
                  <a:pPr eaLnBrk="0" hangingPunct="0"/>
                  <a:endParaRPr lang="zh-CN" altLang="en-US">
                    <a:latin typeface="楷体" pitchFamily="49" charset="-122"/>
                    <a:ea typeface="楷体" pitchFamily="49" charset="-122"/>
                  </a:endParaRPr>
                </a:p>
              </p:txBody>
            </p:sp>
          </p:grpSp>
          <p:grpSp>
            <p:nvGrpSpPr>
              <p:cNvPr id="58390" name="Group 16"/>
              <p:cNvGrpSpPr/>
              <p:nvPr/>
            </p:nvGrpSpPr>
            <p:grpSpPr bwMode="auto">
              <a:xfrm>
                <a:off x="4567" y="0"/>
                <a:ext cx="1364" cy="327"/>
                <a:chOff x="4567" y="0"/>
                <a:chExt cx="1364" cy="327"/>
              </a:xfrm>
            </p:grpSpPr>
            <p:sp>
              <p:nvSpPr>
                <p:cNvPr id="58403" name="Rectangle 17"/>
                <p:cNvSpPr>
                  <a:spLocks noChangeArrowheads="1"/>
                </p:cNvSpPr>
                <p:nvPr/>
              </p:nvSpPr>
              <p:spPr bwMode="gray">
                <a:xfrm>
                  <a:off x="4610" y="0"/>
                  <a:ext cx="1278" cy="327"/>
                </a:xfrm>
                <a:prstGeom prst="rect">
                  <a:avLst/>
                </a:prstGeom>
                <a:noFill/>
                <a:ln w="9525">
                  <a:noFill/>
                  <a:miter lim="800000"/>
                </a:ln>
              </p:spPr>
              <p:txBody>
                <a:bodyPr/>
                <a:lstStyle/>
                <a:p>
                  <a:pPr algn="ctr"/>
                  <a:r>
                    <a:rPr lang="zh-CN" altLang="en-US" sz="2000" b="1">
                      <a:solidFill>
                        <a:srgbClr val="0066FF"/>
                      </a:solidFill>
                      <a:latin typeface="微软雅黑" pitchFamily="34" charset="-122"/>
                      <a:ea typeface="微软雅黑" pitchFamily="34" charset="-122"/>
                    </a:rPr>
                    <a:t>要求</a:t>
                  </a:r>
                </a:p>
                <a:p>
                  <a:pPr algn="ctr" eaLnBrk="0" hangingPunct="0"/>
                  <a:endParaRPr lang="zh-CN" altLang="en-US" sz="2800">
                    <a:solidFill>
                      <a:srgbClr val="0066FF"/>
                    </a:solidFill>
                    <a:latin typeface="微软雅黑" pitchFamily="34" charset="-122"/>
                    <a:ea typeface="微软雅黑" pitchFamily="34" charset="-122"/>
                  </a:endParaRPr>
                </a:p>
              </p:txBody>
            </p:sp>
            <p:sp>
              <p:nvSpPr>
                <p:cNvPr id="58404" name="Rectangle 18"/>
                <p:cNvSpPr>
                  <a:spLocks noChangeArrowheads="1"/>
                </p:cNvSpPr>
                <p:nvPr/>
              </p:nvSpPr>
              <p:spPr bwMode="gray">
                <a:xfrm>
                  <a:off x="4567" y="0"/>
                  <a:ext cx="1364" cy="327"/>
                </a:xfrm>
                <a:prstGeom prst="rect">
                  <a:avLst/>
                </a:prstGeom>
                <a:noFill/>
                <a:ln w="7">
                  <a:solidFill>
                    <a:srgbClr val="A0A0A0"/>
                  </a:solidFill>
                  <a:miter lim="800000"/>
                </a:ln>
              </p:spPr>
              <p:txBody>
                <a:bodyPr/>
                <a:lstStyle/>
                <a:p>
                  <a:pPr eaLnBrk="0" hangingPunct="0"/>
                  <a:endParaRPr lang="zh-CN" altLang="en-US">
                    <a:latin typeface="楷体" pitchFamily="49" charset="-122"/>
                    <a:ea typeface="楷体" pitchFamily="49" charset="-122"/>
                  </a:endParaRPr>
                </a:p>
              </p:txBody>
            </p:sp>
          </p:grpSp>
          <p:grpSp>
            <p:nvGrpSpPr>
              <p:cNvPr id="58391" name="Group 19"/>
              <p:cNvGrpSpPr/>
              <p:nvPr/>
            </p:nvGrpSpPr>
            <p:grpSpPr bwMode="auto">
              <a:xfrm>
                <a:off x="0" y="327"/>
                <a:ext cx="1728" cy="519"/>
                <a:chOff x="0" y="327"/>
                <a:chExt cx="1728" cy="519"/>
              </a:xfrm>
            </p:grpSpPr>
            <p:sp>
              <p:nvSpPr>
                <p:cNvPr id="58401" name="Rectangle 20"/>
                <p:cNvSpPr>
                  <a:spLocks noChangeArrowheads="1"/>
                </p:cNvSpPr>
                <p:nvPr/>
              </p:nvSpPr>
              <p:spPr bwMode="gray">
                <a:xfrm>
                  <a:off x="43" y="327"/>
                  <a:ext cx="1642" cy="519"/>
                </a:xfrm>
                <a:prstGeom prst="rect">
                  <a:avLst/>
                </a:prstGeom>
                <a:noFill/>
                <a:ln w="9525">
                  <a:noFill/>
                  <a:miter lim="800000"/>
                </a:ln>
              </p:spPr>
              <p:txBody>
                <a:bodyPr/>
                <a:lstStyle/>
                <a:p>
                  <a:pPr indent="133350" algn="just" eaLnBrk="0" hangingPunct="0"/>
                  <a:r>
                    <a:rPr lang="zh-CN" altLang="en-US" sz="2000" b="1">
                      <a:solidFill>
                        <a:srgbClr val="0066FF"/>
                      </a:solidFill>
                      <a:latin typeface="微软雅黑" pitchFamily="34" charset="-122"/>
                      <a:ea typeface="微软雅黑" pitchFamily="34" charset="-122"/>
                    </a:rPr>
                    <a:t>100万</a:t>
                  </a:r>
                  <a:r>
                    <a:rPr lang="en-US" altLang="zh-CN" sz="2000" b="1">
                      <a:solidFill>
                        <a:srgbClr val="0066FF"/>
                      </a:solidFill>
                      <a:latin typeface="微软雅黑" pitchFamily="34" charset="-122"/>
                      <a:ea typeface="微软雅黑" pitchFamily="34" charset="-122"/>
                    </a:rPr>
                    <a:t>u</a:t>
                  </a:r>
                </a:p>
                <a:p>
                  <a:pPr indent="133350" algn="just" eaLnBrk="0" hangingPunct="0"/>
                  <a:r>
                    <a:rPr lang="zh-CN" altLang="en-US" sz="2000" b="1">
                      <a:solidFill>
                        <a:srgbClr val="0066FF"/>
                      </a:solidFill>
                      <a:latin typeface="微软雅黑" pitchFamily="34" charset="-122"/>
                      <a:ea typeface="微软雅黑" pitchFamily="34" charset="-122"/>
                    </a:rPr>
                    <a:t>取上液0.1</a:t>
                  </a:r>
                  <a:r>
                    <a:rPr lang="en-US" altLang="zh-CN" sz="2000" b="1">
                      <a:solidFill>
                        <a:srgbClr val="0066FF"/>
                      </a:solidFill>
                      <a:latin typeface="微软雅黑" pitchFamily="34" charset="-122"/>
                      <a:ea typeface="微软雅黑" pitchFamily="34" charset="-122"/>
                    </a:rPr>
                    <a:t>ml</a:t>
                  </a:r>
                </a:p>
                <a:p>
                  <a:pPr indent="133350" algn="just" eaLnBrk="0" hangingPunct="0"/>
                  <a:r>
                    <a:rPr lang="zh-CN" altLang="en-US" sz="2000" b="1">
                      <a:solidFill>
                        <a:srgbClr val="0066FF"/>
                      </a:solidFill>
                      <a:latin typeface="微软雅黑" pitchFamily="34" charset="-122"/>
                      <a:ea typeface="微软雅黑" pitchFamily="34" charset="-122"/>
                    </a:rPr>
                    <a:t>取上液0.1</a:t>
                  </a:r>
                  <a:r>
                    <a:rPr lang="en-US" altLang="zh-CN" sz="2000" b="1">
                      <a:solidFill>
                        <a:srgbClr val="0066FF"/>
                      </a:solidFill>
                      <a:latin typeface="微软雅黑" pitchFamily="34" charset="-122"/>
                      <a:ea typeface="微软雅黑" pitchFamily="34" charset="-122"/>
                    </a:rPr>
                    <a:t>ml</a:t>
                  </a:r>
                </a:p>
                <a:p>
                  <a:pPr indent="133350" algn="just" eaLnBrk="0" hangingPunct="0"/>
                  <a:endParaRPr lang="en-US" altLang="zh-CN" sz="2000" b="1">
                    <a:solidFill>
                      <a:srgbClr val="0066FF"/>
                    </a:solidFill>
                    <a:latin typeface="微软雅黑" pitchFamily="34" charset="-122"/>
                    <a:ea typeface="微软雅黑" pitchFamily="34" charset="-122"/>
                  </a:endParaRPr>
                </a:p>
              </p:txBody>
            </p:sp>
            <p:sp>
              <p:nvSpPr>
                <p:cNvPr id="58402" name="Rectangle 21"/>
                <p:cNvSpPr>
                  <a:spLocks noChangeArrowheads="1"/>
                </p:cNvSpPr>
                <p:nvPr/>
              </p:nvSpPr>
              <p:spPr bwMode="gray">
                <a:xfrm>
                  <a:off x="0" y="327"/>
                  <a:ext cx="1728" cy="519"/>
                </a:xfrm>
                <a:prstGeom prst="rect">
                  <a:avLst/>
                </a:prstGeom>
                <a:noFill/>
                <a:ln w="7">
                  <a:solidFill>
                    <a:srgbClr val="A0A0A0"/>
                  </a:solidFill>
                  <a:miter lim="800000"/>
                </a:ln>
              </p:spPr>
              <p:txBody>
                <a:bodyPr/>
                <a:lstStyle/>
                <a:p>
                  <a:pPr eaLnBrk="0" hangingPunct="0"/>
                  <a:endParaRPr lang="zh-CN" altLang="en-US">
                    <a:latin typeface="楷体" pitchFamily="49" charset="-122"/>
                    <a:ea typeface="楷体" pitchFamily="49" charset="-122"/>
                  </a:endParaRPr>
                </a:p>
              </p:txBody>
            </p:sp>
          </p:grpSp>
          <p:grpSp>
            <p:nvGrpSpPr>
              <p:cNvPr id="58392" name="Group 22"/>
              <p:cNvGrpSpPr/>
              <p:nvPr/>
            </p:nvGrpSpPr>
            <p:grpSpPr bwMode="auto">
              <a:xfrm>
                <a:off x="1728" y="327"/>
                <a:ext cx="1204" cy="519"/>
                <a:chOff x="1728" y="327"/>
                <a:chExt cx="1204" cy="519"/>
              </a:xfrm>
            </p:grpSpPr>
            <p:sp>
              <p:nvSpPr>
                <p:cNvPr id="58399" name="Rectangle 23"/>
                <p:cNvSpPr>
                  <a:spLocks noChangeArrowheads="1"/>
                </p:cNvSpPr>
                <p:nvPr/>
              </p:nvSpPr>
              <p:spPr bwMode="gray">
                <a:xfrm>
                  <a:off x="1771" y="327"/>
                  <a:ext cx="1118" cy="519"/>
                </a:xfrm>
                <a:prstGeom prst="rect">
                  <a:avLst/>
                </a:prstGeom>
                <a:noFill/>
                <a:ln w="9525">
                  <a:noFill/>
                  <a:miter lim="800000"/>
                </a:ln>
              </p:spPr>
              <p:txBody>
                <a:bodyPr/>
                <a:lstStyle/>
                <a:p>
                  <a:pPr indent="332105" algn="ctr" eaLnBrk="0" hangingPunct="0"/>
                  <a:r>
                    <a:rPr lang="zh-CN" altLang="en-US" sz="2000" b="1">
                      <a:solidFill>
                        <a:srgbClr val="0066FF"/>
                      </a:solidFill>
                      <a:latin typeface="微软雅黑" pitchFamily="34" charset="-122"/>
                      <a:ea typeface="微软雅黑" pitchFamily="34" charset="-122"/>
                    </a:rPr>
                    <a:t>3.5</a:t>
                  </a:r>
                  <a:r>
                    <a:rPr lang="en-US" altLang="zh-CN" sz="2000" b="1">
                      <a:solidFill>
                        <a:srgbClr val="0066FF"/>
                      </a:solidFill>
                      <a:latin typeface="微软雅黑" pitchFamily="34" charset="-122"/>
                      <a:ea typeface="微软雅黑" pitchFamily="34" charset="-122"/>
                    </a:rPr>
                    <a:t>ml→</a:t>
                  </a:r>
                </a:p>
                <a:p>
                  <a:pPr indent="332105" algn="ctr" eaLnBrk="0" hangingPunct="0"/>
                  <a:r>
                    <a:rPr lang="en-US" altLang="zh-CN" sz="2000" b="1">
                      <a:solidFill>
                        <a:srgbClr val="0066FF"/>
                      </a:solidFill>
                      <a:latin typeface="微软雅黑" pitchFamily="34" charset="-122"/>
                      <a:ea typeface="微软雅黑" pitchFamily="34" charset="-122"/>
                    </a:rPr>
                    <a:t>0.9ml→</a:t>
                  </a:r>
                </a:p>
                <a:p>
                  <a:pPr indent="332105" algn="ctr" eaLnBrk="0" hangingPunct="0"/>
                  <a:r>
                    <a:rPr lang="en-US" altLang="zh-CN" sz="2000" b="1">
                      <a:solidFill>
                        <a:srgbClr val="0066FF"/>
                      </a:solidFill>
                      <a:latin typeface="微软雅黑" pitchFamily="34" charset="-122"/>
                      <a:ea typeface="微软雅黑" pitchFamily="34" charset="-122"/>
                    </a:rPr>
                    <a:t>0.9ml→</a:t>
                  </a:r>
                </a:p>
                <a:p>
                  <a:pPr indent="332105" algn="ctr" eaLnBrk="0" hangingPunct="0"/>
                  <a:endParaRPr lang="en-US" altLang="zh-CN" sz="2400">
                    <a:solidFill>
                      <a:srgbClr val="0066FF"/>
                    </a:solidFill>
                    <a:latin typeface="微软雅黑" pitchFamily="34" charset="-122"/>
                    <a:ea typeface="微软雅黑" pitchFamily="34" charset="-122"/>
                  </a:endParaRPr>
                </a:p>
              </p:txBody>
            </p:sp>
            <p:sp>
              <p:nvSpPr>
                <p:cNvPr id="58400" name="Rectangle 24"/>
                <p:cNvSpPr>
                  <a:spLocks noChangeArrowheads="1"/>
                </p:cNvSpPr>
                <p:nvPr/>
              </p:nvSpPr>
              <p:spPr bwMode="gray">
                <a:xfrm>
                  <a:off x="1728" y="327"/>
                  <a:ext cx="1204" cy="519"/>
                </a:xfrm>
                <a:prstGeom prst="rect">
                  <a:avLst/>
                </a:prstGeom>
                <a:noFill/>
                <a:ln w="7">
                  <a:solidFill>
                    <a:srgbClr val="A0A0A0"/>
                  </a:solidFill>
                  <a:miter lim="800000"/>
                </a:ln>
              </p:spPr>
              <p:txBody>
                <a:bodyPr/>
                <a:lstStyle/>
                <a:p>
                  <a:pPr eaLnBrk="0" hangingPunct="0"/>
                  <a:endParaRPr lang="zh-CN" altLang="en-US">
                    <a:latin typeface="楷体" pitchFamily="49" charset="-122"/>
                    <a:ea typeface="楷体" pitchFamily="49" charset="-122"/>
                  </a:endParaRPr>
                </a:p>
              </p:txBody>
            </p:sp>
          </p:grpSp>
          <p:grpSp>
            <p:nvGrpSpPr>
              <p:cNvPr id="58393" name="Group 25"/>
              <p:cNvGrpSpPr/>
              <p:nvPr/>
            </p:nvGrpSpPr>
            <p:grpSpPr bwMode="auto">
              <a:xfrm>
                <a:off x="2932" y="327"/>
                <a:ext cx="1635" cy="519"/>
                <a:chOff x="2932" y="327"/>
                <a:chExt cx="1635" cy="519"/>
              </a:xfrm>
            </p:grpSpPr>
            <p:sp>
              <p:nvSpPr>
                <p:cNvPr id="58397" name="Rectangle 26"/>
                <p:cNvSpPr>
                  <a:spLocks noChangeArrowheads="1"/>
                </p:cNvSpPr>
                <p:nvPr/>
              </p:nvSpPr>
              <p:spPr bwMode="gray">
                <a:xfrm>
                  <a:off x="2975" y="327"/>
                  <a:ext cx="1549" cy="519"/>
                </a:xfrm>
                <a:prstGeom prst="rect">
                  <a:avLst/>
                </a:prstGeom>
                <a:noFill/>
                <a:ln w="9525">
                  <a:noFill/>
                  <a:miter lim="800000"/>
                </a:ln>
              </p:spPr>
              <p:txBody>
                <a:bodyPr/>
                <a:lstStyle/>
                <a:p>
                  <a:pPr indent="336550" algn="ctr"/>
                  <a:r>
                    <a:rPr lang="zh-CN" altLang="en-US" sz="2000" b="1">
                      <a:solidFill>
                        <a:srgbClr val="0066FF"/>
                      </a:solidFill>
                      <a:latin typeface="微软雅黑" pitchFamily="34" charset="-122"/>
                      <a:ea typeface="微软雅黑" pitchFamily="34" charset="-122"/>
                    </a:rPr>
                    <a:t>25万</a:t>
                  </a:r>
                  <a:r>
                    <a:rPr lang="en-US" altLang="zh-CN" sz="2000" b="1">
                      <a:solidFill>
                        <a:srgbClr val="0066FF"/>
                      </a:solidFill>
                      <a:latin typeface="微软雅黑" pitchFamily="34" charset="-122"/>
                      <a:ea typeface="微软雅黑" pitchFamily="34" charset="-122"/>
                    </a:rPr>
                    <a:t>u/ml</a:t>
                  </a:r>
                </a:p>
                <a:p>
                  <a:pPr indent="336550" algn="ctr" eaLnBrk="0" hangingPunct="0"/>
                  <a:r>
                    <a:rPr lang="en-US" altLang="zh-CN" sz="2000" b="1">
                      <a:solidFill>
                        <a:srgbClr val="0066FF"/>
                      </a:solidFill>
                      <a:latin typeface="微软雅黑" pitchFamily="34" charset="-122"/>
                      <a:ea typeface="微软雅黑" pitchFamily="34" charset="-122"/>
                    </a:rPr>
                    <a:t>2.5</a:t>
                  </a:r>
                  <a:r>
                    <a:rPr lang="zh-CN" altLang="en-US" sz="2000" b="1">
                      <a:solidFill>
                        <a:srgbClr val="0066FF"/>
                      </a:solidFill>
                      <a:latin typeface="微软雅黑" pitchFamily="34" charset="-122"/>
                      <a:ea typeface="微软雅黑" pitchFamily="34" charset="-122"/>
                    </a:rPr>
                    <a:t>万</a:t>
                  </a:r>
                  <a:r>
                    <a:rPr lang="en-US" altLang="zh-CN" sz="2000" b="1">
                      <a:solidFill>
                        <a:srgbClr val="0066FF"/>
                      </a:solidFill>
                      <a:latin typeface="微软雅黑" pitchFamily="34" charset="-122"/>
                      <a:ea typeface="微软雅黑" pitchFamily="34" charset="-122"/>
                    </a:rPr>
                    <a:t>u/ml</a:t>
                  </a:r>
                </a:p>
                <a:p>
                  <a:pPr indent="336550" algn="ctr" eaLnBrk="0" hangingPunct="0"/>
                  <a:r>
                    <a:rPr lang="en-US" altLang="zh-CN" sz="2000" b="1">
                      <a:solidFill>
                        <a:srgbClr val="0066FF"/>
                      </a:solidFill>
                      <a:latin typeface="微软雅黑" pitchFamily="34" charset="-122"/>
                      <a:ea typeface="微软雅黑" pitchFamily="34" charset="-122"/>
                    </a:rPr>
                    <a:t>2500u/ml</a:t>
                  </a:r>
                </a:p>
                <a:p>
                  <a:pPr indent="336550" algn="ctr" eaLnBrk="0" hangingPunct="0"/>
                  <a:endParaRPr lang="en-US" altLang="zh-CN" sz="2400" b="1">
                    <a:solidFill>
                      <a:srgbClr val="0066FF"/>
                    </a:solidFill>
                    <a:latin typeface="微软雅黑" pitchFamily="34" charset="-122"/>
                    <a:ea typeface="微软雅黑" pitchFamily="34" charset="-122"/>
                  </a:endParaRPr>
                </a:p>
              </p:txBody>
            </p:sp>
            <p:sp>
              <p:nvSpPr>
                <p:cNvPr id="58398" name="Rectangle 27"/>
                <p:cNvSpPr>
                  <a:spLocks noChangeArrowheads="1"/>
                </p:cNvSpPr>
                <p:nvPr/>
              </p:nvSpPr>
              <p:spPr bwMode="gray">
                <a:xfrm>
                  <a:off x="2932" y="327"/>
                  <a:ext cx="1635" cy="519"/>
                </a:xfrm>
                <a:prstGeom prst="rect">
                  <a:avLst/>
                </a:prstGeom>
                <a:noFill/>
                <a:ln w="7">
                  <a:solidFill>
                    <a:srgbClr val="A0A0A0"/>
                  </a:solidFill>
                  <a:miter lim="800000"/>
                </a:ln>
              </p:spPr>
              <p:txBody>
                <a:bodyPr/>
                <a:lstStyle/>
                <a:p>
                  <a:pPr eaLnBrk="0" hangingPunct="0"/>
                  <a:endParaRPr lang="zh-CN" altLang="en-US">
                    <a:latin typeface="楷体" pitchFamily="49" charset="-122"/>
                    <a:ea typeface="楷体" pitchFamily="49" charset="-122"/>
                  </a:endParaRPr>
                </a:p>
              </p:txBody>
            </p:sp>
          </p:grpSp>
          <p:grpSp>
            <p:nvGrpSpPr>
              <p:cNvPr id="58394" name="Group 28"/>
              <p:cNvGrpSpPr/>
              <p:nvPr/>
            </p:nvGrpSpPr>
            <p:grpSpPr bwMode="auto">
              <a:xfrm>
                <a:off x="4567" y="327"/>
                <a:ext cx="1364" cy="519"/>
                <a:chOff x="4567" y="327"/>
                <a:chExt cx="1364" cy="519"/>
              </a:xfrm>
            </p:grpSpPr>
            <p:sp>
              <p:nvSpPr>
                <p:cNvPr id="58395" name="Rectangle 29"/>
                <p:cNvSpPr>
                  <a:spLocks noChangeArrowheads="1"/>
                </p:cNvSpPr>
                <p:nvPr/>
              </p:nvSpPr>
              <p:spPr bwMode="gray">
                <a:xfrm>
                  <a:off x="4610" y="327"/>
                  <a:ext cx="1278" cy="519"/>
                </a:xfrm>
                <a:prstGeom prst="rect">
                  <a:avLst/>
                </a:prstGeom>
                <a:noFill/>
                <a:ln w="9525">
                  <a:noFill/>
                  <a:miter lim="800000"/>
                </a:ln>
              </p:spPr>
              <p:txBody>
                <a:bodyPr/>
                <a:lstStyle/>
                <a:p>
                  <a:pPr indent="332105" algn="ctr" eaLnBrk="0" hangingPunct="0"/>
                  <a:r>
                    <a:rPr lang="zh-CN" altLang="en-US" sz="2000" b="1">
                      <a:solidFill>
                        <a:srgbClr val="0066FF"/>
                      </a:solidFill>
                      <a:latin typeface="微软雅黑" pitchFamily="34" charset="-122"/>
                      <a:ea typeface="微软雅黑" pitchFamily="34" charset="-122"/>
                    </a:rPr>
                    <a:t>溶解</a:t>
                  </a:r>
                </a:p>
                <a:p>
                  <a:pPr indent="332105" algn="ctr" eaLnBrk="0" hangingPunct="0"/>
                  <a:r>
                    <a:rPr lang="zh-CN" altLang="en-US" sz="2000" b="1">
                      <a:solidFill>
                        <a:srgbClr val="0066FF"/>
                      </a:solidFill>
                      <a:latin typeface="微软雅黑" pitchFamily="34" charset="-122"/>
                      <a:ea typeface="微软雅黑" pitchFamily="34" charset="-122"/>
                    </a:rPr>
                    <a:t>摇匀</a:t>
                  </a:r>
                </a:p>
                <a:p>
                  <a:pPr indent="332105" algn="ctr" eaLnBrk="0" hangingPunct="0"/>
                  <a:r>
                    <a:rPr lang="zh-CN" altLang="en-US" sz="2000" b="1">
                      <a:solidFill>
                        <a:srgbClr val="0066FF"/>
                      </a:solidFill>
                      <a:latin typeface="微软雅黑" pitchFamily="34" charset="-122"/>
                      <a:ea typeface="微软雅黑" pitchFamily="34" charset="-122"/>
                    </a:rPr>
                    <a:t>摇匀</a:t>
                  </a:r>
                </a:p>
                <a:p>
                  <a:pPr indent="332105" algn="ctr" eaLnBrk="0" hangingPunct="0"/>
                  <a:endParaRPr lang="zh-CN" altLang="en-US" sz="2000" b="1">
                    <a:solidFill>
                      <a:srgbClr val="0066FF"/>
                    </a:solidFill>
                    <a:latin typeface="微软雅黑" pitchFamily="34" charset="-122"/>
                    <a:ea typeface="微软雅黑" pitchFamily="34" charset="-122"/>
                  </a:endParaRPr>
                </a:p>
              </p:txBody>
            </p:sp>
            <p:sp>
              <p:nvSpPr>
                <p:cNvPr id="58396" name="Rectangle 30"/>
                <p:cNvSpPr>
                  <a:spLocks noChangeArrowheads="1"/>
                </p:cNvSpPr>
                <p:nvPr/>
              </p:nvSpPr>
              <p:spPr bwMode="gray">
                <a:xfrm>
                  <a:off x="4567" y="327"/>
                  <a:ext cx="1364" cy="519"/>
                </a:xfrm>
                <a:prstGeom prst="rect">
                  <a:avLst/>
                </a:prstGeom>
                <a:noFill/>
                <a:ln w="7">
                  <a:solidFill>
                    <a:srgbClr val="A0A0A0"/>
                  </a:solidFill>
                  <a:miter lim="800000"/>
                </a:ln>
              </p:spPr>
              <p:txBody>
                <a:bodyPr/>
                <a:lstStyle/>
                <a:p>
                  <a:pPr eaLnBrk="0" hangingPunct="0"/>
                  <a:endParaRPr lang="zh-CN" altLang="en-US">
                    <a:latin typeface="楷体" pitchFamily="49" charset="-122"/>
                    <a:ea typeface="楷体" pitchFamily="49" charset="-122"/>
                  </a:endParaRPr>
                </a:p>
              </p:txBody>
            </p:sp>
          </p:grpSp>
        </p:grpSp>
        <p:sp>
          <p:nvSpPr>
            <p:cNvPr id="58386" name="Rectangle 31"/>
            <p:cNvSpPr>
              <a:spLocks noChangeArrowheads="1"/>
            </p:cNvSpPr>
            <p:nvPr/>
          </p:nvSpPr>
          <p:spPr bwMode="gray">
            <a:xfrm>
              <a:off x="-3" y="-3"/>
              <a:ext cx="5937" cy="852"/>
            </a:xfrm>
            <a:prstGeom prst="rect">
              <a:avLst/>
            </a:prstGeom>
            <a:noFill/>
            <a:ln w="9525">
              <a:solidFill>
                <a:srgbClr val="A0A0A0"/>
              </a:solidFill>
              <a:miter lim="800000"/>
            </a:ln>
          </p:spPr>
          <p:txBody>
            <a:bodyPr/>
            <a:lstStyle/>
            <a:p>
              <a:pPr eaLnBrk="0" hangingPunct="0"/>
              <a:endParaRPr lang="zh-CN" altLang="en-US">
                <a:latin typeface="楷体" pitchFamily="49" charset="-122"/>
                <a:ea typeface="楷体" pitchFamily="49" charset="-122"/>
              </a:endParaRPr>
            </a:p>
          </p:txBody>
        </p:sp>
      </p:grpSp>
      <p:grpSp>
        <p:nvGrpSpPr>
          <p:cNvPr id="50255" name="Group 79"/>
          <p:cNvGrpSpPr/>
          <p:nvPr/>
        </p:nvGrpSpPr>
        <p:grpSpPr bwMode="auto">
          <a:xfrm>
            <a:off x="3930015" y="3007360"/>
            <a:ext cx="5985510" cy="2035175"/>
            <a:chOff x="1056" y="2662"/>
            <a:chExt cx="4373" cy="1458"/>
          </a:xfrm>
        </p:grpSpPr>
        <p:sp>
          <p:nvSpPr>
            <p:cNvPr id="58383" name="AutoShape 77"/>
            <p:cNvSpPr>
              <a:spLocks noChangeArrowheads="1"/>
            </p:cNvSpPr>
            <p:nvPr/>
          </p:nvSpPr>
          <p:spPr bwMode="auto">
            <a:xfrm>
              <a:off x="1056" y="2662"/>
              <a:ext cx="4373" cy="1458"/>
            </a:xfrm>
            <a:prstGeom prst="wedgeRoundRectCallout">
              <a:avLst>
                <a:gd name="adj1" fmla="val -56495"/>
                <a:gd name="adj2" fmla="val -29972"/>
                <a:gd name="adj3" fmla="val 16667"/>
              </a:avLst>
            </a:prstGeom>
            <a:solidFill>
              <a:schemeClr val="accent1"/>
            </a:solidFill>
            <a:ln w="9525">
              <a:solidFill>
                <a:schemeClr val="tx1"/>
              </a:solidFill>
              <a:miter lim="800000"/>
            </a:ln>
          </p:spPr>
          <p:txBody>
            <a:bodyPr/>
            <a:lstStyle/>
            <a:p>
              <a:pPr algn="ctr"/>
              <a:endParaRPr lang="zh-CN" altLang="en-US"/>
            </a:p>
          </p:txBody>
        </p:sp>
        <p:sp>
          <p:nvSpPr>
            <p:cNvPr id="58384" name="Rectangle 78"/>
            <p:cNvSpPr>
              <a:spLocks noChangeArrowheads="1"/>
            </p:cNvSpPr>
            <p:nvPr/>
          </p:nvSpPr>
          <p:spPr bwMode="auto">
            <a:xfrm>
              <a:off x="1237" y="2726"/>
              <a:ext cx="4010" cy="1394"/>
            </a:xfrm>
            <a:prstGeom prst="rect">
              <a:avLst/>
            </a:prstGeom>
            <a:noFill/>
            <a:ln w="9525">
              <a:noFill/>
              <a:miter lim="800000"/>
            </a:ln>
          </p:spPr>
          <p:txBody>
            <a:bodyPr wrap="square" anchor="ctr">
              <a:spAutoFit/>
            </a:bodyPr>
            <a:lstStyle/>
            <a:p>
              <a:pPr indent="304800">
                <a:buFont typeface="Wingdings" pitchFamily="2" charset="2"/>
                <a:buChar char="u"/>
              </a:pPr>
              <a:r>
                <a:rPr lang="zh-CN" altLang="en-US" sz="2400" b="1">
                  <a:solidFill>
                    <a:schemeClr val="bg1"/>
                  </a:solidFill>
                  <a:latin typeface="微软雅黑" pitchFamily="34" charset="-122"/>
                  <a:ea typeface="微软雅黑" pitchFamily="34" charset="-122"/>
                </a:rPr>
                <a:t>确认患者无链霉素过敏史，取链霉素皮试液</a:t>
              </a:r>
              <a:r>
                <a:rPr lang="en-US" altLang="zh-CN" sz="2400" b="1">
                  <a:solidFill>
                    <a:schemeClr val="bg1"/>
                  </a:solidFill>
                  <a:latin typeface="微软雅黑" pitchFamily="34" charset="-122"/>
                  <a:ea typeface="微软雅黑" pitchFamily="34" charset="-122"/>
                </a:rPr>
                <a:t>250U /0.1 mL</a:t>
              </a:r>
            </a:p>
            <a:p>
              <a:pPr indent="304800">
                <a:buFont typeface="Wingdings" pitchFamily="2" charset="2"/>
                <a:buChar char="u"/>
              </a:pPr>
              <a:r>
                <a:rPr lang="zh-CN" altLang="en-US" sz="2400" b="1">
                  <a:solidFill>
                    <a:schemeClr val="bg1"/>
                  </a:solidFill>
                  <a:latin typeface="微软雅黑" pitchFamily="34" charset="-122"/>
                  <a:ea typeface="微软雅黑" pitchFamily="34" charset="-122"/>
                </a:rPr>
                <a:t>在患者前臂掌侧下段做皮内注射，观察</a:t>
              </a:r>
              <a:r>
                <a:rPr lang="en-US" altLang="zh-CN" sz="2400" b="1">
                  <a:solidFill>
                    <a:schemeClr val="bg1"/>
                  </a:solidFill>
                  <a:latin typeface="微软雅黑" pitchFamily="34" charset="-122"/>
                  <a:ea typeface="微软雅黑" pitchFamily="34" charset="-122"/>
                </a:rPr>
                <a:t>20min</a:t>
              </a:r>
              <a:r>
                <a:rPr lang="zh-CN" altLang="en-US" sz="2400" b="1">
                  <a:solidFill>
                    <a:schemeClr val="bg1"/>
                  </a:solidFill>
                  <a:latin typeface="微软雅黑" pitchFamily="34" charset="-122"/>
                  <a:ea typeface="微软雅黑" pitchFamily="34" charset="-122"/>
                </a:rPr>
                <a:t>后，判断试验结果并记录。</a:t>
              </a:r>
            </a:p>
            <a:p>
              <a:pPr indent="304800">
                <a:buFont typeface="Wingdings" pitchFamily="2" charset="2"/>
                <a:buChar char="u"/>
              </a:pPr>
              <a:r>
                <a:rPr lang="zh-CN" altLang="en-US" sz="2400" b="1">
                  <a:solidFill>
                    <a:schemeClr val="bg1"/>
                  </a:solidFill>
                  <a:latin typeface="微软雅黑" pitchFamily="34" charset="-122"/>
                  <a:ea typeface="微软雅黑" pitchFamily="34" charset="-122"/>
                </a:rPr>
                <a:t>结果判断方法同青霉素。</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0219">
                                            <p:txEl>
                                              <p:pRg st="0" end="0"/>
                                            </p:txEl>
                                          </p:spTgt>
                                        </p:tgtEl>
                                        <p:attrNameLst>
                                          <p:attrName>style.visibility</p:attrName>
                                        </p:attrNameLst>
                                      </p:cBhvr>
                                      <p:to>
                                        <p:strVal val="visible"/>
                                      </p:to>
                                    </p:set>
                                    <p:anim calcmode="lin" valueType="num">
                                      <p:cBhvr additive="base">
                                        <p:cTn id="7" dur="500" fill="hold"/>
                                        <p:tgtEl>
                                          <p:spTgt spid="502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021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0220"/>
                                        </p:tgtEl>
                                        <p:attrNameLst>
                                          <p:attrName>style.visibility</p:attrName>
                                        </p:attrNameLst>
                                      </p:cBhvr>
                                      <p:to>
                                        <p:strVal val="visible"/>
                                      </p:to>
                                    </p:set>
                                    <p:anim calcmode="lin" valueType="num">
                                      <p:cBhvr additive="base">
                                        <p:cTn id="11" dur="500" fill="hold"/>
                                        <p:tgtEl>
                                          <p:spTgt spid="50220"/>
                                        </p:tgtEl>
                                        <p:attrNameLst>
                                          <p:attrName>ppt_x</p:attrName>
                                        </p:attrNameLst>
                                      </p:cBhvr>
                                      <p:tavLst>
                                        <p:tav tm="0">
                                          <p:val>
                                            <p:strVal val="#ppt_x"/>
                                          </p:val>
                                        </p:tav>
                                        <p:tav tm="100000">
                                          <p:val>
                                            <p:strVal val="#ppt_x"/>
                                          </p:val>
                                        </p:tav>
                                      </p:tavLst>
                                    </p:anim>
                                    <p:anim calcmode="lin" valueType="num">
                                      <p:cBhvr additive="base">
                                        <p:cTn id="12" dur="500" fill="hold"/>
                                        <p:tgtEl>
                                          <p:spTgt spid="5022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0221"/>
                                        </p:tgtEl>
                                        <p:attrNameLst>
                                          <p:attrName>style.visibility</p:attrName>
                                        </p:attrNameLst>
                                      </p:cBhvr>
                                      <p:to>
                                        <p:strVal val="visible"/>
                                      </p:to>
                                    </p:set>
                                    <p:anim calcmode="lin" valueType="num">
                                      <p:cBhvr additive="base">
                                        <p:cTn id="15" dur="500" fill="hold"/>
                                        <p:tgtEl>
                                          <p:spTgt spid="50221"/>
                                        </p:tgtEl>
                                        <p:attrNameLst>
                                          <p:attrName>ppt_x</p:attrName>
                                        </p:attrNameLst>
                                      </p:cBhvr>
                                      <p:tavLst>
                                        <p:tav tm="0">
                                          <p:val>
                                            <p:strVal val="#ppt_x"/>
                                          </p:val>
                                        </p:tav>
                                        <p:tav tm="100000">
                                          <p:val>
                                            <p:strVal val="#ppt_x"/>
                                          </p:val>
                                        </p:tav>
                                      </p:tavLst>
                                    </p:anim>
                                    <p:anim calcmode="lin" valueType="num">
                                      <p:cBhvr additive="base">
                                        <p:cTn id="16" dur="500" fill="hold"/>
                                        <p:tgtEl>
                                          <p:spTgt spid="50221"/>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xit" presetSubtype="4" fill="hold" grpId="1" nodeType="clickEffect">
                                  <p:stCondLst>
                                    <p:cond delay="0"/>
                                  </p:stCondLst>
                                  <p:childTnLst>
                                    <p:anim calcmode="lin" valueType="num">
                                      <p:cBhvr additive="base">
                                        <p:cTn id="20" dur="500"/>
                                        <p:tgtEl>
                                          <p:spTgt spid="50220"/>
                                        </p:tgtEl>
                                        <p:attrNameLst>
                                          <p:attrName>ppt_x</p:attrName>
                                        </p:attrNameLst>
                                      </p:cBhvr>
                                      <p:tavLst>
                                        <p:tav tm="0">
                                          <p:val>
                                            <p:strVal val="ppt_x"/>
                                          </p:val>
                                        </p:tav>
                                        <p:tav tm="100000">
                                          <p:val>
                                            <p:strVal val="ppt_x"/>
                                          </p:val>
                                        </p:tav>
                                      </p:tavLst>
                                    </p:anim>
                                    <p:anim calcmode="lin" valueType="num">
                                      <p:cBhvr additive="base">
                                        <p:cTn id="21" dur="500"/>
                                        <p:tgtEl>
                                          <p:spTgt spid="50220"/>
                                        </p:tgtEl>
                                        <p:attrNameLst>
                                          <p:attrName>ppt_y</p:attrName>
                                        </p:attrNameLst>
                                      </p:cBhvr>
                                      <p:tavLst>
                                        <p:tav tm="0">
                                          <p:val>
                                            <p:strVal val="ppt_y"/>
                                          </p:val>
                                        </p:tav>
                                        <p:tav tm="100000">
                                          <p:val>
                                            <p:strVal val="1+ppt_h/2"/>
                                          </p:val>
                                        </p:tav>
                                      </p:tavLst>
                                    </p:anim>
                                    <p:set>
                                      <p:cBhvr>
                                        <p:cTn id="22" dur="1" fill="hold">
                                          <p:stCondLst>
                                            <p:cond delay="499"/>
                                          </p:stCondLst>
                                        </p:cTn>
                                        <p:tgtEl>
                                          <p:spTgt spid="50220"/>
                                        </p:tgtEl>
                                        <p:attrNameLst>
                                          <p:attrName>style.visibility</p:attrName>
                                        </p:attrNameLst>
                                      </p:cBhvr>
                                      <p:to>
                                        <p:strVal val="hidden"/>
                                      </p:to>
                                    </p:set>
                                  </p:childTnLst>
                                </p:cTn>
                              </p:par>
                              <p:par>
                                <p:cTn id="23" presetID="2" presetClass="exit" presetSubtype="4" fill="hold" nodeType="withEffect">
                                  <p:stCondLst>
                                    <p:cond delay="0"/>
                                  </p:stCondLst>
                                  <p:childTnLst>
                                    <p:anim calcmode="lin" valueType="num">
                                      <p:cBhvr additive="base">
                                        <p:cTn id="24" dur="500"/>
                                        <p:tgtEl>
                                          <p:spTgt spid="50221"/>
                                        </p:tgtEl>
                                        <p:attrNameLst>
                                          <p:attrName>ppt_x</p:attrName>
                                        </p:attrNameLst>
                                      </p:cBhvr>
                                      <p:tavLst>
                                        <p:tav tm="0">
                                          <p:val>
                                            <p:strVal val="ppt_x"/>
                                          </p:val>
                                        </p:tav>
                                        <p:tav tm="100000">
                                          <p:val>
                                            <p:strVal val="ppt_x"/>
                                          </p:val>
                                        </p:tav>
                                      </p:tavLst>
                                    </p:anim>
                                    <p:anim calcmode="lin" valueType="num">
                                      <p:cBhvr additive="base">
                                        <p:cTn id="25" dur="500"/>
                                        <p:tgtEl>
                                          <p:spTgt spid="50221"/>
                                        </p:tgtEl>
                                        <p:attrNameLst>
                                          <p:attrName>ppt_y</p:attrName>
                                        </p:attrNameLst>
                                      </p:cBhvr>
                                      <p:tavLst>
                                        <p:tav tm="0">
                                          <p:val>
                                            <p:strVal val="ppt_y"/>
                                          </p:val>
                                        </p:tav>
                                        <p:tav tm="100000">
                                          <p:val>
                                            <p:strVal val="1+ppt_h/2"/>
                                          </p:val>
                                        </p:tav>
                                      </p:tavLst>
                                    </p:anim>
                                    <p:set>
                                      <p:cBhvr>
                                        <p:cTn id="26" dur="1" fill="hold">
                                          <p:stCondLst>
                                            <p:cond delay="499"/>
                                          </p:stCondLst>
                                        </p:cTn>
                                        <p:tgtEl>
                                          <p:spTgt spid="50221"/>
                                        </p:tgtEl>
                                        <p:attrNameLst>
                                          <p:attrName>style.visibility</p:attrName>
                                        </p:attrNameLst>
                                      </p:cBhvr>
                                      <p:to>
                                        <p:strVal val="hidden"/>
                                      </p:to>
                                    </p:set>
                                  </p:childTnLst>
                                </p:cTn>
                              </p:par>
                              <p:par>
                                <p:cTn id="27" presetID="2" presetClass="entr" presetSubtype="4" fill="hold" nodeType="withEffect">
                                  <p:stCondLst>
                                    <p:cond delay="0"/>
                                  </p:stCondLst>
                                  <p:childTnLst>
                                    <p:set>
                                      <p:cBhvr>
                                        <p:cTn id="28" dur="1" fill="hold">
                                          <p:stCondLst>
                                            <p:cond delay="0"/>
                                          </p:stCondLst>
                                        </p:cTn>
                                        <p:tgtEl>
                                          <p:spTgt spid="50219">
                                            <p:txEl>
                                              <p:pRg st="1" end="1"/>
                                            </p:txEl>
                                          </p:spTgt>
                                        </p:tgtEl>
                                        <p:attrNameLst>
                                          <p:attrName>style.visibility</p:attrName>
                                        </p:attrNameLst>
                                      </p:cBhvr>
                                      <p:to>
                                        <p:strVal val="visible"/>
                                      </p:to>
                                    </p:set>
                                    <p:anim calcmode="lin" valueType="num">
                                      <p:cBhvr additive="base">
                                        <p:cTn id="29" dur="500" fill="hold"/>
                                        <p:tgtEl>
                                          <p:spTgt spid="50219">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0219">
                                            <p:txEl>
                                              <p:pRg st="1" end="1"/>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50255"/>
                                        </p:tgtEl>
                                        <p:attrNameLst>
                                          <p:attrName>style.visibility</p:attrName>
                                        </p:attrNameLst>
                                      </p:cBhvr>
                                      <p:to>
                                        <p:strVal val="visible"/>
                                      </p:to>
                                    </p:set>
                                    <p:anim calcmode="lin" valueType="num">
                                      <p:cBhvr additive="base">
                                        <p:cTn id="33" dur="500" fill="hold"/>
                                        <p:tgtEl>
                                          <p:spTgt spid="50255"/>
                                        </p:tgtEl>
                                        <p:attrNameLst>
                                          <p:attrName>ppt_x</p:attrName>
                                        </p:attrNameLst>
                                      </p:cBhvr>
                                      <p:tavLst>
                                        <p:tav tm="0">
                                          <p:val>
                                            <p:strVal val="#ppt_x"/>
                                          </p:val>
                                        </p:tav>
                                        <p:tav tm="100000">
                                          <p:val>
                                            <p:strVal val="#ppt_x"/>
                                          </p:val>
                                        </p:tav>
                                      </p:tavLst>
                                    </p:anim>
                                    <p:anim calcmode="lin" valueType="num">
                                      <p:cBhvr additive="base">
                                        <p:cTn id="34" dur="500" fill="hold"/>
                                        <p:tgtEl>
                                          <p:spTgt spid="502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220" grpId="0"/>
      <p:bldP spid="50220"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393"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550989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直角三角形 18"/>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505" y="1397000"/>
            <a:ext cx="4263390"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9402" name="文本框 21"/>
          <p:cNvSpPr txBox="1">
            <a:spLocks noChangeArrowheads="1"/>
          </p:cNvSpPr>
          <p:nvPr/>
        </p:nvSpPr>
        <p:spPr bwMode="auto">
          <a:xfrm>
            <a:off x="1097280" y="1438275"/>
            <a:ext cx="4674870" cy="548640"/>
          </a:xfrm>
          <a:prstGeom prst="rect">
            <a:avLst/>
          </a:prstGeom>
          <a:noFill/>
          <a:ln w="9525">
            <a:noFill/>
            <a:miter lim="800000"/>
          </a:ln>
        </p:spPr>
        <p:txBody>
          <a:bodyPr wrap="square">
            <a:spAutoFit/>
          </a:bodyPr>
          <a:lstStyle/>
          <a:p>
            <a:r>
              <a:rPr lang="zh-CN" altLang="en-US" sz="2800" b="1">
                <a:solidFill>
                  <a:schemeClr val="bg1"/>
                </a:solidFill>
                <a:latin typeface="微软雅黑" pitchFamily="34" charset="-122"/>
                <a:ea typeface="微软雅黑" pitchFamily="34" charset="-122"/>
                <a:cs typeface="Tahoma" pitchFamily="34" charset="0"/>
              </a:rPr>
              <a:t>（二）过敏反应的临床表现</a:t>
            </a:r>
          </a:p>
        </p:txBody>
      </p:sp>
      <p:sp>
        <p:nvSpPr>
          <p:cNvPr id="68651" name="Rectangle 43"/>
          <p:cNvSpPr>
            <a:spLocks noChangeArrowheads="1"/>
          </p:cNvSpPr>
          <p:nvPr/>
        </p:nvSpPr>
        <p:spPr bwMode="auto">
          <a:xfrm>
            <a:off x="1174750" y="2247742"/>
            <a:ext cx="9699625" cy="3078480"/>
          </a:xfrm>
          <a:prstGeom prst="rect">
            <a:avLst/>
          </a:prstGeom>
          <a:noFill/>
          <a:ln w="9525">
            <a:noFill/>
            <a:miter lim="800000"/>
          </a:ln>
        </p:spPr>
        <p:txBody>
          <a:bodyPr anchor="ctr">
            <a:spAutoFit/>
          </a:bodyPr>
          <a:lstStyle/>
          <a:p>
            <a:pPr>
              <a:lnSpc>
                <a:spcPct val="150000"/>
              </a:lnSpc>
            </a:pPr>
            <a:r>
              <a:rPr lang="en-US" altLang="zh-CN" sz="2800" b="1">
                <a:solidFill>
                  <a:srgbClr val="0066FF"/>
                </a:solidFill>
                <a:latin typeface="微软雅黑" pitchFamily="34" charset="-122"/>
                <a:ea typeface="微软雅黑" pitchFamily="34" charset="-122"/>
              </a:rPr>
              <a:t>1</a:t>
            </a:r>
            <a:r>
              <a:rPr lang="zh-CN" altLang="en-US" sz="2800" b="1">
                <a:solidFill>
                  <a:srgbClr val="0066FF"/>
                </a:solidFill>
                <a:latin typeface="微软雅黑" pitchFamily="34" charset="-122"/>
                <a:ea typeface="微软雅黑" pitchFamily="34" charset="-122"/>
              </a:rPr>
              <a:t>．同青霉素过敏反应，但较少见。</a:t>
            </a:r>
          </a:p>
          <a:p>
            <a:pPr>
              <a:lnSpc>
                <a:spcPct val="150000"/>
              </a:lnSpc>
            </a:pPr>
            <a:r>
              <a:rPr lang="en-US" altLang="zh-CN" sz="2800" b="1">
                <a:solidFill>
                  <a:srgbClr val="0066FF"/>
                </a:solidFill>
                <a:latin typeface="微软雅黑" pitchFamily="34" charset="-122"/>
                <a:ea typeface="微软雅黑" pitchFamily="34" charset="-122"/>
              </a:rPr>
              <a:t>2</a:t>
            </a:r>
            <a:r>
              <a:rPr lang="zh-CN" altLang="en-US" sz="2800" b="1">
                <a:solidFill>
                  <a:srgbClr val="0066FF"/>
                </a:solidFill>
                <a:latin typeface="微软雅黑" pitchFamily="34" charset="-122"/>
                <a:ea typeface="微软雅黑" pitchFamily="34" charset="-122"/>
              </a:rPr>
              <a:t>．伴有全身麻木、肌肉无力、抽搐、眩晕、耳鸣、耳聋等毒性反应，而且链霉素的毒性反应比链霉素的过敏反应更常见、更严重。</a:t>
            </a:r>
          </a:p>
          <a:p>
            <a:r>
              <a:rPr lang="zh-CN" altLang="en-US" sz="2800" b="1">
                <a:solidFill>
                  <a:srgbClr val="0066FF"/>
                </a:solidFill>
                <a:latin typeface="微软雅黑" pitchFamily="34" charset="-122"/>
                <a:ea typeface="微软雅黑" pitchFamily="34" charset="-122"/>
              </a:rPr>
              <a:t>　　</a:t>
            </a:r>
          </a:p>
        </p:txBody>
      </p:sp>
      <p:sp>
        <p:nvSpPr>
          <p:cNvPr id="58375" name="文本框 15"/>
          <p:cNvSpPr txBox="1">
            <a:spLocks noChangeArrowheads="1"/>
          </p:cNvSpPr>
          <p:nvPr/>
        </p:nvSpPr>
        <p:spPr bwMode="auto">
          <a:xfrm>
            <a:off x="192088" y="257175"/>
            <a:ext cx="5675312" cy="596900"/>
          </a:xfrm>
          <a:prstGeom prst="rect">
            <a:avLst/>
          </a:prstGeom>
          <a:noFill/>
          <a:ln w="9525">
            <a:noFill/>
            <a:miter lim="800000"/>
          </a:ln>
        </p:spPr>
        <p:txBody>
          <a:bodyPr>
            <a:spAutoFit/>
          </a:bodyPr>
          <a:lstStyle/>
          <a:p>
            <a:r>
              <a:rPr lang="zh-CN" altLang="en-US" sz="3100" b="1">
                <a:solidFill>
                  <a:schemeClr val="bg1"/>
                </a:solidFill>
                <a:latin typeface="微软雅黑" pitchFamily="34" charset="-122"/>
                <a:ea typeface="微软雅黑" pitchFamily="34" charset="-122"/>
              </a:rPr>
              <a:t>一、链霉素过敏试验法</a:t>
            </a:r>
            <a:endParaRPr lang="en-US" altLang="zh-CN" sz="3100" b="1">
              <a:solidFill>
                <a:schemeClr val="bg1"/>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8651"/>
                                        </p:tgtEl>
                                        <p:attrNameLst>
                                          <p:attrName>style.visibility</p:attrName>
                                        </p:attrNameLst>
                                      </p:cBhvr>
                                      <p:to>
                                        <p:strVal val="visible"/>
                                      </p:to>
                                    </p:set>
                                    <p:anim calcmode="lin" valueType="num">
                                      <p:cBhvr additive="base">
                                        <p:cTn id="7" dur="500" fill="hold"/>
                                        <p:tgtEl>
                                          <p:spTgt spid="68651"/>
                                        </p:tgtEl>
                                        <p:attrNameLst>
                                          <p:attrName>ppt_x</p:attrName>
                                        </p:attrNameLst>
                                      </p:cBhvr>
                                      <p:tavLst>
                                        <p:tav tm="0">
                                          <p:val>
                                            <p:strVal val="#ppt_x"/>
                                          </p:val>
                                        </p:tav>
                                        <p:tav tm="100000">
                                          <p:val>
                                            <p:strVal val="#ppt_x"/>
                                          </p:val>
                                        </p:tav>
                                      </p:tavLst>
                                    </p:anim>
                                    <p:anim calcmode="lin" valueType="num">
                                      <p:cBhvr additive="base">
                                        <p:cTn id="8" dur="500" fill="hold"/>
                                        <p:tgtEl>
                                          <p:spTgt spid="686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5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506" name="文本框 12"/>
          <p:cNvSpPr txBox="1">
            <a:spLocks noChangeArrowheads="1"/>
          </p:cNvSpPr>
          <p:nvPr/>
        </p:nvSpPr>
        <p:spPr bwMode="auto">
          <a:xfrm>
            <a:off x="192088" y="257175"/>
            <a:ext cx="4732337" cy="565150"/>
          </a:xfrm>
          <a:prstGeom prst="rect">
            <a:avLst/>
          </a:prstGeom>
          <a:noFill/>
          <a:ln w="9525">
            <a:noFill/>
            <a:miter lim="800000"/>
          </a:ln>
        </p:spPr>
        <p:txBody>
          <a:bodyPr>
            <a:spAutoFit/>
          </a:bodyPr>
          <a:lstStyle/>
          <a:p>
            <a:endParaRPr lang="zh-CN" altLang="en-US" sz="3100" b="1">
              <a:solidFill>
                <a:schemeClr val="bg1"/>
              </a:solidFill>
              <a:latin typeface="微软雅黑" pitchFamily="34" charset="-122"/>
              <a:ea typeface="微软雅黑" pitchFamily="34" charset="-122"/>
            </a:endParaRPr>
          </a:p>
        </p:txBody>
      </p:sp>
      <p:sp>
        <p:nvSpPr>
          <p:cNvPr id="14" name="直角三角形 13"/>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19"/>
          <p:cNvSpPr/>
          <p:nvPr/>
        </p:nvSpPr>
        <p:spPr>
          <a:xfrm>
            <a:off x="3292475" y="3082925"/>
            <a:ext cx="5588000" cy="3005138"/>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 name="connsiteX0-41" fmla="*/ 0 w 5589349"/>
              <a:gd name="connsiteY0-42" fmla="*/ 1828800 h 3082246"/>
              <a:gd name="connsiteX1-43" fmla="*/ 5579824 w 5589349"/>
              <a:gd name="connsiteY1-44" fmla="*/ 0 h 3082246"/>
              <a:gd name="connsiteX2-45" fmla="*/ 5589349 w 5589349"/>
              <a:gd name="connsiteY2-46" fmla="*/ 1285196 h 3082246"/>
              <a:gd name="connsiteX3-47" fmla="*/ 0 w 5589349"/>
              <a:gd name="connsiteY3-48" fmla="*/ 3082246 h 3082246"/>
              <a:gd name="connsiteX4-49" fmla="*/ 0 w 5589349"/>
              <a:gd name="connsiteY4-50" fmla="*/ 1828800 h 3082246"/>
              <a:gd name="connsiteX0-51" fmla="*/ 0 w 5589349"/>
              <a:gd name="connsiteY0-52" fmla="*/ 1790700 h 3044146"/>
              <a:gd name="connsiteX1-53" fmla="*/ 5567124 w 5589349"/>
              <a:gd name="connsiteY1-54" fmla="*/ 0 h 3044146"/>
              <a:gd name="connsiteX2-55" fmla="*/ 5589349 w 5589349"/>
              <a:gd name="connsiteY2-56" fmla="*/ 1247096 h 3044146"/>
              <a:gd name="connsiteX3-57" fmla="*/ 0 w 5589349"/>
              <a:gd name="connsiteY3-58" fmla="*/ 3044146 h 3044146"/>
              <a:gd name="connsiteX4-59" fmla="*/ 0 w 5589349"/>
              <a:gd name="connsiteY4-60" fmla="*/ 1790700 h 3044146"/>
              <a:gd name="connsiteX0-61" fmla="*/ 0 w 5589349"/>
              <a:gd name="connsiteY0-62" fmla="*/ 1790700 h 3006046"/>
              <a:gd name="connsiteX1-63" fmla="*/ 5567124 w 5589349"/>
              <a:gd name="connsiteY1-64" fmla="*/ 0 h 3006046"/>
              <a:gd name="connsiteX2-65" fmla="*/ 5589349 w 5589349"/>
              <a:gd name="connsiteY2-66" fmla="*/ 1247096 h 3006046"/>
              <a:gd name="connsiteX3-67" fmla="*/ 0 w 5589349"/>
              <a:gd name="connsiteY3-68" fmla="*/ 3006046 h 3006046"/>
              <a:gd name="connsiteX4-69" fmla="*/ 0 w 5589349"/>
              <a:gd name="connsiteY4-70" fmla="*/ 1790700 h 3006046"/>
              <a:gd name="connsiteX0-71" fmla="*/ 0 w 5589349"/>
              <a:gd name="connsiteY0-72" fmla="*/ 1765300 h 3006046"/>
              <a:gd name="connsiteX1-73" fmla="*/ 5567124 w 5589349"/>
              <a:gd name="connsiteY1-74" fmla="*/ 0 h 3006046"/>
              <a:gd name="connsiteX2-75" fmla="*/ 5589349 w 5589349"/>
              <a:gd name="connsiteY2-76" fmla="*/ 1247096 h 3006046"/>
              <a:gd name="connsiteX3-77" fmla="*/ 0 w 5589349"/>
              <a:gd name="connsiteY3-78" fmla="*/ 3006046 h 3006046"/>
              <a:gd name="connsiteX4-79" fmla="*/ 0 w 5589349"/>
              <a:gd name="connsiteY4-80" fmla="*/ 1765300 h 30060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06046">
                <a:moveTo>
                  <a:pt x="0" y="1765300"/>
                </a:moveTo>
                <a:lnTo>
                  <a:pt x="5567124" y="0"/>
                </a:lnTo>
                <a:lnTo>
                  <a:pt x="5589349" y="1247096"/>
                </a:lnTo>
                <a:lnTo>
                  <a:pt x="0" y="3006046"/>
                </a:lnTo>
                <a:lnTo>
                  <a:pt x="0" y="1765300"/>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矩形 19"/>
          <p:cNvSpPr/>
          <p:nvPr/>
        </p:nvSpPr>
        <p:spPr>
          <a:xfrm>
            <a:off x="3302000" y="1250950"/>
            <a:ext cx="5588000" cy="3082925"/>
          </a:xfrm>
          <a:custGeom>
            <a:avLst/>
            <a:gdLst>
              <a:gd name="connsiteX0" fmla="*/ 0 w 5598874"/>
              <a:gd name="connsiteY0" fmla="*/ 0 h 1253446"/>
              <a:gd name="connsiteX1" fmla="*/ 5598874 w 5598874"/>
              <a:gd name="connsiteY1" fmla="*/ 0 h 1253446"/>
              <a:gd name="connsiteX2" fmla="*/ 5598874 w 5598874"/>
              <a:gd name="connsiteY2" fmla="*/ 1253446 h 1253446"/>
              <a:gd name="connsiteX3" fmla="*/ 0 w 5598874"/>
              <a:gd name="connsiteY3" fmla="*/ 1253446 h 1253446"/>
              <a:gd name="connsiteX4" fmla="*/ 0 w 5598874"/>
              <a:gd name="connsiteY4" fmla="*/ 0 h 1253446"/>
              <a:gd name="connsiteX0-1" fmla="*/ 0 w 5598874"/>
              <a:gd name="connsiteY0-2" fmla="*/ 1828800 h 3082246"/>
              <a:gd name="connsiteX1-3" fmla="*/ 5579824 w 5598874"/>
              <a:gd name="connsiteY1-4" fmla="*/ 0 h 3082246"/>
              <a:gd name="connsiteX2-5" fmla="*/ 5598874 w 5598874"/>
              <a:gd name="connsiteY2-6" fmla="*/ 3082246 h 3082246"/>
              <a:gd name="connsiteX3-7" fmla="*/ 0 w 5598874"/>
              <a:gd name="connsiteY3-8" fmla="*/ 3082246 h 3082246"/>
              <a:gd name="connsiteX4-9" fmla="*/ 0 w 5598874"/>
              <a:gd name="connsiteY4-10" fmla="*/ 1828800 h 3082246"/>
              <a:gd name="connsiteX0-11" fmla="*/ 0 w 5579824"/>
              <a:gd name="connsiteY0-12" fmla="*/ 1828800 h 3082246"/>
              <a:gd name="connsiteX1-13" fmla="*/ 5579824 w 5579824"/>
              <a:gd name="connsiteY1-14" fmla="*/ 0 h 3082246"/>
              <a:gd name="connsiteX2-15" fmla="*/ 5579824 w 5579824"/>
              <a:gd name="connsiteY2-16" fmla="*/ 1234396 h 3082246"/>
              <a:gd name="connsiteX3-17" fmla="*/ 0 w 5579824"/>
              <a:gd name="connsiteY3-18" fmla="*/ 3082246 h 3082246"/>
              <a:gd name="connsiteX4-19" fmla="*/ 0 w 5579824"/>
              <a:gd name="connsiteY4-20" fmla="*/ 1828800 h 3082246"/>
              <a:gd name="connsiteX0-21" fmla="*/ 0 w 5589349"/>
              <a:gd name="connsiteY0-22" fmla="*/ 1828800 h 3082246"/>
              <a:gd name="connsiteX1-23" fmla="*/ 5579824 w 5589349"/>
              <a:gd name="connsiteY1-24" fmla="*/ 0 h 3082246"/>
              <a:gd name="connsiteX2-25" fmla="*/ 5589349 w 5589349"/>
              <a:gd name="connsiteY2-26" fmla="*/ 1224871 h 3082246"/>
              <a:gd name="connsiteX3-27" fmla="*/ 0 w 5589349"/>
              <a:gd name="connsiteY3-28" fmla="*/ 3082246 h 3082246"/>
              <a:gd name="connsiteX4-29" fmla="*/ 0 w 5589349"/>
              <a:gd name="connsiteY4-30" fmla="*/ 1828800 h 3082246"/>
              <a:gd name="connsiteX0-31" fmla="*/ 0 w 5589349"/>
              <a:gd name="connsiteY0-32" fmla="*/ 1828800 h 3082246"/>
              <a:gd name="connsiteX1-33" fmla="*/ 5579824 w 5589349"/>
              <a:gd name="connsiteY1-34" fmla="*/ 0 h 3082246"/>
              <a:gd name="connsiteX2-35" fmla="*/ 5589349 w 5589349"/>
              <a:gd name="connsiteY2-36" fmla="*/ 1234396 h 3082246"/>
              <a:gd name="connsiteX3-37" fmla="*/ 0 w 5589349"/>
              <a:gd name="connsiteY3-38" fmla="*/ 3082246 h 3082246"/>
              <a:gd name="connsiteX4-39" fmla="*/ 0 w 5589349"/>
              <a:gd name="connsiteY4-40" fmla="*/ 1828800 h 308224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89349" h="3082246">
                <a:moveTo>
                  <a:pt x="0" y="1828800"/>
                </a:moveTo>
                <a:lnTo>
                  <a:pt x="5579824" y="0"/>
                </a:lnTo>
                <a:lnTo>
                  <a:pt x="5589349" y="1234396"/>
                </a:lnTo>
                <a:lnTo>
                  <a:pt x="0" y="3082246"/>
                </a:lnTo>
                <a:lnTo>
                  <a:pt x="0" y="1828800"/>
                </a:lnTo>
                <a:close/>
              </a:path>
            </a:pathLst>
          </a:custGeom>
          <a:solidFill>
            <a:srgbClr val="2A69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 name="juxing1"/>
          <p:cNvSpPr/>
          <p:nvPr/>
        </p:nvSpPr>
        <p:spPr>
          <a:xfrm>
            <a:off x="3311525" y="1222375"/>
            <a:ext cx="5597525" cy="1252538"/>
          </a:xfrm>
          <a:prstGeom prst="rect">
            <a:avLst/>
          </a:prstGeom>
          <a:solidFill>
            <a:srgbClr val="7EB0D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juxing2"/>
          <p:cNvSpPr/>
          <p:nvPr/>
        </p:nvSpPr>
        <p:spPr>
          <a:xfrm>
            <a:off x="3297238" y="3079750"/>
            <a:ext cx="5597525" cy="1254125"/>
          </a:xfrm>
          <a:prstGeom prst="rect">
            <a:avLst/>
          </a:prstGeom>
          <a:solidFill>
            <a:srgbClr val="3786C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juxing3"/>
          <p:cNvSpPr/>
          <p:nvPr/>
        </p:nvSpPr>
        <p:spPr>
          <a:xfrm>
            <a:off x="3297238" y="4848225"/>
            <a:ext cx="5597525" cy="1252538"/>
          </a:xfrm>
          <a:prstGeom prst="rect">
            <a:avLst/>
          </a:prstGeom>
          <a:solidFill>
            <a:srgbClr val="2867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513" name="文本框 37"/>
          <p:cNvSpPr txBox="1">
            <a:spLocks noChangeArrowheads="1"/>
          </p:cNvSpPr>
          <p:nvPr/>
        </p:nvSpPr>
        <p:spPr bwMode="auto">
          <a:xfrm>
            <a:off x="3567113" y="1438275"/>
            <a:ext cx="5235575" cy="457200"/>
          </a:xfrm>
          <a:prstGeom prst="rect">
            <a:avLst/>
          </a:prstGeom>
          <a:noFill/>
          <a:ln w="9525">
            <a:noFill/>
            <a:miter lim="800000"/>
          </a:ln>
        </p:spPr>
        <p:txBody>
          <a:bodyPr>
            <a:spAutoFit/>
          </a:bodyPr>
          <a:lstStyle/>
          <a:p>
            <a:r>
              <a:rPr lang="zh-CN" altLang="en-US" sz="2400">
                <a:solidFill>
                  <a:srgbClr val="FF0000"/>
                </a:solidFill>
                <a:latin typeface="微软雅黑" pitchFamily="34" charset="-122"/>
                <a:ea typeface="微软雅黑" pitchFamily="34" charset="-122"/>
                <a:cs typeface="Tahoma" pitchFamily="34" charset="0"/>
              </a:rPr>
              <a:t>掌握</a:t>
            </a:r>
            <a:r>
              <a:rPr lang="zh-CN" altLang="en-US" sz="2400">
                <a:solidFill>
                  <a:schemeClr val="bg1"/>
                </a:solidFill>
                <a:latin typeface="微软雅黑" pitchFamily="34" charset="-122"/>
                <a:ea typeface="微软雅黑" pitchFamily="34" charset="-122"/>
                <a:cs typeface="Tahoma" pitchFamily="34" charset="0"/>
              </a:rPr>
              <a:t>青霉素过敏反应的预防</a:t>
            </a:r>
          </a:p>
        </p:txBody>
      </p:sp>
      <p:sp>
        <p:nvSpPr>
          <p:cNvPr id="21514" name="文本框 38"/>
          <p:cNvSpPr txBox="1">
            <a:spLocks noChangeArrowheads="1"/>
          </p:cNvSpPr>
          <p:nvPr/>
        </p:nvSpPr>
        <p:spPr bwMode="auto">
          <a:xfrm>
            <a:off x="3536950" y="3289300"/>
            <a:ext cx="5265738" cy="457200"/>
          </a:xfrm>
          <a:prstGeom prst="rect">
            <a:avLst/>
          </a:prstGeom>
          <a:noFill/>
          <a:ln w="9525">
            <a:noFill/>
            <a:miter lim="800000"/>
          </a:ln>
        </p:spPr>
        <p:txBody>
          <a:bodyPr>
            <a:spAutoFit/>
          </a:bodyPr>
          <a:lstStyle/>
          <a:p>
            <a:r>
              <a:rPr lang="zh-CN" altLang="en-US" sz="2400">
                <a:solidFill>
                  <a:srgbClr val="FF0000"/>
                </a:solidFill>
                <a:latin typeface="微软雅黑" pitchFamily="34" charset="-122"/>
                <a:ea typeface="微软雅黑" pitchFamily="34" charset="-122"/>
                <a:cs typeface="Tahoma" pitchFamily="34" charset="0"/>
              </a:rPr>
              <a:t>掌握</a:t>
            </a:r>
            <a:r>
              <a:rPr lang="zh-CN" altLang="en-US" sz="2400">
                <a:solidFill>
                  <a:schemeClr val="bg1"/>
                </a:solidFill>
                <a:latin typeface="微软雅黑" pitchFamily="34" charset="-122"/>
                <a:ea typeface="微软雅黑" pitchFamily="34" charset="-122"/>
                <a:cs typeface="Tahoma" pitchFamily="34" charset="0"/>
              </a:rPr>
              <a:t>青霉素过敏试验的方法</a:t>
            </a:r>
          </a:p>
        </p:txBody>
      </p:sp>
      <p:sp>
        <p:nvSpPr>
          <p:cNvPr id="21515" name="文本框 39"/>
          <p:cNvSpPr txBox="1">
            <a:spLocks noChangeArrowheads="1"/>
          </p:cNvSpPr>
          <p:nvPr/>
        </p:nvSpPr>
        <p:spPr bwMode="auto">
          <a:xfrm>
            <a:off x="3524250" y="5060950"/>
            <a:ext cx="5249863" cy="822325"/>
          </a:xfrm>
          <a:prstGeom prst="rect">
            <a:avLst/>
          </a:prstGeom>
          <a:noFill/>
          <a:ln w="9525">
            <a:noFill/>
            <a:miter lim="800000"/>
          </a:ln>
        </p:spPr>
        <p:txBody>
          <a:bodyPr>
            <a:spAutoFit/>
          </a:bodyPr>
          <a:lstStyle/>
          <a:p>
            <a:r>
              <a:rPr lang="zh-CN" altLang="en-US" sz="2400">
                <a:solidFill>
                  <a:srgbClr val="FF0000"/>
                </a:solidFill>
                <a:latin typeface="微软雅黑" pitchFamily="34" charset="-122"/>
                <a:ea typeface="微软雅黑" pitchFamily="34" charset="-122"/>
                <a:cs typeface="Tahoma" pitchFamily="34" charset="0"/>
              </a:rPr>
              <a:t>掌握</a:t>
            </a:r>
            <a:r>
              <a:rPr lang="zh-CN" altLang="en-US" sz="2400">
                <a:solidFill>
                  <a:schemeClr val="bg1"/>
                </a:solidFill>
                <a:latin typeface="微软雅黑" pitchFamily="34" charset="-122"/>
                <a:ea typeface="微软雅黑" pitchFamily="34" charset="-122"/>
                <a:cs typeface="Tahoma" pitchFamily="34" charset="0"/>
              </a:rPr>
              <a:t>青霉素过敏发应的临床表现及急救</a:t>
            </a:r>
          </a:p>
        </p:txBody>
      </p:sp>
      <p:sp>
        <p:nvSpPr>
          <p:cNvPr id="42" name="等腰三角形 41"/>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3" name="等腰三角形 42"/>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518" name="文本框 12"/>
          <p:cNvSpPr txBox="1">
            <a:spLocks noChangeArrowheads="1"/>
          </p:cNvSpPr>
          <p:nvPr/>
        </p:nvSpPr>
        <p:spPr bwMode="auto">
          <a:xfrm>
            <a:off x="0" y="271463"/>
            <a:ext cx="6491288" cy="457200"/>
          </a:xfrm>
          <a:prstGeom prst="rect">
            <a:avLst/>
          </a:prstGeom>
          <a:noFill/>
          <a:ln w="9525">
            <a:noFill/>
            <a:miter lim="800000"/>
          </a:ln>
        </p:spPr>
        <p:txBody>
          <a:bodyPr>
            <a:spAutoFit/>
          </a:bodyPr>
          <a:lstStyle/>
          <a:p>
            <a:r>
              <a:rPr lang="zh-CN" altLang="en-US" sz="2400" b="1">
                <a:solidFill>
                  <a:schemeClr val="bg1"/>
                </a:solidFill>
                <a:latin typeface="微软雅黑" pitchFamily="34" charset="-122"/>
                <a:ea typeface="微软雅黑" pitchFamily="34" charset="-122"/>
              </a:rPr>
              <a:t>青霉素过敏试验和过敏反应的处理</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17"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556768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直角三角形 18"/>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505" y="1397000"/>
            <a:ext cx="4321175"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0426" name="文本框 21"/>
          <p:cNvSpPr txBox="1">
            <a:spLocks noChangeArrowheads="1"/>
          </p:cNvSpPr>
          <p:nvPr/>
        </p:nvSpPr>
        <p:spPr bwMode="auto">
          <a:xfrm>
            <a:off x="1116330" y="1452880"/>
            <a:ext cx="4732655" cy="548640"/>
          </a:xfrm>
          <a:prstGeom prst="rect">
            <a:avLst/>
          </a:prstGeom>
          <a:noFill/>
          <a:ln w="9525">
            <a:noFill/>
            <a:miter lim="800000"/>
          </a:ln>
        </p:spPr>
        <p:txBody>
          <a:bodyPr wrap="square">
            <a:spAutoFit/>
          </a:bodyPr>
          <a:lstStyle/>
          <a:p>
            <a:r>
              <a:rPr lang="zh-CN" altLang="en-US" sz="2800" b="1">
                <a:solidFill>
                  <a:schemeClr val="bg1"/>
                </a:solidFill>
                <a:latin typeface="微软雅黑" pitchFamily="34" charset="-122"/>
                <a:ea typeface="微软雅黑" pitchFamily="34" charset="-122"/>
                <a:cs typeface="Tahoma" pitchFamily="34" charset="0"/>
              </a:rPr>
              <a:t>（三）过敏反应的急救措施</a:t>
            </a:r>
          </a:p>
        </p:txBody>
      </p:sp>
      <p:sp>
        <p:nvSpPr>
          <p:cNvPr id="69647" name="Rectangle 15"/>
          <p:cNvSpPr>
            <a:spLocks noChangeArrowheads="1"/>
          </p:cNvSpPr>
          <p:nvPr/>
        </p:nvSpPr>
        <p:spPr bwMode="auto">
          <a:xfrm>
            <a:off x="1754505" y="2391728"/>
            <a:ext cx="8178165" cy="2074545"/>
          </a:xfrm>
          <a:prstGeom prst="rect">
            <a:avLst/>
          </a:prstGeom>
          <a:noFill/>
          <a:ln w="9525">
            <a:noFill/>
            <a:miter lim="800000"/>
          </a:ln>
        </p:spPr>
        <p:txBody>
          <a:bodyPr wrap="square" anchor="ctr">
            <a:spAutoFit/>
          </a:bodyPr>
          <a:lstStyle/>
          <a:p>
            <a:pPr>
              <a:lnSpc>
                <a:spcPct val="155000"/>
              </a:lnSpc>
              <a:buFont typeface="Wingdings" pitchFamily="2" charset="2"/>
              <a:buChar char="u"/>
            </a:pPr>
            <a:r>
              <a:rPr lang="zh-CN" altLang="en-US" sz="2800" b="1">
                <a:solidFill>
                  <a:srgbClr val="0066FF"/>
                </a:solidFill>
                <a:latin typeface="微软雅黑" pitchFamily="34" charset="-122"/>
                <a:ea typeface="微软雅黑" pitchFamily="34" charset="-122"/>
              </a:rPr>
              <a:t>一般急救措施同青霉素</a:t>
            </a:r>
          </a:p>
          <a:p>
            <a:pPr>
              <a:lnSpc>
                <a:spcPct val="155000"/>
              </a:lnSpc>
              <a:buFont typeface="Wingdings" pitchFamily="2" charset="2"/>
              <a:buChar char="u"/>
            </a:pPr>
            <a:r>
              <a:rPr lang="zh-CN" altLang="en-US" sz="2800" b="1">
                <a:solidFill>
                  <a:srgbClr val="0066FF"/>
                </a:solidFill>
                <a:latin typeface="微软雅黑" pitchFamily="34" charset="-122"/>
                <a:ea typeface="微软雅黑" pitchFamily="34" charset="-122"/>
              </a:rPr>
              <a:t>同时应用钙剂，给予</a:t>
            </a:r>
            <a:r>
              <a:rPr lang="en-US" altLang="zh-CN" sz="2800" b="1">
                <a:solidFill>
                  <a:srgbClr val="0066FF"/>
                </a:solidFill>
                <a:latin typeface="微软雅黑" pitchFamily="34" charset="-122"/>
                <a:ea typeface="微软雅黑" pitchFamily="34" charset="-122"/>
              </a:rPr>
              <a:t>10</a:t>
            </a:r>
            <a:r>
              <a:rPr lang="zh-CN" altLang="en-US" sz="2800" b="1">
                <a:solidFill>
                  <a:srgbClr val="0066FF"/>
                </a:solidFill>
                <a:latin typeface="微软雅黑" pitchFamily="34" charset="-122"/>
                <a:ea typeface="微软雅黑" pitchFamily="34" charset="-122"/>
              </a:rPr>
              <a:t>％葡萄糖酸钙（或氯化钙）</a:t>
            </a:r>
            <a:r>
              <a:rPr lang="en-US" altLang="zh-CN" sz="2800" b="1">
                <a:solidFill>
                  <a:srgbClr val="0066FF"/>
                </a:solidFill>
                <a:latin typeface="微软雅黑" pitchFamily="34" charset="-122"/>
                <a:ea typeface="微软雅黑" pitchFamily="34" charset="-122"/>
              </a:rPr>
              <a:t>10mL</a:t>
            </a:r>
            <a:r>
              <a:rPr lang="zh-CN" altLang="en-US" sz="2800" b="1">
                <a:solidFill>
                  <a:srgbClr val="0066FF"/>
                </a:solidFill>
                <a:latin typeface="微软雅黑" pitchFamily="34" charset="-122"/>
                <a:ea typeface="微软雅黑" pitchFamily="34" charset="-122"/>
              </a:rPr>
              <a:t>静脉缓慢推注，而使症状减轻。　</a:t>
            </a:r>
          </a:p>
        </p:txBody>
      </p:sp>
      <p:sp>
        <p:nvSpPr>
          <p:cNvPr id="58375" name="文本框 15"/>
          <p:cNvSpPr txBox="1">
            <a:spLocks noChangeArrowheads="1"/>
          </p:cNvSpPr>
          <p:nvPr/>
        </p:nvSpPr>
        <p:spPr bwMode="auto">
          <a:xfrm>
            <a:off x="192088" y="257175"/>
            <a:ext cx="5675312" cy="596900"/>
          </a:xfrm>
          <a:prstGeom prst="rect">
            <a:avLst/>
          </a:prstGeom>
          <a:noFill/>
          <a:ln w="9525">
            <a:noFill/>
            <a:miter lim="800000"/>
          </a:ln>
        </p:spPr>
        <p:txBody>
          <a:bodyPr>
            <a:spAutoFit/>
          </a:bodyPr>
          <a:lstStyle/>
          <a:p>
            <a:r>
              <a:rPr lang="zh-CN" altLang="en-US" sz="3100" b="1">
                <a:solidFill>
                  <a:schemeClr val="bg1"/>
                </a:solidFill>
                <a:latin typeface="微软雅黑" pitchFamily="34" charset="-122"/>
                <a:ea typeface="微软雅黑" pitchFamily="34" charset="-122"/>
              </a:rPr>
              <a:t>一、链霉素过敏试验法</a:t>
            </a:r>
            <a:endParaRPr lang="en-US" altLang="zh-CN" sz="3100" b="1">
              <a:solidFill>
                <a:schemeClr val="bg1"/>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9647"/>
                                        </p:tgtEl>
                                        <p:attrNameLst>
                                          <p:attrName>style.visibility</p:attrName>
                                        </p:attrNameLst>
                                      </p:cBhvr>
                                      <p:to>
                                        <p:strVal val="visible"/>
                                      </p:to>
                                    </p:set>
                                    <p:anim calcmode="lin" valueType="num">
                                      <p:cBhvr additive="base">
                                        <p:cTn id="7" dur="500" fill="hold"/>
                                        <p:tgtEl>
                                          <p:spTgt spid="69647"/>
                                        </p:tgtEl>
                                        <p:attrNameLst>
                                          <p:attrName>ppt_x</p:attrName>
                                        </p:attrNameLst>
                                      </p:cBhvr>
                                      <p:tavLst>
                                        <p:tav tm="0">
                                          <p:val>
                                            <p:strVal val="#ppt_x"/>
                                          </p:val>
                                        </p:tav>
                                        <p:tav tm="100000">
                                          <p:val>
                                            <p:strVal val="#ppt_x"/>
                                          </p:val>
                                        </p:tav>
                                      </p:tavLst>
                                    </p:anim>
                                    <p:anim calcmode="lin" valueType="num">
                                      <p:cBhvr additive="base">
                                        <p:cTn id="8" dur="500" fill="hold"/>
                                        <p:tgtEl>
                                          <p:spTgt spid="696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4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41"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57175"/>
            <a:ext cx="5732780" cy="57023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1447" name="文本框 15"/>
          <p:cNvSpPr txBox="1">
            <a:spLocks noChangeArrowheads="1"/>
          </p:cNvSpPr>
          <p:nvPr/>
        </p:nvSpPr>
        <p:spPr bwMode="auto">
          <a:xfrm>
            <a:off x="192405" y="257175"/>
            <a:ext cx="5704205" cy="596900"/>
          </a:xfrm>
          <a:prstGeom prst="rect">
            <a:avLst/>
          </a:prstGeom>
          <a:noFill/>
          <a:ln w="9525">
            <a:noFill/>
            <a:miter lim="800000"/>
          </a:ln>
        </p:spPr>
        <p:txBody>
          <a:bodyPr wrap="square">
            <a:spAutoFit/>
          </a:bodyPr>
          <a:lstStyle/>
          <a:p>
            <a:r>
              <a:rPr lang="zh-CN" altLang="en-US" sz="3100" b="1">
                <a:solidFill>
                  <a:schemeClr val="bg1"/>
                </a:solidFill>
                <a:latin typeface="微软雅黑" pitchFamily="34" charset="-122"/>
                <a:ea typeface="微软雅黑" pitchFamily="34" charset="-122"/>
              </a:rPr>
              <a:t>二、破伤风抗毒素过敏试验法</a:t>
            </a:r>
            <a:endParaRPr lang="en-US" altLang="zh-CN" sz="3100" b="1">
              <a:solidFill>
                <a:schemeClr val="bg1"/>
              </a:solidFill>
              <a:latin typeface="微软雅黑" pitchFamily="34" charset="-122"/>
              <a:ea typeface="微软雅黑" pitchFamily="34" charset="-122"/>
            </a:endParaRPr>
          </a:p>
        </p:txBody>
      </p:sp>
      <p:sp>
        <p:nvSpPr>
          <p:cNvPr id="19" name="直角三角形 18"/>
          <p:cNvSpPr/>
          <p:nvPr/>
        </p:nvSpPr>
        <p:spPr>
          <a:xfrm flipV="1">
            <a:off x="4877118"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671" name="Rectangle 15"/>
          <p:cNvSpPr>
            <a:spLocks noChangeArrowheads="1"/>
          </p:cNvSpPr>
          <p:nvPr/>
        </p:nvSpPr>
        <p:spPr bwMode="auto">
          <a:xfrm>
            <a:off x="1481138" y="2567306"/>
            <a:ext cx="8286750" cy="2139315"/>
          </a:xfrm>
          <a:prstGeom prst="rect">
            <a:avLst/>
          </a:prstGeom>
          <a:noFill/>
          <a:ln w="9525">
            <a:noFill/>
            <a:miter lim="800000"/>
          </a:ln>
        </p:spPr>
        <p:txBody>
          <a:bodyPr anchor="ctr">
            <a:spAutoFit/>
          </a:bodyPr>
          <a:lstStyle/>
          <a:p>
            <a:pPr>
              <a:lnSpc>
                <a:spcPct val="160000"/>
              </a:lnSpc>
              <a:buFont typeface="Wingdings" pitchFamily="2" charset="2"/>
              <a:buChar char="u"/>
            </a:pPr>
            <a:r>
              <a:rPr lang="zh-CN" altLang="en-US" sz="2800" b="1">
                <a:solidFill>
                  <a:srgbClr val="0066FF"/>
                </a:solidFill>
                <a:latin typeface="微软雅黑" pitchFamily="34" charset="-122"/>
                <a:ea typeface="微软雅黑" pitchFamily="34" charset="-122"/>
              </a:rPr>
              <a:t>在用药前须作过敏试验</a:t>
            </a:r>
          </a:p>
          <a:p>
            <a:pPr>
              <a:lnSpc>
                <a:spcPct val="160000"/>
              </a:lnSpc>
              <a:buFont typeface="Wingdings" pitchFamily="2" charset="2"/>
              <a:buChar char="u"/>
            </a:pPr>
            <a:r>
              <a:rPr lang="zh-CN" altLang="en-US" sz="2800" b="1">
                <a:solidFill>
                  <a:srgbClr val="0066FF"/>
                </a:solidFill>
                <a:latin typeface="微软雅黑" pitchFamily="34" charset="-122"/>
                <a:ea typeface="微软雅黑" pitchFamily="34" charset="-122"/>
              </a:rPr>
              <a:t>曾用过破伤风抗毒素间隔时间超过</a:t>
            </a:r>
            <a:r>
              <a:rPr lang="zh-CN" altLang="en-US" sz="2800" b="1">
                <a:latin typeface="微软雅黑" pitchFamily="34" charset="-122"/>
                <a:ea typeface="微软雅黑" pitchFamily="34" charset="-122"/>
              </a:rPr>
              <a:t>一周者</a:t>
            </a:r>
            <a:r>
              <a:rPr lang="zh-CN" altLang="en-US" sz="2800" b="1">
                <a:solidFill>
                  <a:srgbClr val="0066FF"/>
                </a:solidFill>
                <a:latin typeface="微软雅黑" pitchFamily="34" charset="-122"/>
                <a:ea typeface="微软雅黑" pitchFamily="34" charset="-122"/>
              </a:rPr>
              <a:t>，如再使用，还须重作皮内试验。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0671"/>
                                        </p:tgtEl>
                                        <p:attrNameLst>
                                          <p:attrName>style.visibility</p:attrName>
                                        </p:attrNameLst>
                                      </p:cBhvr>
                                      <p:to>
                                        <p:strVal val="visible"/>
                                      </p:to>
                                    </p:set>
                                    <p:anim calcmode="lin" valueType="num">
                                      <p:cBhvr additive="base">
                                        <p:cTn id="7" dur="500" fill="hold"/>
                                        <p:tgtEl>
                                          <p:spTgt spid="70671"/>
                                        </p:tgtEl>
                                        <p:attrNameLst>
                                          <p:attrName>ppt_x</p:attrName>
                                        </p:attrNameLst>
                                      </p:cBhvr>
                                      <p:tavLst>
                                        <p:tav tm="0">
                                          <p:val>
                                            <p:strVal val="#ppt_x"/>
                                          </p:val>
                                        </p:tav>
                                        <p:tav tm="100000">
                                          <p:val>
                                            <p:strVal val="#ppt_x"/>
                                          </p:val>
                                        </p:tav>
                                      </p:tavLst>
                                    </p:anim>
                                    <p:anim calcmode="lin" valueType="num">
                                      <p:cBhvr additive="base">
                                        <p:cTn id="8" dur="500" fill="hold"/>
                                        <p:tgtEl>
                                          <p:spTgt spid="706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7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465"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2474" name="文本框 21"/>
          <p:cNvSpPr txBox="1">
            <a:spLocks noChangeArrowheads="1"/>
          </p:cNvSpPr>
          <p:nvPr/>
        </p:nvSpPr>
        <p:spPr bwMode="auto">
          <a:xfrm>
            <a:off x="1593850" y="1397000"/>
            <a:ext cx="4314825" cy="613410"/>
          </a:xfrm>
          <a:prstGeom prst="rect">
            <a:avLst/>
          </a:prstGeom>
          <a:noFill/>
          <a:ln w="9525">
            <a:noFill/>
            <a:miter lim="800000"/>
          </a:ln>
        </p:spPr>
        <p:txBody>
          <a:bodyPr>
            <a:spAutoFit/>
          </a:bodyPr>
          <a:lstStyle/>
          <a:p>
            <a:r>
              <a:rPr lang="zh-CN" altLang="en-US" sz="3200" b="1">
                <a:solidFill>
                  <a:schemeClr val="bg1"/>
                </a:solidFill>
                <a:latin typeface="微软雅黑" pitchFamily="34" charset="-122"/>
                <a:ea typeface="微软雅黑" pitchFamily="34" charset="-122"/>
                <a:cs typeface="Tahoma" pitchFamily="34" charset="0"/>
              </a:rPr>
              <a:t>皮试液的配置</a:t>
            </a:r>
          </a:p>
        </p:txBody>
      </p:sp>
      <p:sp>
        <p:nvSpPr>
          <p:cNvPr id="71695" name="Rectangle 15"/>
          <p:cNvSpPr>
            <a:spLocks noChangeArrowheads="1"/>
          </p:cNvSpPr>
          <p:nvPr/>
        </p:nvSpPr>
        <p:spPr bwMode="auto">
          <a:xfrm>
            <a:off x="1865313" y="2661286"/>
            <a:ext cx="7461250" cy="2011680"/>
          </a:xfrm>
          <a:prstGeom prst="rect">
            <a:avLst/>
          </a:prstGeom>
          <a:noFill/>
          <a:ln w="9525">
            <a:noFill/>
            <a:miter lim="800000"/>
          </a:ln>
        </p:spPr>
        <p:txBody>
          <a:bodyPr anchor="ctr">
            <a:spAutoFit/>
          </a:bodyPr>
          <a:lstStyle/>
          <a:p>
            <a:pPr>
              <a:lnSpc>
                <a:spcPct val="150000"/>
              </a:lnSpc>
            </a:pPr>
            <a:r>
              <a:rPr lang="zh-CN" altLang="en-US" sz="2800" b="1">
                <a:solidFill>
                  <a:srgbClr val="0066FF"/>
                </a:solidFill>
                <a:latin typeface="微软雅黑" pitchFamily="34" charset="-122"/>
                <a:ea typeface="微软雅黑" pitchFamily="34" charset="-122"/>
              </a:rPr>
              <a:t>取每支</a:t>
            </a:r>
            <a:r>
              <a:rPr lang="en-US" altLang="zh-CN" sz="2800" b="1">
                <a:solidFill>
                  <a:srgbClr val="0066FF"/>
                </a:solidFill>
                <a:latin typeface="微软雅黑" pitchFamily="34" charset="-122"/>
                <a:ea typeface="微软雅黑" pitchFamily="34" charset="-122"/>
              </a:rPr>
              <a:t>1mL</a:t>
            </a:r>
            <a:r>
              <a:rPr lang="zh-CN" altLang="en-US" sz="2800" b="1">
                <a:solidFill>
                  <a:srgbClr val="0066FF"/>
                </a:solidFill>
                <a:latin typeface="微软雅黑" pitchFamily="34" charset="-122"/>
                <a:ea typeface="微软雅黑" pitchFamily="34" charset="-122"/>
              </a:rPr>
              <a:t>含</a:t>
            </a:r>
            <a:r>
              <a:rPr lang="en-US" altLang="zh-CN" sz="2800" b="1">
                <a:solidFill>
                  <a:srgbClr val="0066FF"/>
                </a:solidFill>
                <a:latin typeface="微软雅黑" pitchFamily="34" charset="-122"/>
                <a:ea typeface="微软雅黑" pitchFamily="34" charset="-122"/>
              </a:rPr>
              <a:t>1500</a:t>
            </a:r>
            <a:r>
              <a:rPr lang="zh-CN" altLang="en-US" sz="2800" b="1">
                <a:solidFill>
                  <a:srgbClr val="0066FF"/>
                </a:solidFill>
                <a:latin typeface="微软雅黑" pitchFamily="34" charset="-122"/>
                <a:ea typeface="微软雅黑" pitchFamily="34" charset="-122"/>
              </a:rPr>
              <a:t>国际单位</a:t>
            </a:r>
            <a:r>
              <a:rPr lang="en-US" altLang="zh-CN" sz="2800" b="1">
                <a:solidFill>
                  <a:srgbClr val="0066FF"/>
                </a:solidFill>
                <a:latin typeface="微软雅黑" pitchFamily="34" charset="-122"/>
                <a:ea typeface="微软雅黑" pitchFamily="34" charset="-122"/>
              </a:rPr>
              <a:t>(IU)</a:t>
            </a:r>
            <a:r>
              <a:rPr lang="zh-CN" altLang="en-US" sz="2800" b="1">
                <a:solidFill>
                  <a:srgbClr val="0066FF"/>
                </a:solidFill>
                <a:latin typeface="微软雅黑" pitchFamily="34" charset="-122"/>
                <a:ea typeface="微软雅黑" pitchFamily="34" charset="-122"/>
              </a:rPr>
              <a:t>的破伤风抗毒素药液</a:t>
            </a:r>
            <a:r>
              <a:rPr lang="en-US" altLang="zh-CN" sz="2800" b="1">
                <a:solidFill>
                  <a:srgbClr val="0066FF"/>
                </a:solidFill>
                <a:latin typeface="微软雅黑" pitchFamily="34" charset="-122"/>
                <a:ea typeface="微软雅黑" pitchFamily="34" charset="-122"/>
              </a:rPr>
              <a:t>0.1mL</a:t>
            </a:r>
            <a:r>
              <a:rPr lang="zh-CN" altLang="en-US" sz="2800" b="1">
                <a:solidFill>
                  <a:srgbClr val="0066FF"/>
                </a:solidFill>
                <a:latin typeface="微软雅黑" pitchFamily="34" charset="-122"/>
                <a:ea typeface="微软雅黑" pitchFamily="34" charset="-122"/>
              </a:rPr>
              <a:t>，加等渗盐水稀释至</a:t>
            </a:r>
            <a:r>
              <a:rPr lang="en-US" altLang="zh-CN" sz="2800" b="1">
                <a:solidFill>
                  <a:srgbClr val="0066FF"/>
                </a:solidFill>
                <a:latin typeface="微软雅黑" pitchFamily="34" charset="-122"/>
                <a:ea typeface="微软雅黑" pitchFamily="34" charset="-122"/>
              </a:rPr>
              <a:t>1mL</a:t>
            </a:r>
            <a:r>
              <a:rPr lang="zh-CN" altLang="en-US" sz="2800" b="1">
                <a:solidFill>
                  <a:srgbClr val="0066FF"/>
                </a:solidFill>
                <a:latin typeface="微软雅黑" pitchFamily="34" charset="-122"/>
                <a:ea typeface="微软雅黑" pitchFamily="34" charset="-122"/>
              </a:rPr>
              <a:t>（即</a:t>
            </a:r>
            <a:r>
              <a:rPr lang="en-US" altLang="zh-CN" sz="2800" b="1">
                <a:latin typeface="微软雅黑" pitchFamily="34" charset="-122"/>
                <a:ea typeface="微软雅黑" pitchFamily="34" charset="-122"/>
              </a:rPr>
              <a:t>150IU/mL</a:t>
            </a:r>
            <a:r>
              <a:rPr lang="zh-CN" altLang="en-US" sz="2800" b="1">
                <a:solidFill>
                  <a:srgbClr val="0066FF"/>
                </a:solidFill>
                <a:latin typeface="微软雅黑" pitchFamily="34" charset="-122"/>
                <a:ea typeface="微软雅黑" pitchFamily="34" charset="-122"/>
              </a:rPr>
              <a:t>）。</a:t>
            </a:r>
            <a:r>
              <a:rPr lang="zh-CN" altLang="en-US" b="1"/>
              <a:t> </a:t>
            </a:r>
          </a:p>
        </p:txBody>
      </p:sp>
      <p:sp>
        <p:nvSpPr>
          <p:cNvPr id="3" name="矩形 2"/>
          <p:cNvSpPr/>
          <p:nvPr/>
        </p:nvSpPr>
        <p:spPr>
          <a:xfrm>
            <a:off x="0" y="257175"/>
            <a:ext cx="5732780" cy="57023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文本框 15"/>
          <p:cNvSpPr txBox="1">
            <a:spLocks noChangeArrowheads="1"/>
          </p:cNvSpPr>
          <p:nvPr/>
        </p:nvSpPr>
        <p:spPr bwMode="auto">
          <a:xfrm>
            <a:off x="192405" y="257175"/>
            <a:ext cx="5704205" cy="596900"/>
          </a:xfrm>
          <a:prstGeom prst="rect">
            <a:avLst/>
          </a:prstGeom>
          <a:noFill/>
          <a:ln w="9525">
            <a:noFill/>
            <a:miter lim="800000"/>
          </a:ln>
        </p:spPr>
        <p:txBody>
          <a:bodyPr wrap="square">
            <a:spAutoFit/>
          </a:bodyPr>
          <a:lstStyle/>
          <a:p>
            <a:r>
              <a:rPr lang="zh-CN" altLang="en-US" sz="3100" b="1">
                <a:solidFill>
                  <a:schemeClr val="bg1"/>
                </a:solidFill>
                <a:latin typeface="微软雅黑" pitchFamily="34" charset="-122"/>
                <a:ea typeface="微软雅黑" pitchFamily="34" charset="-122"/>
              </a:rPr>
              <a:t>二、破伤风抗毒素过敏试验法</a:t>
            </a:r>
            <a:endParaRPr lang="en-US" altLang="zh-CN" sz="3100" b="1">
              <a:solidFill>
                <a:schemeClr val="bg1"/>
              </a:solidFill>
              <a:latin typeface="微软雅黑" pitchFamily="34" charset="-122"/>
              <a:ea typeface="微软雅黑" pitchFamily="34" charset="-122"/>
            </a:endParaRPr>
          </a:p>
        </p:txBody>
      </p:sp>
      <p:sp>
        <p:nvSpPr>
          <p:cNvPr id="6" name="直角三角形 5"/>
          <p:cNvSpPr/>
          <p:nvPr/>
        </p:nvSpPr>
        <p:spPr>
          <a:xfrm flipV="1">
            <a:off x="4877118"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1695"/>
                                        </p:tgtEl>
                                        <p:attrNameLst>
                                          <p:attrName>style.visibility</p:attrName>
                                        </p:attrNameLst>
                                      </p:cBhvr>
                                      <p:to>
                                        <p:strVal val="visible"/>
                                      </p:to>
                                    </p:set>
                                    <p:anim calcmode="lin" valueType="num">
                                      <p:cBhvr additive="base">
                                        <p:cTn id="7" dur="500" fill="hold"/>
                                        <p:tgtEl>
                                          <p:spTgt spid="71695"/>
                                        </p:tgtEl>
                                        <p:attrNameLst>
                                          <p:attrName>ppt_x</p:attrName>
                                        </p:attrNameLst>
                                      </p:cBhvr>
                                      <p:tavLst>
                                        <p:tav tm="0">
                                          <p:val>
                                            <p:strVal val="#ppt_x"/>
                                          </p:val>
                                        </p:tav>
                                        <p:tav tm="100000">
                                          <p:val>
                                            <p:strVal val="#ppt_x"/>
                                          </p:val>
                                        </p:tav>
                                      </p:tavLst>
                                    </p:anim>
                                    <p:anim calcmode="lin" valueType="num">
                                      <p:cBhvr additive="base">
                                        <p:cTn id="8" dur="500" fill="hold"/>
                                        <p:tgtEl>
                                          <p:spTgt spid="716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9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489"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3498" name="文本框 21"/>
          <p:cNvSpPr txBox="1">
            <a:spLocks noChangeArrowheads="1"/>
          </p:cNvSpPr>
          <p:nvPr/>
        </p:nvSpPr>
        <p:spPr bwMode="auto">
          <a:xfrm>
            <a:off x="2024063" y="1397000"/>
            <a:ext cx="4314825" cy="613410"/>
          </a:xfrm>
          <a:prstGeom prst="rect">
            <a:avLst/>
          </a:prstGeom>
          <a:noFill/>
          <a:ln w="9525">
            <a:noFill/>
            <a:miter lim="800000"/>
          </a:ln>
        </p:spPr>
        <p:txBody>
          <a:bodyPr>
            <a:spAutoFit/>
          </a:bodyPr>
          <a:lstStyle/>
          <a:p>
            <a:r>
              <a:rPr lang="zh-CN" altLang="en-US" sz="3200" b="1">
                <a:solidFill>
                  <a:schemeClr val="bg1"/>
                </a:solidFill>
                <a:latin typeface="微软雅黑" pitchFamily="34" charset="-122"/>
                <a:ea typeface="微软雅黑" pitchFamily="34" charset="-122"/>
                <a:cs typeface="Tahoma" pitchFamily="34" charset="0"/>
              </a:rPr>
              <a:t>试验方法</a:t>
            </a:r>
          </a:p>
        </p:txBody>
      </p:sp>
      <p:sp>
        <p:nvSpPr>
          <p:cNvPr id="74767" name="Rectangle 15"/>
          <p:cNvSpPr>
            <a:spLocks noChangeArrowheads="1"/>
          </p:cNvSpPr>
          <p:nvPr/>
        </p:nvSpPr>
        <p:spPr bwMode="auto">
          <a:xfrm>
            <a:off x="1773238" y="2556193"/>
            <a:ext cx="7124700" cy="2139315"/>
          </a:xfrm>
          <a:prstGeom prst="rect">
            <a:avLst/>
          </a:prstGeom>
          <a:noFill/>
          <a:ln w="9525">
            <a:noFill/>
            <a:miter lim="800000"/>
          </a:ln>
        </p:spPr>
        <p:txBody>
          <a:bodyPr anchor="ctr">
            <a:spAutoFit/>
          </a:bodyPr>
          <a:lstStyle/>
          <a:p>
            <a:pPr>
              <a:lnSpc>
                <a:spcPct val="160000"/>
              </a:lnSpc>
              <a:buFont typeface="Wingdings" pitchFamily="2" charset="2"/>
              <a:buChar char="u"/>
            </a:pPr>
            <a:r>
              <a:rPr lang="zh-CN" altLang="en-US" sz="2800" b="1">
                <a:solidFill>
                  <a:srgbClr val="0066FF"/>
                </a:solidFill>
                <a:latin typeface="微软雅黑" pitchFamily="34" charset="-122"/>
                <a:ea typeface="微软雅黑" pitchFamily="34" charset="-122"/>
              </a:rPr>
              <a:t>取破伤风抗毒素试验液</a:t>
            </a:r>
            <a:r>
              <a:rPr lang="en-US" altLang="zh-CN" sz="2800" b="1">
                <a:solidFill>
                  <a:srgbClr val="0066FF"/>
                </a:solidFill>
                <a:latin typeface="微软雅黑" pitchFamily="34" charset="-122"/>
                <a:ea typeface="微软雅黑" pitchFamily="34" charset="-122"/>
              </a:rPr>
              <a:t>0.1mL</a:t>
            </a:r>
            <a:r>
              <a:rPr lang="zh-CN" altLang="en-US" sz="2800" b="1">
                <a:solidFill>
                  <a:srgbClr val="0066FF"/>
                </a:solidFill>
                <a:latin typeface="微软雅黑" pitchFamily="34" charset="-122"/>
                <a:ea typeface="微软雅黑" pitchFamily="34" charset="-122"/>
              </a:rPr>
              <a:t>（含</a:t>
            </a:r>
            <a:r>
              <a:rPr lang="en-US" altLang="zh-CN" sz="2800" b="1">
                <a:solidFill>
                  <a:srgbClr val="0066FF"/>
                </a:solidFill>
                <a:latin typeface="微软雅黑" pitchFamily="34" charset="-122"/>
                <a:ea typeface="微软雅黑" pitchFamily="34" charset="-122"/>
              </a:rPr>
              <a:t>15IU</a:t>
            </a:r>
            <a:r>
              <a:rPr lang="zh-CN" altLang="en-US" sz="2800" b="1">
                <a:solidFill>
                  <a:srgbClr val="0066FF"/>
                </a:solidFill>
                <a:latin typeface="微软雅黑" pitchFamily="34" charset="-122"/>
                <a:ea typeface="微软雅黑" pitchFamily="34" charset="-122"/>
              </a:rPr>
              <a:t>）作皮内注射</a:t>
            </a:r>
          </a:p>
          <a:p>
            <a:pPr>
              <a:lnSpc>
                <a:spcPct val="160000"/>
              </a:lnSpc>
              <a:buFont typeface="Wingdings" pitchFamily="2" charset="2"/>
              <a:buChar char="u"/>
            </a:pPr>
            <a:r>
              <a:rPr lang="zh-CN" altLang="en-US" sz="2800" b="1">
                <a:solidFill>
                  <a:srgbClr val="0066FF"/>
                </a:solidFill>
                <a:latin typeface="微软雅黑" pitchFamily="34" charset="-122"/>
                <a:ea typeface="微软雅黑" pitchFamily="34" charset="-122"/>
              </a:rPr>
              <a:t>观察</a:t>
            </a:r>
            <a:r>
              <a:rPr lang="en-US" altLang="zh-CN" sz="2800" b="1">
                <a:solidFill>
                  <a:srgbClr val="0066FF"/>
                </a:solidFill>
                <a:latin typeface="微软雅黑" pitchFamily="34" charset="-122"/>
                <a:ea typeface="微软雅黑" pitchFamily="34" charset="-122"/>
              </a:rPr>
              <a:t>20min</a:t>
            </a:r>
            <a:r>
              <a:rPr lang="zh-CN" altLang="en-US" sz="2800" b="1">
                <a:solidFill>
                  <a:srgbClr val="0066FF"/>
                </a:solidFill>
                <a:latin typeface="微软雅黑" pitchFamily="34" charset="-122"/>
                <a:ea typeface="微软雅黑" pitchFamily="34" charset="-122"/>
              </a:rPr>
              <a:t>后判断试验结果。 </a:t>
            </a:r>
          </a:p>
        </p:txBody>
      </p:sp>
      <p:sp>
        <p:nvSpPr>
          <p:cNvPr id="3" name="矩形 2"/>
          <p:cNvSpPr/>
          <p:nvPr/>
        </p:nvSpPr>
        <p:spPr>
          <a:xfrm>
            <a:off x="0" y="257175"/>
            <a:ext cx="5732780" cy="57023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1447" name="文本框 15"/>
          <p:cNvSpPr txBox="1">
            <a:spLocks noChangeArrowheads="1"/>
          </p:cNvSpPr>
          <p:nvPr/>
        </p:nvSpPr>
        <p:spPr bwMode="auto">
          <a:xfrm>
            <a:off x="192405" y="257175"/>
            <a:ext cx="5704205" cy="596900"/>
          </a:xfrm>
          <a:prstGeom prst="rect">
            <a:avLst/>
          </a:prstGeom>
          <a:noFill/>
          <a:ln w="9525">
            <a:noFill/>
            <a:miter lim="800000"/>
          </a:ln>
        </p:spPr>
        <p:txBody>
          <a:bodyPr wrap="square">
            <a:spAutoFit/>
          </a:bodyPr>
          <a:lstStyle/>
          <a:p>
            <a:r>
              <a:rPr lang="zh-CN" altLang="en-US" sz="3100" b="1">
                <a:solidFill>
                  <a:schemeClr val="bg1"/>
                </a:solidFill>
                <a:latin typeface="微软雅黑" pitchFamily="34" charset="-122"/>
                <a:ea typeface="微软雅黑" pitchFamily="34" charset="-122"/>
              </a:rPr>
              <a:t>二、破伤风抗毒素过敏试验法</a:t>
            </a:r>
            <a:endParaRPr lang="en-US" altLang="zh-CN" sz="3100" b="1">
              <a:solidFill>
                <a:schemeClr val="bg1"/>
              </a:solidFill>
              <a:latin typeface="微软雅黑" pitchFamily="34" charset="-122"/>
              <a:ea typeface="微软雅黑" pitchFamily="34" charset="-122"/>
            </a:endParaRPr>
          </a:p>
        </p:txBody>
      </p:sp>
      <p:sp>
        <p:nvSpPr>
          <p:cNvPr id="5" name="直角三角形 4"/>
          <p:cNvSpPr/>
          <p:nvPr/>
        </p:nvSpPr>
        <p:spPr>
          <a:xfrm flipV="1">
            <a:off x="4877118"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4767"/>
                                        </p:tgtEl>
                                        <p:attrNameLst>
                                          <p:attrName>style.visibility</p:attrName>
                                        </p:attrNameLst>
                                      </p:cBhvr>
                                      <p:to>
                                        <p:strVal val="visible"/>
                                      </p:to>
                                    </p:set>
                                    <p:anim calcmode="lin" valueType="num">
                                      <p:cBhvr additive="base">
                                        <p:cTn id="7" dur="500" fill="hold"/>
                                        <p:tgtEl>
                                          <p:spTgt spid="74767"/>
                                        </p:tgtEl>
                                        <p:attrNameLst>
                                          <p:attrName>ppt_x</p:attrName>
                                        </p:attrNameLst>
                                      </p:cBhvr>
                                      <p:tavLst>
                                        <p:tav tm="0">
                                          <p:val>
                                            <p:strVal val="#ppt_x"/>
                                          </p:val>
                                        </p:tav>
                                        <p:tav tm="100000">
                                          <p:val>
                                            <p:strVal val="#ppt_x"/>
                                          </p:val>
                                        </p:tav>
                                      </p:tavLst>
                                    </p:anim>
                                    <p:anim calcmode="lin" valueType="num">
                                      <p:cBhvr additive="base">
                                        <p:cTn id="8" dur="500" fill="hold"/>
                                        <p:tgtEl>
                                          <p:spTgt spid="747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6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513"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4522" name="文本框 21"/>
          <p:cNvSpPr txBox="1">
            <a:spLocks noChangeArrowheads="1"/>
          </p:cNvSpPr>
          <p:nvPr/>
        </p:nvSpPr>
        <p:spPr bwMode="auto">
          <a:xfrm>
            <a:off x="1692275" y="1411288"/>
            <a:ext cx="4314825" cy="613410"/>
          </a:xfrm>
          <a:prstGeom prst="rect">
            <a:avLst/>
          </a:prstGeom>
          <a:noFill/>
          <a:ln w="9525">
            <a:noFill/>
            <a:miter lim="800000"/>
          </a:ln>
        </p:spPr>
        <p:txBody>
          <a:bodyPr>
            <a:spAutoFit/>
          </a:bodyPr>
          <a:lstStyle/>
          <a:p>
            <a:r>
              <a:rPr lang="zh-CN" altLang="en-US" sz="3200" b="1">
                <a:solidFill>
                  <a:schemeClr val="bg1"/>
                </a:solidFill>
                <a:latin typeface="微软雅黑" pitchFamily="34" charset="-122"/>
                <a:ea typeface="微软雅黑" pitchFamily="34" charset="-122"/>
                <a:cs typeface="Tahoma" pitchFamily="34" charset="0"/>
              </a:rPr>
              <a:t>试验结果判断</a:t>
            </a:r>
          </a:p>
        </p:txBody>
      </p:sp>
      <p:graphicFrame>
        <p:nvGraphicFramePr>
          <p:cNvPr id="75856" name="Group 80"/>
          <p:cNvGraphicFramePr>
            <a:graphicFrameLocks noGrp="1"/>
          </p:cNvGraphicFramePr>
          <p:nvPr/>
        </p:nvGraphicFramePr>
        <p:xfrm>
          <a:off x="1393508" y="2352993"/>
          <a:ext cx="9404350" cy="2546985"/>
        </p:xfrm>
        <a:graphic>
          <a:graphicData uri="http://schemas.openxmlformats.org/drawingml/2006/table">
            <a:tbl>
              <a:tblPr/>
              <a:tblGrid>
                <a:gridCol w="1200150"/>
                <a:gridCol w="4202112"/>
                <a:gridCol w="4002088"/>
              </a:tblGrid>
              <a:tr h="21907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结果</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局部皮丘情况</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全身情况</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阴性</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皮丘局部不红肿</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无自觉症状，无不适表现</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158051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Century"/>
                        </a:rPr>
                        <a:t>阳性</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8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Century"/>
                        </a:rPr>
                        <a:t>皮丘红肿、硬结直径大于</a:t>
                      </a: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Century"/>
                        </a:rPr>
                        <a:t>1.5cm</a:t>
                      </a: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Century"/>
                        </a:rPr>
                        <a:t>，红晕直径超过</a:t>
                      </a: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Century"/>
                        </a:rPr>
                        <a:t>4cm</a:t>
                      </a: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Century"/>
                        </a:rPr>
                        <a:t>，有时出现伪足、痒感。</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8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Century"/>
                        </a:rPr>
                        <a:t>全身过敏反应、血清病型反应与青霉素过敏反应相同，可出发热、头晕、心慌、恶心，甚至发生过敏性休克</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8000"/>
                      </a:solidFill>
                      <a:prstDash val="solid"/>
                      <a:round/>
                      <a:headEnd type="none" w="med" len="med"/>
                      <a:tailEnd type="none" w="med" len="med"/>
                    </a:lnB>
                    <a:lnTlToBr>
                      <a:noFill/>
                    </a:lnTlToBr>
                    <a:lnBlToTr>
                      <a:noFill/>
                    </a:lnBlToTr>
                    <a:noFill/>
                  </a:tcPr>
                </a:tc>
              </a:tr>
            </a:tbl>
          </a:graphicData>
        </a:graphic>
      </p:graphicFrame>
      <p:sp>
        <p:nvSpPr>
          <p:cNvPr id="75855" name="Rectangle 79"/>
          <p:cNvSpPr>
            <a:spLocks noChangeArrowheads="1"/>
          </p:cNvSpPr>
          <p:nvPr/>
        </p:nvSpPr>
        <p:spPr bwMode="auto">
          <a:xfrm>
            <a:off x="1790700" y="2473643"/>
            <a:ext cx="7499350" cy="2479040"/>
          </a:xfrm>
          <a:prstGeom prst="rect">
            <a:avLst/>
          </a:prstGeom>
          <a:noFill/>
          <a:ln w="9525">
            <a:noFill/>
            <a:miter lim="800000"/>
          </a:ln>
        </p:spPr>
        <p:txBody>
          <a:bodyPr anchor="ctr">
            <a:spAutoFit/>
          </a:bodyPr>
          <a:lstStyle/>
          <a:p>
            <a:pPr>
              <a:lnSpc>
                <a:spcPct val="140000"/>
              </a:lnSpc>
              <a:buFont typeface="Wingdings" pitchFamily="2" charset="2"/>
              <a:buChar char="u"/>
            </a:pPr>
            <a:r>
              <a:rPr lang="zh-CN" altLang="en-US" sz="2800" b="1">
                <a:solidFill>
                  <a:srgbClr val="0066FF"/>
                </a:solidFill>
                <a:latin typeface="微软雅黑" pitchFamily="34" charset="-122"/>
                <a:ea typeface="微软雅黑" pitchFamily="34" charset="-122"/>
              </a:rPr>
              <a:t>若试验结果不能肯定时，应做对照试验，确定为阴性者，将余液</a:t>
            </a:r>
            <a:r>
              <a:rPr lang="en-US" altLang="zh-CN" sz="2800" b="1">
                <a:solidFill>
                  <a:srgbClr val="0066FF"/>
                </a:solidFill>
                <a:latin typeface="微软雅黑" pitchFamily="34" charset="-122"/>
                <a:ea typeface="微软雅黑" pitchFamily="34" charset="-122"/>
              </a:rPr>
              <a:t>0.9mL</a:t>
            </a:r>
            <a:r>
              <a:rPr lang="zh-CN" altLang="en-US" sz="2800" b="1">
                <a:solidFill>
                  <a:srgbClr val="0066FF"/>
                </a:solidFill>
                <a:latin typeface="微软雅黑" pitchFamily="34" charset="-122"/>
                <a:ea typeface="微软雅黑" pitchFamily="34" charset="-122"/>
              </a:rPr>
              <a:t>做肌内注射。</a:t>
            </a:r>
          </a:p>
          <a:p>
            <a:pPr>
              <a:lnSpc>
                <a:spcPct val="140000"/>
              </a:lnSpc>
              <a:buFont typeface="Wingdings" pitchFamily="2" charset="2"/>
              <a:buChar char="u"/>
            </a:pPr>
            <a:r>
              <a:rPr lang="zh-CN" altLang="en-US" sz="2800" b="1">
                <a:solidFill>
                  <a:srgbClr val="0066FF"/>
                </a:solidFill>
                <a:latin typeface="微软雅黑" pitchFamily="34" charset="-122"/>
                <a:ea typeface="微软雅黑" pitchFamily="34" charset="-122"/>
              </a:rPr>
              <a:t>若试验结果为阳性，可采用脱敏注射法或注射人破伤风免疫球蛋白。</a:t>
            </a:r>
          </a:p>
        </p:txBody>
      </p:sp>
      <p:sp>
        <p:nvSpPr>
          <p:cNvPr id="3" name="矩形 2"/>
          <p:cNvSpPr/>
          <p:nvPr/>
        </p:nvSpPr>
        <p:spPr>
          <a:xfrm>
            <a:off x="0" y="257175"/>
            <a:ext cx="5732780" cy="57023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1447" name="文本框 15"/>
          <p:cNvSpPr txBox="1">
            <a:spLocks noChangeArrowheads="1"/>
          </p:cNvSpPr>
          <p:nvPr/>
        </p:nvSpPr>
        <p:spPr bwMode="auto">
          <a:xfrm>
            <a:off x="192405" y="257175"/>
            <a:ext cx="5704205" cy="596900"/>
          </a:xfrm>
          <a:prstGeom prst="rect">
            <a:avLst/>
          </a:prstGeom>
          <a:noFill/>
          <a:ln w="9525">
            <a:noFill/>
            <a:miter lim="800000"/>
          </a:ln>
        </p:spPr>
        <p:txBody>
          <a:bodyPr wrap="square">
            <a:spAutoFit/>
          </a:bodyPr>
          <a:lstStyle/>
          <a:p>
            <a:r>
              <a:rPr lang="zh-CN" altLang="en-US" sz="3100" b="1">
                <a:solidFill>
                  <a:schemeClr val="bg1"/>
                </a:solidFill>
                <a:latin typeface="微软雅黑" pitchFamily="34" charset="-122"/>
                <a:ea typeface="微软雅黑" pitchFamily="34" charset="-122"/>
              </a:rPr>
              <a:t>二、破伤风抗毒素过敏试验法</a:t>
            </a:r>
            <a:endParaRPr lang="en-US" altLang="zh-CN" sz="3100" b="1">
              <a:solidFill>
                <a:schemeClr val="bg1"/>
              </a:solidFill>
              <a:latin typeface="微软雅黑" pitchFamily="34" charset="-122"/>
              <a:ea typeface="微软雅黑" pitchFamily="34" charset="-122"/>
            </a:endParaRPr>
          </a:p>
        </p:txBody>
      </p:sp>
      <p:sp>
        <p:nvSpPr>
          <p:cNvPr id="5" name="直角三角形 4"/>
          <p:cNvSpPr/>
          <p:nvPr/>
        </p:nvSpPr>
        <p:spPr>
          <a:xfrm flipV="1">
            <a:off x="4877118"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5856"/>
                                        </p:tgtEl>
                                        <p:attrNameLst>
                                          <p:attrName>style.visibility</p:attrName>
                                        </p:attrNameLst>
                                      </p:cBhvr>
                                      <p:to>
                                        <p:strVal val="visible"/>
                                      </p:to>
                                    </p:set>
                                    <p:anim calcmode="lin" valueType="num">
                                      <p:cBhvr additive="base">
                                        <p:cTn id="7" dur="500" fill="hold"/>
                                        <p:tgtEl>
                                          <p:spTgt spid="75856"/>
                                        </p:tgtEl>
                                        <p:attrNameLst>
                                          <p:attrName>ppt_x</p:attrName>
                                        </p:attrNameLst>
                                      </p:cBhvr>
                                      <p:tavLst>
                                        <p:tav tm="0">
                                          <p:val>
                                            <p:strVal val="#ppt_x"/>
                                          </p:val>
                                        </p:tav>
                                        <p:tav tm="100000">
                                          <p:val>
                                            <p:strVal val="#ppt_x"/>
                                          </p:val>
                                        </p:tav>
                                      </p:tavLst>
                                    </p:anim>
                                    <p:anim calcmode="lin" valueType="num">
                                      <p:cBhvr additive="base">
                                        <p:cTn id="8" dur="500" fill="hold"/>
                                        <p:tgtEl>
                                          <p:spTgt spid="7585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75856"/>
                                        </p:tgtEl>
                                        <p:attrNameLst>
                                          <p:attrName>ppt_x</p:attrName>
                                        </p:attrNameLst>
                                      </p:cBhvr>
                                      <p:tavLst>
                                        <p:tav tm="0">
                                          <p:val>
                                            <p:strVal val="ppt_x"/>
                                          </p:val>
                                        </p:tav>
                                        <p:tav tm="100000">
                                          <p:val>
                                            <p:strVal val="ppt_x"/>
                                          </p:val>
                                        </p:tav>
                                      </p:tavLst>
                                    </p:anim>
                                    <p:anim calcmode="lin" valueType="num">
                                      <p:cBhvr additive="base">
                                        <p:cTn id="13" dur="500"/>
                                        <p:tgtEl>
                                          <p:spTgt spid="75856"/>
                                        </p:tgtEl>
                                        <p:attrNameLst>
                                          <p:attrName>ppt_y</p:attrName>
                                        </p:attrNameLst>
                                      </p:cBhvr>
                                      <p:tavLst>
                                        <p:tav tm="0">
                                          <p:val>
                                            <p:strVal val="ppt_y"/>
                                          </p:val>
                                        </p:tav>
                                        <p:tav tm="100000">
                                          <p:val>
                                            <p:strVal val="1+ppt_h/2"/>
                                          </p:val>
                                        </p:tav>
                                      </p:tavLst>
                                    </p:anim>
                                    <p:set>
                                      <p:cBhvr>
                                        <p:cTn id="14" dur="1" fill="hold">
                                          <p:stCondLst>
                                            <p:cond delay="499"/>
                                          </p:stCondLst>
                                        </p:cTn>
                                        <p:tgtEl>
                                          <p:spTgt spid="75856"/>
                                        </p:tgtEl>
                                        <p:attrNameLst>
                                          <p:attrName>style.visibility</p:attrName>
                                        </p:attrNameLst>
                                      </p:cBhvr>
                                      <p:to>
                                        <p:strVal val="hidden"/>
                                      </p:to>
                                    </p:set>
                                  </p:childTnLst>
                                </p:cTn>
                              </p:par>
                              <p:par>
                                <p:cTn id="15" presetID="2" presetClass="entr" presetSubtype="4" fill="hold" grpId="0" nodeType="withEffect">
                                  <p:stCondLst>
                                    <p:cond delay="0"/>
                                  </p:stCondLst>
                                  <p:childTnLst>
                                    <p:set>
                                      <p:cBhvr>
                                        <p:cTn id="16" dur="1" fill="hold">
                                          <p:stCondLst>
                                            <p:cond delay="0"/>
                                          </p:stCondLst>
                                        </p:cTn>
                                        <p:tgtEl>
                                          <p:spTgt spid="75855"/>
                                        </p:tgtEl>
                                        <p:attrNameLst>
                                          <p:attrName>style.visibility</p:attrName>
                                        </p:attrNameLst>
                                      </p:cBhvr>
                                      <p:to>
                                        <p:strVal val="visible"/>
                                      </p:to>
                                    </p:set>
                                    <p:anim calcmode="lin" valueType="num">
                                      <p:cBhvr additive="base">
                                        <p:cTn id="17" dur="500" fill="hold"/>
                                        <p:tgtEl>
                                          <p:spTgt spid="75855"/>
                                        </p:tgtEl>
                                        <p:attrNameLst>
                                          <p:attrName>ppt_x</p:attrName>
                                        </p:attrNameLst>
                                      </p:cBhvr>
                                      <p:tavLst>
                                        <p:tav tm="0">
                                          <p:val>
                                            <p:strVal val="#ppt_x"/>
                                          </p:val>
                                        </p:tav>
                                        <p:tav tm="100000">
                                          <p:val>
                                            <p:strVal val="#ppt_x"/>
                                          </p:val>
                                        </p:tav>
                                      </p:tavLst>
                                    </p:anim>
                                    <p:anim calcmode="lin" valueType="num">
                                      <p:cBhvr additive="base">
                                        <p:cTn id="18" dur="500" fill="hold"/>
                                        <p:tgtEl>
                                          <p:spTgt spid="758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85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537"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5546" name="文本框 21"/>
          <p:cNvSpPr txBox="1">
            <a:spLocks noChangeArrowheads="1"/>
          </p:cNvSpPr>
          <p:nvPr/>
        </p:nvSpPr>
        <p:spPr bwMode="auto">
          <a:xfrm>
            <a:off x="2024063" y="1397000"/>
            <a:ext cx="4314825" cy="613410"/>
          </a:xfrm>
          <a:prstGeom prst="rect">
            <a:avLst/>
          </a:prstGeom>
          <a:noFill/>
          <a:ln w="9525">
            <a:noFill/>
            <a:miter lim="800000"/>
          </a:ln>
        </p:spPr>
        <p:txBody>
          <a:bodyPr>
            <a:spAutoFit/>
          </a:bodyPr>
          <a:lstStyle/>
          <a:p>
            <a:r>
              <a:rPr lang="zh-CN" altLang="en-US" sz="3200" b="1">
                <a:solidFill>
                  <a:schemeClr val="bg1"/>
                </a:solidFill>
                <a:latin typeface="微软雅黑" pitchFamily="34" charset="-122"/>
                <a:ea typeface="微软雅黑" pitchFamily="34" charset="-122"/>
                <a:cs typeface="Tahoma" pitchFamily="34" charset="0"/>
              </a:rPr>
              <a:t>脱敏注射法</a:t>
            </a:r>
          </a:p>
        </p:txBody>
      </p:sp>
      <p:sp>
        <p:nvSpPr>
          <p:cNvPr id="76815" name="Rectangle 15"/>
          <p:cNvSpPr>
            <a:spLocks noChangeArrowheads="1"/>
          </p:cNvSpPr>
          <p:nvPr/>
        </p:nvSpPr>
        <p:spPr bwMode="auto">
          <a:xfrm>
            <a:off x="1166019" y="2107883"/>
            <a:ext cx="1574800" cy="2394585"/>
          </a:xfrm>
          <a:prstGeom prst="rect">
            <a:avLst/>
          </a:prstGeom>
          <a:noFill/>
          <a:ln w="9525">
            <a:noFill/>
            <a:miter lim="800000"/>
          </a:ln>
        </p:spPr>
        <p:txBody>
          <a:bodyPr wrap="none" anchor="ctr">
            <a:spAutoFit/>
          </a:bodyPr>
          <a:lstStyle/>
          <a:p>
            <a:pPr algn="ctr">
              <a:lnSpc>
                <a:spcPct val="180000"/>
              </a:lnSpc>
            </a:pPr>
            <a:r>
              <a:rPr lang="en-US" altLang="zh-CN" sz="2800" b="1">
                <a:solidFill>
                  <a:srgbClr val="0066FF"/>
                </a:solidFill>
                <a:latin typeface="微软雅黑" pitchFamily="34" charset="-122"/>
                <a:ea typeface="微软雅黑" pitchFamily="34" charset="-122"/>
              </a:rPr>
              <a:t>1</a:t>
            </a:r>
            <a:r>
              <a:rPr lang="zh-CN" altLang="en-US" sz="2800" b="1">
                <a:solidFill>
                  <a:srgbClr val="0066FF"/>
                </a:solidFill>
                <a:latin typeface="微软雅黑" pitchFamily="34" charset="-122"/>
                <a:ea typeface="微软雅黑" pitchFamily="34" charset="-122"/>
              </a:rPr>
              <a:t>．原理 </a:t>
            </a:r>
          </a:p>
          <a:p>
            <a:pPr algn="ctr">
              <a:lnSpc>
                <a:spcPct val="180000"/>
              </a:lnSpc>
            </a:pPr>
            <a:r>
              <a:rPr lang="en-US" altLang="zh-CN" sz="2800" b="1">
                <a:solidFill>
                  <a:srgbClr val="0066FF"/>
                </a:solidFill>
                <a:latin typeface="微软雅黑" pitchFamily="34" charset="-122"/>
                <a:ea typeface="微软雅黑" pitchFamily="34" charset="-122"/>
              </a:rPr>
              <a:t>2</a:t>
            </a:r>
            <a:r>
              <a:rPr lang="zh-CN" altLang="en-US" sz="2800" b="1">
                <a:solidFill>
                  <a:srgbClr val="0066FF"/>
                </a:solidFill>
                <a:latin typeface="微软雅黑" pitchFamily="34" charset="-122"/>
                <a:ea typeface="微软雅黑" pitchFamily="34" charset="-122"/>
              </a:rPr>
              <a:t>．原则 </a:t>
            </a:r>
          </a:p>
          <a:p>
            <a:pPr algn="ctr">
              <a:lnSpc>
                <a:spcPct val="180000"/>
              </a:lnSpc>
            </a:pPr>
            <a:r>
              <a:rPr lang="en-US" altLang="zh-CN" sz="2800" b="1">
                <a:solidFill>
                  <a:srgbClr val="0066FF"/>
                </a:solidFill>
                <a:latin typeface="微软雅黑" pitchFamily="34" charset="-122"/>
                <a:ea typeface="微软雅黑" pitchFamily="34" charset="-122"/>
              </a:rPr>
              <a:t>3</a:t>
            </a:r>
            <a:r>
              <a:rPr lang="zh-CN" altLang="en-US" sz="2800" b="1">
                <a:solidFill>
                  <a:srgbClr val="0066FF"/>
                </a:solidFill>
                <a:latin typeface="微软雅黑" pitchFamily="34" charset="-122"/>
                <a:ea typeface="微软雅黑" pitchFamily="34" charset="-122"/>
              </a:rPr>
              <a:t>．方法 </a:t>
            </a:r>
          </a:p>
        </p:txBody>
      </p:sp>
      <p:grpSp>
        <p:nvGrpSpPr>
          <p:cNvPr id="76820" name="Group 20"/>
          <p:cNvGrpSpPr/>
          <p:nvPr/>
        </p:nvGrpSpPr>
        <p:grpSpPr bwMode="auto">
          <a:xfrm>
            <a:off x="3367088" y="2201863"/>
            <a:ext cx="6734175" cy="1703387"/>
            <a:chOff x="1815" y="2601"/>
            <a:chExt cx="4242" cy="1073"/>
          </a:xfrm>
        </p:grpSpPr>
        <p:sp>
          <p:nvSpPr>
            <p:cNvPr id="65591" name="AutoShape 18"/>
            <p:cNvSpPr>
              <a:spLocks noChangeArrowheads="1"/>
            </p:cNvSpPr>
            <p:nvPr/>
          </p:nvSpPr>
          <p:spPr bwMode="auto">
            <a:xfrm>
              <a:off x="1815" y="2601"/>
              <a:ext cx="4242" cy="1073"/>
            </a:xfrm>
            <a:prstGeom prst="wedgeRoundRectCallout">
              <a:avLst>
                <a:gd name="adj1" fmla="val -56602"/>
                <a:gd name="adj2" fmla="val -21856"/>
                <a:gd name="adj3" fmla="val 16667"/>
              </a:avLst>
            </a:prstGeom>
            <a:solidFill>
              <a:schemeClr val="accent1"/>
            </a:solidFill>
            <a:ln w="9525">
              <a:solidFill>
                <a:schemeClr val="tx1"/>
              </a:solidFill>
              <a:miter lim="800000"/>
            </a:ln>
          </p:spPr>
          <p:txBody>
            <a:bodyPr/>
            <a:lstStyle/>
            <a:p>
              <a:pPr algn="ctr"/>
              <a:endParaRPr lang="zh-CN" altLang="en-US"/>
            </a:p>
          </p:txBody>
        </p:sp>
        <p:sp>
          <p:nvSpPr>
            <p:cNvPr id="65592" name="Rectangle 19"/>
            <p:cNvSpPr>
              <a:spLocks noChangeArrowheads="1"/>
            </p:cNvSpPr>
            <p:nvPr/>
          </p:nvSpPr>
          <p:spPr bwMode="auto">
            <a:xfrm>
              <a:off x="1873" y="2685"/>
              <a:ext cx="4100" cy="765"/>
            </a:xfrm>
            <a:prstGeom prst="rect">
              <a:avLst/>
            </a:prstGeom>
            <a:noFill/>
            <a:ln w="9525">
              <a:noFill/>
              <a:miter lim="800000"/>
            </a:ln>
          </p:spPr>
          <p:txBody>
            <a:bodyPr anchor="ctr">
              <a:spAutoFit/>
            </a:bodyPr>
            <a:lstStyle/>
            <a:p>
              <a:r>
                <a:rPr lang="zh-CN" altLang="en-US" sz="2400" b="1">
                  <a:solidFill>
                    <a:schemeClr val="bg1"/>
                  </a:solidFill>
                  <a:ea typeface="微软雅黑" pitchFamily="34" charset="-122"/>
                </a:rPr>
                <a:t>以少量抗原，在一定时间内多次消耗体内的抗体，避免因为一次性大量释放而致过敏，从而达到脱敏目的。</a:t>
              </a:r>
            </a:p>
          </p:txBody>
        </p:sp>
      </p:grpSp>
      <p:grpSp>
        <p:nvGrpSpPr>
          <p:cNvPr id="76824" name="Group 24"/>
          <p:cNvGrpSpPr/>
          <p:nvPr/>
        </p:nvGrpSpPr>
        <p:grpSpPr bwMode="auto">
          <a:xfrm>
            <a:off x="3408363" y="3243263"/>
            <a:ext cx="5834062" cy="1454150"/>
            <a:chOff x="1806" y="3247"/>
            <a:chExt cx="3675" cy="916"/>
          </a:xfrm>
        </p:grpSpPr>
        <p:sp>
          <p:nvSpPr>
            <p:cNvPr id="65589" name="AutoShape 22"/>
            <p:cNvSpPr>
              <a:spLocks noChangeArrowheads="1"/>
            </p:cNvSpPr>
            <p:nvPr/>
          </p:nvSpPr>
          <p:spPr bwMode="auto">
            <a:xfrm>
              <a:off x="1806" y="3247"/>
              <a:ext cx="3675" cy="916"/>
            </a:xfrm>
            <a:prstGeom prst="wedgeRoundRectCallout">
              <a:avLst>
                <a:gd name="adj1" fmla="val -58083"/>
                <a:gd name="adj2" fmla="val -37116"/>
                <a:gd name="adj3" fmla="val 16667"/>
              </a:avLst>
            </a:prstGeom>
            <a:solidFill>
              <a:schemeClr val="accent1"/>
            </a:solidFill>
            <a:ln w="9525">
              <a:solidFill>
                <a:schemeClr val="tx1"/>
              </a:solidFill>
              <a:miter lim="800000"/>
            </a:ln>
          </p:spPr>
          <p:txBody>
            <a:bodyPr/>
            <a:lstStyle/>
            <a:p>
              <a:pPr algn="ctr"/>
              <a:endParaRPr lang="zh-CN" altLang="en-US"/>
            </a:p>
          </p:txBody>
        </p:sp>
        <p:sp>
          <p:nvSpPr>
            <p:cNvPr id="65590" name="Rectangle 23"/>
            <p:cNvSpPr>
              <a:spLocks noChangeArrowheads="1"/>
            </p:cNvSpPr>
            <p:nvPr/>
          </p:nvSpPr>
          <p:spPr bwMode="auto">
            <a:xfrm>
              <a:off x="1911" y="3324"/>
              <a:ext cx="3444" cy="765"/>
            </a:xfrm>
            <a:prstGeom prst="rect">
              <a:avLst/>
            </a:prstGeom>
            <a:noFill/>
            <a:ln w="9525">
              <a:noFill/>
              <a:miter lim="800000"/>
            </a:ln>
          </p:spPr>
          <p:txBody>
            <a:bodyPr anchor="ctr">
              <a:spAutoFit/>
            </a:bodyPr>
            <a:lstStyle/>
            <a:p>
              <a:pPr>
                <a:buFont typeface="Wingdings" pitchFamily="2" charset="2"/>
                <a:buChar char="u"/>
              </a:pPr>
              <a:r>
                <a:rPr lang="zh-CN" altLang="en-US" sz="2400" b="1">
                  <a:solidFill>
                    <a:schemeClr val="bg1"/>
                  </a:solidFill>
                  <a:ea typeface="微软雅黑" pitchFamily="34" charset="-122"/>
                </a:rPr>
                <a:t>少量多次，逐渐增加用量。</a:t>
              </a:r>
            </a:p>
            <a:p>
              <a:pPr>
                <a:buFont typeface="Wingdings" pitchFamily="2" charset="2"/>
                <a:buChar char="u"/>
              </a:pPr>
              <a:r>
                <a:rPr lang="zh-CN" altLang="en-US" sz="2400" b="1">
                  <a:solidFill>
                    <a:schemeClr val="bg1"/>
                  </a:solidFill>
                  <a:ea typeface="微软雅黑" pitchFamily="34" charset="-122"/>
                </a:rPr>
                <a:t>施行脱敏注射前，可应用苯海拉明等抗组胺药物，以减少过敏反应的发生。</a:t>
              </a:r>
            </a:p>
          </p:txBody>
        </p:sp>
      </p:grpSp>
      <p:graphicFrame>
        <p:nvGraphicFramePr>
          <p:cNvPr id="76960" name="Group 160"/>
          <p:cNvGraphicFramePr>
            <a:graphicFrameLocks noGrp="1"/>
          </p:cNvGraphicFramePr>
          <p:nvPr/>
        </p:nvGraphicFramePr>
        <p:xfrm>
          <a:off x="3408680" y="2202180"/>
          <a:ext cx="6872605" cy="2416175"/>
        </p:xfrm>
        <a:graphic>
          <a:graphicData uri="http://schemas.openxmlformats.org/drawingml/2006/table">
            <a:tbl>
              <a:tblPr/>
              <a:tblGrid>
                <a:gridCol w="1319530"/>
                <a:gridCol w="1819275"/>
                <a:gridCol w="1819275"/>
                <a:gridCol w="1914525"/>
              </a:tblGrid>
              <a:tr h="48323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次 数</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抗毒血清</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等渗盐水</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注射法</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1</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0.1mL</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0.9mL</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IM</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2</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0.2mL</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0.8mL</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IM</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3</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0.3mL</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0.7mL</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IM</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4</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8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余量</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8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稀释至</a:t>
                      </a: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1mL</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8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IM</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8000"/>
                      </a:solidFill>
                      <a:prstDash val="solid"/>
                      <a:round/>
                      <a:headEnd type="none" w="med" len="med"/>
                      <a:tailEnd type="none" w="med" len="med"/>
                    </a:lnB>
                    <a:lnTlToBr>
                      <a:noFill/>
                    </a:lnTlToBr>
                    <a:lnBlToTr>
                      <a:noFill/>
                    </a:lnBlToTr>
                    <a:noFill/>
                  </a:tcPr>
                </a:tc>
              </a:tr>
            </a:tbl>
          </a:graphicData>
        </a:graphic>
      </p:graphicFrame>
      <p:grpSp>
        <p:nvGrpSpPr>
          <p:cNvPr id="76958" name="Group 158"/>
          <p:cNvGrpSpPr/>
          <p:nvPr/>
        </p:nvGrpSpPr>
        <p:grpSpPr bwMode="auto">
          <a:xfrm>
            <a:off x="3105150" y="2236153"/>
            <a:ext cx="7815263" cy="3074987"/>
            <a:chOff x="1832" y="2619"/>
            <a:chExt cx="4923" cy="1937"/>
          </a:xfrm>
        </p:grpSpPr>
        <p:sp>
          <p:nvSpPr>
            <p:cNvPr id="65587" name="AutoShape 156"/>
            <p:cNvSpPr>
              <a:spLocks noChangeArrowheads="1"/>
            </p:cNvSpPr>
            <p:nvPr/>
          </p:nvSpPr>
          <p:spPr bwMode="auto">
            <a:xfrm>
              <a:off x="1832" y="2619"/>
              <a:ext cx="4923" cy="1937"/>
            </a:xfrm>
            <a:prstGeom prst="wedgeRoundRectCallout">
              <a:avLst>
                <a:gd name="adj1" fmla="val -53556"/>
                <a:gd name="adj2" fmla="val 10662"/>
                <a:gd name="adj3" fmla="val 16667"/>
              </a:avLst>
            </a:prstGeom>
            <a:solidFill>
              <a:schemeClr val="accent1"/>
            </a:solidFill>
            <a:ln w="9525">
              <a:solidFill>
                <a:schemeClr val="tx1"/>
              </a:solidFill>
              <a:miter lim="800000"/>
            </a:ln>
          </p:spPr>
          <p:txBody>
            <a:bodyPr/>
            <a:lstStyle/>
            <a:p>
              <a:pPr algn="ctr"/>
              <a:endParaRPr lang="zh-CN" altLang="en-US"/>
            </a:p>
          </p:txBody>
        </p:sp>
        <p:sp>
          <p:nvSpPr>
            <p:cNvPr id="65588" name="Rectangle 157"/>
            <p:cNvSpPr>
              <a:spLocks noChangeArrowheads="1"/>
            </p:cNvSpPr>
            <p:nvPr/>
          </p:nvSpPr>
          <p:spPr bwMode="auto">
            <a:xfrm>
              <a:off x="1918" y="2763"/>
              <a:ext cx="4831" cy="1687"/>
            </a:xfrm>
            <a:prstGeom prst="rect">
              <a:avLst/>
            </a:prstGeom>
            <a:noFill/>
            <a:ln w="9525">
              <a:noFill/>
              <a:miter lim="800000"/>
            </a:ln>
          </p:spPr>
          <p:txBody>
            <a:bodyPr anchor="ctr">
              <a:spAutoFit/>
            </a:bodyPr>
            <a:lstStyle/>
            <a:p>
              <a:pPr>
                <a:buFont typeface="Wingdings" pitchFamily="2" charset="2"/>
                <a:buChar char="u"/>
              </a:pPr>
              <a:r>
                <a:rPr lang="zh-CN" altLang="en-US" sz="2400" b="1">
                  <a:solidFill>
                    <a:schemeClr val="bg1"/>
                  </a:solidFill>
                  <a:latin typeface="微软雅黑" pitchFamily="34" charset="-122"/>
                  <a:ea typeface="微软雅黑" pitchFamily="34" charset="-122"/>
                </a:rPr>
                <a:t>给过敏者分多次小剂量肌内注射药液每隔</a:t>
              </a:r>
              <a:r>
                <a:rPr lang="en-US" altLang="zh-CN" sz="2400" b="1">
                  <a:solidFill>
                    <a:schemeClr val="bg1"/>
                  </a:solidFill>
                  <a:latin typeface="微软雅黑" pitchFamily="34" charset="-122"/>
                  <a:ea typeface="微软雅黑" pitchFamily="34" charset="-122"/>
                </a:rPr>
                <a:t>20min</a:t>
              </a:r>
              <a:r>
                <a:rPr lang="zh-CN" altLang="en-US" sz="2400" b="1">
                  <a:solidFill>
                    <a:schemeClr val="bg1"/>
                  </a:solidFill>
                  <a:latin typeface="微软雅黑" pitchFamily="34" charset="-122"/>
                  <a:ea typeface="微软雅黑" pitchFamily="34" charset="-122"/>
                </a:rPr>
                <a:t>注射一次，每次注射后均须密切观察。</a:t>
              </a:r>
            </a:p>
            <a:p>
              <a:pPr>
                <a:buFont typeface="Wingdings" pitchFamily="2" charset="2"/>
                <a:buChar char="u"/>
              </a:pPr>
              <a:r>
                <a:rPr lang="zh-CN" altLang="en-US" sz="2400" b="1">
                  <a:solidFill>
                    <a:schemeClr val="bg1"/>
                  </a:solidFill>
                  <a:latin typeface="微软雅黑" pitchFamily="34" charset="-122"/>
                  <a:ea typeface="微软雅黑" pitchFamily="34" charset="-122"/>
                </a:rPr>
                <a:t>在脱敏注射过程中如发现患者有全身反应，如气促、发绀、荨麻疹及过敏性休克时，应立即停止注射，并迅速处理。</a:t>
              </a:r>
            </a:p>
            <a:p>
              <a:pPr>
                <a:buFont typeface="Wingdings" pitchFamily="2" charset="2"/>
                <a:buChar char="u"/>
              </a:pPr>
              <a:r>
                <a:rPr lang="zh-CN" altLang="en-US" sz="2400" b="1">
                  <a:solidFill>
                    <a:schemeClr val="bg1"/>
                  </a:solidFill>
                  <a:latin typeface="微软雅黑" pitchFamily="34" charset="-122"/>
                  <a:ea typeface="微软雅黑" pitchFamily="34" charset="-122"/>
                </a:rPr>
                <a:t>如反应轻微，待消退后，酌情将剂量减少，注射次数增加，使其顺利注入所需的全量。</a:t>
              </a:r>
            </a:p>
          </p:txBody>
        </p:sp>
      </p:grpSp>
      <p:sp>
        <p:nvSpPr>
          <p:cNvPr id="76959" name="Rectangle 159"/>
          <p:cNvSpPr>
            <a:spLocks noChangeArrowheads="1"/>
          </p:cNvSpPr>
          <p:nvPr/>
        </p:nvSpPr>
        <p:spPr bwMode="auto">
          <a:xfrm>
            <a:off x="5426075" y="1726724"/>
            <a:ext cx="3641725" cy="548640"/>
          </a:xfrm>
          <a:prstGeom prst="rect">
            <a:avLst/>
          </a:prstGeom>
          <a:noFill/>
          <a:ln w="9525">
            <a:noFill/>
            <a:miter lim="800000"/>
          </a:ln>
        </p:spPr>
        <p:txBody>
          <a:bodyPr wrap="none" anchor="ctr">
            <a:spAutoFit/>
          </a:bodyPr>
          <a:lstStyle/>
          <a:p>
            <a:r>
              <a:rPr lang="zh-CN" altLang="en-US" sz="2400" b="1">
                <a:solidFill>
                  <a:srgbClr val="0066FF"/>
                </a:solidFill>
                <a:latin typeface="微软雅黑" pitchFamily="34" charset="-122"/>
                <a:ea typeface="微软雅黑" pitchFamily="34" charset="-122"/>
              </a:rPr>
              <a:t>破伤风抗霉素脱敏注射法</a:t>
            </a:r>
            <a:r>
              <a:rPr lang="zh-CN" altLang="en-US" sz="2800" b="1">
                <a:solidFill>
                  <a:srgbClr val="0066FF"/>
                </a:solidFill>
                <a:latin typeface="微软雅黑" pitchFamily="34" charset="-122"/>
                <a:ea typeface="微软雅黑" pitchFamily="34" charset="-122"/>
              </a:rPr>
              <a:t> </a:t>
            </a:r>
          </a:p>
        </p:txBody>
      </p:sp>
      <p:grpSp>
        <p:nvGrpSpPr>
          <p:cNvPr id="76965" name="Group 165"/>
          <p:cNvGrpSpPr/>
          <p:nvPr/>
        </p:nvGrpSpPr>
        <p:grpSpPr bwMode="auto">
          <a:xfrm>
            <a:off x="3389630" y="4687955"/>
            <a:ext cx="7270750" cy="722344"/>
            <a:chOff x="1553" y="3359"/>
            <a:chExt cx="5515" cy="739"/>
          </a:xfrm>
        </p:grpSpPr>
        <p:sp>
          <p:nvSpPr>
            <p:cNvPr id="65585" name="AutoShape 163"/>
            <p:cNvSpPr>
              <a:spLocks noChangeArrowheads="1"/>
            </p:cNvSpPr>
            <p:nvPr/>
          </p:nvSpPr>
          <p:spPr bwMode="auto">
            <a:xfrm>
              <a:off x="1553" y="3369"/>
              <a:ext cx="5212" cy="725"/>
            </a:xfrm>
            <a:prstGeom prst="wedgeRoundRectCallout">
              <a:avLst>
                <a:gd name="adj1" fmla="val -55699"/>
                <a:gd name="adj2" fmla="val 19931"/>
                <a:gd name="adj3" fmla="val 16667"/>
              </a:avLst>
            </a:prstGeom>
            <a:solidFill>
              <a:schemeClr val="accent1"/>
            </a:solidFill>
            <a:ln w="9525">
              <a:solidFill>
                <a:schemeClr val="tx1"/>
              </a:solidFill>
              <a:miter lim="800000"/>
            </a:ln>
          </p:spPr>
          <p:txBody>
            <a:bodyPr/>
            <a:lstStyle/>
            <a:p>
              <a:pPr algn="ctr"/>
              <a:endParaRPr lang="zh-CN" altLang="en-US"/>
            </a:p>
          </p:txBody>
        </p:sp>
        <p:sp>
          <p:nvSpPr>
            <p:cNvPr id="65586" name="Rectangle 164"/>
            <p:cNvSpPr>
              <a:spLocks noChangeArrowheads="1"/>
            </p:cNvSpPr>
            <p:nvPr/>
          </p:nvSpPr>
          <p:spPr bwMode="auto">
            <a:xfrm>
              <a:off x="1631" y="3359"/>
              <a:ext cx="5437" cy="739"/>
            </a:xfrm>
            <a:prstGeom prst="rect">
              <a:avLst/>
            </a:prstGeom>
            <a:noFill/>
            <a:ln w="9525">
              <a:noFill/>
              <a:miter lim="800000"/>
            </a:ln>
          </p:spPr>
          <p:txBody>
            <a:bodyPr anchor="ctr">
              <a:spAutoFit/>
            </a:bodyPr>
            <a:lstStyle/>
            <a:p>
              <a:r>
                <a:rPr lang="zh-CN" altLang="en-US" sz="2000" b="1">
                  <a:solidFill>
                    <a:schemeClr val="bg1"/>
                  </a:solidFill>
                  <a:latin typeface="微软雅黑" pitchFamily="34" charset="-122"/>
                  <a:ea typeface="微软雅黑" pitchFamily="34" charset="-122"/>
                </a:rPr>
                <a:t>也可将</a:t>
              </a:r>
              <a:r>
                <a:rPr lang="en-US" altLang="zh-CN" sz="2000" b="1">
                  <a:solidFill>
                    <a:schemeClr val="bg1"/>
                  </a:solidFill>
                  <a:latin typeface="微软雅黑" pitchFamily="34" charset="-122"/>
                  <a:ea typeface="微软雅黑" pitchFamily="34" charset="-122"/>
                </a:rPr>
                <a:t>1mLTAT</a:t>
              </a:r>
              <a:r>
                <a:rPr lang="zh-CN" altLang="en-US" sz="2000" b="1">
                  <a:solidFill>
                    <a:schemeClr val="bg1"/>
                  </a:solidFill>
                  <a:latin typeface="微软雅黑" pitchFamily="34" charset="-122"/>
                  <a:ea typeface="微软雅黑" pitchFamily="34" charset="-122"/>
                </a:rPr>
                <a:t>稀释成</a:t>
              </a:r>
              <a:r>
                <a:rPr lang="en-US" altLang="zh-CN" sz="2000" b="1">
                  <a:solidFill>
                    <a:schemeClr val="bg1"/>
                  </a:solidFill>
                  <a:latin typeface="微软雅黑" pitchFamily="34" charset="-122"/>
                  <a:ea typeface="微软雅黑" pitchFamily="34" charset="-122"/>
                </a:rPr>
                <a:t>10mLTAT</a:t>
              </a:r>
              <a:r>
                <a:rPr lang="zh-CN" altLang="en-US" sz="2000" b="1">
                  <a:solidFill>
                    <a:schemeClr val="bg1"/>
                  </a:solidFill>
                  <a:latin typeface="微软雅黑" pitchFamily="34" charset="-122"/>
                  <a:ea typeface="微软雅黑" pitchFamily="34" charset="-122"/>
                </a:rPr>
                <a:t>等渗盐水液，分别以</a:t>
              </a:r>
              <a:r>
                <a:rPr lang="en-US" altLang="zh-CN" sz="2000" b="1">
                  <a:solidFill>
                    <a:schemeClr val="bg1"/>
                  </a:solidFill>
                  <a:latin typeface="微软雅黑" pitchFamily="34" charset="-122"/>
                  <a:ea typeface="微软雅黑" pitchFamily="34" charset="-122"/>
                </a:rPr>
                <a:t>1mL</a:t>
              </a:r>
              <a:r>
                <a:rPr lang="zh-CN" altLang="en-US" sz="2000" b="1">
                  <a:solidFill>
                    <a:schemeClr val="bg1"/>
                  </a:solidFill>
                  <a:latin typeface="微软雅黑" pitchFamily="34" charset="-122"/>
                  <a:ea typeface="微软雅黑" pitchFamily="34" charset="-122"/>
                </a:rPr>
                <a:t>，</a:t>
              </a:r>
              <a:r>
                <a:rPr lang="en-US" altLang="zh-CN" sz="2000" b="1">
                  <a:solidFill>
                    <a:schemeClr val="bg1"/>
                  </a:solidFill>
                  <a:latin typeface="微软雅黑" pitchFamily="34" charset="-122"/>
                  <a:ea typeface="微软雅黑" pitchFamily="34" charset="-122"/>
                </a:rPr>
                <a:t>2mL</a:t>
              </a:r>
              <a:r>
                <a:rPr lang="zh-CN" altLang="en-US" sz="2000" b="1">
                  <a:solidFill>
                    <a:schemeClr val="bg1"/>
                  </a:solidFill>
                  <a:latin typeface="微软雅黑" pitchFamily="34" charset="-122"/>
                  <a:ea typeface="微软雅黑" pitchFamily="34" charset="-122"/>
                </a:rPr>
                <a:t>，</a:t>
              </a:r>
              <a:r>
                <a:rPr lang="en-US" altLang="zh-CN" sz="2000" b="1">
                  <a:solidFill>
                    <a:schemeClr val="bg1"/>
                  </a:solidFill>
                  <a:latin typeface="微软雅黑" pitchFamily="34" charset="-122"/>
                  <a:ea typeface="微软雅黑" pitchFamily="34" charset="-122"/>
                </a:rPr>
                <a:t>3mL</a:t>
              </a:r>
              <a:r>
                <a:rPr lang="zh-CN" altLang="en-US" sz="2000" b="1">
                  <a:solidFill>
                    <a:schemeClr val="bg1"/>
                  </a:solidFill>
                  <a:latin typeface="微软雅黑" pitchFamily="34" charset="-122"/>
                  <a:ea typeface="微软雅黑" pitchFamily="34" charset="-122"/>
                </a:rPr>
                <a:t>，</a:t>
              </a:r>
              <a:r>
                <a:rPr lang="en-US" altLang="zh-CN" sz="2000" b="1">
                  <a:solidFill>
                    <a:schemeClr val="bg1"/>
                  </a:solidFill>
                  <a:latin typeface="微软雅黑" pitchFamily="34" charset="-122"/>
                  <a:ea typeface="微软雅黑" pitchFamily="34" charset="-122"/>
                </a:rPr>
                <a:t>4mL</a:t>
              </a:r>
              <a:r>
                <a:rPr lang="zh-CN" altLang="en-US" sz="2000" b="1">
                  <a:solidFill>
                    <a:schemeClr val="bg1"/>
                  </a:solidFill>
                  <a:latin typeface="微软雅黑" pitchFamily="34" charset="-122"/>
                  <a:ea typeface="微软雅黑" pitchFamily="34" charset="-122"/>
                </a:rPr>
                <a:t>做</a:t>
              </a:r>
              <a:r>
                <a:rPr lang="en-US" altLang="zh-CN" sz="2000" b="1">
                  <a:solidFill>
                    <a:schemeClr val="bg1"/>
                  </a:solidFill>
                  <a:latin typeface="微软雅黑" pitchFamily="34" charset="-122"/>
                  <a:ea typeface="微软雅黑" pitchFamily="34" charset="-122"/>
                </a:rPr>
                <a:t>4</a:t>
              </a:r>
              <a:r>
                <a:rPr lang="zh-CN" altLang="en-US" sz="2000" b="1">
                  <a:solidFill>
                    <a:schemeClr val="bg1"/>
                  </a:solidFill>
                  <a:latin typeface="微软雅黑" pitchFamily="34" charset="-122"/>
                  <a:ea typeface="微软雅黑" pitchFamily="34" charset="-122"/>
                </a:rPr>
                <a:t>次肌肉注射，每次间隔</a:t>
              </a:r>
              <a:r>
                <a:rPr lang="en-US" altLang="zh-CN" sz="2000" b="1">
                  <a:solidFill>
                    <a:schemeClr val="bg1"/>
                  </a:solidFill>
                  <a:latin typeface="微软雅黑" pitchFamily="34" charset="-122"/>
                  <a:ea typeface="微软雅黑" pitchFamily="34" charset="-122"/>
                </a:rPr>
                <a:t>20min</a:t>
              </a:r>
              <a:r>
                <a:rPr lang="zh-CN" altLang="en-US" sz="2000" b="1">
                  <a:solidFill>
                    <a:schemeClr val="bg1"/>
                  </a:solidFill>
                  <a:latin typeface="微软雅黑" pitchFamily="34" charset="-122"/>
                  <a:ea typeface="微软雅黑" pitchFamily="34" charset="-122"/>
                </a:rPr>
                <a:t>。</a:t>
              </a:r>
            </a:p>
          </p:txBody>
        </p:sp>
      </p:grpSp>
      <p:sp>
        <p:nvSpPr>
          <p:cNvPr id="3" name="矩形 2"/>
          <p:cNvSpPr/>
          <p:nvPr/>
        </p:nvSpPr>
        <p:spPr>
          <a:xfrm>
            <a:off x="0" y="257175"/>
            <a:ext cx="5732780" cy="57023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1447" name="文本框 15"/>
          <p:cNvSpPr txBox="1">
            <a:spLocks noChangeArrowheads="1"/>
          </p:cNvSpPr>
          <p:nvPr/>
        </p:nvSpPr>
        <p:spPr bwMode="auto">
          <a:xfrm>
            <a:off x="192405" y="257175"/>
            <a:ext cx="5704205" cy="596900"/>
          </a:xfrm>
          <a:prstGeom prst="rect">
            <a:avLst/>
          </a:prstGeom>
          <a:noFill/>
          <a:ln w="9525">
            <a:noFill/>
            <a:miter lim="800000"/>
          </a:ln>
        </p:spPr>
        <p:txBody>
          <a:bodyPr wrap="square">
            <a:spAutoFit/>
          </a:bodyPr>
          <a:lstStyle/>
          <a:p>
            <a:r>
              <a:rPr lang="zh-CN" altLang="en-US" sz="3100" b="1">
                <a:solidFill>
                  <a:schemeClr val="bg1"/>
                </a:solidFill>
                <a:latin typeface="微软雅黑" pitchFamily="34" charset="-122"/>
                <a:ea typeface="微软雅黑" pitchFamily="34" charset="-122"/>
              </a:rPr>
              <a:t>二、破伤风抗毒素过敏试验法</a:t>
            </a:r>
            <a:endParaRPr lang="en-US" altLang="zh-CN" sz="3100" b="1">
              <a:solidFill>
                <a:schemeClr val="bg1"/>
              </a:solidFill>
              <a:latin typeface="微软雅黑" pitchFamily="34" charset="-122"/>
              <a:ea typeface="微软雅黑" pitchFamily="34" charset="-122"/>
            </a:endParaRPr>
          </a:p>
        </p:txBody>
      </p:sp>
      <p:sp>
        <p:nvSpPr>
          <p:cNvPr id="5" name="直角三角形 4"/>
          <p:cNvSpPr/>
          <p:nvPr/>
        </p:nvSpPr>
        <p:spPr>
          <a:xfrm flipV="1">
            <a:off x="4877118"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6815">
                                            <p:txEl>
                                              <p:pRg st="0" end="0"/>
                                            </p:txEl>
                                          </p:spTgt>
                                        </p:tgtEl>
                                        <p:attrNameLst>
                                          <p:attrName>style.visibility</p:attrName>
                                        </p:attrNameLst>
                                      </p:cBhvr>
                                      <p:to>
                                        <p:strVal val="visible"/>
                                      </p:to>
                                    </p:set>
                                    <p:anim calcmode="lin" valueType="num">
                                      <p:cBhvr additive="base">
                                        <p:cTn id="7" dur="500" fill="hold"/>
                                        <p:tgtEl>
                                          <p:spTgt spid="7681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681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6820"/>
                                        </p:tgtEl>
                                        <p:attrNameLst>
                                          <p:attrName>style.visibility</p:attrName>
                                        </p:attrNameLst>
                                      </p:cBhvr>
                                      <p:to>
                                        <p:strVal val="visible"/>
                                      </p:to>
                                    </p:set>
                                    <p:anim calcmode="lin" valueType="num">
                                      <p:cBhvr additive="base">
                                        <p:cTn id="11" dur="500" fill="hold"/>
                                        <p:tgtEl>
                                          <p:spTgt spid="76820"/>
                                        </p:tgtEl>
                                        <p:attrNameLst>
                                          <p:attrName>ppt_x</p:attrName>
                                        </p:attrNameLst>
                                      </p:cBhvr>
                                      <p:tavLst>
                                        <p:tav tm="0">
                                          <p:val>
                                            <p:strVal val="#ppt_x"/>
                                          </p:val>
                                        </p:tav>
                                        <p:tav tm="100000">
                                          <p:val>
                                            <p:strVal val="#ppt_x"/>
                                          </p:val>
                                        </p:tav>
                                      </p:tavLst>
                                    </p:anim>
                                    <p:anim calcmode="lin" valueType="num">
                                      <p:cBhvr additive="base">
                                        <p:cTn id="12" dur="500" fill="hold"/>
                                        <p:tgtEl>
                                          <p:spTgt spid="768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nodeType="clickEffect">
                                  <p:stCondLst>
                                    <p:cond delay="0"/>
                                  </p:stCondLst>
                                  <p:childTnLst>
                                    <p:anim calcmode="lin" valueType="num">
                                      <p:cBhvr additive="base">
                                        <p:cTn id="16" dur="500"/>
                                        <p:tgtEl>
                                          <p:spTgt spid="76820"/>
                                        </p:tgtEl>
                                        <p:attrNameLst>
                                          <p:attrName>ppt_x</p:attrName>
                                        </p:attrNameLst>
                                      </p:cBhvr>
                                      <p:tavLst>
                                        <p:tav tm="0">
                                          <p:val>
                                            <p:strVal val="ppt_x"/>
                                          </p:val>
                                        </p:tav>
                                        <p:tav tm="100000">
                                          <p:val>
                                            <p:strVal val="ppt_x"/>
                                          </p:val>
                                        </p:tav>
                                      </p:tavLst>
                                    </p:anim>
                                    <p:anim calcmode="lin" valueType="num">
                                      <p:cBhvr additive="base">
                                        <p:cTn id="17" dur="500"/>
                                        <p:tgtEl>
                                          <p:spTgt spid="76820"/>
                                        </p:tgtEl>
                                        <p:attrNameLst>
                                          <p:attrName>ppt_y</p:attrName>
                                        </p:attrNameLst>
                                      </p:cBhvr>
                                      <p:tavLst>
                                        <p:tav tm="0">
                                          <p:val>
                                            <p:strVal val="ppt_y"/>
                                          </p:val>
                                        </p:tav>
                                        <p:tav tm="100000">
                                          <p:val>
                                            <p:strVal val="1+ppt_h/2"/>
                                          </p:val>
                                        </p:tav>
                                      </p:tavLst>
                                    </p:anim>
                                    <p:set>
                                      <p:cBhvr>
                                        <p:cTn id="18" dur="1" fill="hold">
                                          <p:stCondLst>
                                            <p:cond delay="499"/>
                                          </p:stCondLst>
                                        </p:cTn>
                                        <p:tgtEl>
                                          <p:spTgt spid="76820"/>
                                        </p:tgtEl>
                                        <p:attrNameLst>
                                          <p:attrName>style.visibility</p:attrName>
                                        </p:attrNameLst>
                                      </p:cBhvr>
                                      <p:to>
                                        <p:strVal val="hidden"/>
                                      </p:to>
                                    </p:set>
                                  </p:childTnLst>
                                </p:cTn>
                              </p:par>
                              <p:par>
                                <p:cTn id="19" presetID="2" presetClass="entr" presetSubtype="4" fill="hold" nodeType="withEffect">
                                  <p:stCondLst>
                                    <p:cond delay="0"/>
                                  </p:stCondLst>
                                  <p:childTnLst>
                                    <p:set>
                                      <p:cBhvr>
                                        <p:cTn id="20" dur="1" fill="hold">
                                          <p:stCondLst>
                                            <p:cond delay="0"/>
                                          </p:stCondLst>
                                        </p:cTn>
                                        <p:tgtEl>
                                          <p:spTgt spid="76815">
                                            <p:txEl>
                                              <p:pRg st="1" end="1"/>
                                            </p:txEl>
                                          </p:spTgt>
                                        </p:tgtEl>
                                        <p:attrNameLst>
                                          <p:attrName>style.visibility</p:attrName>
                                        </p:attrNameLst>
                                      </p:cBhvr>
                                      <p:to>
                                        <p:strVal val="visible"/>
                                      </p:to>
                                    </p:set>
                                    <p:anim calcmode="lin" valueType="num">
                                      <p:cBhvr additive="base">
                                        <p:cTn id="21" dur="500" fill="hold"/>
                                        <p:tgtEl>
                                          <p:spTgt spid="76815">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6815">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76824"/>
                                        </p:tgtEl>
                                        <p:attrNameLst>
                                          <p:attrName>style.visibility</p:attrName>
                                        </p:attrNameLst>
                                      </p:cBhvr>
                                      <p:to>
                                        <p:strVal val="visible"/>
                                      </p:to>
                                    </p:set>
                                    <p:anim calcmode="lin" valueType="num">
                                      <p:cBhvr additive="base">
                                        <p:cTn id="25" dur="500" fill="hold"/>
                                        <p:tgtEl>
                                          <p:spTgt spid="76824"/>
                                        </p:tgtEl>
                                        <p:attrNameLst>
                                          <p:attrName>ppt_x</p:attrName>
                                        </p:attrNameLst>
                                      </p:cBhvr>
                                      <p:tavLst>
                                        <p:tav tm="0">
                                          <p:val>
                                            <p:strVal val="#ppt_x"/>
                                          </p:val>
                                        </p:tav>
                                        <p:tav tm="100000">
                                          <p:val>
                                            <p:strVal val="#ppt_x"/>
                                          </p:val>
                                        </p:tav>
                                      </p:tavLst>
                                    </p:anim>
                                    <p:anim calcmode="lin" valueType="num">
                                      <p:cBhvr additive="base">
                                        <p:cTn id="26" dur="500" fill="hold"/>
                                        <p:tgtEl>
                                          <p:spTgt spid="7682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xit" presetSubtype="4" fill="hold" nodeType="clickEffect">
                                  <p:stCondLst>
                                    <p:cond delay="0"/>
                                  </p:stCondLst>
                                  <p:childTnLst>
                                    <p:anim calcmode="lin" valueType="num">
                                      <p:cBhvr additive="base">
                                        <p:cTn id="30" dur="500"/>
                                        <p:tgtEl>
                                          <p:spTgt spid="76824"/>
                                        </p:tgtEl>
                                        <p:attrNameLst>
                                          <p:attrName>ppt_x</p:attrName>
                                        </p:attrNameLst>
                                      </p:cBhvr>
                                      <p:tavLst>
                                        <p:tav tm="0">
                                          <p:val>
                                            <p:strVal val="ppt_x"/>
                                          </p:val>
                                        </p:tav>
                                        <p:tav tm="100000">
                                          <p:val>
                                            <p:strVal val="ppt_x"/>
                                          </p:val>
                                        </p:tav>
                                      </p:tavLst>
                                    </p:anim>
                                    <p:anim calcmode="lin" valueType="num">
                                      <p:cBhvr additive="base">
                                        <p:cTn id="31" dur="500"/>
                                        <p:tgtEl>
                                          <p:spTgt spid="76824"/>
                                        </p:tgtEl>
                                        <p:attrNameLst>
                                          <p:attrName>ppt_y</p:attrName>
                                        </p:attrNameLst>
                                      </p:cBhvr>
                                      <p:tavLst>
                                        <p:tav tm="0">
                                          <p:val>
                                            <p:strVal val="ppt_y"/>
                                          </p:val>
                                        </p:tav>
                                        <p:tav tm="100000">
                                          <p:val>
                                            <p:strVal val="1+ppt_h/2"/>
                                          </p:val>
                                        </p:tav>
                                      </p:tavLst>
                                    </p:anim>
                                    <p:set>
                                      <p:cBhvr>
                                        <p:cTn id="32" dur="1" fill="hold">
                                          <p:stCondLst>
                                            <p:cond delay="499"/>
                                          </p:stCondLst>
                                        </p:cTn>
                                        <p:tgtEl>
                                          <p:spTgt spid="76824"/>
                                        </p:tgtEl>
                                        <p:attrNameLst>
                                          <p:attrName>style.visibility</p:attrName>
                                        </p:attrNameLst>
                                      </p:cBhvr>
                                      <p:to>
                                        <p:strVal val="hidden"/>
                                      </p:to>
                                    </p:set>
                                  </p:childTnLst>
                                </p:cTn>
                              </p:par>
                              <p:par>
                                <p:cTn id="33" presetID="2" presetClass="entr" presetSubtype="4" fill="hold" nodeType="withEffect">
                                  <p:stCondLst>
                                    <p:cond delay="0"/>
                                  </p:stCondLst>
                                  <p:childTnLst>
                                    <p:set>
                                      <p:cBhvr>
                                        <p:cTn id="34" dur="1" fill="hold">
                                          <p:stCondLst>
                                            <p:cond delay="0"/>
                                          </p:stCondLst>
                                        </p:cTn>
                                        <p:tgtEl>
                                          <p:spTgt spid="76815">
                                            <p:txEl>
                                              <p:pRg st="2" end="2"/>
                                            </p:txEl>
                                          </p:spTgt>
                                        </p:tgtEl>
                                        <p:attrNameLst>
                                          <p:attrName>style.visibility</p:attrName>
                                        </p:attrNameLst>
                                      </p:cBhvr>
                                      <p:to>
                                        <p:strVal val="visible"/>
                                      </p:to>
                                    </p:set>
                                    <p:anim calcmode="lin" valueType="num">
                                      <p:cBhvr additive="base">
                                        <p:cTn id="35" dur="500" fill="hold"/>
                                        <p:tgtEl>
                                          <p:spTgt spid="76815">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6815">
                                            <p:txEl>
                                              <p:pRg st="2" end="2"/>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76958"/>
                                        </p:tgtEl>
                                        <p:attrNameLst>
                                          <p:attrName>style.visibility</p:attrName>
                                        </p:attrNameLst>
                                      </p:cBhvr>
                                      <p:to>
                                        <p:strVal val="visible"/>
                                      </p:to>
                                    </p:set>
                                    <p:anim calcmode="lin" valueType="num">
                                      <p:cBhvr additive="base">
                                        <p:cTn id="39" dur="500" fill="hold"/>
                                        <p:tgtEl>
                                          <p:spTgt spid="76958"/>
                                        </p:tgtEl>
                                        <p:attrNameLst>
                                          <p:attrName>ppt_x</p:attrName>
                                        </p:attrNameLst>
                                      </p:cBhvr>
                                      <p:tavLst>
                                        <p:tav tm="0">
                                          <p:val>
                                            <p:strVal val="#ppt_x"/>
                                          </p:val>
                                        </p:tav>
                                        <p:tav tm="100000">
                                          <p:val>
                                            <p:strVal val="#ppt_x"/>
                                          </p:val>
                                        </p:tav>
                                      </p:tavLst>
                                    </p:anim>
                                    <p:anim calcmode="lin" valueType="num">
                                      <p:cBhvr additive="base">
                                        <p:cTn id="40" dur="500" fill="hold"/>
                                        <p:tgtEl>
                                          <p:spTgt spid="76958"/>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xit" presetSubtype="4" fill="hold" nodeType="clickEffect">
                                  <p:stCondLst>
                                    <p:cond delay="0"/>
                                  </p:stCondLst>
                                  <p:childTnLst>
                                    <p:anim calcmode="lin" valueType="num">
                                      <p:cBhvr additive="base">
                                        <p:cTn id="44" dur="500"/>
                                        <p:tgtEl>
                                          <p:spTgt spid="76958"/>
                                        </p:tgtEl>
                                        <p:attrNameLst>
                                          <p:attrName>ppt_x</p:attrName>
                                        </p:attrNameLst>
                                      </p:cBhvr>
                                      <p:tavLst>
                                        <p:tav tm="0">
                                          <p:val>
                                            <p:strVal val="ppt_x"/>
                                          </p:val>
                                        </p:tav>
                                        <p:tav tm="100000">
                                          <p:val>
                                            <p:strVal val="ppt_x"/>
                                          </p:val>
                                        </p:tav>
                                      </p:tavLst>
                                    </p:anim>
                                    <p:anim calcmode="lin" valueType="num">
                                      <p:cBhvr additive="base">
                                        <p:cTn id="45" dur="500"/>
                                        <p:tgtEl>
                                          <p:spTgt spid="76958"/>
                                        </p:tgtEl>
                                        <p:attrNameLst>
                                          <p:attrName>ppt_y</p:attrName>
                                        </p:attrNameLst>
                                      </p:cBhvr>
                                      <p:tavLst>
                                        <p:tav tm="0">
                                          <p:val>
                                            <p:strVal val="ppt_y"/>
                                          </p:val>
                                        </p:tav>
                                        <p:tav tm="100000">
                                          <p:val>
                                            <p:strVal val="1+ppt_h/2"/>
                                          </p:val>
                                        </p:tav>
                                      </p:tavLst>
                                    </p:anim>
                                    <p:set>
                                      <p:cBhvr>
                                        <p:cTn id="46" dur="1" fill="hold">
                                          <p:stCondLst>
                                            <p:cond delay="499"/>
                                          </p:stCondLst>
                                        </p:cTn>
                                        <p:tgtEl>
                                          <p:spTgt spid="76958"/>
                                        </p:tgtEl>
                                        <p:attrNameLst>
                                          <p:attrName>style.visibility</p:attrName>
                                        </p:attrNameLst>
                                      </p:cBhvr>
                                      <p:to>
                                        <p:strVal val="hidden"/>
                                      </p:to>
                                    </p:set>
                                  </p:childTnLst>
                                </p:cTn>
                              </p:par>
                              <p:par>
                                <p:cTn id="47" presetID="2" presetClass="entr" presetSubtype="4" fill="hold" nodeType="withEffect">
                                  <p:stCondLst>
                                    <p:cond delay="0"/>
                                  </p:stCondLst>
                                  <p:childTnLst>
                                    <p:set>
                                      <p:cBhvr>
                                        <p:cTn id="48" dur="1" fill="hold">
                                          <p:stCondLst>
                                            <p:cond delay="0"/>
                                          </p:stCondLst>
                                        </p:cTn>
                                        <p:tgtEl>
                                          <p:spTgt spid="76960"/>
                                        </p:tgtEl>
                                        <p:attrNameLst>
                                          <p:attrName>style.visibility</p:attrName>
                                        </p:attrNameLst>
                                      </p:cBhvr>
                                      <p:to>
                                        <p:strVal val="visible"/>
                                      </p:to>
                                    </p:set>
                                    <p:anim calcmode="lin" valueType="num">
                                      <p:cBhvr additive="base">
                                        <p:cTn id="49" dur="500" fill="hold"/>
                                        <p:tgtEl>
                                          <p:spTgt spid="76960"/>
                                        </p:tgtEl>
                                        <p:attrNameLst>
                                          <p:attrName>ppt_x</p:attrName>
                                        </p:attrNameLst>
                                      </p:cBhvr>
                                      <p:tavLst>
                                        <p:tav tm="0">
                                          <p:val>
                                            <p:strVal val="#ppt_x"/>
                                          </p:val>
                                        </p:tav>
                                        <p:tav tm="100000">
                                          <p:val>
                                            <p:strVal val="#ppt_x"/>
                                          </p:val>
                                        </p:tav>
                                      </p:tavLst>
                                    </p:anim>
                                    <p:anim calcmode="lin" valueType="num">
                                      <p:cBhvr additive="base">
                                        <p:cTn id="50" dur="500" fill="hold"/>
                                        <p:tgtEl>
                                          <p:spTgt spid="76960"/>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6959"/>
                                        </p:tgtEl>
                                        <p:attrNameLst>
                                          <p:attrName>style.visibility</p:attrName>
                                        </p:attrNameLst>
                                      </p:cBhvr>
                                      <p:to>
                                        <p:strVal val="visible"/>
                                      </p:to>
                                    </p:set>
                                    <p:anim calcmode="lin" valueType="num">
                                      <p:cBhvr additive="base">
                                        <p:cTn id="53" dur="500" fill="hold"/>
                                        <p:tgtEl>
                                          <p:spTgt spid="76959"/>
                                        </p:tgtEl>
                                        <p:attrNameLst>
                                          <p:attrName>ppt_x</p:attrName>
                                        </p:attrNameLst>
                                      </p:cBhvr>
                                      <p:tavLst>
                                        <p:tav tm="0">
                                          <p:val>
                                            <p:strVal val="#ppt_x"/>
                                          </p:val>
                                        </p:tav>
                                        <p:tav tm="100000">
                                          <p:val>
                                            <p:strVal val="#ppt_x"/>
                                          </p:val>
                                        </p:tav>
                                      </p:tavLst>
                                    </p:anim>
                                    <p:anim calcmode="lin" valueType="num">
                                      <p:cBhvr additive="base">
                                        <p:cTn id="54" dur="500" fill="hold"/>
                                        <p:tgtEl>
                                          <p:spTgt spid="76959"/>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76965"/>
                                        </p:tgtEl>
                                        <p:attrNameLst>
                                          <p:attrName>style.visibility</p:attrName>
                                        </p:attrNameLst>
                                      </p:cBhvr>
                                      <p:to>
                                        <p:strVal val="visible"/>
                                      </p:to>
                                    </p:set>
                                    <p:anim calcmode="lin" valueType="num">
                                      <p:cBhvr additive="base">
                                        <p:cTn id="57" dur="500" fill="hold"/>
                                        <p:tgtEl>
                                          <p:spTgt spid="76965"/>
                                        </p:tgtEl>
                                        <p:attrNameLst>
                                          <p:attrName>ppt_x</p:attrName>
                                        </p:attrNameLst>
                                      </p:cBhvr>
                                      <p:tavLst>
                                        <p:tav tm="0">
                                          <p:val>
                                            <p:strVal val="#ppt_x"/>
                                          </p:val>
                                        </p:tav>
                                        <p:tav tm="100000">
                                          <p:val>
                                            <p:strVal val="#ppt_x"/>
                                          </p:val>
                                        </p:tav>
                                      </p:tavLst>
                                    </p:anim>
                                    <p:anim calcmode="lin" valueType="num">
                                      <p:cBhvr additive="base">
                                        <p:cTn id="58" dur="500" fill="hold"/>
                                        <p:tgtEl>
                                          <p:spTgt spid="769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95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561"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6567" name="文本框 15"/>
          <p:cNvSpPr txBox="1">
            <a:spLocks noChangeArrowheads="1"/>
          </p:cNvSpPr>
          <p:nvPr/>
        </p:nvSpPr>
        <p:spPr bwMode="auto">
          <a:xfrm>
            <a:off x="704850" y="285750"/>
            <a:ext cx="5675313" cy="596900"/>
          </a:xfrm>
          <a:prstGeom prst="rect">
            <a:avLst/>
          </a:prstGeom>
          <a:noFill/>
          <a:ln w="9525">
            <a:noFill/>
            <a:miter lim="800000"/>
          </a:ln>
        </p:spPr>
        <p:txBody>
          <a:bodyPr>
            <a:spAutoFit/>
          </a:bodyPr>
          <a:lstStyle/>
          <a:p>
            <a:r>
              <a:rPr lang="zh-CN" altLang="en-US" sz="3100" b="1">
                <a:solidFill>
                  <a:schemeClr val="bg1"/>
                </a:solidFill>
                <a:latin typeface="微软雅黑" pitchFamily="34" charset="-122"/>
                <a:ea typeface="微软雅黑" pitchFamily="34" charset="-122"/>
              </a:rPr>
              <a:t>三、普鲁卡因试验法</a:t>
            </a:r>
            <a:endParaRPr lang="en-US" altLang="zh-CN" sz="3100" b="1">
              <a:solidFill>
                <a:schemeClr val="bg1"/>
              </a:solidFill>
              <a:latin typeface="微软雅黑" pitchFamily="34" charset="-122"/>
              <a:ea typeface="微软雅黑" pitchFamily="34" charset="-122"/>
            </a:endParaRPr>
          </a:p>
        </p:txBody>
      </p:sp>
      <p:sp>
        <p:nvSpPr>
          <p:cNvPr id="19" name="直角三角形 18"/>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6574" name="Rectangle 14"/>
          <p:cNvSpPr>
            <a:spLocks noChangeArrowheads="1"/>
          </p:cNvSpPr>
          <p:nvPr/>
        </p:nvSpPr>
        <p:spPr bwMode="auto">
          <a:xfrm>
            <a:off x="1081405" y="2234248"/>
            <a:ext cx="10029825" cy="3162300"/>
          </a:xfrm>
          <a:prstGeom prst="rect">
            <a:avLst/>
          </a:prstGeom>
          <a:noFill/>
          <a:ln w="9525">
            <a:noFill/>
            <a:miter lim="800000"/>
          </a:ln>
        </p:spPr>
        <p:txBody>
          <a:bodyPr anchor="ctr">
            <a:spAutoFit/>
          </a:bodyPr>
          <a:lstStyle/>
          <a:p>
            <a:pPr indent="304800">
              <a:lnSpc>
                <a:spcPct val="120000"/>
              </a:lnSpc>
              <a:buFont typeface="Wingdings" pitchFamily="2" charset="2"/>
              <a:buChar char="u"/>
            </a:pPr>
            <a:r>
              <a:rPr lang="zh-CN" altLang="en-US" sz="2800" b="1">
                <a:solidFill>
                  <a:srgbClr val="0066FF"/>
                </a:solidFill>
                <a:latin typeface="微软雅黑" pitchFamily="34" charset="-122"/>
                <a:ea typeface="微软雅黑" pitchFamily="34" charset="-122"/>
              </a:rPr>
              <a:t>普鲁卡因皮试液浓度为：</a:t>
            </a:r>
            <a:r>
              <a:rPr lang="en-US" altLang="zh-CN" sz="2800" b="1">
                <a:solidFill>
                  <a:srgbClr val="0066FF"/>
                </a:solidFill>
                <a:latin typeface="微软雅黑" pitchFamily="34" charset="-122"/>
                <a:ea typeface="微软雅黑" pitchFamily="34" charset="-122"/>
              </a:rPr>
              <a:t>0.2</a:t>
            </a:r>
            <a:r>
              <a:rPr lang="zh-CN" altLang="en-US" sz="2800" b="1">
                <a:solidFill>
                  <a:srgbClr val="0066FF"/>
                </a:solidFill>
                <a:latin typeface="微软雅黑" pitchFamily="34" charset="-122"/>
                <a:ea typeface="微软雅黑" pitchFamily="34" charset="-122"/>
              </a:rPr>
              <a:t>％～</a:t>
            </a:r>
            <a:r>
              <a:rPr lang="en-US" altLang="zh-CN" sz="2800" b="1">
                <a:solidFill>
                  <a:srgbClr val="0066FF"/>
                </a:solidFill>
                <a:latin typeface="微软雅黑" pitchFamily="34" charset="-122"/>
                <a:ea typeface="微软雅黑" pitchFamily="34" charset="-122"/>
              </a:rPr>
              <a:t>0.25</a:t>
            </a:r>
            <a:r>
              <a:rPr lang="zh-CN" altLang="en-US" sz="2800" b="1">
                <a:solidFill>
                  <a:srgbClr val="0066FF"/>
                </a:solidFill>
                <a:latin typeface="微软雅黑" pitchFamily="34" charset="-122"/>
                <a:ea typeface="微软雅黑" pitchFamily="34" charset="-122"/>
              </a:rPr>
              <a:t>％（</a:t>
            </a:r>
            <a:r>
              <a:rPr lang="en-US" altLang="zh-CN" sz="2800" b="1">
                <a:solidFill>
                  <a:srgbClr val="0066FF"/>
                </a:solidFill>
                <a:latin typeface="微软雅黑" pitchFamily="34" charset="-122"/>
                <a:ea typeface="微软雅黑" pitchFamily="34" charset="-122"/>
              </a:rPr>
              <a:t>2.0</a:t>
            </a:r>
            <a:r>
              <a:rPr lang="zh-CN" altLang="en-US" sz="2800" b="1">
                <a:solidFill>
                  <a:srgbClr val="0066FF"/>
                </a:solidFill>
                <a:latin typeface="微软雅黑" pitchFamily="34" charset="-122"/>
                <a:ea typeface="微软雅黑" pitchFamily="34" charset="-122"/>
              </a:rPr>
              <a:t>～</a:t>
            </a:r>
            <a:r>
              <a:rPr lang="en-US" altLang="zh-CN" sz="2800" b="1">
                <a:solidFill>
                  <a:srgbClr val="0066FF"/>
                </a:solidFill>
                <a:latin typeface="微软雅黑" pitchFamily="34" charset="-122"/>
                <a:ea typeface="微软雅黑" pitchFamily="34" charset="-122"/>
              </a:rPr>
              <a:t>2.5mg/mL</a:t>
            </a:r>
            <a:r>
              <a:rPr lang="zh-CN" altLang="en-US" sz="2800" b="1">
                <a:solidFill>
                  <a:srgbClr val="0066FF"/>
                </a:solidFill>
                <a:latin typeface="微软雅黑" pitchFamily="34" charset="-122"/>
                <a:ea typeface="微软雅黑" pitchFamily="34" charset="-122"/>
              </a:rPr>
              <a:t>）</a:t>
            </a:r>
          </a:p>
          <a:p>
            <a:pPr indent="304800">
              <a:lnSpc>
                <a:spcPct val="120000"/>
              </a:lnSpc>
              <a:buFont typeface="Wingdings" pitchFamily="2" charset="2"/>
              <a:buChar char="u"/>
            </a:pPr>
            <a:r>
              <a:rPr lang="zh-CN" altLang="en-US" sz="2800" b="1">
                <a:solidFill>
                  <a:srgbClr val="0066FF"/>
                </a:solidFill>
                <a:latin typeface="微软雅黑" pitchFamily="34" charset="-122"/>
                <a:ea typeface="微软雅黑" pitchFamily="34" charset="-122"/>
              </a:rPr>
              <a:t>试验方法为：取</a:t>
            </a:r>
            <a:r>
              <a:rPr lang="en-US" altLang="zh-CN" sz="2800" b="1">
                <a:solidFill>
                  <a:srgbClr val="0066FF"/>
                </a:solidFill>
                <a:latin typeface="微软雅黑" pitchFamily="34" charset="-122"/>
                <a:ea typeface="微软雅黑" pitchFamily="34" charset="-122"/>
              </a:rPr>
              <a:t>0.25</a:t>
            </a:r>
            <a:r>
              <a:rPr lang="zh-CN" altLang="en-US" sz="2800" b="1">
                <a:solidFill>
                  <a:srgbClr val="0066FF"/>
                </a:solidFill>
                <a:latin typeface="微软雅黑" pitchFamily="34" charset="-122"/>
                <a:ea typeface="微软雅黑" pitchFamily="34" charset="-122"/>
              </a:rPr>
              <a:t>％（即</a:t>
            </a:r>
            <a:r>
              <a:rPr lang="en-US" altLang="zh-CN" sz="2800" b="1">
                <a:solidFill>
                  <a:srgbClr val="0066FF"/>
                </a:solidFill>
                <a:latin typeface="微软雅黑" pitchFamily="34" charset="-122"/>
                <a:ea typeface="微软雅黑" pitchFamily="34" charset="-122"/>
              </a:rPr>
              <a:t>2.5mg/mL</a:t>
            </a:r>
            <a:r>
              <a:rPr lang="zh-CN" altLang="en-US" sz="2800" b="1">
                <a:solidFill>
                  <a:srgbClr val="0066FF"/>
                </a:solidFill>
                <a:latin typeface="微软雅黑" pitchFamily="34" charset="-122"/>
                <a:ea typeface="微软雅黑" pitchFamily="34" charset="-122"/>
              </a:rPr>
              <a:t>）普鲁卡因液</a:t>
            </a:r>
            <a:r>
              <a:rPr lang="en-US" altLang="zh-CN" sz="2800" b="1">
                <a:solidFill>
                  <a:srgbClr val="0066FF"/>
                </a:solidFill>
                <a:latin typeface="微软雅黑" pitchFamily="34" charset="-122"/>
                <a:ea typeface="微软雅黑" pitchFamily="34" charset="-122"/>
              </a:rPr>
              <a:t>0.1mL</a:t>
            </a:r>
            <a:r>
              <a:rPr lang="zh-CN" altLang="en-US" sz="2800" b="1">
                <a:solidFill>
                  <a:srgbClr val="0066FF"/>
                </a:solidFill>
                <a:latin typeface="微软雅黑" pitchFamily="34" charset="-122"/>
                <a:ea typeface="微软雅黑" pitchFamily="34" charset="-122"/>
              </a:rPr>
              <a:t>（含</a:t>
            </a:r>
            <a:r>
              <a:rPr lang="en-US" altLang="zh-CN" sz="2800" b="1">
                <a:solidFill>
                  <a:srgbClr val="0066FF"/>
                </a:solidFill>
                <a:latin typeface="微软雅黑" pitchFamily="34" charset="-122"/>
                <a:ea typeface="微软雅黑" pitchFamily="34" charset="-122"/>
              </a:rPr>
              <a:t>0.25mg</a:t>
            </a:r>
            <a:r>
              <a:rPr lang="zh-CN" altLang="en-US" sz="2800" b="1">
                <a:solidFill>
                  <a:srgbClr val="0066FF"/>
                </a:solidFill>
                <a:latin typeface="微软雅黑" pitchFamily="34" charset="-122"/>
                <a:ea typeface="微软雅黑" pitchFamily="34" charset="-122"/>
              </a:rPr>
              <a:t>）作皮内注射</a:t>
            </a:r>
          </a:p>
          <a:p>
            <a:pPr indent="304800">
              <a:lnSpc>
                <a:spcPct val="120000"/>
              </a:lnSpc>
              <a:buFont typeface="Wingdings" pitchFamily="2" charset="2"/>
              <a:buChar char="u"/>
            </a:pPr>
            <a:r>
              <a:rPr lang="zh-CN" altLang="en-US" sz="2800" b="1">
                <a:solidFill>
                  <a:srgbClr val="0066FF"/>
                </a:solidFill>
                <a:latin typeface="微软雅黑" pitchFamily="34" charset="-122"/>
                <a:ea typeface="微软雅黑" pitchFamily="34" charset="-122"/>
              </a:rPr>
              <a:t>观察</a:t>
            </a:r>
            <a:r>
              <a:rPr lang="en-US" altLang="zh-CN" sz="2800" b="1">
                <a:solidFill>
                  <a:srgbClr val="0066FF"/>
                </a:solidFill>
                <a:latin typeface="微软雅黑" pitchFamily="34" charset="-122"/>
                <a:ea typeface="微软雅黑" pitchFamily="34" charset="-122"/>
              </a:rPr>
              <a:t>20min</a:t>
            </a:r>
            <a:r>
              <a:rPr lang="zh-CN" altLang="en-US" sz="2800" b="1">
                <a:solidFill>
                  <a:srgbClr val="0066FF"/>
                </a:solidFill>
                <a:latin typeface="微软雅黑" pitchFamily="34" charset="-122"/>
                <a:ea typeface="微软雅黑" pitchFamily="34" charset="-122"/>
              </a:rPr>
              <a:t>后判断试验结果。试验结果判断同青霉素。</a:t>
            </a:r>
          </a:p>
          <a:p>
            <a:pPr indent="304800">
              <a:lnSpc>
                <a:spcPct val="120000"/>
              </a:lnSpc>
              <a:buFont typeface="Wingdings" pitchFamily="2" charset="2"/>
              <a:buChar char="u"/>
            </a:pPr>
            <a:r>
              <a:rPr lang="zh-CN" altLang="en-US" sz="2800" b="1">
                <a:solidFill>
                  <a:srgbClr val="0066FF"/>
                </a:solidFill>
                <a:latin typeface="微软雅黑" pitchFamily="34" charset="-122"/>
                <a:ea typeface="微软雅黑" pitchFamily="34" charset="-122"/>
              </a:rPr>
              <a:t>普鲁卡因每支</a:t>
            </a:r>
            <a:r>
              <a:rPr lang="en-US" altLang="zh-CN" sz="2800" b="1">
                <a:solidFill>
                  <a:srgbClr val="0066FF"/>
                </a:solidFill>
                <a:latin typeface="微软雅黑" pitchFamily="34" charset="-122"/>
                <a:ea typeface="微软雅黑" pitchFamily="34" charset="-122"/>
              </a:rPr>
              <a:t>2mL</a:t>
            </a:r>
            <a:r>
              <a:rPr lang="zh-CN" altLang="en-US" sz="2800" b="1">
                <a:solidFill>
                  <a:srgbClr val="0066FF"/>
                </a:solidFill>
                <a:latin typeface="微软雅黑" pitchFamily="34" charset="-122"/>
                <a:ea typeface="微软雅黑" pitchFamily="34" charset="-122"/>
              </a:rPr>
              <a:t>含</a:t>
            </a:r>
            <a:r>
              <a:rPr lang="en-US" altLang="zh-CN" sz="2800" b="1">
                <a:solidFill>
                  <a:srgbClr val="0066FF"/>
                </a:solidFill>
                <a:latin typeface="微软雅黑" pitchFamily="34" charset="-122"/>
                <a:ea typeface="微软雅黑" pitchFamily="34" charset="-122"/>
              </a:rPr>
              <a:t>40mg</a:t>
            </a:r>
            <a:r>
              <a:rPr lang="zh-CN" altLang="en-US" sz="2800" b="1">
                <a:solidFill>
                  <a:srgbClr val="0066FF"/>
                </a:solidFill>
                <a:latin typeface="微软雅黑" pitchFamily="34" charset="-122"/>
                <a:ea typeface="微软雅黑" pitchFamily="34" charset="-122"/>
              </a:rPr>
              <a:t>，配制方法为：取普鲁卡因</a:t>
            </a:r>
            <a:r>
              <a:rPr lang="en-US" altLang="zh-CN" sz="2800" b="1">
                <a:solidFill>
                  <a:srgbClr val="0066FF"/>
                </a:solidFill>
                <a:latin typeface="微软雅黑" pitchFamily="34" charset="-122"/>
                <a:ea typeface="微软雅黑" pitchFamily="34" charset="-122"/>
              </a:rPr>
              <a:t>0.1mL</a:t>
            </a:r>
            <a:r>
              <a:rPr lang="zh-CN" altLang="en-US" sz="2800" b="1">
                <a:solidFill>
                  <a:srgbClr val="0066FF"/>
                </a:solidFill>
                <a:latin typeface="微软雅黑" pitchFamily="34" charset="-122"/>
                <a:ea typeface="微软雅黑" pitchFamily="34" charset="-122"/>
              </a:rPr>
              <a:t>加等渗盐水至</a:t>
            </a:r>
            <a:r>
              <a:rPr lang="en-US" altLang="zh-CN" sz="2800" b="1">
                <a:solidFill>
                  <a:srgbClr val="0066FF"/>
                </a:solidFill>
                <a:latin typeface="微软雅黑" pitchFamily="34" charset="-122"/>
                <a:ea typeface="微软雅黑" pitchFamily="34" charset="-122"/>
              </a:rPr>
              <a:t>1mL</a:t>
            </a:r>
            <a:r>
              <a:rPr lang="zh-CN" altLang="en-US" sz="2800" b="1">
                <a:solidFill>
                  <a:srgbClr val="0066FF"/>
                </a:solidFill>
                <a:latin typeface="微软雅黑" pitchFamily="34" charset="-122"/>
                <a:ea typeface="微软雅黑" pitchFamily="34" charset="-122"/>
              </a:rPr>
              <a:t>，即每</a:t>
            </a:r>
            <a:r>
              <a:rPr lang="en-US" altLang="zh-CN" sz="2800" b="1">
                <a:solidFill>
                  <a:srgbClr val="0066FF"/>
                </a:solidFill>
                <a:latin typeface="微软雅黑" pitchFamily="34" charset="-122"/>
                <a:ea typeface="微软雅黑" pitchFamily="34" charset="-122"/>
              </a:rPr>
              <a:t>mL</a:t>
            </a:r>
            <a:r>
              <a:rPr lang="zh-CN" altLang="en-US" sz="2800" b="1">
                <a:solidFill>
                  <a:srgbClr val="0066FF"/>
                </a:solidFill>
                <a:latin typeface="微软雅黑" pitchFamily="34" charset="-122"/>
                <a:ea typeface="微软雅黑" pitchFamily="34" charset="-122"/>
              </a:rPr>
              <a:t>含</a:t>
            </a:r>
            <a:r>
              <a:rPr lang="en-US" altLang="zh-CN" sz="2800" b="1">
                <a:solidFill>
                  <a:srgbClr val="0066FF"/>
                </a:solidFill>
                <a:latin typeface="微软雅黑" pitchFamily="34" charset="-122"/>
                <a:ea typeface="微软雅黑" pitchFamily="34" charset="-122"/>
              </a:rPr>
              <a:t>2.0mg</a:t>
            </a:r>
            <a:r>
              <a:rPr lang="zh-CN" altLang="en-US" sz="2800" b="1">
                <a:solidFill>
                  <a:srgbClr val="0066FF"/>
                </a:solidFill>
                <a:latin typeface="微软雅黑" pitchFamily="34" charset="-122"/>
                <a:ea typeface="微软雅黑" pitchFamily="34" charset="-122"/>
              </a:rPr>
              <a:t>。</a:t>
            </a:r>
          </a:p>
        </p:txBody>
      </p:sp>
      <p:sp>
        <p:nvSpPr>
          <p:cNvPr id="66575" name="Rectangle 15"/>
          <p:cNvSpPr>
            <a:spLocks noChangeArrowheads="1"/>
          </p:cNvSpPr>
          <p:nvPr/>
        </p:nvSpPr>
        <p:spPr bwMode="auto">
          <a:xfrm>
            <a:off x="1169988" y="2656999"/>
            <a:ext cx="10139680" cy="548640"/>
          </a:xfrm>
          <a:prstGeom prst="rect">
            <a:avLst/>
          </a:prstGeom>
          <a:noFill/>
          <a:ln w="9525">
            <a:noFill/>
            <a:miter lim="800000"/>
          </a:ln>
        </p:spPr>
        <p:txBody>
          <a:bodyPr wrap="none" anchor="ctr">
            <a:spAutoFit/>
          </a:bodyPr>
          <a:lstStyle/>
          <a:p>
            <a:r>
              <a:rPr lang="zh-CN" altLang="en-US" sz="2800" b="1">
                <a:solidFill>
                  <a:srgbClr val="0066FF"/>
                </a:solidFill>
                <a:latin typeface="微软雅黑" pitchFamily="34" charset="-122"/>
                <a:ea typeface="微软雅黑" pitchFamily="34" charset="-122"/>
              </a:rPr>
              <a:t>应用普鲁卡因前应先做皮肤过敏试验，结果为阴性的方可注射。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6575"/>
                                        </p:tgtEl>
                                        <p:attrNameLst>
                                          <p:attrName>style.visibility</p:attrName>
                                        </p:attrNameLst>
                                      </p:cBhvr>
                                      <p:to>
                                        <p:strVal val="visible"/>
                                      </p:to>
                                    </p:set>
                                    <p:anim calcmode="lin" valueType="num">
                                      <p:cBhvr additive="base">
                                        <p:cTn id="7" dur="500" fill="hold"/>
                                        <p:tgtEl>
                                          <p:spTgt spid="66575"/>
                                        </p:tgtEl>
                                        <p:attrNameLst>
                                          <p:attrName>ppt_x</p:attrName>
                                        </p:attrNameLst>
                                      </p:cBhvr>
                                      <p:tavLst>
                                        <p:tav tm="0">
                                          <p:val>
                                            <p:strVal val="#ppt_x"/>
                                          </p:val>
                                        </p:tav>
                                        <p:tav tm="100000">
                                          <p:val>
                                            <p:strVal val="#ppt_x"/>
                                          </p:val>
                                        </p:tav>
                                      </p:tavLst>
                                    </p:anim>
                                    <p:anim calcmode="lin" valueType="num">
                                      <p:cBhvr additive="base">
                                        <p:cTn id="8" dur="500" fill="hold"/>
                                        <p:tgtEl>
                                          <p:spTgt spid="6657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1" nodeType="clickEffect">
                                  <p:stCondLst>
                                    <p:cond delay="0"/>
                                  </p:stCondLst>
                                  <p:childTnLst>
                                    <p:anim calcmode="lin" valueType="num">
                                      <p:cBhvr additive="base">
                                        <p:cTn id="12" dur="500"/>
                                        <p:tgtEl>
                                          <p:spTgt spid="66575"/>
                                        </p:tgtEl>
                                        <p:attrNameLst>
                                          <p:attrName>ppt_x</p:attrName>
                                        </p:attrNameLst>
                                      </p:cBhvr>
                                      <p:tavLst>
                                        <p:tav tm="0">
                                          <p:val>
                                            <p:strVal val="ppt_x"/>
                                          </p:val>
                                        </p:tav>
                                        <p:tav tm="100000">
                                          <p:val>
                                            <p:strVal val="ppt_x"/>
                                          </p:val>
                                        </p:tav>
                                      </p:tavLst>
                                    </p:anim>
                                    <p:anim calcmode="lin" valueType="num">
                                      <p:cBhvr additive="base">
                                        <p:cTn id="13" dur="500"/>
                                        <p:tgtEl>
                                          <p:spTgt spid="66575"/>
                                        </p:tgtEl>
                                        <p:attrNameLst>
                                          <p:attrName>ppt_y</p:attrName>
                                        </p:attrNameLst>
                                      </p:cBhvr>
                                      <p:tavLst>
                                        <p:tav tm="0">
                                          <p:val>
                                            <p:strVal val="ppt_y"/>
                                          </p:val>
                                        </p:tav>
                                        <p:tav tm="100000">
                                          <p:val>
                                            <p:strVal val="1+ppt_h/2"/>
                                          </p:val>
                                        </p:tav>
                                      </p:tavLst>
                                    </p:anim>
                                    <p:set>
                                      <p:cBhvr>
                                        <p:cTn id="14" dur="1" fill="hold">
                                          <p:stCondLst>
                                            <p:cond delay="499"/>
                                          </p:stCondLst>
                                        </p:cTn>
                                        <p:tgtEl>
                                          <p:spTgt spid="66575"/>
                                        </p:tgtEl>
                                        <p:attrNameLst>
                                          <p:attrName>style.visibility</p:attrName>
                                        </p:attrNameLst>
                                      </p:cBhvr>
                                      <p:to>
                                        <p:strVal val="hidden"/>
                                      </p:to>
                                    </p:set>
                                  </p:childTnLst>
                                </p:cTn>
                              </p:par>
                              <p:par>
                                <p:cTn id="15" presetID="2" presetClass="entr" presetSubtype="4" fill="hold" grpId="0" nodeType="withEffect">
                                  <p:stCondLst>
                                    <p:cond delay="0"/>
                                  </p:stCondLst>
                                  <p:childTnLst>
                                    <p:set>
                                      <p:cBhvr>
                                        <p:cTn id="16" dur="1" fill="hold">
                                          <p:stCondLst>
                                            <p:cond delay="0"/>
                                          </p:stCondLst>
                                        </p:cTn>
                                        <p:tgtEl>
                                          <p:spTgt spid="66574"/>
                                        </p:tgtEl>
                                        <p:attrNameLst>
                                          <p:attrName>style.visibility</p:attrName>
                                        </p:attrNameLst>
                                      </p:cBhvr>
                                      <p:to>
                                        <p:strVal val="visible"/>
                                      </p:to>
                                    </p:set>
                                    <p:anim calcmode="lin" valueType="num">
                                      <p:cBhvr additive="base">
                                        <p:cTn id="17" dur="500" fill="hold"/>
                                        <p:tgtEl>
                                          <p:spTgt spid="66574"/>
                                        </p:tgtEl>
                                        <p:attrNameLst>
                                          <p:attrName>ppt_x</p:attrName>
                                        </p:attrNameLst>
                                      </p:cBhvr>
                                      <p:tavLst>
                                        <p:tav tm="0">
                                          <p:val>
                                            <p:strVal val="#ppt_x"/>
                                          </p:val>
                                        </p:tav>
                                        <p:tav tm="100000">
                                          <p:val>
                                            <p:strVal val="#ppt_x"/>
                                          </p:val>
                                        </p:tav>
                                      </p:tavLst>
                                    </p:anim>
                                    <p:anim calcmode="lin" valueType="num">
                                      <p:cBhvr additive="base">
                                        <p:cTn id="18" dur="500" fill="hold"/>
                                        <p:tgtEl>
                                          <p:spTgt spid="665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74" grpId="0"/>
      <p:bldP spid="66575" grpId="0"/>
      <p:bldP spid="66575" grpId="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5"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591" name="文本框 15"/>
          <p:cNvSpPr txBox="1">
            <a:spLocks noChangeArrowheads="1"/>
          </p:cNvSpPr>
          <p:nvPr/>
        </p:nvSpPr>
        <p:spPr bwMode="auto">
          <a:xfrm>
            <a:off x="153670" y="257175"/>
            <a:ext cx="5675313" cy="596900"/>
          </a:xfrm>
          <a:prstGeom prst="rect">
            <a:avLst/>
          </a:prstGeom>
          <a:noFill/>
          <a:ln w="9525">
            <a:noFill/>
            <a:miter lim="800000"/>
          </a:ln>
        </p:spPr>
        <p:txBody>
          <a:bodyPr>
            <a:spAutoFit/>
          </a:bodyPr>
          <a:lstStyle/>
          <a:p>
            <a:r>
              <a:rPr lang="zh-CN" altLang="en-US" sz="3100" b="1">
                <a:solidFill>
                  <a:schemeClr val="bg1"/>
                </a:solidFill>
                <a:latin typeface="微软雅黑" pitchFamily="34" charset="-122"/>
                <a:ea typeface="微软雅黑" pitchFamily="34" charset="-122"/>
              </a:rPr>
              <a:t>四、细胞色素</a:t>
            </a:r>
            <a:r>
              <a:rPr lang="en-US" altLang="zh-CN" sz="3100" b="1">
                <a:solidFill>
                  <a:schemeClr val="bg1"/>
                </a:solidFill>
                <a:latin typeface="微软雅黑" pitchFamily="34" charset="-122"/>
                <a:ea typeface="微软雅黑" pitchFamily="34" charset="-122"/>
              </a:rPr>
              <a:t>C</a:t>
            </a:r>
            <a:r>
              <a:rPr lang="zh-CN" altLang="en-US" sz="3100" b="1">
                <a:solidFill>
                  <a:schemeClr val="bg1"/>
                </a:solidFill>
                <a:latin typeface="微软雅黑" pitchFamily="34" charset="-122"/>
                <a:ea typeface="微软雅黑" pitchFamily="34" charset="-122"/>
              </a:rPr>
              <a:t>过敏试验法</a:t>
            </a:r>
            <a:endParaRPr lang="en-US" altLang="zh-CN" sz="3100" b="1">
              <a:solidFill>
                <a:schemeClr val="bg1"/>
              </a:solidFill>
              <a:latin typeface="微软雅黑" pitchFamily="34" charset="-122"/>
              <a:ea typeface="微软雅黑" pitchFamily="34" charset="-122"/>
            </a:endParaRPr>
          </a:p>
        </p:txBody>
      </p:sp>
      <p:sp>
        <p:nvSpPr>
          <p:cNvPr id="19" name="直角三角形 18"/>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b="1">
                <a:solidFill>
                  <a:srgbClr val="FFFFFF"/>
                </a:solidFill>
                <a:ea typeface="微软雅黑" pitchFamily="34" charset="-122"/>
              </a:rPr>
              <a:t>皮试液的配制</a:t>
            </a:r>
          </a:p>
        </p:txBody>
      </p:sp>
      <p:sp>
        <p:nvSpPr>
          <p:cNvPr id="67594" name="Rectangle 14"/>
          <p:cNvSpPr>
            <a:spLocks noChangeArrowheads="1"/>
          </p:cNvSpPr>
          <p:nvPr/>
        </p:nvSpPr>
        <p:spPr bwMode="auto">
          <a:xfrm>
            <a:off x="1571625" y="2385695"/>
            <a:ext cx="8345488" cy="2394585"/>
          </a:xfrm>
          <a:prstGeom prst="rect">
            <a:avLst/>
          </a:prstGeom>
          <a:noFill/>
          <a:ln w="9525">
            <a:noFill/>
            <a:miter lim="800000"/>
          </a:ln>
        </p:spPr>
        <p:txBody>
          <a:bodyPr anchor="ctr">
            <a:spAutoFit/>
          </a:bodyPr>
          <a:lstStyle/>
          <a:p>
            <a:pPr>
              <a:lnSpc>
                <a:spcPct val="180000"/>
              </a:lnSpc>
              <a:buFont typeface="Wingdings" pitchFamily="2" charset="2"/>
              <a:buChar char="u"/>
            </a:pPr>
            <a:r>
              <a:rPr lang="zh-CN" altLang="en-US" sz="2800" b="1">
                <a:solidFill>
                  <a:srgbClr val="0066FF"/>
                </a:solidFill>
                <a:latin typeface="微软雅黑" pitchFamily="34" charset="-122"/>
                <a:ea typeface="微软雅黑" pitchFamily="34" charset="-122"/>
              </a:rPr>
              <a:t>用药前应先作过敏试验</a:t>
            </a:r>
          </a:p>
          <a:p>
            <a:pPr>
              <a:lnSpc>
                <a:spcPct val="180000"/>
              </a:lnSpc>
              <a:buFont typeface="Wingdings" pitchFamily="2" charset="2"/>
              <a:buChar char="u"/>
            </a:pPr>
            <a:r>
              <a:rPr lang="zh-CN" altLang="en-US" sz="2800" b="1">
                <a:solidFill>
                  <a:srgbClr val="0066FF"/>
                </a:solidFill>
                <a:latin typeface="微软雅黑" pitchFamily="34" charset="-122"/>
                <a:ea typeface="微软雅黑" pitchFamily="34" charset="-122"/>
              </a:rPr>
              <a:t>取细胞色素</a:t>
            </a:r>
            <a:r>
              <a:rPr lang="en-US" altLang="zh-CN" sz="2800" b="1">
                <a:solidFill>
                  <a:srgbClr val="0066FF"/>
                </a:solidFill>
                <a:latin typeface="微软雅黑" pitchFamily="34" charset="-122"/>
                <a:ea typeface="微软雅黑" pitchFamily="34" charset="-122"/>
              </a:rPr>
              <a:t>C</a:t>
            </a:r>
            <a:r>
              <a:rPr lang="zh-CN" altLang="en-US" sz="2800" b="1">
                <a:solidFill>
                  <a:srgbClr val="0066FF"/>
                </a:solidFill>
                <a:latin typeface="微软雅黑" pitchFamily="34" charset="-122"/>
                <a:ea typeface="微软雅黑" pitchFamily="34" charset="-122"/>
              </a:rPr>
              <a:t>（每支</a:t>
            </a:r>
            <a:r>
              <a:rPr lang="en-US" altLang="zh-CN" sz="2800" b="1">
                <a:solidFill>
                  <a:srgbClr val="0066FF"/>
                </a:solidFill>
                <a:latin typeface="微软雅黑" pitchFamily="34" charset="-122"/>
                <a:ea typeface="微软雅黑" pitchFamily="34" charset="-122"/>
              </a:rPr>
              <a:t>2mL</a:t>
            </a:r>
            <a:r>
              <a:rPr lang="zh-CN" altLang="en-US" sz="2800" b="1">
                <a:solidFill>
                  <a:srgbClr val="0066FF"/>
                </a:solidFill>
                <a:latin typeface="微软雅黑" pitchFamily="34" charset="-122"/>
                <a:ea typeface="微软雅黑" pitchFamily="34" charset="-122"/>
              </a:rPr>
              <a:t>含</a:t>
            </a:r>
            <a:r>
              <a:rPr lang="en-US" altLang="zh-CN" sz="2800" b="1">
                <a:solidFill>
                  <a:srgbClr val="0066FF"/>
                </a:solidFill>
                <a:latin typeface="微软雅黑" pitchFamily="34" charset="-122"/>
                <a:ea typeface="微软雅黑" pitchFamily="34" charset="-122"/>
              </a:rPr>
              <a:t>15mg</a:t>
            </a:r>
            <a:r>
              <a:rPr lang="zh-CN" altLang="en-US" sz="2800" b="1">
                <a:solidFill>
                  <a:srgbClr val="0066FF"/>
                </a:solidFill>
                <a:latin typeface="微软雅黑" pitchFamily="34" charset="-122"/>
                <a:ea typeface="微软雅黑" pitchFamily="34" charset="-122"/>
              </a:rPr>
              <a:t>）</a:t>
            </a:r>
            <a:r>
              <a:rPr lang="en-US" altLang="zh-CN" sz="2800" b="1">
                <a:solidFill>
                  <a:srgbClr val="0066FF"/>
                </a:solidFill>
                <a:latin typeface="微软雅黑" pitchFamily="34" charset="-122"/>
                <a:ea typeface="微软雅黑" pitchFamily="34" charset="-122"/>
              </a:rPr>
              <a:t>0.1mL</a:t>
            </a:r>
            <a:r>
              <a:rPr lang="zh-CN" altLang="en-US" sz="2800" b="1">
                <a:solidFill>
                  <a:srgbClr val="0066FF"/>
                </a:solidFill>
                <a:latin typeface="微软雅黑" pitchFamily="34" charset="-122"/>
                <a:ea typeface="微软雅黑" pitchFamily="34" charset="-122"/>
              </a:rPr>
              <a:t>加等渗盐水至</a:t>
            </a:r>
            <a:r>
              <a:rPr lang="en-US" altLang="zh-CN" sz="2800" b="1">
                <a:solidFill>
                  <a:srgbClr val="0066FF"/>
                </a:solidFill>
                <a:latin typeface="微软雅黑" pitchFamily="34" charset="-122"/>
                <a:ea typeface="微软雅黑" pitchFamily="34" charset="-122"/>
              </a:rPr>
              <a:t>1mL</a:t>
            </a:r>
            <a:r>
              <a:rPr lang="zh-CN" altLang="en-US" sz="2800" b="1">
                <a:solidFill>
                  <a:srgbClr val="0066FF"/>
                </a:solidFill>
                <a:latin typeface="微软雅黑" pitchFamily="34" charset="-122"/>
                <a:ea typeface="微软雅黑" pitchFamily="34" charset="-122"/>
              </a:rPr>
              <a:t>，每毫升含 </a:t>
            </a:r>
            <a:r>
              <a:rPr lang="en-US" altLang="zh-CN" sz="2800" b="1">
                <a:solidFill>
                  <a:srgbClr val="0066FF"/>
                </a:solidFill>
                <a:latin typeface="微软雅黑" pitchFamily="34" charset="-122"/>
                <a:ea typeface="微软雅黑" pitchFamily="34" charset="-122"/>
              </a:rPr>
              <a:t>0.75mg</a:t>
            </a:r>
            <a:r>
              <a:rPr lang="zh-CN" altLang="en-US" sz="2800" b="1">
                <a:solidFill>
                  <a:srgbClr val="0066FF"/>
                </a:solidFill>
                <a:latin typeface="微软雅黑" pitchFamily="34" charset="-122"/>
                <a:ea typeface="微软雅黑" pitchFamily="34" charset="-122"/>
              </a:rPr>
              <a:t>。</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609" name="组合 2"/>
          <p:cNvGrpSpPr/>
          <p:nvPr/>
        </p:nvGrpSpPr>
        <p:grpSpPr bwMode="auto">
          <a:xfrm>
            <a:off x="882650" y="1706563"/>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b="1">
                <a:solidFill>
                  <a:srgbClr val="FFFFFF"/>
                </a:solidFill>
                <a:ea typeface="微软雅黑" pitchFamily="34" charset="-122"/>
              </a:rPr>
              <a:t>试验方法</a:t>
            </a:r>
          </a:p>
        </p:txBody>
      </p:sp>
      <p:sp>
        <p:nvSpPr>
          <p:cNvPr id="77838" name="Rectangle 14"/>
          <p:cNvSpPr>
            <a:spLocks noChangeArrowheads="1"/>
          </p:cNvSpPr>
          <p:nvPr/>
        </p:nvSpPr>
        <p:spPr bwMode="auto">
          <a:xfrm>
            <a:off x="1246188" y="2515553"/>
            <a:ext cx="2392045" cy="1798320"/>
          </a:xfrm>
          <a:prstGeom prst="rect">
            <a:avLst/>
          </a:prstGeom>
          <a:noFill/>
          <a:ln w="9525">
            <a:noFill/>
            <a:miter lim="800000"/>
          </a:ln>
        </p:spPr>
        <p:txBody>
          <a:bodyPr wrap="none" anchor="ctr">
            <a:spAutoFit/>
          </a:bodyPr>
          <a:lstStyle/>
          <a:p>
            <a:pPr>
              <a:lnSpc>
                <a:spcPct val="200000"/>
              </a:lnSpc>
            </a:pPr>
            <a:r>
              <a:rPr lang="en-US" altLang="zh-CN" sz="2800" b="1">
                <a:solidFill>
                  <a:srgbClr val="0066FF"/>
                </a:solidFill>
                <a:latin typeface="微软雅黑" pitchFamily="34" charset="-122"/>
                <a:ea typeface="微软雅黑" pitchFamily="34" charset="-122"/>
              </a:rPr>
              <a:t>1</a:t>
            </a:r>
            <a:r>
              <a:rPr lang="zh-CN" altLang="en-US" sz="2800" b="1">
                <a:solidFill>
                  <a:srgbClr val="0066FF"/>
                </a:solidFill>
                <a:latin typeface="微软雅黑" pitchFamily="34" charset="-122"/>
                <a:ea typeface="微软雅黑" pitchFamily="34" charset="-122"/>
              </a:rPr>
              <a:t>．皮内试验 </a:t>
            </a:r>
          </a:p>
          <a:p>
            <a:pPr>
              <a:lnSpc>
                <a:spcPct val="200000"/>
              </a:lnSpc>
            </a:pPr>
            <a:r>
              <a:rPr lang="en-US" altLang="zh-CN" sz="2800" b="1">
                <a:solidFill>
                  <a:srgbClr val="0066FF"/>
                </a:solidFill>
                <a:latin typeface="微软雅黑" pitchFamily="34" charset="-122"/>
                <a:ea typeface="微软雅黑" pitchFamily="34" charset="-122"/>
              </a:rPr>
              <a:t>2</a:t>
            </a:r>
            <a:r>
              <a:rPr lang="zh-CN" altLang="en-US" sz="2800" b="1">
                <a:solidFill>
                  <a:srgbClr val="0066FF"/>
                </a:solidFill>
                <a:latin typeface="微软雅黑" pitchFamily="34" charset="-122"/>
                <a:ea typeface="微软雅黑" pitchFamily="34" charset="-122"/>
              </a:rPr>
              <a:t>．划痕试验  </a:t>
            </a:r>
          </a:p>
        </p:txBody>
      </p:sp>
      <p:sp>
        <p:nvSpPr>
          <p:cNvPr id="77844" name="AutoShape 20"/>
          <p:cNvSpPr>
            <a:spLocks noChangeArrowheads="1"/>
          </p:cNvSpPr>
          <p:nvPr/>
        </p:nvSpPr>
        <p:spPr bwMode="auto">
          <a:xfrm>
            <a:off x="3872230" y="2491105"/>
            <a:ext cx="6927850" cy="1073150"/>
          </a:xfrm>
          <a:prstGeom prst="wedgeRoundRectCallout">
            <a:avLst>
              <a:gd name="adj1" fmla="val -56120"/>
              <a:gd name="adj2" fmla="val -12847"/>
              <a:gd name="adj3" fmla="val 16667"/>
            </a:avLst>
          </a:prstGeom>
          <a:solidFill>
            <a:schemeClr val="accent1"/>
          </a:solidFill>
          <a:ln w="9525">
            <a:solidFill>
              <a:schemeClr val="tx1"/>
            </a:solidFill>
            <a:miter lim="800000"/>
          </a:ln>
        </p:spPr>
        <p:txBody>
          <a:bodyPr/>
          <a:lstStyle/>
          <a:p>
            <a:pPr algn="ctr"/>
            <a:endParaRPr lang="zh-CN" altLang="en-US"/>
          </a:p>
        </p:txBody>
      </p:sp>
      <p:sp>
        <p:nvSpPr>
          <p:cNvPr id="77845" name="Rectangle 21"/>
          <p:cNvSpPr>
            <a:spLocks noChangeArrowheads="1"/>
          </p:cNvSpPr>
          <p:nvPr/>
        </p:nvSpPr>
        <p:spPr bwMode="auto">
          <a:xfrm>
            <a:off x="4132580" y="2603500"/>
            <a:ext cx="6615430" cy="848995"/>
          </a:xfrm>
          <a:prstGeom prst="rect">
            <a:avLst/>
          </a:prstGeom>
          <a:noFill/>
          <a:ln w="9525">
            <a:noFill/>
            <a:miter lim="800000"/>
          </a:ln>
        </p:spPr>
        <p:txBody>
          <a:bodyPr wrap="square" anchor="ctr">
            <a:spAutoFit/>
          </a:bodyPr>
          <a:lstStyle/>
          <a:p>
            <a:r>
              <a:rPr lang="zh-CN" altLang="en-US" sz="2400" b="1">
                <a:solidFill>
                  <a:schemeClr val="bg1"/>
                </a:solidFill>
                <a:latin typeface="微软雅黑" pitchFamily="34" charset="-122"/>
                <a:ea typeface="微软雅黑" pitchFamily="34" charset="-122"/>
              </a:rPr>
              <a:t>取细胞色素</a:t>
            </a:r>
            <a:r>
              <a:rPr lang="en-US" altLang="zh-CN" sz="2400" b="1">
                <a:solidFill>
                  <a:schemeClr val="bg1"/>
                </a:solidFill>
                <a:latin typeface="微软雅黑" pitchFamily="34" charset="-122"/>
                <a:ea typeface="微软雅黑" pitchFamily="34" charset="-122"/>
              </a:rPr>
              <a:t>C</a:t>
            </a:r>
            <a:r>
              <a:rPr lang="zh-CN" altLang="en-US" sz="2400" b="1">
                <a:solidFill>
                  <a:schemeClr val="bg1"/>
                </a:solidFill>
                <a:latin typeface="微软雅黑" pitchFamily="34" charset="-122"/>
                <a:ea typeface="微软雅黑" pitchFamily="34" charset="-122"/>
              </a:rPr>
              <a:t>试验液 </a:t>
            </a:r>
            <a:r>
              <a:rPr lang="en-US" altLang="zh-CN" sz="2400" b="1">
                <a:solidFill>
                  <a:schemeClr val="bg1"/>
                </a:solidFill>
                <a:latin typeface="微软雅黑" pitchFamily="34" charset="-122"/>
                <a:ea typeface="微软雅黑" pitchFamily="34" charset="-122"/>
              </a:rPr>
              <a:t>0.1mL(</a:t>
            </a:r>
            <a:r>
              <a:rPr lang="zh-CN" altLang="en-US" sz="2400" b="1">
                <a:solidFill>
                  <a:schemeClr val="bg1"/>
                </a:solidFill>
                <a:latin typeface="微软雅黑" pitchFamily="34" charset="-122"/>
                <a:ea typeface="微软雅黑" pitchFamily="34" charset="-122"/>
              </a:rPr>
              <a:t>含</a:t>
            </a:r>
            <a:r>
              <a:rPr lang="en-US" altLang="zh-CN" sz="2400" b="1">
                <a:solidFill>
                  <a:schemeClr val="bg1"/>
                </a:solidFill>
                <a:latin typeface="微软雅黑" pitchFamily="34" charset="-122"/>
                <a:ea typeface="微软雅黑" pitchFamily="34" charset="-122"/>
              </a:rPr>
              <a:t>0.075mg)</a:t>
            </a:r>
            <a:r>
              <a:rPr lang="zh-CN" altLang="en-US" sz="2400" b="1">
                <a:solidFill>
                  <a:schemeClr val="bg1"/>
                </a:solidFill>
                <a:latin typeface="微软雅黑" pitchFamily="34" charset="-122"/>
                <a:ea typeface="微软雅黑" pitchFamily="34" charset="-122"/>
              </a:rPr>
              <a:t>作皮内注射，观察</a:t>
            </a:r>
            <a:r>
              <a:rPr lang="en-US" altLang="zh-CN" sz="2400" b="1">
                <a:solidFill>
                  <a:schemeClr val="bg1"/>
                </a:solidFill>
                <a:latin typeface="微软雅黑" pitchFamily="34" charset="-122"/>
                <a:ea typeface="微软雅黑" pitchFamily="34" charset="-122"/>
              </a:rPr>
              <a:t>20min</a:t>
            </a:r>
            <a:r>
              <a:rPr lang="zh-CN" altLang="en-US" sz="2400" b="1">
                <a:solidFill>
                  <a:schemeClr val="bg1"/>
                </a:solidFill>
                <a:latin typeface="微软雅黑" pitchFamily="34" charset="-122"/>
                <a:ea typeface="微软雅黑" pitchFamily="34" charset="-122"/>
              </a:rPr>
              <a:t>后，判断试验结果。</a:t>
            </a:r>
          </a:p>
        </p:txBody>
      </p:sp>
      <p:sp>
        <p:nvSpPr>
          <p:cNvPr id="77848" name="AutoShape 24"/>
          <p:cNvSpPr>
            <a:spLocks noChangeArrowheads="1"/>
          </p:cNvSpPr>
          <p:nvPr/>
        </p:nvSpPr>
        <p:spPr bwMode="auto">
          <a:xfrm>
            <a:off x="4050030" y="2282190"/>
            <a:ext cx="6612890" cy="3000375"/>
          </a:xfrm>
          <a:prstGeom prst="wedgeRoundRectCallout">
            <a:avLst>
              <a:gd name="adj1" fmla="val -58616"/>
              <a:gd name="adj2" fmla="val 7250"/>
              <a:gd name="adj3" fmla="val 16667"/>
            </a:avLst>
          </a:prstGeom>
          <a:solidFill>
            <a:schemeClr val="accent1"/>
          </a:solidFill>
          <a:ln w="9525">
            <a:solidFill>
              <a:schemeClr val="tx1"/>
            </a:solidFill>
            <a:miter lim="800000"/>
          </a:ln>
        </p:spPr>
        <p:txBody>
          <a:bodyPr/>
          <a:lstStyle/>
          <a:p>
            <a:pPr algn="ctr"/>
            <a:endParaRPr lang="zh-CN" altLang="en-US"/>
          </a:p>
        </p:txBody>
      </p:sp>
      <p:sp>
        <p:nvSpPr>
          <p:cNvPr id="77849" name="Rectangle 25"/>
          <p:cNvSpPr>
            <a:spLocks noChangeArrowheads="1"/>
          </p:cNvSpPr>
          <p:nvPr/>
        </p:nvSpPr>
        <p:spPr bwMode="auto">
          <a:xfrm>
            <a:off x="4218305" y="2549525"/>
            <a:ext cx="6443980" cy="2466340"/>
          </a:xfrm>
          <a:prstGeom prst="rect">
            <a:avLst/>
          </a:prstGeom>
          <a:noFill/>
          <a:ln w="9525">
            <a:noFill/>
            <a:miter lim="800000"/>
          </a:ln>
        </p:spPr>
        <p:txBody>
          <a:bodyPr wrap="square" anchor="ctr">
            <a:spAutoFit/>
          </a:bodyPr>
          <a:lstStyle/>
          <a:p>
            <a:pPr>
              <a:lnSpc>
                <a:spcPct val="130000"/>
              </a:lnSpc>
              <a:buFont typeface="Wingdings" pitchFamily="2" charset="2"/>
              <a:buChar char="u"/>
            </a:pPr>
            <a:r>
              <a:rPr lang="zh-CN" altLang="en-US" sz="2400" b="1">
                <a:solidFill>
                  <a:schemeClr val="bg1"/>
                </a:solidFill>
                <a:latin typeface="微软雅黑" pitchFamily="34" charset="-122"/>
                <a:ea typeface="微软雅黑" pitchFamily="34" charset="-122"/>
              </a:rPr>
              <a:t>在前臂掌侧下段内侧，用</a:t>
            </a:r>
            <a:r>
              <a:rPr lang="en-US" altLang="zh-CN" sz="2400" b="1">
                <a:solidFill>
                  <a:schemeClr val="bg1"/>
                </a:solidFill>
                <a:latin typeface="微软雅黑" pitchFamily="34" charset="-122"/>
                <a:ea typeface="微软雅黑" pitchFamily="34" charset="-122"/>
              </a:rPr>
              <a:t>75%</a:t>
            </a:r>
            <a:r>
              <a:rPr lang="zh-CN" altLang="en-US" sz="2400" b="1">
                <a:solidFill>
                  <a:schemeClr val="bg1"/>
                </a:solidFill>
                <a:latin typeface="微软雅黑" pitchFamily="34" charset="-122"/>
                <a:ea typeface="微软雅黑" pitchFamily="34" charset="-122"/>
              </a:rPr>
              <a:t>乙醇消毒皮肤</a:t>
            </a:r>
          </a:p>
          <a:p>
            <a:pPr>
              <a:lnSpc>
                <a:spcPct val="130000"/>
              </a:lnSpc>
              <a:buFont typeface="Wingdings" pitchFamily="2" charset="2"/>
              <a:buChar char="u"/>
            </a:pPr>
            <a:r>
              <a:rPr lang="zh-CN" altLang="en-US" sz="2400" b="1">
                <a:solidFill>
                  <a:schemeClr val="bg1"/>
                </a:solidFill>
                <a:latin typeface="微软雅黑" pitchFamily="34" charset="-122"/>
                <a:ea typeface="微软雅黑" pitchFamily="34" charset="-122"/>
              </a:rPr>
              <a:t>取细胞色素</a:t>
            </a:r>
            <a:r>
              <a:rPr lang="en-US" altLang="zh-CN" sz="2400" b="1">
                <a:solidFill>
                  <a:schemeClr val="bg1"/>
                </a:solidFill>
                <a:latin typeface="微软雅黑" pitchFamily="34" charset="-122"/>
                <a:ea typeface="微软雅黑" pitchFamily="34" charset="-122"/>
              </a:rPr>
              <a:t>C</a:t>
            </a:r>
            <a:r>
              <a:rPr lang="zh-CN" altLang="en-US" sz="2400" b="1">
                <a:solidFill>
                  <a:schemeClr val="bg1"/>
                </a:solidFill>
                <a:latin typeface="微软雅黑" pitchFamily="34" charset="-122"/>
                <a:ea typeface="微软雅黑" pitchFamily="34" charset="-122"/>
              </a:rPr>
              <a:t>原液（</a:t>
            </a:r>
            <a:r>
              <a:rPr lang="en-US" altLang="zh-CN" sz="2400" b="1">
                <a:solidFill>
                  <a:schemeClr val="bg1"/>
                </a:solidFill>
                <a:latin typeface="微软雅黑" pitchFamily="34" charset="-122"/>
                <a:ea typeface="微软雅黑" pitchFamily="34" charset="-122"/>
              </a:rPr>
              <a:t>7.5mg/mL</a:t>
            </a:r>
            <a:r>
              <a:rPr lang="zh-CN" altLang="en-US" sz="2400" b="1">
                <a:solidFill>
                  <a:schemeClr val="bg1"/>
                </a:solidFill>
                <a:latin typeface="微软雅黑" pitchFamily="34" charset="-122"/>
                <a:ea typeface="微软雅黑" pitchFamily="34" charset="-122"/>
              </a:rPr>
              <a:t>）</a:t>
            </a:r>
            <a:r>
              <a:rPr lang="en-US" altLang="zh-CN" sz="2400" b="1">
                <a:solidFill>
                  <a:schemeClr val="bg1"/>
                </a:solidFill>
                <a:latin typeface="微软雅黑" pitchFamily="34" charset="-122"/>
                <a:ea typeface="微软雅黑" pitchFamily="34" charset="-122"/>
              </a:rPr>
              <a:t>1</a:t>
            </a:r>
            <a:r>
              <a:rPr lang="zh-CN" altLang="en-US" sz="2400" b="1">
                <a:solidFill>
                  <a:schemeClr val="bg1"/>
                </a:solidFill>
                <a:latin typeface="微软雅黑" pitchFamily="34" charset="-122"/>
                <a:ea typeface="微软雅黑" pitchFamily="34" charset="-122"/>
              </a:rPr>
              <a:t>滴，滴于皮肤上，以无菌针头在表皮上划痕两道，长约</a:t>
            </a:r>
            <a:r>
              <a:rPr lang="en-US" altLang="zh-CN" sz="2400" b="1">
                <a:solidFill>
                  <a:schemeClr val="bg1"/>
                </a:solidFill>
                <a:latin typeface="微软雅黑" pitchFamily="34" charset="-122"/>
                <a:ea typeface="微软雅黑" pitchFamily="34" charset="-122"/>
              </a:rPr>
              <a:t>0.5cm</a:t>
            </a:r>
            <a:r>
              <a:rPr lang="zh-CN" altLang="en-US" sz="2400" b="1">
                <a:solidFill>
                  <a:schemeClr val="bg1"/>
                </a:solidFill>
                <a:latin typeface="微软雅黑" pitchFamily="34" charset="-122"/>
                <a:ea typeface="微软雅黑" pitchFamily="34" charset="-122"/>
              </a:rPr>
              <a:t>，其深度以微量渗血为宜</a:t>
            </a:r>
          </a:p>
          <a:p>
            <a:pPr>
              <a:lnSpc>
                <a:spcPct val="130000"/>
              </a:lnSpc>
              <a:buFont typeface="Wingdings" pitchFamily="2" charset="2"/>
              <a:buChar char="u"/>
            </a:pPr>
            <a:r>
              <a:rPr lang="zh-CN" altLang="en-US" sz="2400" b="1">
                <a:solidFill>
                  <a:schemeClr val="bg1"/>
                </a:solidFill>
                <a:latin typeface="微软雅黑" pitchFamily="34" charset="-122"/>
                <a:ea typeface="微软雅黑" pitchFamily="34" charset="-122"/>
              </a:rPr>
              <a:t>观察</a:t>
            </a:r>
            <a:r>
              <a:rPr lang="en-US" altLang="zh-CN" sz="2400" b="1">
                <a:solidFill>
                  <a:schemeClr val="bg1"/>
                </a:solidFill>
                <a:latin typeface="微软雅黑" pitchFamily="34" charset="-122"/>
                <a:ea typeface="微软雅黑" pitchFamily="34" charset="-122"/>
              </a:rPr>
              <a:t>20min</a:t>
            </a:r>
            <a:r>
              <a:rPr lang="zh-CN" altLang="en-US" sz="2400" b="1">
                <a:solidFill>
                  <a:schemeClr val="bg1"/>
                </a:solidFill>
                <a:latin typeface="微软雅黑" pitchFamily="34" charset="-122"/>
                <a:ea typeface="微软雅黑" pitchFamily="34" charset="-122"/>
              </a:rPr>
              <a:t>后，判断试验结果。</a:t>
            </a:r>
          </a:p>
        </p:txBody>
      </p:sp>
      <p:sp>
        <p:nvSpPr>
          <p:cNvPr id="3" name="矩形 2"/>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591" name="文本框 15"/>
          <p:cNvSpPr txBox="1">
            <a:spLocks noChangeArrowheads="1"/>
          </p:cNvSpPr>
          <p:nvPr/>
        </p:nvSpPr>
        <p:spPr bwMode="auto">
          <a:xfrm>
            <a:off x="153670" y="257175"/>
            <a:ext cx="5675313" cy="596900"/>
          </a:xfrm>
          <a:prstGeom prst="rect">
            <a:avLst/>
          </a:prstGeom>
          <a:noFill/>
          <a:ln w="9525">
            <a:noFill/>
            <a:miter lim="800000"/>
          </a:ln>
        </p:spPr>
        <p:txBody>
          <a:bodyPr>
            <a:spAutoFit/>
          </a:bodyPr>
          <a:lstStyle/>
          <a:p>
            <a:r>
              <a:rPr lang="zh-CN" altLang="en-US" sz="3100" b="1">
                <a:solidFill>
                  <a:schemeClr val="bg1"/>
                </a:solidFill>
                <a:latin typeface="微软雅黑" pitchFamily="34" charset="-122"/>
                <a:ea typeface="微软雅黑" pitchFamily="34" charset="-122"/>
              </a:rPr>
              <a:t>四、细胞色素</a:t>
            </a:r>
            <a:r>
              <a:rPr lang="en-US" altLang="zh-CN" sz="3100" b="1">
                <a:solidFill>
                  <a:schemeClr val="bg1"/>
                </a:solidFill>
                <a:latin typeface="微软雅黑" pitchFamily="34" charset="-122"/>
                <a:ea typeface="微软雅黑" pitchFamily="34" charset="-122"/>
              </a:rPr>
              <a:t>C</a:t>
            </a:r>
            <a:r>
              <a:rPr lang="zh-CN" altLang="en-US" sz="3100" b="1">
                <a:solidFill>
                  <a:schemeClr val="bg1"/>
                </a:solidFill>
                <a:latin typeface="微软雅黑" pitchFamily="34" charset="-122"/>
                <a:ea typeface="微软雅黑" pitchFamily="34" charset="-122"/>
              </a:rPr>
              <a:t>过敏试验法</a:t>
            </a:r>
            <a:endParaRPr lang="en-US" altLang="zh-CN" sz="3100" b="1">
              <a:solidFill>
                <a:schemeClr val="bg1"/>
              </a:solidFill>
              <a:latin typeface="微软雅黑" pitchFamily="34" charset="-122"/>
              <a:ea typeface="微软雅黑" pitchFamily="34" charset="-122"/>
            </a:endParaRPr>
          </a:p>
        </p:txBody>
      </p:sp>
      <p:sp>
        <p:nvSpPr>
          <p:cNvPr id="5" name="直角三角形 4"/>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7838">
                                            <p:txEl>
                                              <p:pRg st="0" end="0"/>
                                            </p:txEl>
                                          </p:spTgt>
                                        </p:tgtEl>
                                        <p:attrNameLst>
                                          <p:attrName>style.visibility</p:attrName>
                                        </p:attrNameLst>
                                      </p:cBhvr>
                                      <p:to>
                                        <p:strVal val="visible"/>
                                      </p:to>
                                    </p:set>
                                    <p:anim calcmode="lin" valueType="num">
                                      <p:cBhvr additive="base">
                                        <p:cTn id="7" dur="500" fill="hold"/>
                                        <p:tgtEl>
                                          <p:spTgt spid="7783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7838">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7845"/>
                                        </p:tgtEl>
                                        <p:attrNameLst>
                                          <p:attrName>style.visibility</p:attrName>
                                        </p:attrNameLst>
                                      </p:cBhvr>
                                      <p:to>
                                        <p:strVal val="visible"/>
                                      </p:to>
                                    </p:set>
                                    <p:anim calcmode="lin" valueType="num">
                                      <p:cBhvr additive="base">
                                        <p:cTn id="11" dur="500" fill="hold"/>
                                        <p:tgtEl>
                                          <p:spTgt spid="77845"/>
                                        </p:tgtEl>
                                        <p:attrNameLst>
                                          <p:attrName>ppt_x</p:attrName>
                                        </p:attrNameLst>
                                      </p:cBhvr>
                                      <p:tavLst>
                                        <p:tav tm="0">
                                          <p:val>
                                            <p:strVal val="#ppt_x"/>
                                          </p:val>
                                        </p:tav>
                                        <p:tav tm="100000">
                                          <p:val>
                                            <p:strVal val="#ppt_x"/>
                                          </p:val>
                                        </p:tav>
                                      </p:tavLst>
                                    </p:anim>
                                    <p:anim calcmode="lin" valueType="num">
                                      <p:cBhvr additive="base">
                                        <p:cTn id="12" dur="500" fill="hold"/>
                                        <p:tgtEl>
                                          <p:spTgt spid="7784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7844"/>
                                        </p:tgtEl>
                                        <p:attrNameLst>
                                          <p:attrName>style.visibility</p:attrName>
                                        </p:attrNameLst>
                                      </p:cBhvr>
                                      <p:to>
                                        <p:strVal val="visible"/>
                                      </p:to>
                                    </p:set>
                                    <p:anim calcmode="lin" valueType="num">
                                      <p:cBhvr additive="base">
                                        <p:cTn id="15" dur="500" fill="hold"/>
                                        <p:tgtEl>
                                          <p:spTgt spid="77844"/>
                                        </p:tgtEl>
                                        <p:attrNameLst>
                                          <p:attrName>ppt_x</p:attrName>
                                        </p:attrNameLst>
                                      </p:cBhvr>
                                      <p:tavLst>
                                        <p:tav tm="0">
                                          <p:val>
                                            <p:strVal val="#ppt_x"/>
                                          </p:val>
                                        </p:tav>
                                        <p:tav tm="100000">
                                          <p:val>
                                            <p:strVal val="#ppt_x"/>
                                          </p:val>
                                        </p:tav>
                                      </p:tavLst>
                                    </p:anim>
                                    <p:anim calcmode="lin" valueType="num">
                                      <p:cBhvr additive="base">
                                        <p:cTn id="16" dur="500" fill="hold"/>
                                        <p:tgtEl>
                                          <p:spTgt spid="7784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xit" presetSubtype="4" fill="hold" grpId="1" nodeType="clickEffect">
                                  <p:stCondLst>
                                    <p:cond delay="0"/>
                                  </p:stCondLst>
                                  <p:childTnLst>
                                    <p:anim calcmode="lin" valueType="num">
                                      <p:cBhvr additive="base">
                                        <p:cTn id="20" dur="500"/>
                                        <p:tgtEl>
                                          <p:spTgt spid="77845"/>
                                        </p:tgtEl>
                                        <p:attrNameLst>
                                          <p:attrName>ppt_x</p:attrName>
                                        </p:attrNameLst>
                                      </p:cBhvr>
                                      <p:tavLst>
                                        <p:tav tm="0">
                                          <p:val>
                                            <p:strVal val="ppt_x"/>
                                          </p:val>
                                        </p:tav>
                                        <p:tav tm="100000">
                                          <p:val>
                                            <p:strVal val="ppt_x"/>
                                          </p:val>
                                        </p:tav>
                                      </p:tavLst>
                                    </p:anim>
                                    <p:anim calcmode="lin" valueType="num">
                                      <p:cBhvr additive="base">
                                        <p:cTn id="21" dur="500"/>
                                        <p:tgtEl>
                                          <p:spTgt spid="77845"/>
                                        </p:tgtEl>
                                        <p:attrNameLst>
                                          <p:attrName>ppt_y</p:attrName>
                                        </p:attrNameLst>
                                      </p:cBhvr>
                                      <p:tavLst>
                                        <p:tav tm="0">
                                          <p:val>
                                            <p:strVal val="ppt_y"/>
                                          </p:val>
                                        </p:tav>
                                        <p:tav tm="100000">
                                          <p:val>
                                            <p:strVal val="1+ppt_h/2"/>
                                          </p:val>
                                        </p:tav>
                                      </p:tavLst>
                                    </p:anim>
                                    <p:set>
                                      <p:cBhvr>
                                        <p:cTn id="22" dur="1" fill="hold">
                                          <p:stCondLst>
                                            <p:cond delay="499"/>
                                          </p:stCondLst>
                                        </p:cTn>
                                        <p:tgtEl>
                                          <p:spTgt spid="77845"/>
                                        </p:tgtEl>
                                        <p:attrNameLst>
                                          <p:attrName>style.visibility</p:attrName>
                                        </p:attrNameLst>
                                      </p:cBhvr>
                                      <p:to>
                                        <p:strVal val="hidden"/>
                                      </p:to>
                                    </p:set>
                                  </p:childTnLst>
                                </p:cTn>
                              </p:par>
                              <p:par>
                                <p:cTn id="23" presetID="2" presetClass="exit" presetSubtype="4" fill="hold" grpId="1" nodeType="withEffect">
                                  <p:stCondLst>
                                    <p:cond delay="0"/>
                                  </p:stCondLst>
                                  <p:childTnLst>
                                    <p:anim calcmode="lin" valueType="num">
                                      <p:cBhvr additive="base">
                                        <p:cTn id="24" dur="500"/>
                                        <p:tgtEl>
                                          <p:spTgt spid="77844"/>
                                        </p:tgtEl>
                                        <p:attrNameLst>
                                          <p:attrName>ppt_x</p:attrName>
                                        </p:attrNameLst>
                                      </p:cBhvr>
                                      <p:tavLst>
                                        <p:tav tm="0">
                                          <p:val>
                                            <p:strVal val="ppt_x"/>
                                          </p:val>
                                        </p:tav>
                                        <p:tav tm="100000">
                                          <p:val>
                                            <p:strVal val="ppt_x"/>
                                          </p:val>
                                        </p:tav>
                                      </p:tavLst>
                                    </p:anim>
                                    <p:anim calcmode="lin" valueType="num">
                                      <p:cBhvr additive="base">
                                        <p:cTn id="25" dur="500"/>
                                        <p:tgtEl>
                                          <p:spTgt spid="77844"/>
                                        </p:tgtEl>
                                        <p:attrNameLst>
                                          <p:attrName>ppt_y</p:attrName>
                                        </p:attrNameLst>
                                      </p:cBhvr>
                                      <p:tavLst>
                                        <p:tav tm="0">
                                          <p:val>
                                            <p:strVal val="ppt_y"/>
                                          </p:val>
                                        </p:tav>
                                        <p:tav tm="100000">
                                          <p:val>
                                            <p:strVal val="1+ppt_h/2"/>
                                          </p:val>
                                        </p:tav>
                                      </p:tavLst>
                                    </p:anim>
                                    <p:set>
                                      <p:cBhvr>
                                        <p:cTn id="26" dur="1" fill="hold">
                                          <p:stCondLst>
                                            <p:cond delay="499"/>
                                          </p:stCondLst>
                                        </p:cTn>
                                        <p:tgtEl>
                                          <p:spTgt spid="77844"/>
                                        </p:tgtEl>
                                        <p:attrNameLst>
                                          <p:attrName>style.visibility</p:attrName>
                                        </p:attrNameLst>
                                      </p:cBhvr>
                                      <p:to>
                                        <p:strVal val="hidden"/>
                                      </p:to>
                                    </p:set>
                                  </p:childTnLst>
                                </p:cTn>
                              </p:par>
                              <p:par>
                                <p:cTn id="27" presetID="2" presetClass="entr" presetSubtype="4" fill="hold" nodeType="withEffect">
                                  <p:stCondLst>
                                    <p:cond delay="0"/>
                                  </p:stCondLst>
                                  <p:childTnLst>
                                    <p:set>
                                      <p:cBhvr>
                                        <p:cTn id="28" dur="1" fill="hold">
                                          <p:stCondLst>
                                            <p:cond delay="0"/>
                                          </p:stCondLst>
                                        </p:cTn>
                                        <p:tgtEl>
                                          <p:spTgt spid="77838">
                                            <p:txEl>
                                              <p:pRg st="1" end="1"/>
                                            </p:txEl>
                                          </p:spTgt>
                                        </p:tgtEl>
                                        <p:attrNameLst>
                                          <p:attrName>style.visibility</p:attrName>
                                        </p:attrNameLst>
                                      </p:cBhvr>
                                      <p:to>
                                        <p:strVal val="visible"/>
                                      </p:to>
                                    </p:set>
                                    <p:anim calcmode="lin" valueType="num">
                                      <p:cBhvr additive="base">
                                        <p:cTn id="29" dur="500" fill="hold"/>
                                        <p:tgtEl>
                                          <p:spTgt spid="77838">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7838">
                                            <p:txEl>
                                              <p:pRg st="1" end="1"/>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7849"/>
                                        </p:tgtEl>
                                        <p:attrNameLst>
                                          <p:attrName>style.visibility</p:attrName>
                                        </p:attrNameLst>
                                      </p:cBhvr>
                                      <p:to>
                                        <p:strVal val="visible"/>
                                      </p:to>
                                    </p:set>
                                    <p:anim calcmode="lin" valueType="num">
                                      <p:cBhvr additive="base">
                                        <p:cTn id="33" dur="500" fill="hold"/>
                                        <p:tgtEl>
                                          <p:spTgt spid="77849"/>
                                        </p:tgtEl>
                                        <p:attrNameLst>
                                          <p:attrName>ppt_x</p:attrName>
                                        </p:attrNameLst>
                                      </p:cBhvr>
                                      <p:tavLst>
                                        <p:tav tm="0">
                                          <p:val>
                                            <p:strVal val="#ppt_x"/>
                                          </p:val>
                                        </p:tav>
                                        <p:tav tm="100000">
                                          <p:val>
                                            <p:strVal val="#ppt_x"/>
                                          </p:val>
                                        </p:tav>
                                      </p:tavLst>
                                    </p:anim>
                                    <p:anim calcmode="lin" valueType="num">
                                      <p:cBhvr additive="base">
                                        <p:cTn id="34" dur="500" fill="hold"/>
                                        <p:tgtEl>
                                          <p:spTgt spid="7784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7848"/>
                                        </p:tgtEl>
                                        <p:attrNameLst>
                                          <p:attrName>style.visibility</p:attrName>
                                        </p:attrNameLst>
                                      </p:cBhvr>
                                      <p:to>
                                        <p:strVal val="visible"/>
                                      </p:to>
                                    </p:set>
                                    <p:anim calcmode="lin" valueType="num">
                                      <p:cBhvr additive="base">
                                        <p:cTn id="37" dur="500" fill="hold"/>
                                        <p:tgtEl>
                                          <p:spTgt spid="77848"/>
                                        </p:tgtEl>
                                        <p:attrNameLst>
                                          <p:attrName>ppt_x</p:attrName>
                                        </p:attrNameLst>
                                      </p:cBhvr>
                                      <p:tavLst>
                                        <p:tav tm="0">
                                          <p:val>
                                            <p:strVal val="#ppt_x"/>
                                          </p:val>
                                        </p:tav>
                                        <p:tav tm="100000">
                                          <p:val>
                                            <p:strVal val="#ppt_x"/>
                                          </p:val>
                                        </p:tav>
                                      </p:tavLst>
                                    </p:anim>
                                    <p:anim calcmode="lin" valueType="num">
                                      <p:cBhvr additive="base">
                                        <p:cTn id="38" dur="500" fill="hold"/>
                                        <p:tgtEl>
                                          <p:spTgt spid="778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44" grpId="0" bldLvl="0" animBg="1"/>
      <p:bldP spid="77844" grpId="1" bldLvl="0" animBg="1"/>
      <p:bldP spid="77845" grpId="0"/>
      <p:bldP spid="77845" grpId="1"/>
      <p:bldP spid="77848" grpId="0" bldLvl="0" animBg="1"/>
      <p:bldP spid="7784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633" name="组合 2"/>
          <p:cNvGrpSpPr/>
          <p:nvPr/>
        </p:nvGrpSpPr>
        <p:grpSpPr bwMode="auto">
          <a:xfrm>
            <a:off x="882650" y="1706563"/>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b="1">
                <a:solidFill>
                  <a:srgbClr val="FFFFFF"/>
                </a:solidFill>
                <a:ea typeface="微软雅黑" pitchFamily="34" charset="-122"/>
              </a:rPr>
              <a:t>试验结果判断</a:t>
            </a:r>
          </a:p>
        </p:txBody>
      </p:sp>
      <p:sp>
        <p:nvSpPr>
          <p:cNvPr id="69642" name="Rectangle 18"/>
          <p:cNvSpPr>
            <a:spLocks noChangeArrowheads="1"/>
          </p:cNvSpPr>
          <p:nvPr/>
        </p:nvSpPr>
        <p:spPr bwMode="auto">
          <a:xfrm>
            <a:off x="1250950" y="2656999"/>
            <a:ext cx="7335520" cy="548640"/>
          </a:xfrm>
          <a:prstGeom prst="rect">
            <a:avLst/>
          </a:prstGeom>
          <a:noFill/>
          <a:ln w="9525">
            <a:noFill/>
            <a:miter lim="800000"/>
          </a:ln>
        </p:spPr>
        <p:txBody>
          <a:bodyPr wrap="none" anchor="ctr">
            <a:spAutoFit/>
          </a:bodyPr>
          <a:lstStyle/>
          <a:p>
            <a:r>
              <a:rPr lang="zh-CN" altLang="en-US" sz="2800" b="1">
                <a:solidFill>
                  <a:srgbClr val="0066FF"/>
                </a:solidFill>
                <a:latin typeface="微软雅黑" pitchFamily="34" charset="-122"/>
                <a:ea typeface="微软雅黑" pitchFamily="34" charset="-122"/>
              </a:rPr>
              <a:t>局部发红，直径大于</a:t>
            </a:r>
            <a:r>
              <a:rPr lang="en-US" altLang="zh-CN" sz="2800" b="1">
                <a:solidFill>
                  <a:srgbClr val="0066FF"/>
                </a:solidFill>
                <a:latin typeface="微软雅黑" pitchFamily="34" charset="-122"/>
                <a:ea typeface="微软雅黑" pitchFamily="34" charset="-122"/>
              </a:rPr>
              <a:t>1cm</a:t>
            </a:r>
            <a:r>
              <a:rPr lang="zh-CN" altLang="en-US" sz="2800" b="1">
                <a:solidFill>
                  <a:srgbClr val="0066FF"/>
                </a:solidFill>
                <a:latin typeface="微软雅黑" pitchFamily="34" charset="-122"/>
                <a:ea typeface="微软雅黑" pitchFamily="34" charset="-122"/>
              </a:rPr>
              <a:t>，有丘疹者为阳性。</a:t>
            </a:r>
          </a:p>
        </p:txBody>
      </p:sp>
      <p:sp>
        <p:nvSpPr>
          <p:cNvPr id="3" name="矩形 2"/>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591" name="文本框 15"/>
          <p:cNvSpPr txBox="1">
            <a:spLocks noChangeArrowheads="1"/>
          </p:cNvSpPr>
          <p:nvPr/>
        </p:nvSpPr>
        <p:spPr bwMode="auto">
          <a:xfrm>
            <a:off x="153670" y="257175"/>
            <a:ext cx="5675313" cy="596900"/>
          </a:xfrm>
          <a:prstGeom prst="rect">
            <a:avLst/>
          </a:prstGeom>
          <a:noFill/>
          <a:ln w="9525">
            <a:noFill/>
            <a:miter lim="800000"/>
          </a:ln>
        </p:spPr>
        <p:txBody>
          <a:bodyPr>
            <a:spAutoFit/>
          </a:bodyPr>
          <a:lstStyle/>
          <a:p>
            <a:r>
              <a:rPr lang="zh-CN" altLang="en-US" sz="3100" b="1">
                <a:solidFill>
                  <a:schemeClr val="bg1"/>
                </a:solidFill>
                <a:latin typeface="微软雅黑" pitchFamily="34" charset="-122"/>
                <a:ea typeface="微软雅黑" pitchFamily="34" charset="-122"/>
              </a:rPr>
              <a:t>四、细胞色素</a:t>
            </a:r>
            <a:r>
              <a:rPr lang="en-US" altLang="zh-CN" sz="3100" b="1">
                <a:solidFill>
                  <a:schemeClr val="bg1"/>
                </a:solidFill>
                <a:latin typeface="微软雅黑" pitchFamily="34" charset="-122"/>
                <a:ea typeface="微软雅黑" pitchFamily="34" charset="-122"/>
              </a:rPr>
              <a:t>C</a:t>
            </a:r>
            <a:r>
              <a:rPr lang="zh-CN" altLang="en-US" sz="3100" b="1">
                <a:solidFill>
                  <a:schemeClr val="bg1"/>
                </a:solidFill>
                <a:latin typeface="微软雅黑" pitchFamily="34" charset="-122"/>
                <a:ea typeface="微软雅黑" pitchFamily="34" charset="-122"/>
              </a:rPr>
              <a:t>过敏试验法</a:t>
            </a:r>
            <a:endParaRPr lang="en-US" altLang="zh-CN" sz="3100" b="1">
              <a:solidFill>
                <a:schemeClr val="bg1"/>
              </a:solidFill>
              <a:latin typeface="微软雅黑" pitchFamily="34" charset="-122"/>
              <a:ea typeface="微软雅黑" pitchFamily="34" charset="-122"/>
            </a:endParaRPr>
          </a:p>
        </p:txBody>
      </p:sp>
      <p:sp>
        <p:nvSpPr>
          <p:cNvPr id="5" name="直角三角形 4"/>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29"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698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100" b="1">
              <a:solidFill>
                <a:schemeClr val="bg1"/>
              </a:solidFill>
              <a:latin typeface="微软雅黑" pitchFamily="34" charset="-122"/>
              <a:ea typeface="微软雅黑" pitchFamily="34" charset="-122"/>
            </a:endParaRPr>
          </a:p>
        </p:txBody>
      </p:sp>
      <p:sp>
        <p:nvSpPr>
          <p:cNvPr id="22535" name="文本框 15"/>
          <p:cNvSpPr txBox="1">
            <a:spLocks noChangeArrowheads="1"/>
          </p:cNvSpPr>
          <p:nvPr/>
        </p:nvSpPr>
        <p:spPr bwMode="auto">
          <a:xfrm>
            <a:off x="192088" y="257175"/>
            <a:ext cx="4732337" cy="565150"/>
          </a:xfrm>
          <a:prstGeom prst="rect">
            <a:avLst/>
          </a:prstGeom>
          <a:noFill/>
          <a:ln w="9525">
            <a:noFill/>
            <a:miter lim="800000"/>
          </a:ln>
        </p:spPr>
        <p:txBody>
          <a:bodyPr>
            <a:spAutoFit/>
          </a:bodyPr>
          <a:lstStyle/>
          <a:p>
            <a:endParaRPr lang="zh-CN" altLang="en-US" sz="3100" b="1">
              <a:solidFill>
                <a:schemeClr val="bg1"/>
              </a:solidFill>
              <a:latin typeface="微软雅黑" pitchFamily="34" charset="-122"/>
              <a:ea typeface="微软雅黑" pitchFamily="34" charset="-122"/>
            </a:endParaRPr>
          </a:p>
        </p:txBody>
      </p:sp>
      <p:sp>
        <p:nvSpPr>
          <p:cNvPr id="19" name="直角三角形 18"/>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rgbClr val="FFFFFF"/>
              </a:solidFill>
              <a:ea typeface="微软雅黑" pitchFamily="34" charset="-122"/>
            </a:endParaRPr>
          </a:p>
        </p:txBody>
      </p:sp>
      <p:sp>
        <p:nvSpPr>
          <p:cNvPr id="22538" name="文本框 12"/>
          <p:cNvSpPr txBox="1">
            <a:spLocks noChangeArrowheads="1"/>
          </p:cNvSpPr>
          <p:nvPr/>
        </p:nvSpPr>
        <p:spPr bwMode="auto">
          <a:xfrm>
            <a:off x="0" y="271463"/>
            <a:ext cx="6491288" cy="457200"/>
          </a:xfrm>
          <a:prstGeom prst="rect">
            <a:avLst/>
          </a:prstGeom>
          <a:noFill/>
          <a:ln w="9525">
            <a:noFill/>
            <a:miter lim="800000"/>
          </a:ln>
        </p:spPr>
        <p:txBody>
          <a:bodyPr>
            <a:spAutoFit/>
          </a:bodyPr>
          <a:lstStyle/>
          <a:p>
            <a:r>
              <a:rPr lang="zh-CN" altLang="en-US" sz="2400" b="1">
                <a:solidFill>
                  <a:schemeClr val="bg1"/>
                </a:solidFill>
                <a:latin typeface="微软雅黑" pitchFamily="34" charset="-122"/>
                <a:ea typeface="微软雅黑" pitchFamily="34" charset="-122"/>
              </a:rPr>
              <a:t>青霉素过敏试验和过敏反应的处理</a:t>
            </a:r>
          </a:p>
        </p:txBody>
      </p:sp>
      <p:sp>
        <p:nvSpPr>
          <p:cNvPr id="22539" name="Rectangle 15"/>
          <p:cNvSpPr>
            <a:spLocks noChangeArrowheads="1"/>
          </p:cNvSpPr>
          <p:nvPr/>
        </p:nvSpPr>
        <p:spPr bwMode="auto">
          <a:xfrm>
            <a:off x="1311275" y="2205038"/>
            <a:ext cx="9424988" cy="3162300"/>
          </a:xfrm>
          <a:prstGeom prst="rect">
            <a:avLst/>
          </a:prstGeom>
          <a:noFill/>
          <a:ln w="9525">
            <a:noFill/>
            <a:miter lim="800000"/>
          </a:ln>
        </p:spPr>
        <p:txBody>
          <a:bodyPr anchor="ctr">
            <a:spAutoFit/>
          </a:bodyPr>
          <a:lstStyle/>
          <a:p>
            <a:pPr>
              <a:lnSpc>
                <a:spcPct val="140000"/>
              </a:lnSpc>
              <a:buFont typeface="Wingdings" pitchFamily="2" charset="2"/>
              <a:buChar char="u"/>
            </a:pPr>
            <a:r>
              <a:rPr lang="zh-CN" altLang="en-US" sz="2400" b="1">
                <a:solidFill>
                  <a:srgbClr val="0066FF"/>
                </a:solidFill>
                <a:latin typeface="微软雅黑" pitchFamily="34" charset="-122"/>
                <a:ea typeface="微软雅黑" pitchFamily="34" charset="-122"/>
              </a:rPr>
              <a:t>青霉素具有杀菌力强、毒性低的特点，临床应用广泛</a:t>
            </a:r>
          </a:p>
          <a:p>
            <a:pPr>
              <a:lnSpc>
                <a:spcPct val="140000"/>
              </a:lnSpc>
              <a:buFont typeface="Wingdings" pitchFamily="2" charset="2"/>
              <a:buChar char="u"/>
            </a:pPr>
            <a:r>
              <a:rPr lang="zh-CN" altLang="en-US" sz="2400" b="1">
                <a:solidFill>
                  <a:srgbClr val="0066FF"/>
                </a:solidFill>
                <a:latin typeface="微软雅黑" pitchFamily="34" charset="-122"/>
                <a:ea typeface="微软雅黑" pitchFamily="34" charset="-122"/>
              </a:rPr>
              <a:t>青霉素易致过敏反应，人群中有</a:t>
            </a:r>
            <a:r>
              <a:rPr lang="en-US" altLang="zh-CN" sz="2400" b="1">
                <a:solidFill>
                  <a:srgbClr val="0066FF"/>
                </a:solidFill>
                <a:latin typeface="微软雅黑" pitchFamily="34" charset="-122"/>
                <a:ea typeface="微软雅黑" pitchFamily="34" charset="-122"/>
              </a:rPr>
              <a:t>3</a:t>
            </a:r>
            <a:r>
              <a:rPr lang="zh-CN" altLang="en-US" sz="2400" b="1">
                <a:solidFill>
                  <a:srgbClr val="0066FF"/>
                </a:solidFill>
                <a:latin typeface="微软雅黑" pitchFamily="34" charset="-122"/>
                <a:ea typeface="微软雅黑" pitchFamily="34" charset="-122"/>
              </a:rPr>
              <a:t>％～</a:t>
            </a:r>
            <a:r>
              <a:rPr lang="en-US" altLang="zh-CN" sz="2400" b="1">
                <a:solidFill>
                  <a:srgbClr val="0066FF"/>
                </a:solidFill>
                <a:latin typeface="微软雅黑" pitchFamily="34" charset="-122"/>
                <a:ea typeface="微软雅黑" pitchFamily="34" charset="-122"/>
              </a:rPr>
              <a:t>6</a:t>
            </a:r>
            <a:r>
              <a:rPr lang="zh-CN" altLang="en-US" sz="2400" b="1">
                <a:solidFill>
                  <a:srgbClr val="0066FF"/>
                </a:solidFill>
                <a:latin typeface="微软雅黑" pitchFamily="34" charset="-122"/>
                <a:ea typeface="微软雅黑" pitchFamily="34" charset="-122"/>
              </a:rPr>
              <a:t>％对青霉素过敏</a:t>
            </a:r>
          </a:p>
          <a:p>
            <a:pPr>
              <a:lnSpc>
                <a:spcPct val="140000"/>
              </a:lnSpc>
              <a:buFont typeface="Wingdings" pitchFamily="2" charset="2"/>
              <a:buChar char="u"/>
            </a:pPr>
            <a:r>
              <a:rPr lang="zh-CN" altLang="en-US" sz="2400" b="1">
                <a:solidFill>
                  <a:srgbClr val="0066FF"/>
                </a:solidFill>
                <a:latin typeface="微软雅黑" pitchFamily="34" charset="-122"/>
                <a:ea typeface="微软雅黑" pitchFamily="34" charset="-122"/>
              </a:rPr>
              <a:t>多发生于多次接受青霉素治疗者，偶见于初次用药的患者，而且任何年龄、任何剂型和剂量、任何给药途径均可发生过敏反应</a:t>
            </a:r>
          </a:p>
          <a:p>
            <a:pPr>
              <a:lnSpc>
                <a:spcPct val="140000"/>
              </a:lnSpc>
              <a:buFont typeface="Wingdings" pitchFamily="2" charset="2"/>
              <a:buChar char="u"/>
            </a:pPr>
            <a:r>
              <a:rPr lang="zh-CN" altLang="en-US" sz="2400" b="1">
                <a:solidFill>
                  <a:srgbClr val="0066FF"/>
                </a:solidFill>
                <a:latin typeface="微软雅黑" pitchFamily="34" charset="-122"/>
                <a:ea typeface="微软雅黑" pitchFamily="34" charset="-122"/>
              </a:rPr>
              <a:t>因此在使用青霉素前都应先做过敏试验，试验结果阴性者方可用药。同时要加强青霉素使用前后的监测。</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657" name="组合 2"/>
          <p:cNvGrpSpPr/>
          <p:nvPr/>
        </p:nvGrpSpPr>
        <p:grpSpPr bwMode="auto">
          <a:xfrm>
            <a:off x="896938" y="1706563"/>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3"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663" name="文本框 15"/>
          <p:cNvSpPr txBox="1">
            <a:spLocks noChangeArrowheads="1"/>
          </p:cNvSpPr>
          <p:nvPr/>
        </p:nvSpPr>
        <p:spPr bwMode="auto">
          <a:xfrm>
            <a:off x="704850" y="285750"/>
            <a:ext cx="5675313" cy="596900"/>
          </a:xfrm>
          <a:prstGeom prst="rect">
            <a:avLst/>
          </a:prstGeom>
          <a:noFill/>
          <a:ln w="9525">
            <a:noFill/>
            <a:miter lim="800000"/>
          </a:ln>
        </p:spPr>
        <p:txBody>
          <a:bodyPr>
            <a:spAutoFit/>
          </a:bodyPr>
          <a:lstStyle/>
          <a:p>
            <a:r>
              <a:rPr lang="zh-CN" altLang="en-US" sz="3100" b="1">
                <a:solidFill>
                  <a:schemeClr val="bg1"/>
                </a:solidFill>
                <a:latin typeface="微软雅黑" pitchFamily="34" charset="-122"/>
                <a:ea typeface="微软雅黑" pitchFamily="34" charset="-122"/>
              </a:rPr>
              <a:t>五、碘过敏试验法</a:t>
            </a:r>
            <a:endParaRPr lang="en-US" altLang="zh-CN" sz="3100" b="1">
              <a:solidFill>
                <a:schemeClr val="bg1"/>
              </a:solidFill>
              <a:latin typeface="微软雅黑" pitchFamily="34" charset="-122"/>
              <a:ea typeface="微软雅黑" pitchFamily="34" charset="-122"/>
            </a:endParaRPr>
          </a:p>
        </p:txBody>
      </p:sp>
      <p:sp>
        <p:nvSpPr>
          <p:cNvPr id="19" name="直角三角形 18"/>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b="1">
                <a:solidFill>
                  <a:srgbClr val="FFFFFF"/>
                </a:solidFill>
                <a:ea typeface="微软雅黑" pitchFamily="34" charset="-122"/>
              </a:rPr>
              <a:t>试验方法与结果判断</a:t>
            </a:r>
          </a:p>
        </p:txBody>
      </p:sp>
      <p:sp>
        <p:nvSpPr>
          <p:cNvPr id="70666" name="Rectangle 13"/>
          <p:cNvSpPr>
            <a:spLocks noChangeArrowheads="1"/>
          </p:cNvSpPr>
          <p:nvPr/>
        </p:nvSpPr>
        <p:spPr bwMode="auto">
          <a:xfrm>
            <a:off x="1250950" y="2671763"/>
            <a:ext cx="488950" cy="519112"/>
          </a:xfrm>
          <a:prstGeom prst="rect">
            <a:avLst/>
          </a:prstGeom>
          <a:noFill/>
          <a:ln w="9525">
            <a:noFill/>
            <a:miter lim="800000"/>
          </a:ln>
        </p:spPr>
        <p:txBody>
          <a:bodyPr wrap="none" anchor="ctr">
            <a:spAutoFit/>
          </a:bodyPr>
          <a:lstStyle/>
          <a:p>
            <a:endParaRPr lang="zh-CN" altLang="en-US" sz="2800">
              <a:solidFill>
                <a:srgbClr val="0066FF"/>
              </a:solidFill>
              <a:latin typeface="微软雅黑" pitchFamily="34" charset="-122"/>
              <a:ea typeface="微软雅黑" pitchFamily="34" charset="-122"/>
            </a:endParaRPr>
          </a:p>
        </p:txBody>
      </p:sp>
      <p:sp>
        <p:nvSpPr>
          <p:cNvPr id="79886" name="Rectangle 14"/>
          <p:cNvSpPr>
            <a:spLocks noChangeArrowheads="1"/>
          </p:cNvSpPr>
          <p:nvPr/>
        </p:nvSpPr>
        <p:spPr bwMode="auto">
          <a:xfrm>
            <a:off x="1262063" y="2282349"/>
            <a:ext cx="8823325" cy="548640"/>
          </a:xfrm>
          <a:prstGeom prst="rect">
            <a:avLst/>
          </a:prstGeom>
          <a:noFill/>
          <a:ln w="9525">
            <a:noFill/>
            <a:miter lim="800000"/>
          </a:ln>
        </p:spPr>
        <p:txBody>
          <a:bodyPr wrap="none" anchor="ctr">
            <a:spAutoFit/>
          </a:bodyPr>
          <a:lstStyle/>
          <a:p>
            <a:r>
              <a:rPr lang="zh-CN" altLang="en-US" sz="2800" b="1">
                <a:solidFill>
                  <a:srgbClr val="0066FF"/>
                </a:solidFill>
                <a:latin typeface="微软雅黑" pitchFamily="34" charset="-122"/>
                <a:ea typeface="微软雅黑" pitchFamily="34" charset="-122"/>
              </a:rPr>
              <a:t>在造影前须做过敏试验，阴性者，方可做碘造影检查。 </a:t>
            </a:r>
          </a:p>
        </p:txBody>
      </p:sp>
      <p:sp>
        <p:nvSpPr>
          <p:cNvPr id="79887" name="Rectangle 15"/>
          <p:cNvSpPr>
            <a:spLocks noChangeArrowheads="1"/>
          </p:cNvSpPr>
          <p:nvPr/>
        </p:nvSpPr>
        <p:spPr bwMode="auto">
          <a:xfrm>
            <a:off x="1363663" y="2837816"/>
            <a:ext cx="2705735" cy="1626870"/>
          </a:xfrm>
          <a:prstGeom prst="rect">
            <a:avLst/>
          </a:prstGeom>
          <a:noFill/>
          <a:ln w="9525">
            <a:noFill/>
            <a:miter lim="800000"/>
          </a:ln>
        </p:spPr>
        <p:txBody>
          <a:bodyPr wrap="none" anchor="ctr">
            <a:spAutoFit/>
          </a:bodyPr>
          <a:lstStyle/>
          <a:p>
            <a:pPr defTabSz="-635">
              <a:lnSpc>
                <a:spcPct val="180000"/>
              </a:lnSpc>
              <a:tabLst>
                <a:tab pos="533400" algn="l"/>
              </a:tabLst>
            </a:pPr>
            <a:r>
              <a:rPr lang="en-US" altLang="zh-CN" sz="2800" b="1">
                <a:solidFill>
                  <a:srgbClr val="0066FF"/>
                </a:solidFill>
                <a:latin typeface="微软雅黑" pitchFamily="34" charset="-122"/>
                <a:ea typeface="微软雅黑" pitchFamily="34" charset="-122"/>
              </a:rPr>
              <a:t>1.  </a:t>
            </a:r>
            <a:r>
              <a:rPr lang="zh-CN" altLang="en-US" sz="2800" b="1">
                <a:solidFill>
                  <a:srgbClr val="0066FF"/>
                </a:solidFill>
                <a:latin typeface="微软雅黑" pitchFamily="34" charset="-122"/>
                <a:ea typeface="微软雅黑" pitchFamily="34" charset="-122"/>
              </a:rPr>
              <a:t>皮内注射法  </a:t>
            </a:r>
          </a:p>
          <a:p>
            <a:pPr defTabSz="-635">
              <a:lnSpc>
                <a:spcPct val="180000"/>
              </a:lnSpc>
              <a:tabLst>
                <a:tab pos="533400" algn="l"/>
              </a:tabLst>
            </a:pPr>
            <a:r>
              <a:rPr lang="en-US" altLang="zh-CN" sz="2800" b="1">
                <a:solidFill>
                  <a:srgbClr val="0066FF"/>
                </a:solidFill>
                <a:latin typeface="微软雅黑" pitchFamily="34" charset="-122"/>
                <a:ea typeface="微软雅黑" pitchFamily="34" charset="-122"/>
              </a:rPr>
              <a:t>2</a:t>
            </a:r>
            <a:r>
              <a:rPr lang="zh-CN" altLang="en-US" sz="2800" b="1">
                <a:solidFill>
                  <a:srgbClr val="0066FF"/>
                </a:solidFill>
                <a:latin typeface="微软雅黑" pitchFamily="34" charset="-122"/>
                <a:ea typeface="微软雅黑" pitchFamily="34" charset="-122"/>
              </a:rPr>
              <a:t>．静脉注射法</a:t>
            </a:r>
            <a:r>
              <a:rPr lang="zh-CN" altLang="en-US" b="1"/>
              <a:t>  </a:t>
            </a:r>
          </a:p>
        </p:txBody>
      </p:sp>
      <p:sp>
        <p:nvSpPr>
          <p:cNvPr id="79890" name="AutoShape 18"/>
          <p:cNvSpPr>
            <a:spLocks noChangeArrowheads="1"/>
          </p:cNvSpPr>
          <p:nvPr/>
        </p:nvSpPr>
        <p:spPr bwMode="auto">
          <a:xfrm>
            <a:off x="4238625" y="2851150"/>
            <a:ext cx="6746875" cy="2078038"/>
          </a:xfrm>
          <a:prstGeom prst="wedgeRoundRectCallout">
            <a:avLst>
              <a:gd name="adj1" fmla="val -55861"/>
              <a:gd name="adj2" fmla="val -20208"/>
              <a:gd name="adj3" fmla="val 16667"/>
            </a:avLst>
          </a:prstGeom>
          <a:solidFill>
            <a:schemeClr val="accent1"/>
          </a:solidFill>
          <a:ln w="9525">
            <a:solidFill>
              <a:schemeClr val="tx1"/>
            </a:solidFill>
            <a:miter lim="800000"/>
          </a:ln>
        </p:spPr>
        <p:txBody>
          <a:bodyPr/>
          <a:lstStyle/>
          <a:p>
            <a:pPr algn="ctr"/>
            <a:endParaRPr lang="zh-CN" altLang="en-US"/>
          </a:p>
        </p:txBody>
      </p:sp>
      <p:sp>
        <p:nvSpPr>
          <p:cNvPr id="79891" name="Rectangle 19"/>
          <p:cNvSpPr>
            <a:spLocks noChangeArrowheads="1"/>
          </p:cNvSpPr>
          <p:nvPr/>
        </p:nvSpPr>
        <p:spPr bwMode="auto">
          <a:xfrm>
            <a:off x="4384675" y="2967038"/>
            <a:ext cx="6519863" cy="1946275"/>
          </a:xfrm>
          <a:prstGeom prst="rect">
            <a:avLst/>
          </a:prstGeom>
          <a:noFill/>
          <a:ln w="9525">
            <a:noFill/>
            <a:miter lim="800000"/>
          </a:ln>
        </p:spPr>
        <p:txBody>
          <a:bodyPr anchor="ctr">
            <a:spAutoFit/>
          </a:bodyPr>
          <a:lstStyle/>
          <a:p>
            <a:pPr indent="266700"/>
            <a:r>
              <a:rPr lang="zh-CN" altLang="en-US" sz="2400" b="1">
                <a:solidFill>
                  <a:schemeClr val="bg1"/>
                </a:solidFill>
                <a:latin typeface="微软雅黑" pitchFamily="34" charset="-122"/>
                <a:ea typeface="微软雅黑" pitchFamily="34" charset="-122"/>
              </a:rPr>
              <a:t>（</a:t>
            </a:r>
            <a:r>
              <a:rPr lang="en-US" altLang="zh-CN" sz="2400" b="1">
                <a:solidFill>
                  <a:schemeClr val="bg1"/>
                </a:solidFill>
                <a:latin typeface="微软雅黑" pitchFamily="34" charset="-122"/>
                <a:ea typeface="微软雅黑" pitchFamily="34" charset="-122"/>
              </a:rPr>
              <a:t>1</a:t>
            </a:r>
            <a:r>
              <a:rPr lang="zh-CN" altLang="en-US" sz="2400" b="1">
                <a:solidFill>
                  <a:schemeClr val="bg1"/>
                </a:solidFill>
                <a:latin typeface="微软雅黑" pitchFamily="34" charset="-122"/>
                <a:ea typeface="微软雅黑" pitchFamily="34" charset="-122"/>
              </a:rPr>
              <a:t>）取碘造影剂</a:t>
            </a:r>
            <a:r>
              <a:rPr lang="en-US" altLang="zh-CN" sz="2400" b="1">
                <a:solidFill>
                  <a:schemeClr val="bg1"/>
                </a:solidFill>
                <a:latin typeface="微软雅黑" pitchFamily="34" charset="-122"/>
                <a:ea typeface="微软雅黑" pitchFamily="34" charset="-122"/>
              </a:rPr>
              <a:t>0.1mL</a:t>
            </a:r>
            <a:r>
              <a:rPr lang="zh-CN" altLang="en-US" sz="2400" b="1">
                <a:solidFill>
                  <a:schemeClr val="bg1"/>
                </a:solidFill>
                <a:latin typeface="微软雅黑" pitchFamily="34" charset="-122"/>
                <a:ea typeface="微软雅黑" pitchFamily="34" charset="-122"/>
              </a:rPr>
              <a:t>作皮内注射，观察</a:t>
            </a:r>
            <a:r>
              <a:rPr lang="en-US" altLang="zh-CN" sz="2400" b="1">
                <a:solidFill>
                  <a:schemeClr val="bg1"/>
                </a:solidFill>
                <a:latin typeface="微软雅黑" pitchFamily="34" charset="-122"/>
                <a:ea typeface="微软雅黑" pitchFamily="34" charset="-122"/>
              </a:rPr>
              <a:t>20min</a:t>
            </a:r>
            <a:r>
              <a:rPr lang="zh-CN" altLang="en-US" sz="2400" b="1">
                <a:solidFill>
                  <a:schemeClr val="bg1"/>
                </a:solidFill>
                <a:latin typeface="微软雅黑" pitchFamily="34" charset="-122"/>
                <a:ea typeface="微软雅黑" pitchFamily="34" charset="-122"/>
              </a:rPr>
              <a:t>后，判断试验结果。</a:t>
            </a:r>
          </a:p>
          <a:p>
            <a:pPr indent="266700"/>
            <a:r>
              <a:rPr lang="zh-CN" altLang="en-US" sz="2400" b="1">
                <a:solidFill>
                  <a:schemeClr val="bg1"/>
                </a:solidFill>
                <a:latin typeface="微软雅黑" pitchFamily="34" charset="-122"/>
                <a:ea typeface="微软雅黑" pitchFamily="34" charset="-122"/>
              </a:rPr>
              <a:t>（</a:t>
            </a:r>
            <a:r>
              <a:rPr lang="en-US" altLang="zh-CN" sz="2400" b="1">
                <a:solidFill>
                  <a:schemeClr val="bg1"/>
                </a:solidFill>
                <a:latin typeface="微软雅黑" pitchFamily="34" charset="-122"/>
                <a:ea typeface="微软雅黑" pitchFamily="34" charset="-122"/>
              </a:rPr>
              <a:t>2</a:t>
            </a:r>
            <a:r>
              <a:rPr lang="zh-CN" altLang="en-US" sz="2400" b="1">
                <a:solidFill>
                  <a:schemeClr val="bg1"/>
                </a:solidFill>
                <a:latin typeface="微软雅黑" pitchFamily="34" charset="-122"/>
                <a:ea typeface="微软雅黑" pitchFamily="34" charset="-122"/>
              </a:rPr>
              <a:t>）结果判断</a:t>
            </a:r>
            <a:r>
              <a:rPr lang="en-US" altLang="zh-CN" sz="2400" b="1">
                <a:solidFill>
                  <a:schemeClr val="bg1"/>
                </a:solidFill>
                <a:latin typeface="微软雅黑" pitchFamily="34" charset="-122"/>
                <a:ea typeface="微软雅黑" pitchFamily="34" charset="-122"/>
              </a:rPr>
              <a:t>: </a:t>
            </a:r>
            <a:r>
              <a:rPr lang="zh-CN" altLang="en-US" sz="2400" b="1">
                <a:solidFill>
                  <a:schemeClr val="bg1"/>
                </a:solidFill>
                <a:latin typeface="微软雅黑" pitchFamily="34" charset="-122"/>
                <a:ea typeface="微软雅黑" pitchFamily="34" charset="-122"/>
              </a:rPr>
              <a:t>阴性者皮试局部无变化；阳性者皮试局部有红肿、硬块，皮丘直径大于</a:t>
            </a:r>
            <a:r>
              <a:rPr lang="en-US" altLang="zh-CN" sz="2400" b="1">
                <a:solidFill>
                  <a:schemeClr val="bg1"/>
                </a:solidFill>
                <a:latin typeface="微软雅黑" pitchFamily="34" charset="-122"/>
                <a:ea typeface="微软雅黑" pitchFamily="34" charset="-122"/>
              </a:rPr>
              <a:t>1cm</a:t>
            </a:r>
            <a:r>
              <a:rPr lang="zh-CN" altLang="en-US" sz="2400" b="1">
                <a:solidFill>
                  <a:schemeClr val="bg1"/>
                </a:solidFill>
                <a:latin typeface="微软雅黑" pitchFamily="34" charset="-122"/>
                <a:ea typeface="微软雅黑" pitchFamily="34" charset="-122"/>
              </a:rPr>
              <a:t>，或有其他全身表现。</a:t>
            </a:r>
          </a:p>
        </p:txBody>
      </p:sp>
      <p:sp>
        <p:nvSpPr>
          <p:cNvPr id="70676" name="AutoShape 20"/>
          <p:cNvSpPr>
            <a:spLocks noChangeArrowheads="1"/>
          </p:cNvSpPr>
          <p:nvPr/>
        </p:nvSpPr>
        <p:spPr bwMode="auto">
          <a:xfrm>
            <a:off x="4529138" y="3092450"/>
            <a:ext cx="6456362" cy="2035175"/>
          </a:xfrm>
          <a:prstGeom prst="wedgeRoundRectCallout">
            <a:avLst>
              <a:gd name="adj1" fmla="val -59787"/>
              <a:gd name="adj2" fmla="val 2495"/>
              <a:gd name="adj3" fmla="val 16667"/>
            </a:avLst>
          </a:prstGeom>
          <a:solidFill>
            <a:schemeClr val="accent1"/>
          </a:solidFill>
          <a:ln w="9525">
            <a:solidFill>
              <a:schemeClr val="tx1"/>
            </a:solidFill>
            <a:miter lim="800000"/>
          </a:ln>
        </p:spPr>
        <p:txBody>
          <a:bodyPr/>
          <a:lstStyle/>
          <a:p>
            <a:r>
              <a:rPr lang="zh-CN" altLang="en-US" sz="2400" b="1">
                <a:solidFill>
                  <a:schemeClr val="bg1"/>
                </a:solidFill>
                <a:latin typeface="微软雅黑" pitchFamily="34" charset="-122"/>
                <a:ea typeface="微软雅黑" pitchFamily="34" charset="-122"/>
              </a:rPr>
              <a:t>（</a:t>
            </a:r>
            <a:r>
              <a:rPr lang="en-US" altLang="zh-CN" sz="2400" b="1">
                <a:solidFill>
                  <a:schemeClr val="bg1"/>
                </a:solidFill>
                <a:latin typeface="微软雅黑" pitchFamily="34" charset="-122"/>
                <a:ea typeface="微软雅黑" pitchFamily="34" charset="-122"/>
              </a:rPr>
              <a:t>1</a:t>
            </a:r>
            <a:r>
              <a:rPr lang="zh-CN" altLang="en-US" sz="2400" b="1">
                <a:solidFill>
                  <a:schemeClr val="bg1"/>
                </a:solidFill>
                <a:latin typeface="微软雅黑" pitchFamily="34" charset="-122"/>
                <a:ea typeface="微软雅黑" pitchFamily="34" charset="-122"/>
              </a:rPr>
              <a:t>）取碘造影剂（</a:t>
            </a:r>
            <a:r>
              <a:rPr lang="en-US" altLang="zh-CN" sz="2400" b="1">
                <a:solidFill>
                  <a:schemeClr val="bg1"/>
                </a:solidFill>
                <a:latin typeface="微软雅黑" pitchFamily="34" charset="-122"/>
                <a:ea typeface="微软雅黑" pitchFamily="34" charset="-122"/>
              </a:rPr>
              <a:t>30</a:t>
            </a:r>
            <a:r>
              <a:rPr lang="zh-CN" altLang="en-US" sz="2400" b="1">
                <a:solidFill>
                  <a:schemeClr val="bg1"/>
                </a:solidFill>
                <a:latin typeface="微软雅黑" pitchFamily="34" charset="-122"/>
                <a:ea typeface="微软雅黑" pitchFamily="34" charset="-122"/>
              </a:rPr>
              <a:t>％泛影葡胺）</a:t>
            </a:r>
            <a:r>
              <a:rPr lang="en-US" altLang="zh-CN" sz="2400" b="1">
                <a:solidFill>
                  <a:schemeClr val="bg1"/>
                </a:solidFill>
                <a:latin typeface="微软雅黑" pitchFamily="34" charset="-122"/>
                <a:ea typeface="微软雅黑" pitchFamily="34" charset="-122"/>
              </a:rPr>
              <a:t>1mL</a:t>
            </a:r>
            <a:r>
              <a:rPr lang="zh-CN" altLang="en-US" sz="2400" b="1">
                <a:solidFill>
                  <a:schemeClr val="bg1"/>
                </a:solidFill>
                <a:latin typeface="微软雅黑" pitchFamily="34" charset="-122"/>
                <a:ea typeface="微软雅黑" pitchFamily="34" charset="-122"/>
              </a:rPr>
              <a:t>，于静脉内缓慢注射，观察</a:t>
            </a:r>
            <a:r>
              <a:rPr lang="en-US" altLang="zh-CN" sz="2400" b="1">
                <a:solidFill>
                  <a:schemeClr val="bg1"/>
                </a:solidFill>
                <a:latin typeface="微软雅黑" pitchFamily="34" charset="-122"/>
                <a:ea typeface="微软雅黑" pitchFamily="34" charset="-122"/>
              </a:rPr>
              <a:t>5</a:t>
            </a:r>
            <a:r>
              <a:rPr lang="zh-CN" altLang="en-US" sz="2400" b="1">
                <a:solidFill>
                  <a:schemeClr val="bg1"/>
                </a:solidFill>
                <a:latin typeface="微软雅黑" pitchFamily="34" charset="-122"/>
                <a:ea typeface="微软雅黑" pitchFamily="34" charset="-122"/>
              </a:rPr>
              <a:t>～</a:t>
            </a:r>
            <a:r>
              <a:rPr lang="en-US" altLang="zh-CN" sz="2400" b="1">
                <a:solidFill>
                  <a:schemeClr val="bg1"/>
                </a:solidFill>
                <a:latin typeface="微软雅黑" pitchFamily="34" charset="-122"/>
                <a:ea typeface="微软雅黑" pitchFamily="34" charset="-122"/>
              </a:rPr>
              <a:t>10min</a:t>
            </a:r>
            <a:r>
              <a:rPr lang="zh-CN" altLang="en-US" sz="2400" b="1">
                <a:solidFill>
                  <a:schemeClr val="bg1"/>
                </a:solidFill>
                <a:latin typeface="微软雅黑" pitchFamily="34" charset="-122"/>
                <a:ea typeface="微软雅黑" pitchFamily="34" charset="-122"/>
              </a:rPr>
              <a:t>后判断试验结果。</a:t>
            </a:r>
          </a:p>
          <a:p>
            <a:r>
              <a:rPr lang="zh-CN" altLang="en-US" sz="2400" b="1">
                <a:solidFill>
                  <a:schemeClr val="bg1"/>
                </a:solidFill>
                <a:latin typeface="微软雅黑" pitchFamily="34" charset="-122"/>
                <a:ea typeface="微软雅黑" pitchFamily="34" charset="-122"/>
              </a:rPr>
              <a:t>（</a:t>
            </a:r>
            <a:r>
              <a:rPr lang="en-US" altLang="zh-CN" sz="2400" b="1">
                <a:solidFill>
                  <a:schemeClr val="bg1"/>
                </a:solidFill>
                <a:latin typeface="微软雅黑" pitchFamily="34" charset="-122"/>
                <a:ea typeface="微软雅黑" pitchFamily="34" charset="-122"/>
              </a:rPr>
              <a:t>2</a:t>
            </a:r>
            <a:r>
              <a:rPr lang="zh-CN" altLang="en-US" sz="2400" b="1">
                <a:solidFill>
                  <a:schemeClr val="bg1"/>
                </a:solidFill>
                <a:latin typeface="微软雅黑" pitchFamily="34" charset="-122"/>
                <a:ea typeface="微软雅黑" pitchFamily="34" charset="-122"/>
              </a:rPr>
              <a:t>）结果判断：阴性者无任何不适；</a:t>
            </a:r>
            <a:r>
              <a:rPr lang="zh-CN" altLang="en-US" sz="2400" b="1">
                <a:solidFill>
                  <a:srgbClr val="C14382"/>
                </a:solidFill>
                <a:latin typeface="微软雅黑" pitchFamily="34" charset="-122"/>
                <a:ea typeface="微软雅黑" pitchFamily="34" charset="-122"/>
              </a:rPr>
              <a:t>阳性</a:t>
            </a:r>
            <a:r>
              <a:rPr lang="zh-CN" altLang="en-US" sz="2400" b="1">
                <a:solidFill>
                  <a:schemeClr val="bg1"/>
                </a:solidFill>
                <a:latin typeface="微软雅黑" pitchFamily="34" charset="-122"/>
                <a:ea typeface="微软雅黑" pitchFamily="34" charset="-122"/>
              </a:rPr>
              <a:t>者有血压、脉搏、呼吸和面色改变。</a:t>
            </a:r>
          </a:p>
          <a:p>
            <a:pPr algn="ctr"/>
            <a:endParaRPr lang="zh-CN" altLang="en-US" sz="2400" b="1">
              <a:solidFill>
                <a:schemeClr val="bg1"/>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9886"/>
                                        </p:tgtEl>
                                        <p:attrNameLst>
                                          <p:attrName>style.visibility</p:attrName>
                                        </p:attrNameLst>
                                      </p:cBhvr>
                                      <p:to>
                                        <p:strVal val="visible"/>
                                      </p:to>
                                    </p:set>
                                    <p:anim calcmode="lin" valueType="num">
                                      <p:cBhvr additive="base">
                                        <p:cTn id="7" dur="500" fill="hold"/>
                                        <p:tgtEl>
                                          <p:spTgt spid="79886"/>
                                        </p:tgtEl>
                                        <p:attrNameLst>
                                          <p:attrName>ppt_x</p:attrName>
                                        </p:attrNameLst>
                                      </p:cBhvr>
                                      <p:tavLst>
                                        <p:tav tm="0">
                                          <p:val>
                                            <p:strVal val="#ppt_x"/>
                                          </p:val>
                                        </p:tav>
                                        <p:tav tm="100000">
                                          <p:val>
                                            <p:strVal val="#ppt_x"/>
                                          </p:val>
                                        </p:tav>
                                      </p:tavLst>
                                    </p:anim>
                                    <p:anim calcmode="lin" valueType="num">
                                      <p:cBhvr additive="base">
                                        <p:cTn id="8" dur="500" fill="hold"/>
                                        <p:tgtEl>
                                          <p:spTgt spid="7988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9887">
                                            <p:txEl>
                                              <p:pRg st="0" end="0"/>
                                            </p:txEl>
                                          </p:spTgt>
                                        </p:tgtEl>
                                        <p:attrNameLst>
                                          <p:attrName>style.visibility</p:attrName>
                                        </p:attrNameLst>
                                      </p:cBhvr>
                                      <p:to>
                                        <p:strVal val="visible"/>
                                      </p:to>
                                    </p:set>
                                    <p:anim calcmode="lin" valueType="num">
                                      <p:cBhvr additive="base">
                                        <p:cTn id="13" dur="500" fill="hold"/>
                                        <p:tgtEl>
                                          <p:spTgt spid="7988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9887">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79891"/>
                                        </p:tgtEl>
                                        <p:attrNameLst>
                                          <p:attrName>style.visibility</p:attrName>
                                        </p:attrNameLst>
                                      </p:cBhvr>
                                      <p:to>
                                        <p:strVal val="visible"/>
                                      </p:to>
                                    </p:set>
                                    <p:anim calcmode="lin" valueType="num">
                                      <p:cBhvr additive="base">
                                        <p:cTn id="17" dur="500" fill="hold"/>
                                        <p:tgtEl>
                                          <p:spTgt spid="79891"/>
                                        </p:tgtEl>
                                        <p:attrNameLst>
                                          <p:attrName>ppt_x</p:attrName>
                                        </p:attrNameLst>
                                      </p:cBhvr>
                                      <p:tavLst>
                                        <p:tav tm="0">
                                          <p:val>
                                            <p:strVal val="#ppt_x"/>
                                          </p:val>
                                        </p:tav>
                                        <p:tav tm="100000">
                                          <p:val>
                                            <p:strVal val="#ppt_x"/>
                                          </p:val>
                                        </p:tav>
                                      </p:tavLst>
                                    </p:anim>
                                    <p:anim calcmode="lin" valueType="num">
                                      <p:cBhvr additive="base">
                                        <p:cTn id="18" dur="500" fill="hold"/>
                                        <p:tgtEl>
                                          <p:spTgt spid="79891"/>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9890"/>
                                        </p:tgtEl>
                                        <p:attrNameLst>
                                          <p:attrName>style.visibility</p:attrName>
                                        </p:attrNameLst>
                                      </p:cBhvr>
                                      <p:to>
                                        <p:strVal val="visible"/>
                                      </p:to>
                                    </p:set>
                                    <p:anim calcmode="lin" valueType="num">
                                      <p:cBhvr additive="base">
                                        <p:cTn id="21" dur="500" fill="hold"/>
                                        <p:tgtEl>
                                          <p:spTgt spid="79890"/>
                                        </p:tgtEl>
                                        <p:attrNameLst>
                                          <p:attrName>ppt_x</p:attrName>
                                        </p:attrNameLst>
                                      </p:cBhvr>
                                      <p:tavLst>
                                        <p:tav tm="0">
                                          <p:val>
                                            <p:strVal val="#ppt_x"/>
                                          </p:val>
                                        </p:tav>
                                        <p:tav tm="100000">
                                          <p:val>
                                            <p:strVal val="#ppt_x"/>
                                          </p:val>
                                        </p:tav>
                                      </p:tavLst>
                                    </p:anim>
                                    <p:anim calcmode="lin" valueType="num">
                                      <p:cBhvr additive="base">
                                        <p:cTn id="22" dur="500" fill="hold"/>
                                        <p:tgtEl>
                                          <p:spTgt spid="7989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xit" presetSubtype="4" fill="hold" grpId="1" nodeType="clickEffect">
                                  <p:stCondLst>
                                    <p:cond delay="0"/>
                                  </p:stCondLst>
                                  <p:childTnLst>
                                    <p:anim calcmode="lin" valueType="num">
                                      <p:cBhvr additive="base">
                                        <p:cTn id="26" dur="500"/>
                                        <p:tgtEl>
                                          <p:spTgt spid="79890"/>
                                        </p:tgtEl>
                                        <p:attrNameLst>
                                          <p:attrName>ppt_x</p:attrName>
                                        </p:attrNameLst>
                                      </p:cBhvr>
                                      <p:tavLst>
                                        <p:tav tm="0">
                                          <p:val>
                                            <p:strVal val="ppt_x"/>
                                          </p:val>
                                        </p:tav>
                                        <p:tav tm="100000">
                                          <p:val>
                                            <p:strVal val="ppt_x"/>
                                          </p:val>
                                        </p:tav>
                                      </p:tavLst>
                                    </p:anim>
                                    <p:anim calcmode="lin" valueType="num">
                                      <p:cBhvr additive="base">
                                        <p:cTn id="27" dur="500"/>
                                        <p:tgtEl>
                                          <p:spTgt spid="79890"/>
                                        </p:tgtEl>
                                        <p:attrNameLst>
                                          <p:attrName>ppt_y</p:attrName>
                                        </p:attrNameLst>
                                      </p:cBhvr>
                                      <p:tavLst>
                                        <p:tav tm="0">
                                          <p:val>
                                            <p:strVal val="ppt_y"/>
                                          </p:val>
                                        </p:tav>
                                        <p:tav tm="100000">
                                          <p:val>
                                            <p:strVal val="1+ppt_h/2"/>
                                          </p:val>
                                        </p:tav>
                                      </p:tavLst>
                                    </p:anim>
                                    <p:set>
                                      <p:cBhvr>
                                        <p:cTn id="28" dur="1" fill="hold">
                                          <p:stCondLst>
                                            <p:cond delay="499"/>
                                          </p:stCondLst>
                                        </p:cTn>
                                        <p:tgtEl>
                                          <p:spTgt spid="79890"/>
                                        </p:tgtEl>
                                        <p:attrNameLst>
                                          <p:attrName>style.visibility</p:attrName>
                                        </p:attrNameLst>
                                      </p:cBhvr>
                                      <p:to>
                                        <p:strVal val="hidden"/>
                                      </p:to>
                                    </p:set>
                                  </p:childTnLst>
                                </p:cTn>
                              </p:par>
                              <p:par>
                                <p:cTn id="29" presetID="2" presetClass="exit" presetSubtype="4" fill="hold" grpId="1" nodeType="withEffect">
                                  <p:stCondLst>
                                    <p:cond delay="0"/>
                                  </p:stCondLst>
                                  <p:childTnLst>
                                    <p:anim calcmode="lin" valueType="num">
                                      <p:cBhvr additive="base">
                                        <p:cTn id="30" dur="500"/>
                                        <p:tgtEl>
                                          <p:spTgt spid="79891"/>
                                        </p:tgtEl>
                                        <p:attrNameLst>
                                          <p:attrName>ppt_x</p:attrName>
                                        </p:attrNameLst>
                                      </p:cBhvr>
                                      <p:tavLst>
                                        <p:tav tm="0">
                                          <p:val>
                                            <p:strVal val="ppt_x"/>
                                          </p:val>
                                        </p:tav>
                                        <p:tav tm="100000">
                                          <p:val>
                                            <p:strVal val="ppt_x"/>
                                          </p:val>
                                        </p:tav>
                                      </p:tavLst>
                                    </p:anim>
                                    <p:anim calcmode="lin" valueType="num">
                                      <p:cBhvr additive="base">
                                        <p:cTn id="31" dur="500"/>
                                        <p:tgtEl>
                                          <p:spTgt spid="79891"/>
                                        </p:tgtEl>
                                        <p:attrNameLst>
                                          <p:attrName>ppt_y</p:attrName>
                                        </p:attrNameLst>
                                      </p:cBhvr>
                                      <p:tavLst>
                                        <p:tav tm="0">
                                          <p:val>
                                            <p:strVal val="ppt_y"/>
                                          </p:val>
                                        </p:tav>
                                        <p:tav tm="100000">
                                          <p:val>
                                            <p:strVal val="1+ppt_h/2"/>
                                          </p:val>
                                        </p:tav>
                                      </p:tavLst>
                                    </p:anim>
                                    <p:set>
                                      <p:cBhvr>
                                        <p:cTn id="32" dur="1" fill="hold">
                                          <p:stCondLst>
                                            <p:cond delay="499"/>
                                          </p:stCondLst>
                                        </p:cTn>
                                        <p:tgtEl>
                                          <p:spTgt spid="79891"/>
                                        </p:tgtEl>
                                        <p:attrNameLst>
                                          <p:attrName>style.visibility</p:attrName>
                                        </p:attrNameLst>
                                      </p:cBhvr>
                                      <p:to>
                                        <p:strVal val="hidden"/>
                                      </p:to>
                                    </p:set>
                                  </p:childTnLst>
                                </p:cTn>
                              </p:par>
                              <p:par>
                                <p:cTn id="33" presetID="2" presetClass="entr" presetSubtype="4" fill="hold" nodeType="withEffect">
                                  <p:stCondLst>
                                    <p:cond delay="0"/>
                                  </p:stCondLst>
                                  <p:childTnLst>
                                    <p:set>
                                      <p:cBhvr>
                                        <p:cTn id="34" dur="1" fill="hold">
                                          <p:stCondLst>
                                            <p:cond delay="0"/>
                                          </p:stCondLst>
                                        </p:cTn>
                                        <p:tgtEl>
                                          <p:spTgt spid="79887">
                                            <p:txEl>
                                              <p:pRg st="1" end="1"/>
                                            </p:txEl>
                                          </p:spTgt>
                                        </p:tgtEl>
                                        <p:attrNameLst>
                                          <p:attrName>style.visibility</p:attrName>
                                        </p:attrNameLst>
                                      </p:cBhvr>
                                      <p:to>
                                        <p:strVal val="visible"/>
                                      </p:to>
                                    </p:set>
                                    <p:anim calcmode="lin" valueType="num">
                                      <p:cBhvr additive="base">
                                        <p:cTn id="35" dur="500" fill="hold"/>
                                        <p:tgtEl>
                                          <p:spTgt spid="79887">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9887">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0676"/>
                                        </p:tgtEl>
                                        <p:attrNameLst>
                                          <p:attrName>style.visibility</p:attrName>
                                        </p:attrNameLst>
                                      </p:cBhvr>
                                      <p:to>
                                        <p:strVal val="visible"/>
                                      </p:to>
                                    </p:set>
                                    <p:anim calcmode="lin" valueType="num">
                                      <p:cBhvr additive="base">
                                        <p:cTn id="39" dur="500" fill="hold"/>
                                        <p:tgtEl>
                                          <p:spTgt spid="70676"/>
                                        </p:tgtEl>
                                        <p:attrNameLst>
                                          <p:attrName>ppt_x</p:attrName>
                                        </p:attrNameLst>
                                      </p:cBhvr>
                                      <p:tavLst>
                                        <p:tav tm="0">
                                          <p:val>
                                            <p:strVal val="#ppt_x"/>
                                          </p:val>
                                        </p:tav>
                                        <p:tav tm="100000">
                                          <p:val>
                                            <p:strVal val="#ppt_x"/>
                                          </p:val>
                                        </p:tav>
                                      </p:tavLst>
                                    </p:anim>
                                    <p:anim calcmode="lin" valueType="num">
                                      <p:cBhvr additive="base">
                                        <p:cTn id="40" dur="500" fill="hold"/>
                                        <p:tgtEl>
                                          <p:spTgt spid="706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86" grpId="0"/>
      <p:bldP spid="79890" grpId="0" animBg="1"/>
      <p:bldP spid="79890" grpId="1" animBg="1"/>
      <p:bldP spid="79891" grpId="0"/>
      <p:bldP spid="79891" grpId="1"/>
      <p:bldP spid="70676" grpId="0" bldLvl="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681" name="组合 2"/>
          <p:cNvGrpSpPr/>
          <p:nvPr/>
        </p:nvGrpSpPr>
        <p:grpSpPr bwMode="auto">
          <a:xfrm>
            <a:off x="896938" y="1706563"/>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3"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687" name="文本框 15"/>
          <p:cNvSpPr txBox="1">
            <a:spLocks noChangeArrowheads="1"/>
          </p:cNvSpPr>
          <p:nvPr/>
        </p:nvSpPr>
        <p:spPr bwMode="auto">
          <a:xfrm>
            <a:off x="704850" y="285750"/>
            <a:ext cx="5675313" cy="596900"/>
          </a:xfrm>
          <a:prstGeom prst="rect">
            <a:avLst/>
          </a:prstGeom>
          <a:noFill/>
          <a:ln w="9525">
            <a:noFill/>
            <a:miter lim="800000"/>
          </a:ln>
        </p:spPr>
        <p:txBody>
          <a:bodyPr>
            <a:spAutoFit/>
          </a:bodyPr>
          <a:lstStyle/>
          <a:p>
            <a:r>
              <a:rPr lang="zh-CN" altLang="en-US" sz="3100" b="1">
                <a:solidFill>
                  <a:schemeClr val="bg1"/>
                </a:solidFill>
                <a:latin typeface="微软雅黑" pitchFamily="34" charset="-122"/>
                <a:ea typeface="微软雅黑" pitchFamily="34" charset="-122"/>
              </a:rPr>
              <a:t>五、碘过敏试验法</a:t>
            </a:r>
            <a:endParaRPr lang="en-US" altLang="zh-CN" sz="3100" b="1">
              <a:solidFill>
                <a:schemeClr val="bg1"/>
              </a:solidFill>
              <a:latin typeface="微软雅黑" pitchFamily="34" charset="-122"/>
              <a:ea typeface="微软雅黑" pitchFamily="34" charset="-122"/>
            </a:endParaRPr>
          </a:p>
        </p:txBody>
      </p:sp>
      <p:sp>
        <p:nvSpPr>
          <p:cNvPr id="19" name="直角三角形 18"/>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b="1">
                <a:solidFill>
                  <a:srgbClr val="FFFFFF"/>
                </a:solidFill>
                <a:ea typeface="微软雅黑" pitchFamily="34" charset="-122"/>
              </a:rPr>
              <a:t>注意事项</a:t>
            </a:r>
          </a:p>
        </p:txBody>
      </p:sp>
      <p:sp>
        <p:nvSpPr>
          <p:cNvPr id="71690" name="Rectangle 13"/>
          <p:cNvSpPr>
            <a:spLocks noChangeArrowheads="1"/>
          </p:cNvSpPr>
          <p:nvPr/>
        </p:nvSpPr>
        <p:spPr bwMode="auto">
          <a:xfrm>
            <a:off x="1250950" y="2671763"/>
            <a:ext cx="488950" cy="519112"/>
          </a:xfrm>
          <a:prstGeom prst="rect">
            <a:avLst/>
          </a:prstGeom>
          <a:noFill/>
          <a:ln w="9525">
            <a:noFill/>
            <a:miter lim="800000"/>
          </a:ln>
        </p:spPr>
        <p:txBody>
          <a:bodyPr wrap="none" anchor="ctr">
            <a:spAutoFit/>
          </a:bodyPr>
          <a:lstStyle/>
          <a:p>
            <a:endParaRPr lang="zh-CN" altLang="en-US" sz="2800">
              <a:solidFill>
                <a:srgbClr val="0066FF"/>
              </a:solidFill>
              <a:latin typeface="微软雅黑" pitchFamily="34" charset="-122"/>
              <a:ea typeface="微软雅黑" pitchFamily="34" charset="-122"/>
            </a:endParaRPr>
          </a:p>
        </p:txBody>
      </p:sp>
      <p:sp>
        <p:nvSpPr>
          <p:cNvPr id="71691" name="Rectangle 19"/>
          <p:cNvSpPr>
            <a:spLocks noChangeArrowheads="1"/>
          </p:cNvSpPr>
          <p:nvPr/>
        </p:nvSpPr>
        <p:spPr bwMode="auto">
          <a:xfrm>
            <a:off x="1566863" y="2470309"/>
            <a:ext cx="8437562" cy="2255520"/>
          </a:xfrm>
          <a:prstGeom prst="rect">
            <a:avLst/>
          </a:prstGeom>
          <a:noFill/>
          <a:ln w="9525">
            <a:noFill/>
            <a:miter lim="800000"/>
          </a:ln>
        </p:spPr>
        <p:txBody>
          <a:bodyPr anchor="ctr">
            <a:spAutoFit/>
          </a:bodyPr>
          <a:lstStyle/>
          <a:p>
            <a:pPr indent="304800"/>
            <a:r>
              <a:rPr lang="en-US" altLang="zh-CN" sz="2800" b="1">
                <a:solidFill>
                  <a:srgbClr val="0066FF"/>
                </a:solidFill>
                <a:latin typeface="微软雅黑" pitchFamily="34" charset="-122"/>
                <a:ea typeface="微软雅黑" pitchFamily="34" charset="-122"/>
              </a:rPr>
              <a:t>1</a:t>
            </a:r>
            <a:r>
              <a:rPr lang="zh-CN" altLang="en-US" sz="2800" b="1">
                <a:solidFill>
                  <a:srgbClr val="0066FF"/>
                </a:solidFill>
                <a:latin typeface="微软雅黑" pitchFamily="34" charset="-122"/>
                <a:ea typeface="微软雅黑" pitchFamily="34" charset="-122"/>
              </a:rPr>
              <a:t>．在静脉注射造影剂前，必须先行皮内试验，如为阴性，再作静脉试验，静脉试验阴性者方可进行碘剂造影检查。</a:t>
            </a:r>
          </a:p>
          <a:p>
            <a:pPr indent="304800"/>
            <a:r>
              <a:rPr lang="en-US" altLang="zh-CN" sz="2800" b="1">
                <a:solidFill>
                  <a:srgbClr val="0066FF"/>
                </a:solidFill>
                <a:latin typeface="微软雅黑" pitchFamily="34" charset="-122"/>
                <a:ea typeface="微软雅黑" pitchFamily="34" charset="-122"/>
              </a:rPr>
              <a:t>2</a:t>
            </a:r>
            <a:r>
              <a:rPr lang="zh-CN" altLang="en-US" sz="2800" b="1">
                <a:solidFill>
                  <a:srgbClr val="0066FF"/>
                </a:solidFill>
                <a:latin typeface="微软雅黑" pitchFamily="34" charset="-122"/>
                <a:ea typeface="微软雅黑" pitchFamily="34" charset="-122"/>
              </a:rPr>
              <a:t>．少数患者过敏试验阴性，但在注射碘造影剂时发生过敏反应，故在造影时仍需备好急救药品。</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705" name="组合 2"/>
          <p:cNvGrpSpPr/>
          <p:nvPr/>
        </p:nvGrpSpPr>
        <p:grpSpPr bwMode="auto">
          <a:xfrm>
            <a:off x="896938" y="1706563"/>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3"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2711" name="文本框 15"/>
          <p:cNvSpPr txBox="1">
            <a:spLocks noChangeArrowheads="1"/>
          </p:cNvSpPr>
          <p:nvPr/>
        </p:nvSpPr>
        <p:spPr bwMode="auto">
          <a:xfrm>
            <a:off x="704850" y="285750"/>
            <a:ext cx="5675313" cy="596900"/>
          </a:xfrm>
          <a:prstGeom prst="rect">
            <a:avLst/>
          </a:prstGeom>
          <a:noFill/>
          <a:ln w="9525">
            <a:noFill/>
            <a:miter lim="800000"/>
          </a:ln>
        </p:spPr>
        <p:txBody>
          <a:bodyPr>
            <a:spAutoFit/>
          </a:bodyPr>
          <a:lstStyle/>
          <a:p>
            <a:r>
              <a:rPr lang="zh-CN" altLang="en-US" sz="3100" b="1">
                <a:solidFill>
                  <a:schemeClr val="bg1"/>
                </a:solidFill>
                <a:latin typeface="微软雅黑" pitchFamily="34" charset="-122"/>
                <a:ea typeface="微软雅黑" pitchFamily="34" charset="-122"/>
              </a:rPr>
              <a:t>五、碘过敏试验法</a:t>
            </a:r>
            <a:endParaRPr lang="en-US" altLang="zh-CN" sz="3100" b="1">
              <a:solidFill>
                <a:schemeClr val="bg1"/>
              </a:solidFill>
              <a:latin typeface="微软雅黑" pitchFamily="34" charset="-122"/>
              <a:ea typeface="微软雅黑" pitchFamily="34" charset="-122"/>
            </a:endParaRPr>
          </a:p>
        </p:txBody>
      </p:sp>
      <p:sp>
        <p:nvSpPr>
          <p:cNvPr id="19" name="直角三角形 18"/>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b="1">
                <a:solidFill>
                  <a:srgbClr val="FFFFFF"/>
                </a:solidFill>
                <a:ea typeface="微软雅黑" pitchFamily="34" charset="-122"/>
              </a:rPr>
              <a:t>注意事项</a:t>
            </a:r>
          </a:p>
        </p:txBody>
      </p:sp>
      <p:sp>
        <p:nvSpPr>
          <p:cNvPr id="72714" name="Rectangle 13"/>
          <p:cNvSpPr>
            <a:spLocks noChangeArrowheads="1"/>
          </p:cNvSpPr>
          <p:nvPr/>
        </p:nvSpPr>
        <p:spPr bwMode="auto">
          <a:xfrm>
            <a:off x="1250950" y="2671763"/>
            <a:ext cx="488950" cy="519112"/>
          </a:xfrm>
          <a:prstGeom prst="rect">
            <a:avLst/>
          </a:prstGeom>
          <a:noFill/>
          <a:ln w="9525">
            <a:noFill/>
            <a:miter lim="800000"/>
          </a:ln>
        </p:spPr>
        <p:txBody>
          <a:bodyPr wrap="none" anchor="ctr">
            <a:spAutoFit/>
          </a:bodyPr>
          <a:lstStyle/>
          <a:p>
            <a:endParaRPr lang="zh-CN" altLang="en-US" sz="2800">
              <a:solidFill>
                <a:srgbClr val="0066FF"/>
              </a:solidFill>
              <a:latin typeface="微软雅黑" pitchFamily="34" charset="-122"/>
              <a:ea typeface="微软雅黑" pitchFamily="34" charset="-122"/>
            </a:endParaRPr>
          </a:p>
        </p:txBody>
      </p:sp>
      <p:sp>
        <p:nvSpPr>
          <p:cNvPr id="81935" name="Rectangle 15"/>
          <p:cNvSpPr>
            <a:spLocks noChangeArrowheads="1"/>
          </p:cNvSpPr>
          <p:nvPr/>
        </p:nvSpPr>
        <p:spPr bwMode="auto">
          <a:xfrm>
            <a:off x="1676400" y="2269491"/>
            <a:ext cx="8339138" cy="2395220"/>
          </a:xfrm>
          <a:prstGeom prst="rect">
            <a:avLst/>
          </a:prstGeom>
          <a:noFill/>
          <a:ln w="9525">
            <a:noFill/>
            <a:miter lim="800000"/>
          </a:ln>
        </p:spPr>
        <p:txBody>
          <a:bodyPr anchor="ctr">
            <a:spAutoFit/>
          </a:bodyPr>
          <a:lstStyle/>
          <a:p>
            <a:pPr>
              <a:lnSpc>
                <a:spcPct val="135000"/>
              </a:lnSpc>
            </a:pPr>
            <a:r>
              <a:rPr lang="en-US" altLang="zh-CN" sz="2800" b="1">
                <a:solidFill>
                  <a:srgbClr val="0066FF"/>
                </a:solidFill>
                <a:latin typeface="微软雅黑" pitchFamily="34" charset="-122"/>
                <a:ea typeface="微软雅黑" pitchFamily="34" charset="-122"/>
              </a:rPr>
              <a:t>3</a:t>
            </a:r>
            <a:r>
              <a:rPr lang="zh-CN" altLang="en-US" sz="2800" b="1">
                <a:solidFill>
                  <a:srgbClr val="0066FF"/>
                </a:solidFill>
                <a:latin typeface="微软雅黑" pitchFamily="34" charset="-122"/>
                <a:ea typeface="微软雅黑" pitchFamily="34" charset="-122"/>
              </a:rPr>
              <a:t>．严格掌握碘造影剂的禁忌证，详细询问用药史及过敏史，对有心肝肾功能障碍、过敏性疾病、糖尿病、婴幼儿和</a:t>
            </a:r>
            <a:r>
              <a:rPr lang="en-US" altLang="zh-CN" sz="2800" b="1">
                <a:solidFill>
                  <a:srgbClr val="0066FF"/>
                </a:solidFill>
                <a:latin typeface="微软雅黑" pitchFamily="34" charset="-122"/>
                <a:ea typeface="微软雅黑" pitchFamily="34" charset="-122"/>
              </a:rPr>
              <a:t>65</a:t>
            </a:r>
            <a:r>
              <a:rPr lang="zh-CN" altLang="en-US" sz="2800" b="1">
                <a:solidFill>
                  <a:srgbClr val="0066FF"/>
                </a:solidFill>
                <a:latin typeface="微软雅黑" pitchFamily="34" charset="-122"/>
                <a:ea typeface="微软雅黑" pitchFamily="34" charset="-122"/>
              </a:rPr>
              <a:t>岁以上老年人等高危因素的患者慎用药，必要时选用非离子型造影剂 </a:t>
            </a:r>
          </a:p>
        </p:txBody>
      </p:sp>
      <p:sp>
        <p:nvSpPr>
          <p:cNvPr id="152582" name="Text Box 6"/>
          <p:cNvSpPr txBox="1">
            <a:spLocks noChangeArrowheads="1"/>
          </p:cNvSpPr>
          <p:nvPr/>
        </p:nvSpPr>
        <p:spPr bwMode="auto">
          <a:xfrm>
            <a:off x="2093913" y="4697413"/>
            <a:ext cx="5376862" cy="563562"/>
          </a:xfrm>
          <a:prstGeom prst="rect">
            <a:avLst/>
          </a:prstGeom>
          <a:noFill/>
          <a:ln w="44450" cap="rnd">
            <a:solidFill>
              <a:schemeClr val="bg1"/>
            </a:solidFill>
            <a:prstDash val="sysDot"/>
            <a:miter lim="800000"/>
            <a:headEnd type="none" w="sm" len="sm"/>
            <a:tailEnd type="none" w="sm" len="sm"/>
          </a:ln>
        </p:spPr>
        <p:txBody>
          <a:bodyPr>
            <a:spAutoFit/>
          </a:bodyPr>
          <a:lstStyle/>
          <a:p>
            <a:r>
              <a:rPr lang="zh-CN" altLang="en-US" sz="2800" b="1">
                <a:solidFill>
                  <a:srgbClr val="0066FF"/>
                </a:solidFill>
                <a:latin typeface="微软雅黑" pitchFamily="34" charset="-122"/>
                <a:ea typeface="微软雅黑" pitchFamily="34" charset="-122"/>
              </a:rPr>
              <a:t>       过敏反应处理同青霉素</a:t>
            </a:r>
            <a:endParaRPr lang="zh-CN" altLang="en-US" sz="2800">
              <a:solidFill>
                <a:srgbClr val="0066FF"/>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1935"/>
                                        </p:tgtEl>
                                        <p:attrNameLst>
                                          <p:attrName>style.visibility</p:attrName>
                                        </p:attrNameLst>
                                      </p:cBhvr>
                                      <p:to>
                                        <p:strVal val="visible"/>
                                      </p:to>
                                    </p:set>
                                    <p:anim calcmode="lin" valueType="num">
                                      <p:cBhvr additive="base">
                                        <p:cTn id="7" dur="500" fill="hold"/>
                                        <p:tgtEl>
                                          <p:spTgt spid="81935"/>
                                        </p:tgtEl>
                                        <p:attrNameLst>
                                          <p:attrName>ppt_x</p:attrName>
                                        </p:attrNameLst>
                                      </p:cBhvr>
                                      <p:tavLst>
                                        <p:tav tm="0">
                                          <p:val>
                                            <p:strVal val="#ppt_x"/>
                                          </p:val>
                                        </p:tav>
                                        <p:tav tm="100000">
                                          <p:val>
                                            <p:strVal val="#ppt_x"/>
                                          </p:val>
                                        </p:tav>
                                      </p:tavLst>
                                    </p:anim>
                                    <p:anim calcmode="lin" valueType="num">
                                      <p:cBhvr additive="base">
                                        <p:cTn id="8" dur="500" fill="hold"/>
                                        <p:tgtEl>
                                          <p:spTgt spid="819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7" presetClass="entr" presetSubtype="10" fill="hold" grpId="0" nodeType="afterEffect">
                                  <p:stCondLst>
                                    <p:cond delay="3000"/>
                                  </p:stCondLst>
                                  <p:childTnLst>
                                    <p:set>
                                      <p:cBhvr>
                                        <p:cTn id="11" dur="1" fill="hold">
                                          <p:stCondLst>
                                            <p:cond delay="0"/>
                                          </p:stCondLst>
                                        </p:cTn>
                                        <p:tgtEl>
                                          <p:spTgt spid="152582"/>
                                        </p:tgtEl>
                                        <p:attrNameLst>
                                          <p:attrName>style.visibility</p:attrName>
                                        </p:attrNameLst>
                                      </p:cBhvr>
                                      <p:to>
                                        <p:strVal val="visible"/>
                                      </p:to>
                                    </p:set>
                                    <p:anim calcmode="lin" valueType="num">
                                      <p:cBhvr>
                                        <p:cTn id="12" dur="500" fill="hold"/>
                                        <p:tgtEl>
                                          <p:spTgt spid="152582"/>
                                        </p:tgtEl>
                                        <p:attrNameLst>
                                          <p:attrName>ppt_w</p:attrName>
                                        </p:attrNameLst>
                                      </p:cBhvr>
                                      <p:tavLst>
                                        <p:tav tm="0">
                                          <p:val>
                                            <p:fltVal val="0"/>
                                          </p:val>
                                        </p:tav>
                                        <p:tav tm="100000">
                                          <p:val>
                                            <p:strVal val="#ppt_w"/>
                                          </p:val>
                                        </p:tav>
                                      </p:tavLst>
                                    </p:anim>
                                    <p:anim calcmode="lin" valueType="num">
                                      <p:cBhvr>
                                        <p:cTn id="13" dur="500" fill="hold"/>
                                        <p:tgtEl>
                                          <p:spTgt spid="15258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35" grpId="0"/>
      <p:bldP spid="15258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729" name="组合 2"/>
          <p:cNvGrpSpPr/>
          <p:nvPr/>
        </p:nvGrpSpPr>
        <p:grpSpPr bwMode="auto">
          <a:xfrm>
            <a:off x="896938" y="1706563"/>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3"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57175"/>
            <a:ext cx="6149340" cy="57023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3735" name="文本框 15"/>
          <p:cNvSpPr txBox="1">
            <a:spLocks noChangeArrowheads="1"/>
          </p:cNvSpPr>
          <p:nvPr/>
        </p:nvSpPr>
        <p:spPr bwMode="auto">
          <a:xfrm>
            <a:off x="154940" y="257175"/>
            <a:ext cx="6516370" cy="596900"/>
          </a:xfrm>
          <a:prstGeom prst="rect">
            <a:avLst/>
          </a:prstGeom>
          <a:noFill/>
          <a:ln w="9525">
            <a:noFill/>
            <a:miter lim="800000"/>
          </a:ln>
        </p:spPr>
        <p:txBody>
          <a:bodyPr wrap="square">
            <a:spAutoFit/>
          </a:bodyPr>
          <a:lstStyle/>
          <a:p>
            <a:r>
              <a:rPr lang="zh-CN" altLang="en-US" sz="3100" b="1">
                <a:solidFill>
                  <a:schemeClr val="bg1"/>
                </a:solidFill>
                <a:latin typeface="微软雅黑" pitchFamily="34" charset="-122"/>
                <a:ea typeface="微软雅黑" pitchFamily="34" charset="-122"/>
              </a:rPr>
              <a:t>六、头孢菌素类药物过敏试验法</a:t>
            </a:r>
            <a:endParaRPr lang="en-US" altLang="zh-CN" sz="3100" b="1">
              <a:solidFill>
                <a:schemeClr val="bg1"/>
              </a:solidFill>
              <a:latin typeface="微软雅黑" pitchFamily="34" charset="-122"/>
              <a:ea typeface="微软雅黑" pitchFamily="34" charset="-122"/>
            </a:endParaRPr>
          </a:p>
        </p:txBody>
      </p:sp>
      <p:sp>
        <p:nvSpPr>
          <p:cNvPr id="19" name="直角三角形 18"/>
          <p:cNvSpPr/>
          <p:nvPr/>
        </p:nvSpPr>
        <p:spPr>
          <a:xfrm flipV="1">
            <a:off x="5293678"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b="1">
                <a:solidFill>
                  <a:srgbClr val="FFFFFF"/>
                </a:solidFill>
                <a:ea typeface="微软雅黑" pitchFamily="34" charset="-122"/>
              </a:rPr>
              <a:t>皮试液的配制</a:t>
            </a:r>
          </a:p>
        </p:txBody>
      </p:sp>
      <p:sp>
        <p:nvSpPr>
          <p:cNvPr id="73738" name="Rectangle 13"/>
          <p:cNvSpPr>
            <a:spLocks noChangeArrowheads="1"/>
          </p:cNvSpPr>
          <p:nvPr/>
        </p:nvSpPr>
        <p:spPr bwMode="auto">
          <a:xfrm>
            <a:off x="1250950" y="2671763"/>
            <a:ext cx="488950" cy="519112"/>
          </a:xfrm>
          <a:prstGeom prst="rect">
            <a:avLst/>
          </a:prstGeom>
          <a:noFill/>
          <a:ln w="9525">
            <a:noFill/>
            <a:miter lim="800000"/>
          </a:ln>
        </p:spPr>
        <p:txBody>
          <a:bodyPr wrap="none" anchor="ctr">
            <a:spAutoFit/>
          </a:bodyPr>
          <a:lstStyle/>
          <a:p>
            <a:endParaRPr lang="zh-CN" altLang="en-US" sz="2800">
              <a:solidFill>
                <a:srgbClr val="0066FF"/>
              </a:solidFill>
              <a:latin typeface="微软雅黑" pitchFamily="34" charset="-122"/>
              <a:ea typeface="微软雅黑" pitchFamily="34" charset="-122"/>
            </a:endParaRPr>
          </a:p>
        </p:txBody>
      </p:sp>
      <p:sp>
        <p:nvSpPr>
          <p:cNvPr id="152582" name="Text Box 6"/>
          <p:cNvSpPr txBox="1">
            <a:spLocks noChangeArrowheads="1"/>
          </p:cNvSpPr>
          <p:nvPr/>
        </p:nvSpPr>
        <p:spPr bwMode="auto">
          <a:xfrm>
            <a:off x="5181600" y="1982788"/>
            <a:ext cx="5376863" cy="548640"/>
          </a:xfrm>
          <a:prstGeom prst="rect">
            <a:avLst/>
          </a:prstGeom>
          <a:noFill/>
          <a:ln w="44450" cap="rnd">
            <a:solidFill>
              <a:schemeClr val="bg1"/>
            </a:solidFill>
            <a:prstDash val="sysDot"/>
            <a:miter lim="800000"/>
            <a:headEnd type="none" w="sm" len="sm"/>
            <a:tailEnd type="none" w="sm" len="sm"/>
          </a:ln>
        </p:spPr>
        <p:txBody>
          <a:bodyPr>
            <a:spAutoFit/>
          </a:bodyPr>
          <a:lstStyle/>
          <a:p>
            <a:r>
              <a:rPr lang="zh-CN" altLang="en-US" sz="2800" b="1">
                <a:solidFill>
                  <a:srgbClr val="0066FF"/>
                </a:solidFill>
                <a:latin typeface="微软雅黑" pitchFamily="34" charset="-122"/>
                <a:ea typeface="微软雅黑" pitchFamily="34" charset="-122"/>
              </a:rPr>
              <a:t>   皮试液浓度一般</a:t>
            </a:r>
            <a:r>
              <a:rPr lang="en-US" altLang="zh-CN" sz="2800" b="1">
                <a:solidFill>
                  <a:srgbClr val="0066FF"/>
                </a:solidFill>
                <a:latin typeface="微软雅黑" pitchFamily="34" charset="-122"/>
                <a:ea typeface="微软雅黑" pitchFamily="34" charset="-122"/>
              </a:rPr>
              <a:t>500µg/mL</a:t>
            </a:r>
            <a:r>
              <a:rPr lang="en-US" altLang="zh-CN" sz="2800">
                <a:solidFill>
                  <a:srgbClr val="0066FF"/>
                </a:solidFill>
                <a:latin typeface="微软雅黑" pitchFamily="34" charset="-122"/>
                <a:ea typeface="微软雅黑" pitchFamily="34" charset="-122"/>
              </a:rPr>
              <a:t> </a:t>
            </a:r>
            <a:endParaRPr lang="zh-CN" altLang="en-US" sz="2800">
              <a:solidFill>
                <a:srgbClr val="0066FF"/>
              </a:solidFill>
              <a:latin typeface="微软雅黑" pitchFamily="34" charset="-122"/>
              <a:ea typeface="微软雅黑" pitchFamily="34" charset="-122"/>
            </a:endParaRPr>
          </a:p>
        </p:txBody>
      </p:sp>
      <p:sp>
        <p:nvSpPr>
          <p:cNvPr id="82960" name="Rectangle 16"/>
          <p:cNvSpPr>
            <a:spLocks noChangeArrowheads="1"/>
          </p:cNvSpPr>
          <p:nvPr/>
        </p:nvSpPr>
        <p:spPr bwMode="auto">
          <a:xfrm>
            <a:off x="3487738" y="2071370"/>
            <a:ext cx="4145280" cy="483235"/>
          </a:xfrm>
          <a:prstGeom prst="rect">
            <a:avLst/>
          </a:prstGeom>
          <a:noFill/>
          <a:ln w="9525">
            <a:noFill/>
            <a:miter lim="800000"/>
          </a:ln>
        </p:spPr>
        <p:txBody>
          <a:bodyPr wrap="none" anchor="ctr">
            <a:spAutoFit/>
          </a:bodyPr>
          <a:lstStyle/>
          <a:p>
            <a:r>
              <a:rPr lang="zh-CN" altLang="en-US" sz="2400" b="1">
                <a:solidFill>
                  <a:srgbClr val="0066FF"/>
                </a:solidFill>
                <a:latin typeface="微软雅黑" pitchFamily="34" charset="-122"/>
                <a:ea typeface="微软雅黑" pitchFamily="34" charset="-122"/>
                <a:cs typeface="Times New Roman" pitchFamily="18" charset="0"/>
              </a:rPr>
              <a:t>头孢菌素类药物皮试液配制法</a:t>
            </a:r>
          </a:p>
        </p:txBody>
      </p:sp>
      <p:graphicFrame>
        <p:nvGraphicFramePr>
          <p:cNvPr id="83078" name="Group 134"/>
          <p:cNvGraphicFramePr>
            <a:graphicFrameLocks noGrp="1"/>
          </p:cNvGraphicFramePr>
          <p:nvPr/>
        </p:nvGraphicFramePr>
        <p:xfrm>
          <a:off x="1314450" y="2546350"/>
          <a:ext cx="9699625" cy="2193925"/>
        </p:xfrm>
        <a:graphic>
          <a:graphicData uri="http://schemas.openxmlformats.org/drawingml/2006/table">
            <a:tbl>
              <a:tblPr/>
              <a:tblGrid>
                <a:gridCol w="2509838"/>
                <a:gridCol w="1731962"/>
                <a:gridCol w="2382838"/>
                <a:gridCol w="3074987"/>
              </a:tblGrid>
              <a:tr h="3778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头孢菌素类药物</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加生理盐水</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药液质量浓度</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要求</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noFill/>
                  </a:tcPr>
                </a:tc>
              </a:tr>
              <a:tr h="82232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0.5g</a:t>
                      </a:r>
                    </a:p>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取上液</a:t>
                      </a: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0.2mL</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2860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2mL</a:t>
                      </a:r>
                    </a:p>
                    <a:p>
                      <a:pPr marL="0" marR="0" lvl="0" indent="228600" algn="l" defTabSz="914400" rtl="0" eaLnBrk="0" fontAlgn="base" latinLnBrk="0" hangingPunct="0">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0.8mL</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250mg/mL</a:t>
                      </a:r>
                    </a:p>
                    <a:p>
                      <a:pPr marL="0" marR="0" lvl="0" indent="0" algn="l" defTabSz="914400" rtl="0" eaLnBrk="0" fontAlgn="base" latinLnBrk="0" hangingPunct="0">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50mg/mL</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溶解，用</a:t>
                      </a: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2mL</a:t>
                      </a: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注射器</a:t>
                      </a:r>
                    </a:p>
                    <a:p>
                      <a:pPr marL="0" marR="0" lvl="0" indent="0" algn="l" defTabSz="914400" rtl="0" eaLnBrk="0" fontAlgn="base" latinLnBrk="0" hangingPunct="0">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摇匀，用</a:t>
                      </a: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1mL</a:t>
                      </a: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注射器</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3337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取上液</a:t>
                      </a: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0.1mL</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0.9mL</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5mg/mL</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      摇匀</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93688">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取上液</a:t>
                      </a: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0.1mL</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8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0.9mL</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8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500μg/mL</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8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smtClean="0">
                          <a:ln>
                            <a:noFill/>
                          </a:ln>
                          <a:solidFill>
                            <a:srgbClr val="0066FF"/>
                          </a:solidFill>
                          <a:effectLst/>
                          <a:latin typeface="微软雅黑" pitchFamily="34" charset="-122"/>
                          <a:ea typeface="微软雅黑" pitchFamily="34" charset="-122"/>
                          <a:cs typeface="Times New Roman" pitchFamily="18" charset="0"/>
                        </a:rPr>
                        <a:t>      摇匀</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8000"/>
                      </a:solidFill>
                      <a:prstDash val="solid"/>
                      <a:round/>
                      <a:headEnd type="none" w="med" len="med"/>
                      <a:tailEnd type="none" w="med" len="med"/>
                    </a:lnB>
                    <a:lnTlToBr>
                      <a:noFill/>
                    </a:lnTlToBr>
                    <a:lnBlToTr>
                      <a:noFill/>
                    </a:lnBlToTr>
                    <a:noFill/>
                  </a:tcPr>
                </a:tc>
              </a:tr>
            </a:tbl>
          </a:graphicData>
        </a:graphic>
      </p:graphicFrame>
      <p:sp>
        <p:nvSpPr>
          <p:cNvPr id="3" name="Text Box 6"/>
          <p:cNvSpPr txBox="1">
            <a:spLocks noChangeArrowheads="1"/>
          </p:cNvSpPr>
          <p:nvPr/>
        </p:nvSpPr>
        <p:spPr bwMode="auto">
          <a:xfrm>
            <a:off x="2343150" y="4851400"/>
            <a:ext cx="8010525" cy="563563"/>
          </a:xfrm>
          <a:prstGeom prst="rect">
            <a:avLst/>
          </a:prstGeom>
          <a:noFill/>
          <a:ln w="44450" cap="rnd">
            <a:solidFill>
              <a:schemeClr val="bg1"/>
            </a:solidFill>
            <a:prstDash val="sysDot"/>
            <a:miter lim="800000"/>
            <a:headEnd type="none" w="sm" len="sm"/>
            <a:tailEnd type="none" w="sm" len="sm"/>
          </a:ln>
        </p:spPr>
        <p:txBody>
          <a:bodyPr>
            <a:spAutoFit/>
          </a:bodyPr>
          <a:lstStyle/>
          <a:p>
            <a:r>
              <a:rPr lang="zh-CN" altLang="en-US" sz="2800" b="1">
                <a:solidFill>
                  <a:srgbClr val="0066FF"/>
                </a:solidFill>
                <a:latin typeface="微软雅黑" pitchFamily="34" charset="-122"/>
                <a:ea typeface="微软雅黑" pitchFamily="34" charset="-122"/>
              </a:rPr>
              <a:t>试验方法、结果判断与过敏反应处理同青霉素。</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152582"/>
                                        </p:tgtEl>
                                        <p:attrNameLst>
                                          <p:attrName>style.visibility</p:attrName>
                                        </p:attrNameLst>
                                      </p:cBhvr>
                                      <p:to>
                                        <p:strVal val="visible"/>
                                      </p:to>
                                    </p:set>
                                    <p:anim calcmode="lin" valueType="num">
                                      <p:cBhvr>
                                        <p:cTn id="7" dur="500" fill="hold"/>
                                        <p:tgtEl>
                                          <p:spTgt spid="152582"/>
                                        </p:tgtEl>
                                        <p:attrNameLst>
                                          <p:attrName>ppt_w</p:attrName>
                                        </p:attrNameLst>
                                      </p:cBhvr>
                                      <p:tavLst>
                                        <p:tav tm="0">
                                          <p:val>
                                            <p:fltVal val="0"/>
                                          </p:val>
                                        </p:tav>
                                        <p:tav tm="100000">
                                          <p:val>
                                            <p:strVal val="#ppt_w"/>
                                          </p:val>
                                        </p:tav>
                                      </p:tavLst>
                                    </p:anim>
                                    <p:anim calcmode="lin" valueType="num">
                                      <p:cBhvr>
                                        <p:cTn id="8" dur="500" fill="hold"/>
                                        <p:tgtEl>
                                          <p:spTgt spid="15258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1" nodeType="clickEffect">
                                  <p:stCondLst>
                                    <p:cond delay="0"/>
                                  </p:stCondLst>
                                  <p:childTnLst>
                                    <p:anim calcmode="lin" valueType="num">
                                      <p:cBhvr additive="base">
                                        <p:cTn id="12" dur="500"/>
                                        <p:tgtEl>
                                          <p:spTgt spid="152582"/>
                                        </p:tgtEl>
                                        <p:attrNameLst>
                                          <p:attrName>ppt_x</p:attrName>
                                        </p:attrNameLst>
                                      </p:cBhvr>
                                      <p:tavLst>
                                        <p:tav tm="0">
                                          <p:val>
                                            <p:strVal val="ppt_x"/>
                                          </p:val>
                                        </p:tav>
                                        <p:tav tm="100000">
                                          <p:val>
                                            <p:strVal val="ppt_x"/>
                                          </p:val>
                                        </p:tav>
                                      </p:tavLst>
                                    </p:anim>
                                    <p:anim calcmode="lin" valueType="num">
                                      <p:cBhvr additive="base">
                                        <p:cTn id="13" dur="500"/>
                                        <p:tgtEl>
                                          <p:spTgt spid="152582"/>
                                        </p:tgtEl>
                                        <p:attrNameLst>
                                          <p:attrName>ppt_y</p:attrName>
                                        </p:attrNameLst>
                                      </p:cBhvr>
                                      <p:tavLst>
                                        <p:tav tm="0">
                                          <p:val>
                                            <p:strVal val="ppt_y"/>
                                          </p:val>
                                        </p:tav>
                                        <p:tav tm="100000">
                                          <p:val>
                                            <p:strVal val="1+ppt_h/2"/>
                                          </p:val>
                                        </p:tav>
                                      </p:tavLst>
                                    </p:anim>
                                    <p:set>
                                      <p:cBhvr>
                                        <p:cTn id="14" dur="1" fill="hold">
                                          <p:stCondLst>
                                            <p:cond delay="499"/>
                                          </p:stCondLst>
                                        </p:cTn>
                                        <p:tgtEl>
                                          <p:spTgt spid="152582"/>
                                        </p:tgtEl>
                                        <p:attrNameLst>
                                          <p:attrName>style.visibility</p:attrName>
                                        </p:attrNameLst>
                                      </p:cBhvr>
                                      <p:to>
                                        <p:strVal val="hidden"/>
                                      </p:to>
                                    </p:set>
                                  </p:childTnLst>
                                </p:cTn>
                              </p:par>
                              <p:par>
                                <p:cTn id="15" presetID="2" presetClass="entr" presetSubtype="4" fill="hold" nodeType="withEffect">
                                  <p:stCondLst>
                                    <p:cond delay="0"/>
                                  </p:stCondLst>
                                  <p:childTnLst>
                                    <p:set>
                                      <p:cBhvr>
                                        <p:cTn id="16" dur="1" fill="hold">
                                          <p:stCondLst>
                                            <p:cond delay="0"/>
                                          </p:stCondLst>
                                        </p:cTn>
                                        <p:tgtEl>
                                          <p:spTgt spid="82960">
                                            <p:txEl>
                                              <p:pRg st="0" end="0"/>
                                            </p:txEl>
                                          </p:spTgt>
                                        </p:tgtEl>
                                        <p:attrNameLst>
                                          <p:attrName>style.visibility</p:attrName>
                                        </p:attrNameLst>
                                      </p:cBhvr>
                                      <p:to>
                                        <p:strVal val="visible"/>
                                      </p:to>
                                    </p:set>
                                    <p:anim calcmode="lin" valueType="num">
                                      <p:cBhvr additive="base">
                                        <p:cTn id="17" dur="500" fill="hold"/>
                                        <p:tgtEl>
                                          <p:spTgt spid="82960">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2960">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83078"/>
                                        </p:tgtEl>
                                        <p:attrNameLst>
                                          <p:attrName>style.visibility</p:attrName>
                                        </p:attrNameLst>
                                      </p:cBhvr>
                                      <p:to>
                                        <p:strVal val="visible"/>
                                      </p:to>
                                    </p:set>
                                    <p:anim calcmode="lin" valueType="num">
                                      <p:cBhvr additive="base">
                                        <p:cTn id="21" dur="500" fill="hold"/>
                                        <p:tgtEl>
                                          <p:spTgt spid="83078"/>
                                        </p:tgtEl>
                                        <p:attrNameLst>
                                          <p:attrName>ppt_x</p:attrName>
                                        </p:attrNameLst>
                                      </p:cBhvr>
                                      <p:tavLst>
                                        <p:tav tm="0">
                                          <p:val>
                                            <p:strVal val="#ppt_x"/>
                                          </p:val>
                                        </p:tav>
                                        <p:tav tm="100000">
                                          <p:val>
                                            <p:strVal val="#ppt_x"/>
                                          </p:val>
                                        </p:tav>
                                      </p:tavLst>
                                    </p:anim>
                                    <p:anim calcmode="lin" valueType="num">
                                      <p:cBhvr additive="base">
                                        <p:cTn id="22" dur="500" fill="hold"/>
                                        <p:tgtEl>
                                          <p:spTgt spid="83078"/>
                                        </p:tgtEl>
                                        <p:attrNameLst>
                                          <p:attrName>ppt_y</p:attrName>
                                        </p:attrNameLst>
                                      </p:cBhvr>
                                      <p:tavLst>
                                        <p:tav tm="0">
                                          <p:val>
                                            <p:strVal val="1+#ppt_h/2"/>
                                          </p:val>
                                        </p:tav>
                                        <p:tav tm="100000">
                                          <p:val>
                                            <p:strVal val="#ppt_y"/>
                                          </p:val>
                                        </p:tav>
                                      </p:tavLst>
                                    </p:anim>
                                  </p:childTnLst>
                                </p:cTn>
                              </p:par>
                            </p:childTnLst>
                          </p:cTn>
                        </p:par>
                        <p:par>
                          <p:cTn id="23" fill="hold">
                            <p:stCondLst>
                              <p:cond delay="500"/>
                            </p:stCondLst>
                            <p:childTnLst>
                              <p:par>
                                <p:cTn id="24" presetID="17" presetClass="entr" presetSubtype="10" fill="hold" grpId="0" nodeType="afterEffect">
                                  <p:stCondLst>
                                    <p:cond delay="300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fltVal val="0"/>
                                          </p:val>
                                        </p:tav>
                                        <p:tav tm="100000">
                                          <p:val>
                                            <p:strVal val="#ppt_w"/>
                                          </p:val>
                                        </p:tav>
                                      </p:tavLst>
                                    </p:anim>
                                    <p:anim calcmode="lin" valueType="num">
                                      <p:cBhvr>
                                        <p:cTn id="27"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82" grpId="0" bldLvl="0" animBg="1"/>
      <p:bldP spid="152582" grpId="1" bldLvl="0" animBg="1"/>
      <p:bldP spid="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直角三角形 13"/>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74755" name="图片 14"/>
          <p:cNvPicPr>
            <a:picLocks noChangeAspect="1"/>
          </p:cNvPicPr>
          <p:nvPr/>
        </p:nvPicPr>
        <p:blipFill>
          <a:blip r:embed="rId2"/>
          <a:srcRect t="5482" b="6068"/>
          <a:stretch>
            <a:fillRect/>
          </a:stretch>
        </p:blipFill>
        <p:spPr bwMode="auto">
          <a:xfrm>
            <a:off x="4148138" y="1692275"/>
            <a:ext cx="3895725" cy="3897313"/>
          </a:xfrm>
          <a:prstGeom prst="rect">
            <a:avLst/>
          </a:prstGeom>
          <a:noFill/>
          <a:ln w="9525">
            <a:noFill/>
            <a:miter lim="800000"/>
            <a:headEnd/>
            <a:tailEnd/>
          </a:ln>
        </p:spPr>
      </p:pic>
      <p:sp>
        <p:nvSpPr>
          <p:cNvPr id="16" name="矩形 15"/>
          <p:cNvSpPr/>
          <p:nvPr/>
        </p:nvSpPr>
        <p:spPr>
          <a:xfrm>
            <a:off x="8043863" y="1692275"/>
            <a:ext cx="3386137" cy="38973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矩形 16"/>
          <p:cNvSpPr/>
          <p:nvPr/>
        </p:nvSpPr>
        <p:spPr>
          <a:xfrm>
            <a:off x="762000" y="1692275"/>
            <a:ext cx="3386138" cy="389731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404813" y="1692275"/>
            <a:ext cx="3743325" cy="661988"/>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矩形 18"/>
          <p:cNvSpPr/>
          <p:nvPr/>
        </p:nvSpPr>
        <p:spPr>
          <a:xfrm>
            <a:off x="8043863" y="4927600"/>
            <a:ext cx="3741737" cy="661988"/>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直角三角形 19"/>
          <p:cNvSpPr/>
          <p:nvPr/>
        </p:nvSpPr>
        <p:spPr>
          <a:xfrm>
            <a:off x="11430000" y="4646613"/>
            <a:ext cx="355600" cy="28098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 name="直角三角形 20"/>
          <p:cNvSpPr/>
          <p:nvPr/>
        </p:nvSpPr>
        <p:spPr>
          <a:xfrm rot="10800000">
            <a:off x="404813" y="2354263"/>
            <a:ext cx="357187" cy="28098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4762" name="文本框 21"/>
          <p:cNvSpPr txBox="1">
            <a:spLocks noChangeArrowheads="1"/>
          </p:cNvSpPr>
          <p:nvPr/>
        </p:nvSpPr>
        <p:spPr bwMode="auto">
          <a:xfrm>
            <a:off x="1512888" y="1730375"/>
            <a:ext cx="1847850" cy="585788"/>
          </a:xfrm>
          <a:prstGeom prst="rect">
            <a:avLst/>
          </a:prstGeom>
          <a:noFill/>
          <a:ln w="9525">
            <a:noFill/>
            <a:miter lim="800000"/>
          </a:ln>
        </p:spPr>
        <p:txBody>
          <a:bodyPr>
            <a:spAutoFit/>
          </a:bodyPr>
          <a:lstStyle/>
          <a:p>
            <a:r>
              <a:rPr lang="zh-CN" altLang="en-US" sz="3200">
                <a:solidFill>
                  <a:schemeClr val="bg1"/>
                </a:solidFill>
                <a:latin typeface="微软雅黑" pitchFamily="34" charset="-122"/>
                <a:ea typeface="微软雅黑" pitchFamily="34" charset="-122"/>
                <a:cs typeface="Tahoma" pitchFamily="34" charset="0"/>
              </a:rPr>
              <a:t>课前思考</a:t>
            </a:r>
          </a:p>
        </p:txBody>
      </p:sp>
      <p:sp>
        <p:nvSpPr>
          <p:cNvPr id="74763" name="文本框 22"/>
          <p:cNvSpPr txBox="1">
            <a:spLocks noChangeArrowheads="1"/>
          </p:cNvSpPr>
          <p:nvPr/>
        </p:nvSpPr>
        <p:spPr bwMode="auto">
          <a:xfrm>
            <a:off x="9099550" y="4967288"/>
            <a:ext cx="1631950" cy="584200"/>
          </a:xfrm>
          <a:prstGeom prst="rect">
            <a:avLst/>
          </a:prstGeom>
          <a:noFill/>
          <a:ln w="9525">
            <a:noFill/>
            <a:miter lim="800000"/>
          </a:ln>
        </p:spPr>
        <p:txBody>
          <a:bodyPr>
            <a:spAutoFit/>
          </a:bodyPr>
          <a:lstStyle/>
          <a:p>
            <a:r>
              <a:rPr lang="zh-CN" altLang="en-US" sz="3200">
                <a:solidFill>
                  <a:schemeClr val="bg1"/>
                </a:solidFill>
                <a:latin typeface="微软雅黑" pitchFamily="34" charset="-122"/>
                <a:ea typeface="微软雅黑" pitchFamily="34" charset="-122"/>
                <a:cs typeface="Tahoma" pitchFamily="34" charset="0"/>
              </a:rPr>
              <a:t>想一想</a:t>
            </a:r>
          </a:p>
        </p:txBody>
      </p:sp>
      <p:sp>
        <p:nvSpPr>
          <p:cNvPr id="24" name="直角三角形 23"/>
          <p:cNvSpPr/>
          <p:nvPr/>
        </p:nvSpPr>
        <p:spPr>
          <a:xfrm rot="16200000">
            <a:off x="7377113" y="4922837"/>
            <a:ext cx="661988" cy="671513"/>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直角三角形 24"/>
          <p:cNvSpPr/>
          <p:nvPr/>
        </p:nvSpPr>
        <p:spPr>
          <a:xfrm rot="5400000">
            <a:off x="4152900" y="1687513"/>
            <a:ext cx="661988" cy="671512"/>
          </a:xfrm>
          <a:prstGeom prst="rtTriangle">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4768" name="Rectangle 20"/>
          <p:cNvSpPr>
            <a:spLocks noChangeArrowheads="1"/>
          </p:cNvSpPr>
          <p:nvPr/>
        </p:nvSpPr>
        <p:spPr bwMode="auto">
          <a:xfrm>
            <a:off x="1000125" y="2686050"/>
            <a:ext cx="3040063" cy="2255520"/>
          </a:xfrm>
          <a:prstGeom prst="rect">
            <a:avLst/>
          </a:prstGeom>
          <a:noFill/>
          <a:ln w="9525">
            <a:noFill/>
            <a:miter lim="800000"/>
          </a:ln>
        </p:spPr>
        <p:txBody>
          <a:bodyPr>
            <a:spAutoFit/>
          </a:bodyPr>
          <a:lstStyle/>
          <a:p>
            <a:pPr eaLnBrk="0" hangingPunct="0"/>
            <a:r>
              <a:rPr lang="en-US" altLang="zh-CN" sz="2800" b="1">
                <a:ea typeface="微软雅黑" pitchFamily="34" charset="-122"/>
              </a:rPr>
              <a:t>       </a:t>
            </a:r>
            <a:r>
              <a:rPr lang="zh-CN" altLang="en-US" sz="2800" b="1">
                <a:ea typeface="微软雅黑" pitchFamily="34" charset="-122"/>
              </a:rPr>
              <a:t>某病人，右足底不慎被锈钉扎伤，给予破伤风抗毒素注射。</a:t>
            </a:r>
            <a:br>
              <a:rPr lang="zh-CN" altLang="en-US" sz="2800" b="1">
                <a:ea typeface="微软雅黑" pitchFamily="34" charset="-122"/>
              </a:rPr>
            </a:br>
            <a:endParaRPr lang="zh-CN" altLang="en-US" sz="2800" b="1">
              <a:ea typeface="微软雅黑" pitchFamily="34" charset="-122"/>
            </a:endParaRPr>
          </a:p>
        </p:txBody>
      </p:sp>
      <p:sp>
        <p:nvSpPr>
          <p:cNvPr id="74770" name="Rectangle 22"/>
          <p:cNvSpPr>
            <a:spLocks noChangeArrowheads="1"/>
          </p:cNvSpPr>
          <p:nvPr/>
        </p:nvSpPr>
        <p:spPr bwMode="auto">
          <a:xfrm>
            <a:off x="8132763" y="1978025"/>
            <a:ext cx="3408362" cy="2677795"/>
          </a:xfrm>
          <a:prstGeom prst="rect">
            <a:avLst/>
          </a:prstGeom>
          <a:noFill/>
          <a:ln w="9525">
            <a:noFill/>
            <a:miter lim="800000"/>
          </a:ln>
        </p:spPr>
        <p:txBody>
          <a:bodyPr>
            <a:spAutoFit/>
          </a:bodyPr>
          <a:lstStyle/>
          <a:p>
            <a:pPr>
              <a:buFont typeface="Wingdings" pitchFamily="2" charset="2"/>
              <a:buChar char="u"/>
            </a:pPr>
            <a:r>
              <a:rPr lang="zh-CN" altLang="en-US" sz="2400" b="1">
                <a:solidFill>
                  <a:srgbClr val="0066FF"/>
                </a:solidFill>
                <a:latin typeface="微软雅黑" pitchFamily="34" charset="-122"/>
                <a:ea typeface="微软雅黑" pitchFamily="34" charset="-122"/>
              </a:rPr>
              <a:t>若患者十天前曾注射过</a:t>
            </a:r>
            <a:r>
              <a:rPr lang="en-US" altLang="zh-CN" sz="2400" b="1">
                <a:solidFill>
                  <a:srgbClr val="0066FF"/>
                </a:solidFill>
                <a:latin typeface="微软雅黑" pitchFamily="34" charset="-122"/>
                <a:ea typeface="微软雅黑" pitchFamily="34" charset="-122"/>
              </a:rPr>
              <a:t>TAT，</a:t>
            </a:r>
            <a:r>
              <a:rPr lang="zh-CN" altLang="en-US" sz="2400" b="1">
                <a:solidFill>
                  <a:srgbClr val="0066FF"/>
                </a:solidFill>
                <a:latin typeface="微软雅黑" pitchFamily="34" charset="-122"/>
                <a:ea typeface="微软雅黑" pitchFamily="34" charset="-122"/>
              </a:rPr>
              <a:t>是否需要做试验？</a:t>
            </a:r>
          </a:p>
          <a:p>
            <a:pPr>
              <a:buFont typeface="Wingdings" pitchFamily="2" charset="2"/>
              <a:buChar char="u"/>
            </a:pPr>
            <a:r>
              <a:rPr lang="zh-CN" altLang="en-US" sz="2400" b="1">
                <a:solidFill>
                  <a:srgbClr val="0066FF"/>
                </a:solidFill>
                <a:latin typeface="微软雅黑" pitchFamily="34" charset="-122"/>
                <a:ea typeface="微软雅黑" pitchFamily="34" charset="-122"/>
              </a:rPr>
              <a:t>皮试液的浓度是多少？</a:t>
            </a:r>
          </a:p>
          <a:p>
            <a:pPr>
              <a:buFont typeface="Wingdings" pitchFamily="2" charset="2"/>
              <a:buChar char="u"/>
            </a:pPr>
            <a:r>
              <a:rPr lang="zh-CN" altLang="en-US" sz="2400" b="1">
                <a:solidFill>
                  <a:srgbClr val="0066FF"/>
                </a:solidFill>
                <a:latin typeface="微软雅黑" pitchFamily="34" charset="-122"/>
                <a:ea typeface="微软雅黑" pitchFamily="34" charset="-122"/>
              </a:rPr>
              <a:t>如何判断试验结果？</a:t>
            </a:r>
          </a:p>
          <a:p>
            <a:endParaRPr lang="zh-CN" altLang="en-US" sz="2400" b="1">
              <a:solidFill>
                <a:srgbClr val="0066FF"/>
              </a:solidFill>
              <a:latin typeface="微软雅黑" pitchFamily="34" charset="-122"/>
              <a:ea typeface="微软雅黑" pitchFamily="34" charset="-122"/>
            </a:endParaRPr>
          </a:p>
        </p:txBody>
      </p:sp>
      <p:sp>
        <p:nvSpPr>
          <p:cNvPr id="56334" name="文本框 12"/>
          <p:cNvSpPr txBox="1">
            <a:spLocks noChangeArrowheads="1"/>
          </p:cNvSpPr>
          <p:nvPr/>
        </p:nvSpPr>
        <p:spPr bwMode="auto">
          <a:xfrm>
            <a:off x="212090" y="233045"/>
            <a:ext cx="4712335" cy="613410"/>
          </a:xfrm>
          <a:prstGeom prst="rect">
            <a:avLst/>
          </a:prstGeom>
          <a:noFill/>
          <a:ln w="9525">
            <a:noFill/>
            <a:miter lim="800000"/>
          </a:ln>
        </p:spPr>
        <p:txBody>
          <a:bodyPr wrap="square">
            <a:spAutoFit/>
          </a:bodyPr>
          <a:lstStyle/>
          <a:p>
            <a:r>
              <a:rPr lang="zh-CN" altLang="en-US" sz="3200" b="1">
                <a:solidFill>
                  <a:schemeClr val="bg1"/>
                </a:solidFill>
                <a:latin typeface="微软雅黑" pitchFamily="34" charset="-122"/>
                <a:ea typeface="微软雅黑" pitchFamily="34" charset="-122"/>
              </a:rPr>
              <a:t>其他常用药物过敏试验法</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777" name="组合 2"/>
          <p:cNvGrpSpPr/>
          <p:nvPr/>
        </p:nvGrpSpPr>
        <p:grpSpPr bwMode="auto">
          <a:xfrm>
            <a:off x="896938" y="1706563"/>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3"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5783" name="文本框 15"/>
          <p:cNvSpPr txBox="1">
            <a:spLocks noChangeArrowheads="1"/>
          </p:cNvSpPr>
          <p:nvPr/>
        </p:nvSpPr>
        <p:spPr bwMode="auto">
          <a:xfrm>
            <a:off x="0" y="285750"/>
            <a:ext cx="5675313" cy="565150"/>
          </a:xfrm>
          <a:prstGeom prst="rect">
            <a:avLst/>
          </a:prstGeom>
          <a:noFill/>
          <a:ln w="9525">
            <a:noFill/>
            <a:miter lim="800000"/>
          </a:ln>
        </p:spPr>
        <p:txBody>
          <a:bodyPr>
            <a:spAutoFit/>
          </a:bodyPr>
          <a:lstStyle/>
          <a:p>
            <a:r>
              <a:rPr lang="zh-CN" altLang="en-US" sz="3100" b="1">
                <a:solidFill>
                  <a:schemeClr val="bg1"/>
                </a:solidFill>
                <a:latin typeface="微软雅黑" pitchFamily="34" charset="-122"/>
                <a:ea typeface="微软雅黑" pitchFamily="34" charset="-122"/>
              </a:rPr>
              <a:t>药物过敏试验法</a:t>
            </a:r>
            <a:endParaRPr lang="en-US" altLang="zh-CN" sz="3100" b="1">
              <a:solidFill>
                <a:schemeClr val="bg1"/>
              </a:solidFill>
              <a:latin typeface="微软雅黑" pitchFamily="34" charset="-122"/>
              <a:ea typeface="微软雅黑" pitchFamily="34" charset="-122"/>
            </a:endParaRPr>
          </a:p>
        </p:txBody>
      </p:sp>
      <p:sp>
        <p:nvSpPr>
          <p:cNvPr id="19" name="直角三角形 18"/>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b="1">
                <a:solidFill>
                  <a:srgbClr val="FFFFFF"/>
                </a:solidFill>
                <a:ea typeface="微软雅黑" pitchFamily="34" charset="-122"/>
              </a:rPr>
              <a:t>课堂小结</a:t>
            </a:r>
          </a:p>
        </p:txBody>
      </p:sp>
      <p:sp>
        <p:nvSpPr>
          <p:cNvPr id="75786" name="Rectangle 13"/>
          <p:cNvSpPr>
            <a:spLocks noChangeArrowheads="1"/>
          </p:cNvSpPr>
          <p:nvPr/>
        </p:nvSpPr>
        <p:spPr bwMode="auto">
          <a:xfrm>
            <a:off x="1250950" y="2671763"/>
            <a:ext cx="488950" cy="519112"/>
          </a:xfrm>
          <a:prstGeom prst="rect">
            <a:avLst/>
          </a:prstGeom>
          <a:noFill/>
          <a:ln w="9525">
            <a:noFill/>
            <a:miter lim="800000"/>
          </a:ln>
        </p:spPr>
        <p:txBody>
          <a:bodyPr wrap="none" anchor="ctr">
            <a:spAutoFit/>
          </a:bodyPr>
          <a:lstStyle/>
          <a:p>
            <a:endParaRPr lang="zh-CN" altLang="en-US" sz="2800">
              <a:solidFill>
                <a:srgbClr val="0066FF"/>
              </a:solidFill>
              <a:latin typeface="微软雅黑" pitchFamily="34" charset="-122"/>
              <a:ea typeface="微软雅黑" pitchFamily="34" charset="-122"/>
            </a:endParaRPr>
          </a:p>
        </p:txBody>
      </p:sp>
      <p:sp>
        <p:nvSpPr>
          <p:cNvPr id="75787" name="Text Box 10"/>
          <p:cNvSpPr txBox="1">
            <a:spLocks noChangeArrowheads="1"/>
          </p:cNvSpPr>
          <p:nvPr/>
        </p:nvSpPr>
        <p:spPr bwMode="auto">
          <a:xfrm>
            <a:off x="1431925" y="2190750"/>
            <a:ext cx="8855075" cy="3823335"/>
          </a:xfrm>
          <a:prstGeom prst="rect">
            <a:avLst/>
          </a:prstGeom>
          <a:noFill/>
          <a:ln w="9525" algn="ctr">
            <a:noFill/>
            <a:miter lim="800000"/>
          </a:ln>
        </p:spPr>
        <p:txBody>
          <a:bodyPr>
            <a:spAutoFit/>
          </a:bodyPr>
          <a:lstStyle/>
          <a:p>
            <a:pPr>
              <a:lnSpc>
                <a:spcPct val="80000"/>
              </a:lnSpc>
              <a:spcBef>
                <a:spcPct val="50000"/>
              </a:spcBef>
            </a:pPr>
            <a:r>
              <a:rPr lang="en-US" altLang="zh-CN" sz="2800" b="1">
                <a:solidFill>
                  <a:srgbClr val="0066FF"/>
                </a:solidFill>
                <a:latin typeface="微软雅黑" pitchFamily="34" charset="-122"/>
                <a:ea typeface="微软雅黑" pitchFamily="34" charset="-122"/>
              </a:rPr>
              <a:t>1.</a:t>
            </a:r>
            <a:r>
              <a:rPr lang="zh-CN" altLang="en-US" sz="2800" b="1">
                <a:solidFill>
                  <a:srgbClr val="0066FF"/>
                </a:solidFill>
                <a:latin typeface="微软雅黑" pitchFamily="34" charset="-122"/>
                <a:ea typeface="微软雅黑" pitchFamily="34" charset="-122"/>
              </a:rPr>
              <a:t>青霉素过敏反应的预防措施。</a:t>
            </a:r>
          </a:p>
          <a:p>
            <a:pPr>
              <a:lnSpc>
                <a:spcPct val="80000"/>
              </a:lnSpc>
              <a:spcBef>
                <a:spcPct val="50000"/>
              </a:spcBef>
            </a:pPr>
            <a:r>
              <a:rPr lang="en-US" altLang="zh-CN" sz="2800" b="1">
                <a:solidFill>
                  <a:srgbClr val="0066FF"/>
                </a:solidFill>
                <a:latin typeface="微软雅黑" pitchFamily="34" charset="-122"/>
                <a:ea typeface="微软雅黑" pitchFamily="34" charset="-122"/>
              </a:rPr>
              <a:t>2.</a:t>
            </a:r>
            <a:r>
              <a:rPr lang="zh-CN" altLang="en-US" sz="2800" b="1">
                <a:solidFill>
                  <a:srgbClr val="0066FF"/>
                </a:solidFill>
                <a:latin typeface="微软雅黑" pitchFamily="34" charset="-122"/>
                <a:ea typeface="微软雅黑" pitchFamily="34" charset="-122"/>
              </a:rPr>
              <a:t> 配制青霉素过敏试验皮试液（稀三推二）的方法。</a:t>
            </a:r>
          </a:p>
          <a:p>
            <a:pPr>
              <a:lnSpc>
                <a:spcPct val="80000"/>
              </a:lnSpc>
              <a:spcBef>
                <a:spcPct val="50000"/>
              </a:spcBef>
            </a:pPr>
            <a:r>
              <a:rPr lang="en-US" altLang="zh-CN" sz="2800" b="1">
                <a:solidFill>
                  <a:srgbClr val="0066FF"/>
                </a:solidFill>
                <a:latin typeface="微软雅黑" pitchFamily="34" charset="-122"/>
                <a:ea typeface="微软雅黑" pitchFamily="34" charset="-122"/>
              </a:rPr>
              <a:t>3.</a:t>
            </a:r>
            <a:r>
              <a:rPr lang="zh-CN" altLang="en-US" sz="2800" b="1">
                <a:solidFill>
                  <a:srgbClr val="0066FF"/>
                </a:solidFill>
                <a:latin typeface="微软雅黑" pitchFamily="34" charset="-122"/>
                <a:ea typeface="微软雅黑" pitchFamily="34" charset="-122"/>
              </a:rPr>
              <a:t>青霉素过敏试验结果判断方法。</a:t>
            </a:r>
          </a:p>
          <a:p>
            <a:pPr>
              <a:lnSpc>
                <a:spcPct val="80000"/>
              </a:lnSpc>
              <a:spcBef>
                <a:spcPct val="50000"/>
              </a:spcBef>
            </a:pPr>
            <a:r>
              <a:rPr lang="en-US" altLang="zh-CN" sz="2800" b="1">
                <a:solidFill>
                  <a:srgbClr val="0066FF"/>
                </a:solidFill>
                <a:latin typeface="微软雅黑" pitchFamily="34" charset="-122"/>
                <a:ea typeface="微软雅黑" pitchFamily="34" charset="-122"/>
              </a:rPr>
              <a:t>4.</a:t>
            </a:r>
            <a:r>
              <a:rPr lang="zh-CN" altLang="en-US" sz="2800" b="1">
                <a:solidFill>
                  <a:srgbClr val="0066FF"/>
                </a:solidFill>
                <a:latin typeface="微软雅黑" pitchFamily="34" charset="-122"/>
                <a:ea typeface="微软雅黑" pitchFamily="34" charset="-122"/>
              </a:rPr>
              <a:t>过敏性休克的临床表现及抢救措施。</a:t>
            </a:r>
          </a:p>
          <a:p>
            <a:pPr>
              <a:lnSpc>
                <a:spcPct val="80000"/>
              </a:lnSpc>
              <a:spcBef>
                <a:spcPct val="50000"/>
              </a:spcBef>
            </a:pPr>
            <a:r>
              <a:rPr lang="en-US" altLang="zh-CN" sz="2800" b="1">
                <a:solidFill>
                  <a:srgbClr val="0066FF"/>
                </a:solidFill>
                <a:latin typeface="微软雅黑" pitchFamily="34" charset="-122"/>
                <a:ea typeface="微软雅黑" pitchFamily="34" charset="-122"/>
              </a:rPr>
              <a:t>5.</a:t>
            </a:r>
            <a:r>
              <a:rPr lang="zh-CN" altLang="en-US" sz="2800" b="1">
                <a:solidFill>
                  <a:srgbClr val="0066FF"/>
                </a:solidFill>
                <a:latin typeface="微软雅黑" pitchFamily="34" charset="-122"/>
                <a:ea typeface="微软雅黑" pitchFamily="34" charset="-122"/>
              </a:rPr>
              <a:t>各种药物过敏试验方法。</a:t>
            </a:r>
          </a:p>
          <a:p>
            <a:pPr>
              <a:lnSpc>
                <a:spcPct val="80000"/>
              </a:lnSpc>
              <a:spcBef>
                <a:spcPct val="50000"/>
              </a:spcBef>
            </a:pPr>
            <a:r>
              <a:rPr lang="en-US" altLang="zh-CN" sz="2800" b="1">
                <a:solidFill>
                  <a:srgbClr val="0066FF"/>
                </a:solidFill>
                <a:latin typeface="微软雅黑" pitchFamily="34" charset="-122"/>
                <a:ea typeface="微软雅黑" pitchFamily="34" charset="-122"/>
              </a:rPr>
              <a:t>6.TAT</a:t>
            </a:r>
            <a:r>
              <a:rPr lang="zh-CN" altLang="en-US" sz="2800" b="1">
                <a:solidFill>
                  <a:srgbClr val="0066FF"/>
                </a:solidFill>
                <a:latin typeface="微软雅黑" pitchFamily="34" charset="-122"/>
                <a:ea typeface="微软雅黑" pitchFamily="34" charset="-122"/>
              </a:rPr>
              <a:t>的脱敏注射。</a:t>
            </a:r>
          </a:p>
          <a:p>
            <a:pPr>
              <a:lnSpc>
                <a:spcPts val="2400"/>
              </a:lnSpc>
              <a:spcBef>
                <a:spcPct val="50000"/>
              </a:spcBef>
            </a:pPr>
            <a:endParaRPr lang="zh-CN" altLang="en-US" sz="2800" b="1">
              <a:latin typeface="楷体" pitchFamily="49" charset="-122"/>
              <a:ea typeface="楷体" pitchFamily="49" charset="-122"/>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801" name="组合 5"/>
          <p:cNvGrpSpPr/>
          <p:nvPr/>
        </p:nvGrpSpPr>
        <p:grpSpPr bwMode="auto">
          <a:xfrm>
            <a:off x="560388" y="1520825"/>
            <a:ext cx="11042650" cy="3897313"/>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5" name="矩形 14"/>
            <p:cNvSpPr/>
            <p:nvPr/>
          </p:nvSpPr>
          <p:spPr>
            <a:xfrm>
              <a:off x="771555" y="1709433"/>
              <a:ext cx="10669608"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 name="矩形 11"/>
          <p:cNvSpPr/>
          <p:nvPr/>
        </p:nvSpPr>
        <p:spPr>
          <a:xfrm>
            <a:off x="0" y="257175"/>
            <a:ext cx="4591050"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6803" name="文本框 12"/>
          <p:cNvSpPr txBox="1">
            <a:spLocks noChangeArrowheads="1"/>
          </p:cNvSpPr>
          <p:nvPr/>
        </p:nvSpPr>
        <p:spPr bwMode="auto">
          <a:xfrm>
            <a:off x="192088" y="257175"/>
            <a:ext cx="4283075" cy="565150"/>
          </a:xfrm>
          <a:prstGeom prst="rect">
            <a:avLst/>
          </a:prstGeom>
          <a:noFill/>
          <a:ln w="9525">
            <a:noFill/>
            <a:miter lim="800000"/>
          </a:ln>
        </p:spPr>
        <p:txBody>
          <a:bodyPr>
            <a:spAutoFit/>
          </a:bodyPr>
          <a:lstStyle/>
          <a:p>
            <a:r>
              <a:rPr lang="zh-CN" altLang="en-US" sz="3100" b="1">
                <a:solidFill>
                  <a:schemeClr val="bg1"/>
                </a:solidFill>
                <a:latin typeface="微软雅黑" pitchFamily="34" charset="-122"/>
                <a:ea typeface="微软雅黑" pitchFamily="34" charset="-122"/>
              </a:rPr>
              <a:t>药物过敏试验法</a:t>
            </a:r>
          </a:p>
        </p:txBody>
      </p:sp>
      <p:sp>
        <p:nvSpPr>
          <p:cNvPr id="14" name="直角三角形 13"/>
          <p:cNvSpPr>
            <a:spLocks noChangeArrowheads="1"/>
          </p:cNvSpPr>
          <p:nvPr/>
        </p:nvSpPr>
        <p:spPr bwMode="auto">
          <a:xfrm flipV="1">
            <a:off x="3749675" y="817563"/>
            <a:ext cx="857250" cy="174625"/>
          </a:xfrm>
          <a:prstGeom prst="rtTriangle">
            <a:avLst/>
          </a:prstGeom>
          <a:solidFill>
            <a:srgbClr val="1F4E79"/>
          </a:solidFill>
          <a:ln w="12700" algn="ctr">
            <a:noFill/>
            <a:miter lim="800000"/>
          </a:ln>
        </p:spPr>
        <p:txBody>
          <a:bodyPr rot="10800000" anchor="ctr"/>
          <a:lstStyle/>
          <a:p>
            <a:pPr algn="ctr" fontAlgn="auto">
              <a:spcBef>
                <a:spcPts val="0"/>
              </a:spcBef>
              <a:spcAft>
                <a:spcPts val="0"/>
              </a:spcAft>
              <a:defRPr/>
            </a:pPr>
            <a:endParaRPr lang="zh-CN" altLang="en-US">
              <a:solidFill>
                <a:schemeClr val="lt1"/>
              </a:solidFill>
              <a:latin typeface="+mn-lt"/>
              <a:ea typeface="+mn-ea"/>
            </a:endParaRPr>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6807" name="组合 2"/>
          <p:cNvGrpSpPr/>
          <p:nvPr/>
        </p:nvGrpSpPr>
        <p:grpSpPr bwMode="auto">
          <a:xfrm>
            <a:off x="2300288" y="1131888"/>
            <a:ext cx="7591425" cy="830262"/>
            <a:chOff x="5354177" y="1987945"/>
            <a:chExt cx="2795356" cy="540275"/>
          </a:xfrm>
        </p:grpSpPr>
        <p:sp>
          <p:nvSpPr>
            <p:cNvPr id="18" name="矩形 17"/>
            <p:cNvSpPr/>
            <p:nvPr/>
          </p:nvSpPr>
          <p:spPr>
            <a:xfrm>
              <a:off x="5712511" y="1987945"/>
              <a:ext cx="2079857"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 name="直角三角形 20"/>
            <p:cNvSpPr/>
            <p:nvPr/>
          </p:nvSpPr>
          <p:spPr>
            <a:xfrm rot="10800000" flipH="1" flipV="1">
              <a:off x="7792368" y="1987945"/>
              <a:ext cx="357165" cy="28201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5354177" y="1987945"/>
              <a:ext cx="357165" cy="28201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6808" name="文本框 21"/>
          <p:cNvSpPr txBox="1">
            <a:spLocks noChangeArrowheads="1"/>
          </p:cNvSpPr>
          <p:nvPr/>
        </p:nvSpPr>
        <p:spPr bwMode="auto">
          <a:xfrm>
            <a:off x="3776663" y="1306513"/>
            <a:ext cx="4564062" cy="519112"/>
          </a:xfrm>
          <a:prstGeom prst="rect">
            <a:avLst/>
          </a:prstGeom>
          <a:noFill/>
          <a:ln w="9525">
            <a:noFill/>
            <a:miter lim="800000"/>
          </a:ln>
        </p:spPr>
        <p:txBody>
          <a:bodyPr>
            <a:spAutoFit/>
          </a:bodyPr>
          <a:lstStyle/>
          <a:p>
            <a:pPr algn="ctr"/>
            <a:r>
              <a:rPr lang="zh-CN" altLang="en-US" sz="2800" b="1">
                <a:solidFill>
                  <a:srgbClr val="92D050"/>
                </a:solidFill>
                <a:latin typeface="微软雅黑" pitchFamily="34" charset="-122"/>
                <a:ea typeface="微软雅黑" pitchFamily="34" charset="-122"/>
                <a:cs typeface="Tahoma" pitchFamily="34" charset="0"/>
              </a:rPr>
              <a:t>课堂评价</a:t>
            </a:r>
          </a:p>
        </p:txBody>
      </p:sp>
      <p:sp>
        <p:nvSpPr>
          <p:cNvPr id="28682" name="Text Box 10"/>
          <p:cNvSpPr txBox="1">
            <a:spLocks noChangeArrowheads="1"/>
          </p:cNvSpPr>
          <p:nvPr/>
        </p:nvSpPr>
        <p:spPr bwMode="auto">
          <a:xfrm>
            <a:off x="1242695" y="3505200"/>
            <a:ext cx="8569325" cy="1626870"/>
          </a:xfrm>
          <a:prstGeom prst="rect">
            <a:avLst/>
          </a:prstGeom>
          <a:noFill/>
          <a:ln w="9525" algn="ctr">
            <a:noFill/>
            <a:miter lim="800000"/>
          </a:ln>
          <a:effectLst/>
        </p:spPr>
        <p:txBody>
          <a:bodyPr>
            <a:spAutoFit/>
          </a:bodyPr>
          <a:lstStyle/>
          <a:p>
            <a:pPr>
              <a:lnSpc>
                <a:spcPct val="140000"/>
              </a:lnSpc>
              <a:defRPr/>
            </a:pPr>
            <a:r>
              <a:rPr lang="en-US" altLang="zh-CN" sz="2400" b="1">
                <a:solidFill>
                  <a:srgbClr val="0066FF"/>
                </a:solidFill>
                <a:latin typeface="微软雅黑" pitchFamily="34" charset="-122"/>
                <a:ea typeface="微软雅黑" pitchFamily="34" charset="-122"/>
              </a:rPr>
              <a:t>1.</a:t>
            </a:r>
            <a:r>
              <a:rPr lang="zh-CN" altLang="en-US" sz="2400" b="1">
                <a:solidFill>
                  <a:srgbClr val="0066FF"/>
                </a:solidFill>
                <a:latin typeface="微软雅黑" pitchFamily="34" charset="-122"/>
                <a:ea typeface="微软雅黑" pitchFamily="34" charset="-122"/>
              </a:rPr>
              <a:t>请问病人发生何种反应 （   ）</a:t>
            </a:r>
          </a:p>
          <a:p>
            <a:pPr>
              <a:lnSpc>
                <a:spcPct val="140000"/>
              </a:lnSpc>
              <a:defRPr/>
            </a:pPr>
            <a:r>
              <a:rPr lang="en-US" altLang="zh-CN" sz="2400" b="1">
                <a:solidFill>
                  <a:srgbClr val="0066FF"/>
                </a:solidFill>
                <a:latin typeface="微软雅黑" pitchFamily="34" charset="-122"/>
                <a:ea typeface="微软雅黑" pitchFamily="34" charset="-122"/>
              </a:rPr>
              <a:t>   </a:t>
            </a:r>
            <a:r>
              <a:rPr lang="en-US" altLang="zh-CN" sz="2400" b="1">
                <a:latin typeface="微软雅黑" pitchFamily="34" charset="-122"/>
                <a:ea typeface="微软雅黑" pitchFamily="34" charset="-122"/>
              </a:rPr>
              <a:t>A.</a:t>
            </a:r>
            <a:r>
              <a:rPr lang="zh-CN" altLang="en-US" sz="2400" b="1">
                <a:latin typeface="微软雅黑" pitchFamily="34" charset="-122"/>
                <a:ea typeface="微软雅黑" pitchFamily="34" charset="-122"/>
              </a:rPr>
              <a:t>青霉素毒性反应    </a:t>
            </a:r>
            <a:r>
              <a:rPr lang="en-US" altLang="zh-CN" sz="2400" b="1">
                <a:latin typeface="微软雅黑" pitchFamily="34" charset="-122"/>
                <a:ea typeface="微软雅黑" pitchFamily="34" charset="-122"/>
              </a:rPr>
              <a:t>B.</a:t>
            </a:r>
            <a:r>
              <a:rPr lang="zh-CN" altLang="en-US" sz="2400" b="1">
                <a:latin typeface="微软雅黑" pitchFamily="34" charset="-122"/>
                <a:ea typeface="微软雅黑" pitchFamily="34" charset="-122"/>
              </a:rPr>
              <a:t>血清病型反应</a:t>
            </a:r>
          </a:p>
          <a:p>
            <a:pPr>
              <a:lnSpc>
                <a:spcPct val="140000"/>
              </a:lnSpc>
              <a:defRPr/>
            </a:pPr>
            <a:r>
              <a:rPr lang="en-US" altLang="zh-CN" sz="2400" b="1">
                <a:latin typeface="微软雅黑" pitchFamily="34" charset="-122"/>
                <a:ea typeface="微软雅黑" pitchFamily="34" charset="-122"/>
              </a:rPr>
              <a:t>   C.</a:t>
            </a:r>
            <a:r>
              <a:rPr lang="zh-CN" altLang="en-US" sz="2400" b="1">
                <a:latin typeface="微软雅黑" pitchFamily="34" charset="-122"/>
                <a:ea typeface="微软雅黑" pitchFamily="34" charset="-122"/>
              </a:rPr>
              <a:t>呼吸道</a:t>
            </a:r>
            <a:r>
              <a:rPr lang="zh-CN" altLang="en-US" sz="2400" b="1">
                <a:effectLst>
                  <a:outerShdw blurRad="38100" dist="38100" dir="2700000" algn="tl">
                    <a:srgbClr val="FFFFFF"/>
                  </a:outerShdw>
                </a:effectLst>
                <a:latin typeface="微软雅黑" pitchFamily="34" charset="-122"/>
                <a:ea typeface="微软雅黑" pitchFamily="34" charset="-122"/>
              </a:rPr>
              <a:t>过敏反应    </a:t>
            </a:r>
            <a:r>
              <a:rPr lang="en-US" altLang="zh-CN" sz="2400" b="1">
                <a:effectLst>
                  <a:outerShdw blurRad="38100" dist="38100" dir="2700000" algn="tl">
                    <a:srgbClr val="FFFFFF"/>
                  </a:outerShdw>
                </a:effectLst>
                <a:latin typeface="微软雅黑" pitchFamily="34" charset="-122"/>
                <a:ea typeface="微软雅黑" pitchFamily="34" charset="-122"/>
              </a:rPr>
              <a:t>D.</a:t>
            </a:r>
            <a:r>
              <a:rPr lang="zh-CN" altLang="en-US" sz="2400" b="1">
                <a:effectLst>
                  <a:outerShdw blurRad="38100" dist="38100" dir="2700000" algn="tl">
                    <a:srgbClr val="FFFFFF"/>
                  </a:outerShdw>
                </a:effectLst>
                <a:latin typeface="微软雅黑" pitchFamily="34" charset="-122"/>
                <a:ea typeface="微软雅黑" pitchFamily="34" charset="-122"/>
              </a:rPr>
              <a:t>过敏性休克</a:t>
            </a:r>
            <a:r>
              <a:rPr lang="zh-CN" altLang="en-US" sz="2400" b="1">
                <a:latin typeface="微软雅黑" pitchFamily="34" charset="-122"/>
                <a:ea typeface="微软雅黑" pitchFamily="34" charset="-122"/>
              </a:rPr>
              <a:t>     </a:t>
            </a:r>
            <a:r>
              <a:rPr lang="en-US" altLang="zh-CN" sz="2400" b="1">
                <a:latin typeface="微软雅黑" pitchFamily="34" charset="-122"/>
                <a:ea typeface="微软雅黑" pitchFamily="34" charset="-122"/>
              </a:rPr>
              <a:t>E</a:t>
            </a:r>
            <a:r>
              <a:rPr lang="en-US" altLang="zh-CN" sz="2400" b="1">
                <a:latin typeface="微软雅黑" pitchFamily="34" charset="-122"/>
                <a:ea typeface="微软雅黑" pitchFamily="34" charset="-122"/>
                <a:sym typeface="+mn-ea"/>
              </a:rPr>
              <a:t>.</a:t>
            </a:r>
            <a:r>
              <a:rPr lang="zh-CN" altLang="en-US" sz="2400" b="1">
                <a:latin typeface="微软雅黑" pitchFamily="34" charset="-122"/>
                <a:ea typeface="微软雅黑" pitchFamily="34" charset="-122"/>
              </a:rPr>
              <a:t>发热反应</a:t>
            </a:r>
          </a:p>
        </p:txBody>
      </p:sp>
      <p:sp>
        <p:nvSpPr>
          <p:cNvPr id="28683" name="Text Box 5"/>
          <p:cNvSpPr txBox="1">
            <a:spLocks noChangeArrowheads="1"/>
          </p:cNvSpPr>
          <p:nvPr/>
        </p:nvSpPr>
        <p:spPr bwMode="auto">
          <a:xfrm>
            <a:off x="4991100" y="3505200"/>
            <a:ext cx="431800" cy="701675"/>
          </a:xfrm>
          <a:prstGeom prst="rect">
            <a:avLst/>
          </a:prstGeom>
          <a:noFill/>
          <a:ln w="9525">
            <a:noFill/>
            <a:miter lim="800000"/>
          </a:ln>
        </p:spPr>
        <p:txBody>
          <a:bodyPr>
            <a:spAutoFit/>
          </a:bodyPr>
          <a:lstStyle/>
          <a:p>
            <a:pPr marL="342900" indent="-342900">
              <a:lnSpc>
                <a:spcPct val="125000"/>
              </a:lnSpc>
              <a:spcBef>
                <a:spcPct val="50000"/>
              </a:spcBef>
            </a:pPr>
            <a:r>
              <a:rPr lang="en-US" altLang="zh-CN" sz="3200" b="1">
                <a:solidFill>
                  <a:srgbClr val="FF0000"/>
                </a:solidFill>
                <a:latin typeface="楷体_GB2312"/>
                <a:ea typeface="楷体_GB2312"/>
                <a:cs typeface="楷体_GB2312"/>
              </a:rPr>
              <a:t>D</a:t>
            </a:r>
          </a:p>
        </p:txBody>
      </p:sp>
      <p:sp>
        <p:nvSpPr>
          <p:cNvPr id="76810" name="Text Box 9"/>
          <p:cNvSpPr txBox="1">
            <a:spLocks noChangeArrowheads="1"/>
          </p:cNvSpPr>
          <p:nvPr/>
        </p:nvSpPr>
        <p:spPr bwMode="auto">
          <a:xfrm>
            <a:off x="1079500" y="1798638"/>
            <a:ext cx="9288463" cy="1946275"/>
          </a:xfrm>
          <a:prstGeom prst="rect">
            <a:avLst/>
          </a:prstGeom>
          <a:noFill/>
          <a:ln w="9525" algn="ctr">
            <a:noFill/>
            <a:miter lim="800000"/>
          </a:ln>
        </p:spPr>
        <p:txBody>
          <a:bodyPr>
            <a:spAutoFit/>
          </a:bodyPr>
          <a:lstStyle/>
          <a:p>
            <a:r>
              <a:rPr lang="en-US" altLang="zh-CN" sz="2400" b="1">
                <a:solidFill>
                  <a:srgbClr val="0066FF"/>
                </a:solidFill>
                <a:latin typeface="微软雅黑" pitchFamily="34" charset="-122"/>
                <a:ea typeface="微软雅黑" pitchFamily="34" charset="-122"/>
              </a:rPr>
              <a:t>A3/A4</a:t>
            </a:r>
            <a:r>
              <a:rPr lang="zh-CN" altLang="en-US" sz="2400" b="1">
                <a:solidFill>
                  <a:srgbClr val="0066FF"/>
                </a:solidFill>
                <a:latin typeface="微软雅黑" pitchFamily="34" charset="-122"/>
                <a:ea typeface="微软雅黑" pitchFamily="34" charset="-122"/>
              </a:rPr>
              <a:t>型题</a:t>
            </a:r>
          </a:p>
          <a:p>
            <a:r>
              <a:rPr lang="zh-CN" altLang="en-US" sz="2400" b="1">
                <a:solidFill>
                  <a:srgbClr val="0066FF"/>
                </a:solidFill>
                <a:latin typeface="微软雅黑" pitchFamily="34" charset="-122"/>
                <a:ea typeface="微软雅黑" pitchFamily="34" charset="-122"/>
              </a:rPr>
              <a:t>（</a:t>
            </a:r>
            <a:r>
              <a:rPr lang="en-US" altLang="zh-CN" sz="2400" b="1">
                <a:solidFill>
                  <a:srgbClr val="0066FF"/>
                </a:solidFill>
                <a:latin typeface="微软雅黑" pitchFamily="34" charset="-122"/>
                <a:ea typeface="微软雅黑" pitchFamily="34" charset="-122"/>
              </a:rPr>
              <a:t>1—2</a:t>
            </a:r>
            <a:r>
              <a:rPr lang="zh-CN" altLang="en-US" sz="2400" b="1">
                <a:solidFill>
                  <a:srgbClr val="0066FF"/>
                </a:solidFill>
                <a:latin typeface="微软雅黑" pitchFamily="34" charset="-122"/>
                <a:ea typeface="微软雅黑" pitchFamily="34" charset="-122"/>
              </a:rPr>
              <a:t>题共用题干）</a:t>
            </a:r>
            <a:endParaRPr lang="en-US" altLang="zh-CN" sz="2400" b="1">
              <a:solidFill>
                <a:srgbClr val="0066FF"/>
              </a:solidFill>
              <a:latin typeface="微软雅黑" pitchFamily="34" charset="-122"/>
              <a:ea typeface="微软雅黑" pitchFamily="34" charset="-122"/>
            </a:endParaRPr>
          </a:p>
          <a:p>
            <a:r>
              <a:rPr lang="zh-CN" altLang="en-US" sz="2400" b="1">
                <a:solidFill>
                  <a:srgbClr val="0066FF"/>
                </a:solidFill>
                <a:latin typeface="微软雅黑" pitchFamily="34" charset="-122"/>
                <a:ea typeface="微软雅黑" pitchFamily="34" charset="-122"/>
              </a:rPr>
              <a:t>病人孙某，</a:t>
            </a:r>
            <a:r>
              <a:rPr lang="en-US" altLang="zh-CN" sz="2400" b="1">
                <a:solidFill>
                  <a:srgbClr val="0066FF"/>
                </a:solidFill>
                <a:latin typeface="微软雅黑" pitchFamily="34" charset="-122"/>
                <a:ea typeface="微软雅黑" pitchFamily="34" charset="-122"/>
              </a:rPr>
              <a:t>22</a:t>
            </a:r>
            <a:r>
              <a:rPr lang="zh-CN" altLang="en-US" sz="2400" b="1">
                <a:solidFill>
                  <a:srgbClr val="0066FF"/>
                </a:solidFill>
                <a:latin typeface="微软雅黑" pitchFamily="34" charset="-122"/>
                <a:ea typeface="微软雅黑" pitchFamily="34" charset="-122"/>
              </a:rPr>
              <a:t>岁，因上呼吸道感染需青霉素治疗。皮试后</a:t>
            </a:r>
            <a:r>
              <a:rPr lang="en-US" altLang="zh-CN" sz="2400" b="1">
                <a:solidFill>
                  <a:srgbClr val="0066FF"/>
                </a:solidFill>
                <a:latin typeface="微软雅黑" pitchFamily="34" charset="-122"/>
                <a:ea typeface="微软雅黑" pitchFamily="34" charset="-122"/>
              </a:rPr>
              <a:t>5</a:t>
            </a:r>
            <a:r>
              <a:rPr lang="zh-CN" altLang="en-US" sz="2400" b="1">
                <a:solidFill>
                  <a:srgbClr val="0066FF"/>
                </a:solidFill>
                <a:latin typeface="微软雅黑" pitchFamily="34" charset="-122"/>
                <a:ea typeface="微软雅黑" pitchFamily="34" charset="-122"/>
              </a:rPr>
              <a:t>分钟病人出现胸闷、气急、皮肤瘙痒、面色苍白、脉搏细弱、血压下降、烦躁不安。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lt">
                                    <p:tmPct val="0"/>
                                  </p:iterate>
                                  <p:childTnLst>
                                    <p:set>
                                      <p:cBhvr>
                                        <p:cTn id="6" dur="1" fill="hold">
                                          <p:stCondLst>
                                            <p:cond delay="0"/>
                                          </p:stCondLst>
                                        </p:cTn>
                                        <p:tgtEl>
                                          <p:spTgt spid="28683"/>
                                        </p:tgtEl>
                                        <p:attrNameLst>
                                          <p:attrName>style.visibility</p:attrName>
                                        </p:attrNameLst>
                                      </p:cBhvr>
                                      <p:to>
                                        <p:strVal val="visible"/>
                                      </p:to>
                                    </p:set>
                                    <p:animEffect transition="in" filter="wipe(left)">
                                      <p:cBhvr>
                                        <p:cTn id="7" dur="1000"/>
                                        <p:tgtEl>
                                          <p:spTgt spid="286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825" name="组合 5"/>
          <p:cNvGrpSpPr/>
          <p:nvPr/>
        </p:nvGrpSpPr>
        <p:grpSpPr bwMode="auto">
          <a:xfrm>
            <a:off x="560388" y="1520825"/>
            <a:ext cx="11042650" cy="3897313"/>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5" name="矩形 14"/>
            <p:cNvSpPr/>
            <p:nvPr/>
          </p:nvSpPr>
          <p:spPr>
            <a:xfrm>
              <a:off x="771555" y="1709433"/>
              <a:ext cx="10669608"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 name="矩形 11"/>
          <p:cNvSpPr/>
          <p:nvPr/>
        </p:nvSpPr>
        <p:spPr>
          <a:xfrm>
            <a:off x="0" y="257175"/>
            <a:ext cx="4591050"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7827" name="文本框 12"/>
          <p:cNvSpPr txBox="1">
            <a:spLocks noChangeArrowheads="1"/>
          </p:cNvSpPr>
          <p:nvPr/>
        </p:nvSpPr>
        <p:spPr bwMode="auto">
          <a:xfrm>
            <a:off x="192088" y="257175"/>
            <a:ext cx="4283075" cy="565150"/>
          </a:xfrm>
          <a:prstGeom prst="rect">
            <a:avLst/>
          </a:prstGeom>
          <a:noFill/>
          <a:ln w="9525">
            <a:noFill/>
            <a:miter lim="800000"/>
          </a:ln>
        </p:spPr>
        <p:txBody>
          <a:bodyPr>
            <a:spAutoFit/>
          </a:bodyPr>
          <a:lstStyle/>
          <a:p>
            <a:r>
              <a:rPr lang="zh-CN" altLang="en-US" sz="3100" b="1">
                <a:solidFill>
                  <a:schemeClr val="bg1"/>
                </a:solidFill>
                <a:latin typeface="微软雅黑" pitchFamily="34" charset="-122"/>
                <a:ea typeface="微软雅黑" pitchFamily="34" charset="-122"/>
              </a:rPr>
              <a:t>药物过敏试验法</a:t>
            </a:r>
          </a:p>
        </p:txBody>
      </p:sp>
      <p:sp>
        <p:nvSpPr>
          <p:cNvPr id="14" name="直角三角形 13"/>
          <p:cNvSpPr>
            <a:spLocks noChangeArrowheads="1"/>
          </p:cNvSpPr>
          <p:nvPr/>
        </p:nvSpPr>
        <p:spPr bwMode="auto">
          <a:xfrm flipV="1">
            <a:off x="3749675" y="817563"/>
            <a:ext cx="857250" cy="174625"/>
          </a:xfrm>
          <a:prstGeom prst="rtTriangle">
            <a:avLst/>
          </a:prstGeom>
          <a:solidFill>
            <a:srgbClr val="1F4E79"/>
          </a:solidFill>
          <a:ln w="12700" algn="ctr">
            <a:noFill/>
            <a:miter lim="800000"/>
          </a:ln>
        </p:spPr>
        <p:txBody>
          <a:bodyPr rot="10800000" anchor="ctr"/>
          <a:lstStyle/>
          <a:p>
            <a:pPr algn="ctr" fontAlgn="auto">
              <a:spcBef>
                <a:spcPts val="0"/>
              </a:spcBef>
              <a:spcAft>
                <a:spcPts val="0"/>
              </a:spcAft>
              <a:defRPr/>
            </a:pPr>
            <a:endParaRPr lang="zh-CN" altLang="en-US">
              <a:solidFill>
                <a:schemeClr val="lt1"/>
              </a:solidFill>
              <a:latin typeface="+mn-lt"/>
              <a:ea typeface="+mn-ea"/>
            </a:endParaRPr>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7831" name="组合 2"/>
          <p:cNvGrpSpPr/>
          <p:nvPr/>
        </p:nvGrpSpPr>
        <p:grpSpPr bwMode="auto">
          <a:xfrm>
            <a:off x="2300288" y="1131888"/>
            <a:ext cx="7591425" cy="830262"/>
            <a:chOff x="5354177" y="1987945"/>
            <a:chExt cx="2795356" cy="540275"/>
          </a:xfrm>
        </p:grpSpPr>
        <p:sp>
          <p:nvSpPr>
            <p:cNvPr id="18" name="矩形 17"/>
            <p:cNvSpPr/>
            <p:nvPr/>
          </p:nvSpPr>
          <p:spPr>
            <a:xfrm>
              <a:off x="5712511" y="1987945"/>
              <a:ext cx="2079857"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 name="直角三角形 20"/>
            <p:cNvSpPr/>
            <p:nvPr/>
          </p:nvSpPr>
          <p:spPr>
            <a:xfrm rot="10800000" flipH="1" flipV="1">
              <a:off x="7792368" y="1987945"/>
              <a:ext cx="357165" cy="28201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5354177" y="1987945"/>
              <a:ext cx="357165" cy="28201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7832" name="文本框 21"/>
          <p:cNvSpPr txBox="1">
            <a:spLocks noChangeArrowheads="1"/>
          </p:cNvSpPr>
          <p:nvPr/>
        </p:nvSpPr>
        <p:spPr bwMode="auto">
          <a:xfrm>
            <a:off x="3776663" y="1306513"/>
            <a:ext cx="4564062" cy="519112"/>
          </a:xfrm>
          <a:prstGeom prst="rect">
            <a:avLst/>
          </a:prstGeom>
          <a:noFill/>
          <a:ln w="9525">
            <a:noFill/>
            <a:miter lim="800000"/>
          </a:ln>
        </p:spPr>
        <p:txBody>
          <a:bodyPr>
            <a:spAutoFit/>
          </a:bodyPr>
          <a:lstStyle/>
          <a:p>
            <a:pPr algn="ctr"/>
            <a:r>
              <a:rPr lang="zh-CN" altLang="en-US" sz="2800" b="1">
                <a:solidFill>
                  <a:srgbClr val="92D050"/>
                </a:solidFill>
                <a:latin typeface="微软雅黑" pitchFamily="34" charset="-122"/>
                <a:ea typeface="微软雅黑" pitchFamily="34" charset="-122"/>
                <a:cs typeface="Tahoma" pitchFamily="34" charset="0"/>
              </a:rPr>
              <a:t>课堂评价</a:t>
            </a:r>
          </a:p>
        </p:txBody>
      </p:sp>
      <p:sp>
        <p:nvSpPr>
          <p:cNvPr id="77834" name="Text Box 10"/>
          <p:cNvSpPr txBox="1">
            <a:spLocks noChangeArrowheads="1"/>
          </p:cNvSpPr>
          <p:nvPr/>
        </p:nvSpPr>
        <p:spPr bwMode="auto">
          <a:xfrm>
            <a:off x="1389063" y="2232025"/>
            <a:ext cx="7418387" cy="3211830"/>
          </a:xfrm>
          <a:prstGeom prst="rect">
            <a:avLst/>
          </a:prstGeom>
          <a:noFill/>
          <a:ln w="9525" algn="ctr">
            <a:noFill/>
            <a:miter lim="800000"/>
          </a:ln>
        </p:spPr>
        <p:txBody>
          <a:bodyPr>
            <a:spAutoFit/>
          </a:bodyPr>
          <a:lstStyle/>
          <a:p>
            <a:pPr>
              <a:lnSpc>
                <a:spcPct val="120000"/>
              </a:lnSpc>
            </a:pPr>
            <a:r>
              <a:rPr lang="en-US" altLang="zh-CN" sz="2400" b="1">
                <a:solidFill>
                  <a:srgbClr val="0066FF"/>
                </a:solidFill>
                <a:latin typeface="微软雅黑" pitchFamily="34" charset="-122"/>
                <a:ea typeface="微软雅黑" pitchFamily="34" charset="-122"/>
              </a:rPr>
              <a:t>2.</a:t>
            </a:r>
            <a:r>
              <a:rPr lang="zh-CN" altLang="en-US" sz="2400" b="1">
                <a:solidFill>
                  <a:srgbClr val="0066FF"/>
                </a:solidFill>
                <a:latin typeface="微软雅黑" pitchFamily="34" charset="-122"/>
                <a:ea typeface="微软雅黑" pitchFamily="34" charset="-122"/>
              </a:rPr>
              <a:t>根据病情，首先选择的关键性措施是 （   ）</a:t>
            </a:r>
          </a:p>
          <a:p>
            <a:pPr>
              <a:lnSpc>
                <a:spcPct val="120000"/>
              </a:lnSpc>
            </a:pPr>
            <a:r>
              <a:rPr lang="en-US" altLang="zh-CN" sz="2400" b="1">
                <a:solidFill>
                  <a:srgbClr val="E8CA18"/>
                </a:solidFill>
                <a:latin typeface="楷体" pitchFamily="49" charset="-122"/>
                <a:ea typeface="楷体" pitchFamily="49" charset="-122"/>
              </a:rPr>
              <a:t>  </a:t>
            </a:r>
            <a:r>
              <a:rPr lang="en-US" altLang="zh-CN" sz="2400" b="1">
                <a:latin typeface="微软雅黑" pitchFamily="34" charset="-122"/>
                <a:ea typeface="微软雅黑" pitchFamily="34" charset="-122"/>
              </a:rPr>
              <a:t>A.</a:t>
            </a:r>
            <a:r>
              <a:rPr lang="zh-CN" altLang="en-US" sz="2400" b="1">
                <a:latin typeface="微软雅黑" pitchFamily="34" charset="-122"/>
                <a:ea typeface="微软雅黑" pitchFamily="34" charset="-122"/>
              </a:rPr>
              <a:t>立即平卧，皮下注射盐酸肾上腺素 </a:t>
            </a:r>
          </a:p>
          <a:p>
            <a:pPr>
              <a:lnSpc>
                <a:spcPct val="120000"/>
              </a:lnSpc>
            </a:pPr>
            <a:r>
              <a:rPr lang="en-US" altLang="zh-CN" sz="2400" b="1">
                <a:latin typeface="微软雅黑" pitchFamily="34" charset="-122"/>
                <a:ea typeface="微软雅黑" pitchFamily="34" charset="-122"/>
              </a:rPr>
              <a:t>   B.</a:t>
            </a:r>
            <a:r>
              <a:rPr lang="zh-CN" altLang="en-US" sz="2400" b="1">
                <a:latin typeface="微软雅黑" pitchFamily="34" charset="-122"/>
                <a:ea typeface="微软雅黑" pitchFamily="34" charset="-122"/>
              </a:rPr>
              <a:t>立即皮下注射异丙肾上腺素 </a:t>
            </a:r>
          </a:p>
          <a:p>
            <a:pPr>
              <a:lnSpc>
                <a:spcPct val="120000"/>
              </a:lnSpc>
            </a:pPr>
            <a:r>
              <a:rPr lang="en-US" altLang="zh-CN" sz="2400" b="1">
                <a:latin typeface="微软雅黑" pitchFamily="34" charset="-122"/>
                <a:ea typeface="微软雅黑" pitchFamily="34" charset="-122"/>
              </a:rPr>
              <a:t>   C.</a:t>
            </a:r>
            <a:r>
              <a:rPr lang="zh-CN" altLang="en-US" sz="2400" b="1">
                <a:latin typeface="微软雅黑" pitchFamily="34" charset="-122"/>
                <a:ea typeface="微软雅黑" pitchFamily="34" charset="-122"/>
              </a:rPr>
              <a:t>立即静脉注射地塞米松 </a:t>
            </a:r>
            <a:endParaRPr lang="en-US" altLang="zh-CN" sz="2400" b="1">
              <a:latin typeface="微软雅黑" pitchFamily="34" charset="-122"/>
              <a:ea typeface="微软雅黑" pitchFamily="34" charset="-122"/>
            </a:endParaRPr>
          </a:p>
          <a:p>
            <a:pPr>
              <a:lnSpc>
                <a:spcPct val="120000"/>
              </a:lnSpc>
            </a:pPr>
            <a:r>
              <a:rPr lang="en-US" altLang="zh-CN" sz="2400" b="1">
                <a:latin typeface="微软雅黑" pitchFamily="34" charset="-122"/>
                <a:ea typeface="微软雅黑" pitchFamily="34" charset="-122"/>
              </a:rPr>
              <a:t>   D.</a:t>
            </a:r>
            <a:r>
              <a:rPr lang="zh-CN" altLang="en-US" sz="2400" b="1">
                <a:latin typeface="微软雅黑" pitchFamily="34" charset="-122"/>
                <a:ea typeface="微软雅黑" pitchFamily="34" charset="-122"/>
              </a:rPr>
              <a:t>立即注射呼吸兴奋</a:t>
            </a:r>
          </a:p>
          <a:p>
            <a:pPr>
              <a:lnSpc>
                <a:spcPct val="120000"/>
              </a:lnSpc>
            </a:pPr>
            <a:r>
              <a:rPr lang="en-US" altLang="zh-CN" sz="2400" b="1">
                <a:latin typeface="微软雅黑" pitchFamily="34" charset="-122"/>
                <a:ea typeface="微软雅黑" pitchFamily="34" charset="-122"/>
              </a:rPr>
              <a:t>   E.</a:t>
            </a:r>
            <a:r>
              <a:rPr lang="zh-CN" altLang="en-US" sz="2400" b="1">
                <a:latin typeface="微软雅黑" pitchFamily="34" charset="-122"/>
                <a:ea typeface="微软雅黑" pitchFamily="34" charset="-122"/>
              </a:rPr>
              <a:t>立即吸氧</a:t>
            </a:r>
          </a:p>
          <a:p>
            <a:pPr>
              <a:lnSpc>
                <a:spcPts val="2400"/>
              </a:lnSpc>
              <a:spcBef>
                <a:spcPct val="50000"/>
              </a:spcBef>
            </a:pPr>
            <a:endParaRPr lang="zh-CN" altLang="en-US" sz="2400" b="1">
              <a:latin typeface="微软雅黑" pitchFamily="34" charset="-122"/>
              <a:ea typeface="微软雅黑" pitchFamily="34" charset="-122"/>
            </a:endParaRPr>
          </a:p>
        </p:txBody>
      </p:sp>
      <p:sp>
        <p:nvSpPr>
          <p:cNvPr id="28683" name="Text Box 5"/>
          <p:cNvSpPr txBox="1">
            <a:spLocks noChangeArrowheads="1"/>
          </p:cNvSpPr>
          <p:nvPr/>
        </p:nvSpPr>
        <p:spPr bwMode="auto">
          <a:xfrm>
            <a:off x="6931978" y="2125345"/>
            <a:ext cx="431800" cy="701675"/>
          </a:xfrm>
          <a:prstGeom prst="rect">
            <a:avLst/>
          </a:prstGeom>
          <a:noFill/>
          <a:ln w="9525">
            <a:noFill/>
            <a:miter lim="800000"/>
          </a:ln>
        </p:spPr>
        <p:txBody>
          <a:bodyPr>
            <a:spAutoFit/>
          </a:bodyPr>
          <a:lstStyle/>
          <a:p>
            <a:pPr marL="342900" indent="-342900">
              <a:lnSpc>
                <a:spcPct val="125000"/>
              </a:lnSpc>
              <a:spcBef>
                <a:spcPct val="50000"/>
              </a:spcBef>
            </a:pPr>
            <a:r>
              <a:rPr lang="en-US" altLang="zh-CN" sz="3200" b="1">
                <a:solidFill>
                  <a:srgbClr val="FF0000"/>
                </a:solidFill>
                <a:latin typeface="楷体_GB2312"/>
                <a:ea typeface="楷体_GB2312"/>
                <a:cs typeface="楷体_GB2312"/>
              </a:rPr>
              <a:t>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lt">
                                    <p:tmPct val="0"/>
                                  </p:iterate>
                                  <p:childTnLst>
                                    <p:set>
                                      <p:cBhvr>
                                        <p:cTn id="6" dur="1" fill="hold">
                                          <p:stCondLst>
                                            <p:cond delay="0"/>
                                          </p:stCondLst>
                                        </p:cTn>
                                        <p:tgtEl>
                                          <p:spTgt spid="28683"/>
                                        </p:tgtEl>
                                        <p:attrNameLst>
                                          <p:attrName>style.visibility</p:attrName>
                                        </p:attrNameLst>
                                      </p:cBhvr>
                                      <p:to>
                                        <p:strVal val="visible"/>
                                      </p:to>
                                    </p:set>
                                    <p:animEffect transition="in" filter="wipe(left)">
                                      <p:cBhvr>
                                        <p:cTn id="7" dur="1000"/>
                                        <p:tgtEl>
                                          <p:spTgt spid="286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849" name="组合 5"/>
          <p:cNvGrpSpPr/>
          <p:nvPr/>
        </p:nvGrpSpPr>
        <p:grpSpPr bwMode="auto">
          <a:xfrm>
            <a:off x="754063" y="1506538"/>
            <a:ext cx="11042650" cy="3897312"/>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5" name="矩形 14"/>
            <p:cNvSpPr/>
            <p:nvPr/>
          </p:nvSpPr>
          <p:spPr>
            <a:xfrm>
              <a:off x="771555" y="1709432"/>
              <a:ext cx="10669608" cy="3630402"/>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 name="矩形 11"/>
          <p:cNvSpPr/>
          <p:nvPr/>
        </p:nvSpPr>
        <p:spPr>
          <a:xfrm>
            <a:off x="0" y="257175"/>
            <a:ext cx="4591050"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8851" name="文本框 12"/>
          <p:cNvSpPr txBox="1">
            <a:spLocks noChangeArrowheads="1"/>
          </p:cNvSpPr>
          <p:nvPr/>
        </p:nvSpPr>
        <p:spPr bwMode="auto">
          <a:xfrm>
            <a:off x="192088" y="257175"/>
            <a:ext cx="4283075" cy="565150"/>
          </a:xfrm>
          <a:prstGeom prst="rect">
            <a:avLst/>
          </a:prstGeom>
          <a:noFill/>
          <a:ln w="9525">
            <a:noFill/>
            <a:miter lim="800000"/>
          </a:ln>
        </p:spPr>
        <p:txBody>
          <a:bodyPr>
            <a:spAutoFit/>
          </a:bodyPr>
          <a:lstStyle/>
          <a:p>
            <a:r>
              <a:rPr lang="zh-CN" altLang="en-US" sz="3100" b="1">
                <a:solidFill>
                  <a:schemeClr val="bg1"/>
                </a:solidFill>
                <a:latin typeface="微软雅黑" pitchFamily="34" charset="-122"/>
                <a:ea typeface="微软雅黑" pitchFamily="34" charset="-122"/>
              </a:rPr>
              <a:t>药物过敏试验法</a:t>
            </a:r>
          </a:p>
        </p:txBody>
      </p:sp>
      <p:sp>
        <p:nvSpPr>
          <p:cNvPr id="14" name="直角三角形 13"/>
          <p:cNvSpPr>
            <a:spLocks noChangeArrowheads="1"/>
          </p:cNvSpPr>
          <p:nvPr/>
        </p:nvSpPr>
        <p:spPr bwMode="auto">
          <a:xfrm flipV="1">
            <a:off x="3749675" y="817563"/>
            <a:ext cx="857250" cy="174625"/>
          </a:xfrm>
          <a:prstGeom prst="rtTriangle">
            <a:avLst/>
          </a:prstGeom>
          <a:solidFill>
            <a:srgbClr val="1F4E79"/>
          </a:solidFill>
          <a:ln w="12700" algn="ctr">
            <a:noFill/>
            <a:miter lim="800000"/>
          </a:ln>
        </p:spPr>
        <p:txBody>
          <a:bodyPr rot="10800000" anchor="ctr"/>
          <a:lstStyle/>
          <a:p>
            <a:pPr algn="ctr" fontAlgn="auto">
              <a:spcBef>
                <a:spcPts val="0"/>
              </a:spcBef>
              <a:spcAft>
                <a:spcPts val="0"/>
              </a:spcAft>
              <a:defRPr/>
            </a:pPr>
            <a:endParaRPr lang="zh-CN" altLang="en-US">
              <a:solidFill>
                <a:schemeClr val="lt1"/>
              </a:solidFill>
              <a:latin typeface="+mn-lt"/>
              <a:ea typeface="+mn-ea"/>
            </a:endParaRPr>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8855" name="组合 2"/>
          <p:cNvGrpSpPr/>
          <p:nvPr/>
        </p:nvGrpSpPr>
        <p:grpSpPr bwMode="auto">
          <a:xfrm>
            <a:off x="2300288" y="1131888"/>
            <a:ext cx="7591425" cy="830262"/>
            <a:chOff x="5354177" y="1987945"/>
            <a:chExt cx="2795356" cy="540275"/>
          </a:xfrm>
        </p:grpSpPr>
        <p:sp>
          <p:nvSpPr>
            <p:cNvPr id="18" name="矩形 17"/>
            <p:cNvSpPr/>
            <p:nvPr/>
          </p:nvSpPr>
          <p:spPr>
            <a:xfrm>
              <a:off x="5712511" y="1987945"/>
              <a:ext cx="2079857"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 name="直角三角形 20"/>
            <p:cNvSpPr/>
            <p:nvPr/>
          </p:nvSpPr>
          <p:spPr>
            <a:xfrm rot="10800000" flipH="1" flipV="1">
              <a:off x="7792368" y="1987945"/>
              <a:ext cx="357165" cy="28201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5354177" y="1987945"/>
              <a:ext cx="357165" cy="28201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8856" name="文本框 21"/>
          <p:cNvSpPr txBox="1">
            <a:spLocks noChangeArrowheads="1"/>
          </p:cNvSpPr>
          <p:nvPr/>
        </p:nvSpPr>
        <p:spPr bwMode="auto">
          <a:xfrm>
            <a:off x="3776663" y="1306513"/>
            <a:ext cx="4564062" cy="519112"/>
          </a:xfrm>
          <a:prstGeom prst="rect">
            <a:avLst/>
          </a:prstGeom>
          <a:noFill/>
          <a:ln w="9525">
            <a:noFill/>
            <a:miter lim="800000"/>
          </a:ln>
        </p:spPr>
        <p:txBody>
          <a:bodyPr>
            <a:spAutoFit/>
          </a:bodyPr>
          <a:lstStyle/>
          <a:p>
            <a:pPr algn="ctr"/>
            <a:r>
              <a:rPr lang="zh-CN" altLang="en-US" sz="2800" b="1">
                <a:solidFill>
                  <a:srgbClr val="92D050"/>
                </a:solidFill>
                <a:latin typeface="微软雅黑" pitchFamily="34" charset="-122"/>
                <a:ea typeface="微软雅黑" pitchFamily="34" charset="-122"/>
                <a:cs typeface="Tahoma" pitchFamily="34" charset="0"/>
              </a:rPr>
              <a:t>课堂评价</a:t>
            </a:r>
          </a:p>
        </p:txBody>
      </p:sp>
      <p:sp>
        <p:nvSpPr>
          <p:cNvPr id="28683" name="Text Box 5"/>
          <p:cNvSpPr txBox="1">
            <a:spLocks noChangeArrowheads="1"/>
          </p:cNvSpPr>
          <p:nvPr/>
        </p:nvSpPr>
        <p:spPr bwMode="auto">
          <a:xfrm>
            <a:off x="7869238" y="2370138"/>
            <a:ext cx="431800" cy="701675"/>
          </a:xfrm>
          <a:prstGeom prst="rect">
            <a:avLst/>
          </a:prstGeom>
          <a:noFill/>
          <a:ln w="9525">
            <a:noFill/>
            <a:miter lim="800000"/>
          </a:ln>
        </p:spPr>
        <p:txBody>
          <a:bodyPr>
            <a:spAutoFit/>
          </a:bodyPr>
          <a:lstStyle/>
          <a:p>
            <a:pPr marL="342900" indent="-342900">
              <a:lnSpc>
                <a:spcPct val="125000"/>
              </a:lnSpc>
              <a:spcBef>
                <a:spcPct val="50000"/>
              </a:spcBef>
            </a:pPr>
            <a:r>
              <a:rPr lang="en-US" altLang="zh-CN" sz="3200" b="1">
                <a:solidFill>
                  <a:srgbClr val="FF0000"/>
                </a:solidFill>
                <a:latin typeface="楷体_GB2312"/>
                <a:ea typeface="楷体_GB2312"/>
                <a:cs typeface="楷体_GB2312"/>
              </a:rPr>
              <a:t>C</a:t>
            </a:r>
          </a:p>
        </p:txBody>
      </p:sp>
      <p:sp>
        <p:nvSpPr>
          <p:cNvPr id="88081" name="Rectangle 17"/>
          <p:cNvSpPr>
            <a:spLocks noChangeArrowheads="1"/>
          </p:cNvSpPr>
          <p:nvPr/>
        </p:nvSpPr>
        <p:spPr bwMode="auto">
          <a:xfrm>
            <a:off x="1231900" y="2128838"/>
            <a:ext cx="9613900" cy="1580515"/>
          </a:xfrm>
          <a:prstGeom prst="rect">
            <a:avLst/>
          </a:prstGeom>
          <a:noFill/>
          <a:ln w="9525" algn="ctr">
            <a:noFill/>
            <a:miter lim="800000"/>
          </a:ln>
          <a:effectLst/>
        </p:spPr>
        <p:txBody>
          <a:bodyPr>
            <a:spAutoFit/>
          </a:bodyPr>
          <a:lstStyle/>
          <a:p>
            <a:pPr>
              <a:defRPr/>
            </a:pPr>
            <a:r>
              <a:rPr lang="en-US" altLang="zh-CN" sz="2400">
                <a:solidFill>
                  <a:srgbClr val="0066FF"/>
                </a:solidFill>
                <a:latin typeface="微软雅黑" pitchFamily="34" charset="-122"/>
                <a:ea typeface="微软雅黑" pitchFamily="34" charset="-122"/>
              </a:rPr>
              <a:t>A</a:t>
            </a:r>
            <a:r>
              <a:rPr lang="en-US" altLang="zh-CN" sz="2400" b="1">
                <a:solidFill>
                  <a:srgbClr val="0066FF"/>
                </a:solidFill>
                <a:latin typeface="微软雅黑" pitchFamily="34" charset="-122"/>
                <a:ea typeface="微软雅黑" pitchFamily="34" charset="-122"/>
              </a:rPr>
              <a:t>1/A2</a:t>
            </a:r>
            <a:r>
              <a:rPr lang="zh-CN" altLang="en-US" sz="2400" b="1">
                <a:solidFill>
                  <a:srgbClr val="0066FF"/>
                </a:solidFill>
                <a:latin typeface="微软雅黑" pitchFamily="34" charset="-122"/>
                <a:ea typeface="微软雅黑" pitchFamily="34" charset="-122"/>
              </a:rPr>
              <a:t>型题</a:t>
            </a:r>
          </a:p>
          <a:p>
            <a:pPr>
              <a:defRPr/>
            </a:pPr>
            <a:r>
              <a:rPr lang="en-US" altLang="zh-CN" sz="2400" b="1">
                <a:solidFill>
                  <a:srgbClr val="0066FF"/>
                </a:solidFill>
                <a:latin typeface="微软雅黑" pitchFamily="34" charset="-122"/>
                <a:ea typeface="微软雅黑" pitchFamily="34" charset="-122"/>
              </a:rPr>
              <a:t>1.</a:t>
            </a:r>
            <a:r>
              <a:rPr lang="zh-CN" altLang="en-US" sz="2400" b="1">
                <a:solidFill>
                  <a:srgbClr val="0066FF"/>
                </a:solidFill>
                <a:latin typeface="微软雅黑" pitchFamily="34" charset="-122"/>
                <a:ea typeface="微软雅黑" pitchFamily="34" charset="-122"/>
              </a:rPr>
              <a:t>关于皮试液的每毫升含量，下列错误的一项是（  ）</a:t>
            </a:r>
          </a:p>
          <a:p>
            <a:pPr>
              <a:defRPr/>
            </a:pPr>
            <a:r>
              <a:rPr lang="en-US" altLang="zh-CN" b="1">
                <a:effectLst>
                  <a:outerShdw blurRad="38100" dist="38100" dir="2700000" algn="tl">
                    <a:srgbClr val="FFFFFF"/>
                  </a:outerShdw>
                </a:effectLst>
              </a:rPr>
              <a:t> </a:t>
            </a:r>
            <a:r>
              <a:rPr lang="en-US" altLang="zh-CN" sz="2400" b="1">
                <a:latin typeface="微软雅黑" pitchFamily="34" charset="-122"/>
                <a:ea typeface="微软雅黑" pitchFamily="34" charset="-122"/>
              </a:rPr>
              <a:t>A. </a:t>
            </a:r>
            <a:r>
              <a:rPr lang="zh-CN" altLang="en-US" sz="2400" b="1">
                <a:latin typeface="微软雅黑" pitchFamily="34" charset="-122"/>
                <a:ea typeface="微软雅黑" pitchFamily="34" charset="-122"/>
              </a:rPr>
              <a:t>青霉素</a:t>
            </a:r>
            <a:r>
              <a:rPr lang="en-US" altLang="zh-CN" sz="2400" b="1">
                <a:latin typeface="微软雅黑" pitchFamily="34" charset="-122"/>
                <a:ea typeface="微软雅黑" pitchFamily="34" charset="-122"/>
              </a:rPr>
              <a:t>500</a:t>
            </a:r>
            <a:r>
              <a:rPr lang="en-US" altLang="zh-CN" sz="2400" b="1">
                <a:latin typeface="微软雅黑" pitchFamily="34" charset="-122"/>
                <a:ea typeface="微软雅黑" pitchFamily="34" charset="-122"/>
                <a:sym typeface="Symbol" pitchFamily="18" charset="2"/>
              </a:rPr>
              <a:t></a:t>
            </a:r>
            <a:r>
              <a:rPr lang="en-US" altLang="zh-CN" sz="2400" b="1">
                <a:latin typeface="微软雅黑" pitchFamily="34" charset="-122"/>
                <a:ea typeface="微软雅黑" pitchFamily="34" charset="-122"/>
              </a:rPr>
              <a:t>U        B. </a:t>
            </a:r>
            <a:r>
              <a:rPr lang="zh-CN" altLang="en-US" sz="2400" b="1">
                <a:latin typeface="微软雅黑" pitchFamily="34" charset="-122"/>
                <a:ea typeface="微软雅黑" pitchFamily="34" charset="-122"/>
              </a:rPr>
              <a:t>链霉素</a:t>
            </a:r>
            <a:r>
              <a:rPr lang="en-US" altLang="zh-CN" sz="2400" b="1">
                <a:latin typeface="微软雅黑" pitchFamily="34" charset="-122"/>
                <a:ea typeface="微软雅黑" pitchFamily="34" charset="-122"/>
              </a:rPr>
              <a:t>2500</a:t>
            </a:r>
            <a:r>
              <a:rPr lang="en-US" altLang="zh-CN" sz="2400" b="1">
                <a:latin typeface="微软雅黑" pitchFamily="34" charset="-122"/>
                <a:ea typeface="微软雅黑" pitchFamily="34" charset="-122"/>
                <a:sym typeface="Symbol" pitchFamily="18" charset="2"/>
              </a:rPr>
              <a:t></a:t>
            </a:r>
            <a:r>
              <a:rPr lang="en-US" altLang="zh-CN" sz="2400" b="1">
                <a:latin typeface="微软雅黑" pitchFamily="34" charset="-122"/>
                <a:ea typeface="微软雅黑" pitchFamily="34" charset="-122"/>
              </a:rPr>
              <a:t>U</a:t>
            </a:r>
          </a:p>
          <a:p>
            <a:pPr>
              <a:defRPr/>
            </a:pPr>
            <a:r>
              <a:rPr lang="en-US" altLang="zh-CN" sz="2400" b="1">
                <a:latin typeface="微软雅黑" pitchFamily="34" charset="-122"/>
                <a:ea typeface="微软雅黑" pitchFamily="34" charset="-122"/>
              </a:rPr>
              <a:t> C. </a:t>
            </a:r>
            <a:r>
              <a:rPr lang="zh-CN" altLang="en-US" sz="2400" b="1">
                <a:latin typeface="微软雅黑" pitchFamily="34" charset="-122"/>
                <a:ea typeface="微软雅黑" pitchFamily="34" charset="-122"/>
              </a:rPr>
              <a:t>普鲁卡因</a:t>
            </a:r>
            <a:r>
              <a:rPr lang="en-US" altLang="zh-CN" sz="2400" b="1">
                <a:latin typeface="微软雅黑" pitchFamily="34" charset="-122"/>
                <a:ea typeface="微软雅黑" pitchFamily="34" charset="-122"/>
              </a:rPr>
              <a:t>0.15</a:t>
            </a:r>
            <a:r>
              <a:rPr lang="en-US" altLang="zh-CN" sz="2400" b="1">
                <a:latin typeface="微软雅黑" pitchFamily="34" charset="-122"/>
                <a:ea typeface="微软雅黑" pitchFamily="34" charset="-122"/>
                <a:sym typeface="Symbol" pitchFamily="18" charset="2"/>
              </a:rPr>
              <a:t></a:t>
            </a:r>
            <a:r>
              <a:rPr lang="en-US" altLang="zh-CN" sz="2400" b="1">
                <a:latin typeface="微软雅黑" pitchFamily="34" charset="-122"/>
                <a:ea typeface="微软雅黑" pitchFamily="34" charset="-122"/>
              </a:rPr>
              <a:t>mg    D. </a:t>
            </a:r>
            <a:r>
              <a:rPr lang="zh-CN" altLang="en-US" sz="2400" b="1">
                <a:latin typeface="微软雅黑" pitchFamily="34" charset="-122"/>
                <a:ea typeface="微软雅黑" pitchFamily="34" charset="-122"/>
              </a:rPr>
              <a:t>破伤风抗毒素</a:t>
            </a:r>
            <a:r>
              <a:rPr lang="en-US" altLang="zh-CN" sz="2400" b="1">
                <a:latin typeface="微软雅黑" pitchFamily="34" charset="-122"/>
                <a:ea typeface="微软雅黑" pitchFamily="34" charset="-122"/>
              </a:rPr>
              <a:t>150</a:t>
            </a:r>
            <a:r>
              <a:rPr lang="en-US" altLang="zh-CN" sz="2400" b="1">
                <a:latin typeface="微软雅黑" pitchFamily="34" charset="-122"/>
                <a:ea typeface="微软雅黑" pitchFamily="34" charset="-122"/>
                <a:sym typeface="Symbol" pitchFamily="18" charset="2"/>
              </a:rPr>
              <a:t></a:t>
            </a:r>
            <a:r>
              <a:rPr lang="en-US" altLang="zh-CN" sz="2400" b="1">
                <a:latin typeface="微软雅黑" pitchFamily="34" charset="-122"/>
                <a:ea typeface="微软雅黑" pitchFamily="34" charset="-122"/>
              </a:rPr>
              <a:t>U   E.</a:t>
            </a:r>
            <a:r>
              <a:rPr lang="zh-CN" altLang="en-US" sz="2400" b="1">
                <a:latin typeface="微软雅黑" pitchFamily="34" charset="-122"/>
                <a:ea typeface="微软雅黑" pitchFamily="34" charset="-122"/>
              </a:rPr>
              <a:t>头孢菌素</a:t>
            </a:r>
            <a:r>
              <a:rPr lang="en-US" altLang="zh-CN" sz="2400" b="1">
                <a:latin typeface="微软雅黑" pitchFamily="34" charset="-122"/>
                <a:ea typeface="微软雅黑" pitchFamily="34" charset="-122"/>
              </a:rPr>
              <a:t>500µg</a:t>
            </a:r>
            <a:endParaRPr lang="zh-CN" altLang="en-US" sz="2400" b="1">
              <a:latin typeface="微软雅黑" pitchFamily="34" charset="-122"/>
              <a:ea typeface="微软雅黑" pitchFamily="34" charset="-122"/>
            </a:endParaRPr>
          </a:p>
        </p:txBody>
      </p:sp>
      <p:sp>
        <p:nvSpPr>
          <p:cNvPr id="78859" name="Rectangle 18"/>
          <p:cNvSpPr>
            <a:spLocks noChangeArrowheads="1"/>
          </p:cNvSpPr>
          <p:nvPr/>
        </p:nvSpPr>
        <p:spPr bwMode="auto">
          <a:xfrm>
            <a:off x="3606800" y="4046538"/>
            <a:ext cx="274638" cy="457200"/>
          </a:xfrm>
          <a:prstGeom prst="rect">
            <a:avLst/>
          </a:prstGeom>
          <a:noFill/>
          <a:ln w="9525">
            <a:noFill/>
            <a:miter lim="800000"/>
          </a:ln>
        </p:spPr>
        <p:txBody>
          <a:bodyPr wrap="none" anchor="ctr">
            <a:spAutoFit/>
          </a:bodyPr>
          <a:lstStyle/>
          <a:p>
            <a:r>
              <a:rPr lang="en-US" altLang="zh-CN" sz="2400">
                <a:latin typeface="微软雅黑" pitchFamily="34" charset="-122"/>
                <a:ea typeface="微软雅黑" pitchFamily="34" charset="-122"/>
              </a:rPr>
              <a:t> </a:t>
            </a:r>
          </a:p>
        </p:txBody>
      </p:sp>
      <p:sp>
        <p:nvSpPr>
          <p:cNvPr id="28682" name="Text Box 10"/>
          <p:cNvSpPr txBox="1">
            <a:spLocks noChangeArrowheads="1"/>
          </p:cNvSpPr>
          <p:nvPr/>
        </p:nvSpPr>
        <p:spPr bwMode="auto">
          <a:xfrm>
            <a:off x="1228725" y="3698875"/>
            <a:ext cx="10590213" cy="1702435"/>
          </a:xfrm>
          <a:prstGeom prst="rect">
            <a:avLst/>
          </a:prstGeom>
          <a:noFill/>
          <a:ln w="9525" algn="ctr">
            <a:noFill/>
            <a:miter lim="800000"/>
          </a:ln>
          <a:effectLst/>
        </p:spPr>
        <p:txBody>
          <a:bodyPr>
            <a:spAutoFit/>
          </a:bodyPr>
          <a:lstStyle/>
          <a:p>
            <a:pPr eaLnBrk="0" hangingPunct="0">
              <a:defRPr/>
            </a:pPr>
            <a:r>
              <a:rPr lang="en-US" altLang="zh-CN" sz="2400" b="1">
                <a:solidFill>
                  <a:srgbClr val="0066FF"/>
                </a:solidFill>
                <a:latin typeface="微软雅黑" pitchFamily="34" charset="-122"/>
                <a:ea typeface="微软雅黑" pitchFamily="34" charset="-122"/>
              </a:rPr>
              <a:t>2.</a:t>
            </a:r>
            <a:r>
              <a:rPr lang="zh-CN" altLang="en-US" sz="2400" b="1">
                <a:solidFill>
                  <a:srgbClr val="0066FF"/>
                </a:solidFill>
                <a:latin typeface="微软雅黑" pitchFamily="34" charset="-122"/>
                <a:ea typeface="微软雅黑" pitchFamily="34" charset="-122"/>
              </a:rPr>
              <a:t> 注射链霉素药发生过敏时，急救药物除与青霉素同外，还应选用（）</a:t>
            </a:r>
          </a:p>
          <a:p>
            <a:pPr eaLnBrk="0" hangingPunct="0">
              <a:defRPr/>
            </a:pPr>
            <a:r>
              <a:rPr lang="en-US" altLang="zh-CN" sz="2400" b="1">
                <a:effectLst>
                  <a:outerShdw blurRad="38100" dist="38100" dir="2700000" algn="tl">
                    <a:srgbClr val="FFFFFF"/>
                  </a:outerShdw>
                </a:effectLst>
                <a:latin typeface="楷体" pitchFamily="49" charset="-122"/>
                <a:ea typeface="楷体" pitchFamily="49" charset="-122"/>
              </a:rPr>
              <a:t> </a:t>
            </a:r>
            <a:r>
              <a:rPr lang="en-US" altLang="zh-CN" sz="2400" b="1">
                <a:effectLst>
                  <a:outerShdw blurRad="38100" dist="38100" dir="2700000" algn="tl">
                    <a:srgbClr val="FFFFFF"/>
                  </a:outerShdw>
                </a:effectLst>
                <a:latin typeface="微软雅黑" pitchFamily="34" charset="-122"/>
                <a:ea typeface="微软雅黑" pitchFamily="34" charset="-122"/>
              </a:rPr>
              <a:t>A. </a:t>
            </a:r>
            <a:r>
              <a:rPr lang="zh-CN" altLang="en-US" sz="2400" b="1">
                <a:effectLst>
                  <a:outerShdw blurRad="38100" dist="38100" dir="2700000" algn="tl">
                    <a:srgbClr val="FFFFFF"/>
                  </a:outerShdw>
                </a:effectLst>
                <a:latin typeface="微软雅黑" pitchFamily="34" charset="-122"/>
                <a:ea typeface="微软雅黑" pitchFamily="34" charset="-122"/>
              </a:rPr>
              <a:t>洛贝林      </a:t>
            </a:r>
            <a:r>
              <a:rPr lang="en-US" altLang="zh-CN" sz="2400" b="1">
                <a:effectLst>
                  <a:outerShdw blurRad="38100" dist="38100" dir="2700000" algn="tl">
                    <a:srgbClr val="FFFFFF"/>
                  </a:outerShdw>
                </a:effectLst>
                <a:latin typeface="微软雅黑" pitchFamily="34" charset="-122"/>
                <a:ea typeface="微软雅黑" pitchFamily="34" charset="-122"/>
              </a:rPr>
              <a:t>B. </a:t>
            </a:r>
            <a:r>
              <a:rPr lang="zh-CN" altLang="en-US" sz="2400" b="1">
                <a:effectLst>
                  <a:outerShdw blurRad="38100" dist="38100" dir="2700000" algn="tl">
                    <a:srgbClr val="FFFFFF"/>
                  </a:outerShdw>
                </a:effectLst>
                <a:latin typeface="微软雅黑" pitchFamily="34" charset="-122"/>
                <a:ea typeface="微软雅黑" pitchFamily="34" charset="-122"/>
              </a:rPr>
              <a:t>异丙嗪</a:t>
            </a:r>
          </a:p>
          <a:p>
            <a:pPr eaLnBrk="0" hangingPunct="0">
              <a:defRPr/>
            </a:pPr>
            <a:r>
              <a:rPr lang="en-US" altLang="zh-CN" sz="2400" b="1">
                <a:effectLst>
                  <a:outerShdw blurRad="38100" dist="38100" dir="2700000" algn="tl">
                    <a:srgbClr val="FFFFFF"/>
                  </a:outerShdw>
                </a:effectLst>
                <a:latin typeface="微软雅黑" pitchFamily="34" charset="-122"/>
                <a:ea typeface="微软雅黑" pitchFamily="34" charset="-122"/>
              </a:rPr>
              <a:t> C. </a:t>
            </a:r>
            <a:r>
              <a:rPr lang="zh-CN" altLang="en-US" sz="2400" b="1">
                <a:effectLst>
                  <a:outerShdw blurRad="38100" dist="38100" dir="2700000" algn="tl">
                    <a:srgbClr val="FFFFFF"/>
                  </a:outerShdw>
                </a:effectLst>
                <a:latin typeface="微软雅黑" pitchFamily="34" charset="-122"/>
                <a:ea typeface="微软雅黑" pitchFamily="34" charset="-122"/>
              </a:rPr>
              <a:t>碘解磷定    </a:t>
            </a:r>
            <a:r>
              <a:rPr lang="en-US" altLang="zh-CN" sz="2400" b="1">
                <a:effectLst>
                  <a:outerShdw blurRad="38100" dist="38100" dir="2700000" algn="tl">
                    <a:srgbClr val="FFFFFF"/>
                  </a:outerShdw>
                </a:effectLst>
                <a:latin typeface="微软雅黑" pitchFamily="34" charset="-122"/>
                <a:ea typeface="微软雅黑" pitchFamily="34" charset="-122"/>
              </a:rPr>
              <a:t>D. </a:t>
            </a:r>
            <a:r>
              <a:rPr lang="zh-CN" altLang="en-US" sz="2400" b="1">
                <a:effectLst>
                  <a:outerShdw blurRad="38100" dist="38100" dir="2700000" algn="tl">
                    <a:srgbClr val="FFFFFF"/>
                  </a:outerShdw>
                </a:effectLst>
                <a:latin typeface="微软雅黑" pitchFamily="34" charset="-122"/>
                <a:ea typeface="微软雅黑" pitchFamily="34" charset="-122"/>
              </a:rPr>
              <a:t>氯化钙    </a:t>
            </a:r>
            <a:r>
              <a:rPr lang="en-US" altLang="zh-CN" sz="2400" b="1">
                <a:effectLst>
                  <a:outerShdw blurRad="38100" dist="38100" dir="2700000" algn="tl">
                    <a:srgbClr val="FFFFFF"/>
                  </a:outerShdw>
                </a:effectLst>
                <a:latin typeface="微软雅黑" pitchFamily="34" charset="-122"/>
                <a:ea typeface="微软雅黑" pitchFamily="34" charset="-122"/>
              </a:rPr>
              <a:t>E.</a:t>
            </a:r>
            <a:r>
              <a:rPr lang="zh-CN" altLang="en-US" sz="2400" b="1">
                <a:effectLst>
                  <a:outerShdw blurRad="38100" dist="38100" dir="2700000" algn="tl">
                    <a:srgbClr val="FFFFFF"/>
                  </a:outerShdw>
                </a:effectLst>
                <a:latin typeface="微软雅黑" pitchFamily="34" charset="-122"/>
                <a:ea typeface="微软雅黑" pitchFamily="34" charset="-122"/>
              </a:rPr>
              <a:t>地塞米松</a:t>
            </a:r>
          </a:p>
          <a:p>
            <a:pPr>
              <a:lnSpc>
                <a:spcPts val="2400"/>
              </a:lnSpc>
              <a:spcBef>
                <a:spcPct val="50000"/>
              </a:spcBef>
              <a:defRPr/>
            </a:pPr>
            <a:endParaRPr lang="zh-CN" altLang="en-US" sz="2400" b="1">
              <a:solidFill>
                <a:srgbClr val="E8CA18"/>
              </a:solidFill>
              <a:latin typeface="微软雅黑" pitchFamily="34" charset="-122"/>
              <a:ea typeface="微软雅黑" pitchFamily="34" charset="-122"/>
            </a:endParaRPr>
          </a:p>
        </p:txBody>
      </p:sp>
      <p:sp>
        <p:nvSpPr>
          <p:cNvPr id="3" name="Text Box 5"/>
          <p:cNvSpPr txBox="1">
            <a:spLocks noChangeArrowheads="1"/>
          </p:cNvSpPr>
          <p:nvPr/>
        </p:nvSpPr>
        <p:spPr bwMode="auto">
          <a:xfrm>
            <a:off x="10253663" y="3481388"/>
            <a:ext cx="431800" cy="701675"/>
          </a:xfrm>
          <a:prstGeom prst="rect">
            <a:avLst/>
          </a:prstGeom>
          <a:noFill/>
          <a:ln w="9525">
            <a:noFill/>
            <a:miter lim="800000"/>
          </a:ln>
        </p:spPr>
        <p:txBody>
          <a:bodyPr>
            <a:spAutoFit/>
          </a:bodyPr>
          <a:lstStyle/>
          <a:p>
            <a:pPr marL="342900" indent="-342900">
              <a:lnSpc>
                <a:spcPct val="125000"/>
              </a:lnSpc>
              <a:spcBef>
                <a:spcPct val="50000"/>
              </a:spcBef>
            </a:pPr>
            <a:r>
              <a:rPr lang="en-US" altLang="zh-CN" sz="3200" b="1">
                <a:solidFill>
                  <a:srgbClr val="FF0000"/>
                </a:solidFill>
                <a:latin typeface="楷体_GB2312"/>
                <a:ea typeface="楷体_GB2312"/>
                <a:cs typeface="楷体_GB2312"/>
              </a:rPr>
              <a:t>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lt">
                                    <p:tmPct val="0"/>
                                  </p:iterate>
                                  <p:childTnLst>
                                    <p:set>
                                      <p:cBhvr>
                                        <p:cTn id="6" dur="1" fill="hold">
                                          <p:stCondLst>
                                            <p:cond delay="0"/>
                                          </p:stCondLst>
                                        </p:cTn>
                                        <p:tgtEl>
                                          <p:spTgt spid="28683"/>
                                        </p:tgtEl>
                                        <p:attrNameLst>
                                          <p:attrName>style.visibility</p:attrName>
                                        </p:attrNameLst>
                                      </p:cBhvr>
                                      <p:to>
                                        <p:strVal val="visible"/>
                                      </p:to>
                                    </p:set>
                                    <p:animEffect transition="in" filter="wipe(left)">
                                      <p:cBhvr>
                                        <p:cTn id="7" dur="1000"/>
                                        <p:tgtEl>
                                          <p:spTgt spid="2868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type="lt">
                                    <p:tmPct val="0"/>
                                  </p:iterate>
                                  <p:childTnLst>
                                    <p:set>
                                      <p:cBhvr>
                                        <p:cTn id="11" dur="1" fill="hold">
                                          <p:stCondLst>
                                            <p:cond delay="0"/>
                                          </p:stCondLst>
                                        </p:cTn>
                                        <p:tgtEl>
                                          <p:spTgt spid="3"/>
                                        </p:tgtEl>
                                        <p:attrNameLst>
                                          <p:attrName>style.visibility</p:attrName>
                                        </p:attrNameLst>
                                      </p:cBhvr>
                                      <p:to>
                                        <p:strVal val="visible"/>
                                      </p:to>
                                    </p:set>
                                    <p:animEffect transition="in" filter="wipe(left)">
                                      <p:cBhvr>
                                        <p:cTn id="12"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3" grpId="0"/>
      <p:bldP spid="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873" name="组合 5"/>
          <p:cNvGrpSpPr/>
          <p:nvPr/>
        </p:nvGrpSpPr>
        <p:grpSpPr bwMode="auto">
          <a:xfrm>
            <a:off x="754063" y="1506538"/>
            <a:ext cx="11042650" cy="3897312"/>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5" name="矩形 14"/>
            <p:cNvSpPr/>
            <p:nvPr/>
          </p:nvSpPr>
          <p:spPr>
            <a:xfrm>
              <a:off x="771555" y="1709432"/>
              <a:ext cx="10669608" cy="3630402"/>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 name="矩形 11"/>
          <p:cNvSpPr/>
          <p:nvPr/>
        </p:nvSpPr>
        <p:spPr>
          <a:xfrm>
            <a:off x="0" y="257175"/>
            <a:ext cx="4591050"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9875" name="文本框 12"/>
          <p:cNvSpPr txBox="1">
            <a:spLocks noChangeArrowheads="1"/>
          </p:cNvSpPr>
          <p:nvPr/>
        </p:nvSpPr>
        <p:spPr bwMode="auto">
          <a:xfrm>
            <a:off x="192088" y="257175"/>
            <a:ext cx="4283075" cy="565150"/>
          </a:xfrm>
          <a:prstGeom prst="rect">
            <a:avLst/>
          </a:prstGeom>
          <a:noFill/>
          <a:ln w="9525">
            <a:noFill/>
            <a:miter lim="800000"/>
          </a:ln>
        </p:spPr>
        <p:txBody>
          <a:bodyPr>
            <a:spAutoFit/>
          </a:bodyPr>
          <a:lstStyle/>
          <a:p>
            <a:r>
              <a:rPr lang="zh-CN" altLang="en-US" sz="3100" b="1">
                <a:solidFill>
                  <a:schemeClr val="bg1"/>
                </a:solidFill>
                <a:latin typeface="微软雅黑" pitchFamily="34" charset="-122"/>
                <a:ea typeface="微软雅黑" pitchFamily="34" charset="-122"/>
              </a:rPr>
              <a:t>药物过敏试验法</a:t>
            </a:r>
          </a:p>
        </p:txBody>
      </p:sp>
      <p:sp>
        <p:nvSpPr>
          <p:cNvPr id="14" name="直角三角形 13"/>
          <p:cNvSpPr>
            <a:spLocks noChangeArrowheads="1"/>
          </p:cNvSpPr>
          <p:nvPr/>
        </p:nvSpPr>
        <p:spPr bwMode="auto">
          <a:xfrm flipV="1">
            <a:off x="3749675" y="817563"/>
            <a:ext cx="857250" cy="174625"/>
          </a:xfrm>
          <a:prstGeom prst="rtTriangle">
            <a:avLst/>
          </a:prstGeom>
          <a:solidFill>
            <a:srgbClr val="1F4E79"/>
          </a:solidFill>
          <a:ln w="12700" algn="ctr">
            <a:noFill/>
            <a:miter lim="800000"/>
          </a:ln>
        </p:spPr>
        <p:txBody>
          <a:bodyPr rot="10800000" anchor="ctr"/>
          <a:lstStyle/>
          <a:p>
            <a:pPr algn="ctr" fontAlgn="auto">
              <a:spcBef>
                <a:spcPts val="0"/>
              </a:spcBef>
              <a:spcAft>
                <a:spcPts val="0"/>
              </a:spcAft>
              <a:defRPr/>
            </a:pPr>
            <a:endParaRPr lang="zh-CN" altLang="en-US">
              <a:solidFill>
                <a:schemeClr val="lt1"/>
              </a:solidFill>
              <a:latin typeface="+mn-lt"/>
              <a:ea typeface="+mn-ea"/>
            </a:endParaRPr>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79879" name="组合 2"/>
          <p:cNvGrpSpPr/>
          <p:nvPr/>
        </p:nvGrpSpPr>
        <p:grpSpPr bwMode="auto">
          <a:xfrm>
            <a:off x="2300288" y="1131888"/>
            <a:ext cx="7591425" cy="830262"/>
            <a:chOff x="5354177" y="1987945"/>
            <a:chExt cx="2795356" cy="540275"/>
          </a:xfrm>
        </p:grpSpPr>
        <p:sp>
          <p:nvSpPr>
            <p:cNvPr id="18" name="矩形 17"/>
            <p:cNvSpPr/>
            <p:nvPr/>
          </p:nvSpPr>
          <p:spPr>
            <a:xfrm>
              <a:off x="5712511" y="1987945"/>
              <a:ext cx="2079857"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 name="直角三角形 20"/>
            <p:cNvSpPr/>
            <p:nvPr/>
          </p:nvSpPr>
          <p:spPr>
            <a:xfrm rot="10800000" flipH="1" flipV="1">
              <a:off x="7792368" y="1987945"/>
              <a:ext cx="357165" cy="28201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5354177" y="1987945"/>
              <a:ext cx="357165" cy="28201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9880" name="文本框 21"/>
          <p:cNvSpPr txBox="1">
            <a:spLocks noChangeArrowheads="1"/>
          </p:cNvSpPr>
          <p:nvPr/>
        </p:nvSpPr>
        <p:spPr bwMode="auto">
          <a:xfrm>
            <a:off x="3776663" y="1306513"/>
            <a:ext cx="4564062" cy="519112"/>
          </a:xfrm>
          <a:prstGeom prst="rect">
            <a:avLst/>
          </a:prstGeom>
          <a:noFill/>
          <a:ln w="9525">
            <a:noFill/>
            <a:miter lim="800000"/>
          </a:ln>
        </p:spPr>
        <p:txBody>
          <a:bodyPr>
            <a:spAutoFit/>
          </a:bodyPr>
          <a:lstStyle/>
          <a:p>
            <a:pPr algn="ctr"/>
            <a:r>
              <a:rPr lang="zh-CN" altLang="en-US" sz="2800" b="1">
                <a:solidFill>
                  <a:srgbClr val="92D050"/>
                </a:solidFill>
                <a:latin typeface="微软雅黑" pitchFamily="34" charset="-122"/>
                <a:ea typeface="微软雅黑" pitchFamily="34" charset="-122"/>
                <a:cs typeface="Tahoma" pitchFamily="34" charset="0"/>
              </a:rPr>
              <a:t>课堂评价</a:t>
            </a:r>
          </a:p>
        </p:txBody>
      </p:sp>
      <p:sp>
        <p:nvSpPr>
          <p:cNvPr id="79881" name="Rectangle 17"/>
          <p:cNvSpPr>
            <a:spLocks noChangeArrowheads="1"/>
          </p:cNvSpPr>
          <p:nvPr/>
        </p:nvSpPr>
        <p:spPr bwMode="auto">
          <a:xfrm>
            <a:off x="3606800" y="4046538"/>
            <a:ext cx="274638" cy="457200"/>
          </a:xfrm>
          <a:prstGeom prst="rect">
            <a:avLst/>
          </a:prstGeom>
          <a:noFill/>
          <a:ln w="9525">
            <a:noFill/>
            <a:miter lim="800000"/>
          </a:ln>
        </p:spPr>
        <p:txBody>
          <a:bodyPr wrap="none" anchor="ctr">
            <a:spAutoFit/>
          </a:bodyPr>
          <a:lstStyle/>
          <a:p>
            <a:r>
              <a:rPr lang="en-US" altLang="zh-CN" sz="2400">
                <a:latin typeface="微软雅黑" pitchFamily="34" charset="-122"/>
                <a:ea typeface="微软雅黑" pitchFamily="34" charset="-122"/>
              </a:rPr>
              <a:t> </a:t>
            </a:r>
          </a:p>
        </p:txBody>
      </p:sp>
      <p:sp>
        <p:nvSpPr>
          <p:cNvPr id="28682" name="Text Box 10"/>
          <p:cNvSpPr txBox="1">
            <a:spLocks noChangeArrowheads="1"/>
          </p:cNvSpPr>
          <p:nvPr/>
        </p:nvSpPr>
        <p:spPr bwMode="auto">
          <a:xfrm>
            <a:off x="1195388" y="2753678"/>
            <a:ext cx="9166225" cy="3043555"/>
          </a:xfrm>
          <a:prstGeom prst="rect">
            <a:avLst/>
          </a:prstGeom>
          <a:noFill/>
          <a:ln w="9525" algn="ctr">
            <a:noFill/>
            <a:miter lim="800000"/>
          </a:ln>
          <a:effectLst/>
        </p:spPr>
        <p:txBody>
          <a:bodyPr>
            <a:spAutoFit/>
          </a:bodyPr>
          <a:lstStyle/>
          <a:p>
            <a:pPr marL="342900" indent="-342900" eaLnBrk="0" hangingPunct="0">
              <a:defRPr/>
            </a:pPr>
            <a:r>
              <a:rPr lang="en-US" altLang="zh-CN" sz="2400" b="1">
                <a:solidFill>
                  <a:srgbClr val="0066FF"/>
                </a:solidFill>
                <a:latin typeface="微软雅黑" pitchFamily="34" charset="-122"/>
                <a:ea typeface="微软雅黑" pitchFamily="34" charset="-122"/>
              </a:rPr>
              <a:t>1.TAT</a:t>
            </a:r>
            <a:r>
              <a:rPr lang="zh-CN" altLang="en-US" sz="2400" b="1">
                <a:solidFill>
                  <a:srgbClr val="0066FF"/>
                </a:solidFill>
                <a:latin typeface="微软雅黑" pitchFamily="34" charset="-122"/>
                <a:ea typeface="微软雅黑" pitchFamily="34" charset="-122"/>
              </a:rPr>
              <a:t>过敏试验阳性局部的表现是</a:t>
            </a:r>
            <a:r>
              <a:rPr lang="en-US" altLang="zh-CN" sz="2400" b="1">
                <a:solidFill>
                  <a:srgbClr val="0066FF"/>
                </a:solidFill>
                <a:latin typeface="微软雅黑" pitchFamily="34" charset="-122"/>
                <a:ea typeface="微软雅黑" pitchFamily="34" charset="-122"/>
              </a:rPr>
              <a:t>(     )</a:t>
            </a:r>
          </a:p>
          <a:p>
            <a:pPr marL="342900" indent="-342900" eaLnBrk="0" hangingPunct="0">
              <a:lnSpc>
                <a:spcPct val="140000"/>
              </a:lnSpc>
              <a:defRPr/>
            </a:pPr>
            <a:r>
              <a:rPr lang="en-US" altLang="zh-CN" sz="2000" b="1">
                <a:latin typeface="微软雅黑" pitchFamily="34" charset="-122"/>
                <a:ea typeface="微软雅黑" pitchFamily="34" charset="-122"/>
              </a:rPr>
              <a:t>A. </a:t>
            </a:r>
            <a:r>
              <a:rPr lang="zh-CN" altLang="en-US" sz="2000" b="1">
                <a:latin typeface="微软雅黑" pitchFamily="34" charset="-122"/>
                <a:ea typeface="微软雅黑" pitchFamily="34" charset="-122"/>
              </a:rPr>
              <a:t>硬结直径大于</a:t>
            </a:r>
            <a:r>
              <a:rPr lang="en-US" altLang="zh-CN" sz="2000" b="1">
                <a:latin typeface="微软雅黑" pitchFamily="34" charset="-122"/>
                <a:ea typeface="微软雅黑" pitchFamily="34" charset="-122"/>
              </a:rPr>
              <a:t>1</a:t>
            </a:r>
            <a:r>
              <a:rPr lang="en-US" altLang="zh-CN" sz="2000" b="1">
                <a:latin typeface="微软雅黑" pitchFamily="34" charset="-122"/>
                <a:ea typeface="微软雅黑" pitchFamily="34" charset="-122"/>
                <a:sym typeface="Symbol" pitchFamily="18" charset="2"/>
              </a:rPr>
              <a:t></a:t>
            </a:r>
            <a:r>
              <a:rPr lang="en-US" altLang="zh-CN" sz="2000" b="1">
                <a:latin typeface="微软雅黑" pitchFamily="34" charset="-122"/>
                <a:ea typeface="微软雅黑" pitchFamily="34" charset="-122"/>
              </a:rPr>
              <a:t>cm</a:t>
            </a:r>
            <a:r>
              <a:rPr lang="zh-CN" altLang="en-US" sz="2000" b="1">
                <a:latin typeface="微软雅黑" pitchFamily="34" charset="-122"/>
                <a:ea typeface="微软雅黑" pitchFamily="34" charset="-122"/>
              </a:rPr>
              <a:t>，红晕范围直径超过</a:t>
            </a:r>
            <a:r>
              <a:rPr lang="en-US" altLang="zh-CN" sz="2000" b="1">
                <a:effectLst>
                  <a:outerShdw blurRad="38100" dist="38100" dir="2700000" algn="tl">
                    <a:srgbClr val="FFFFFF"/>
                  </a:outerShdw>
                </a:effectLst>
                <a:latin typeface="微软雅黑" pitchFamily="34" charset="-122"/>
                <a:ea typeface="微软雅黑" pitchFamily="34" charset="-122"/>
              </a:rPr>
              <a:t>2</a:t>
            </a:r>
            <a:r>
              <a:rPr lang="en-US" altLang="zh-CN" sz="2000" b="1">
                <a:effectLst>
                  <a:outerShdw blurRad="38100" dist="38100" dir="2700000" algn="tl">
                    <a:srgbClr val="FFFFFF"/>
                  </a:outerShdw>
                </a:effectLst>
                <a:latin typeface="微软雅黑" pitchFamily="34" charset="-122"/>
                <a:ea typeface="微软雅黑" pitchFamily="34" charset="-122"/>
                <a:sym typeface="Symbol" pitchFamily="18" charset="2"/>
              </a:rPr>
              <a:t></a:t>
            </a:r>
            <a:r>
              <a:rPr lang="en-US" altLang="zh-CN" sz="2000" b="1">
                <a:effectLst>
                  <a:outerShdw blurRad="38100" dist="38100" dir="2700000" algn="tl">
                    <a:srgbClr val="FFFFFF"/>
                  </a:outerShdw>
                </a:effectLst>
                <a:latin typeface="微软雅黑" pitchFamily="34" charset="-122"/>
                <a:ea typeface="微软雅黑" pitchFamily="34" charset="-122"/>
              </a:rPr>
              <a:t>cm</a:t>
            </a:r>
          </a:p>
          <a:p>
            <a:pPr marL="342900" indent="-342900" eaLnBrk="0" hangingPunct="0">
              <a:lnSpc>
                <a:spcPct val="140000"/>
              </a:lnSpc>
              <a:defRPr/>
            </a:pPr>
            <a:r>
              <a:rPr lang="en-US" altLang="zh-CN" sz="2000" b="1">
                <a:effectLst>
                  <a:outerShdw blurRad="38100" dist="38100" dir="2700000" algn="tl">
                    <a:srgbClr val="FFFFFF"/>
                  </a:outerShdw>
                </a:effectLst>
                <a:latin typeface="微软雅黑" pitchFamily="34" charset="-122"/>
                <a:ea typeface="微软雅黑" pitchFamily="34" charset="-122"/>
              </a:rPr>
              <a:t>B. </a:t>
            </a:r>
            <a:r>
              <a:rPr lang="zh-CN" altLang="en-US" sz="2000" b="1">
                <a:effectLst>
                  <a:outerShdw blurRad="38100" dist="38100" dir="2700000" algn="tl">
                    <a:srgbClr val="FFFFFF"/>
                  </a:outerShdw>
                </a:effectLst>
                <a:latin typeface="微软雅黑" pitchFamily="34" charset="-122"/>
                <a:ea typeface="微软雅黑" pitchFamily="34" charset="-122"/>
              </a:rPr>
              <a:t>硬结直径大于</a:t>
            </a:r>
            <a:r>
              <a:rPr lang="en-US" altLang="zh-CN" sz="2000" b="1">
                <a:effectLst>
                  <a:outerShdw blurRad="38100" dist="38100" dir="2700000" algn="tl">
                    <a:srgbClr val="FFFFFF"/>
                  </a:outerShdw>
                </a:effectLst>
                <a:latin typeface="微软雅黑" pitchFamily="34" charset="-122"/>
                <a:ea typeface="微软雅黑" pitchFamily="34" charset="-122"/>
              </a:rPr>
              <a:t>1</a:t>
            </a:r>
            <a:r>
              <a:rPr lang="en-US" altLang="zh-CN" sz="2000" b="1">
                <a:effectLst>
                  <a:outerShdw blurRad="38100" dist="38100" dir="2700000" algn="tl">
                    <a:srgbClr val="FFFFFF"/>
                  </a:outerShdw>
                </a:effectLst>
                <a:latin typeface="微软雅黑" pitchFamily="34" charset="-122"/>
                <a:ea typeface="微软雅黑" pitchFamily="34" charset="-122"/>
                <a:sym typeface="Symbol" pitchFamily="18" charset="2"/>
              </a:rPr>
              <a:t></a:t>
            </a:r>
            <a:r>
              <a:rPr lang="en-US" altLang="zh-CN" sz="2000" b="1">
                <a:effectLst>
                  <a:outerShdw blurRad="38100" dist="38100" dir="2700000" algn="tl">
                    <a:srgbClr val="FFFFFF"/>
                  </a:outerShdw>
                </a:effectLst>
                <a:latin typeface="微软雅黑" pitchFamily="34" charset="-122"/>
                <a:ea typeface="微软雅黑" pitchFamily="34" charset="-122"/>
              </a:rPr>
              <a:t>cm</a:t>
            </a:r>
            <a:r>
              <a:rPr lang="zh-CN" altLang="en-US" sz="2000" b="1">
                <a:effectLst>
                  <a:outerShdw blurRad="38100" dist="38100" dir="2700000" algn="tl">
                    <a:srgbClr val="FFFFFF"/>
                  </a:outerShdw>
                </a:effectLst>
                <a:latin typeface="微软雅黑" pitchFamily="34" charset="-122"/>
                <a:ea typeface="微软雅黑" pitchFamily="34" charset="-122"/>
              </a:rPr>
              <a:t>，红晕范围直径超过</a:t>
            </a:r>
            <a:r>
              <a:rPr lang="en-US" altLang="zh-CN" sz="2000" b="1">
                <a:effectLst>
                  <a:outerShdw blurRad="38100" dist="38100" dir="2700000" algn="tl">
                    <a:srgbClr val="FFFFFF"/>
                  </a:outerShdw>
                </a:effectLst>
                <a:latin typeface="微软雅黑" pitchFamily="34" charset="-122"/>
                <a:ea typeface="微软雅黑" pitchFamily="34" charset="-122"/>
              </a:rPr>
              <a:t>3</a:t>
            </a:r>
            <a:r>
              <a:rPr lang="en-US" altLang="zh-CN" sz="2000" b="1">
                <a:effectLst>
                  <a:outerShdw blurRad="38100" dist="38100" dir="2700000" algn="tl">
                    <a:srgbClr val="FFFFFF"/>
                  </a:outerShdw>
                </a:effectLst>
                <a:latin typeface="微软雅黑" pitchFamily="34" charset="-122"/>
                <a:ea typeface="微软雅黑" pitchFamily="34" charset="-122"/>
                <a:sym typeface="Symbol" pitchFamily="18" charset="2"/>
              </a:rPr>
              <a:t></a:t>
            </a:r>
            <a:r>
              <a:rPr lang="en-US" altLang="zh-CN" sz="2000" b="1">
                <a:effectLst>
                  <a:outerShdw blurRad="38100" dist="38100" dir="2700000" algn="tl">
                    <a:srgbClr val="FFFFFF"/>
                  </a:outerShdw>
                </a:effectLst>
                <a:latin typeface="微软雅黑" pitchFamily="34" charset="-122"/>
                <a:ea typeface="微软雅黑" pitchFamily="34" charset="-122"/>
              </a:rPr>
              <a:t>cm</a:t>
            </a:r>
          </a:p>
          <a:p>
            <a:pPr marL="342900" indent="-342900" eaLnBrk="0" hangingPunct="0">
              <a:lnSpc>
                <a:spcPct val="140000"/>
              </a:lnSpc>
              <a:defRPr/>
            </a:pPr>
            <a:r>
              <a:rPr lang="en-US" altLang="zh-CN" sz="2000" b="1">
                <a:effectLst>
                  <a:outerShdw blurRad="38100" dist="38100" dir="2700000" algn="tl">
                    <a:srgbClr val="FFFFFF"/>
                  </a:outerShdw>
                </a:effectLst>
                <a:latin typeface="微软雅黑" pitchFamily="34" charset="-122"/>
                <a:ea typeface="微软雅黑" pitchFamily="34" charset="-122"/>
              </a:rPr>
              <a:t>C. </a:t>
            </a:r>
            <a:r>
              <a:rPr lang="zh-CN" altLang="en-US" sz="2000" b="1">
                <a:effectLst>
                  <a:outerShdw blurRad="38100" dist="38100" dir="2700000" algn="tl">
                    <a:srgbClr val="FFFFFF"/>
                  </a:outerShdw>
                </a:effectLst>
                <a:latin typeface="微软雅黑" pitchFamily="34" charset="-122"/>
                <a:ea typeface="微软雅黑" pitchFamily="34" charset="-122"/>
              </a:rPr>
              <a:t>硬结直径大于</a:t>
            </a:r>
            <a:r>
              <a:rPr lang="en-US" altLang="zh-CN" sz="2000" b="1">
                <a:effectLst>
                  <a:outerShdw blurRad="38100" dist="38100" dir="2700000" algn="tl">
                    <a:srgbClr val="FFFFFF"/>
                  </a:outerShdw>
                </a:effectLst>
                <a:latin typeface="微软雅黑" pitchFamily="34" charset="-122"/>
                <a:ea typeface="微软雅黑" pitchFamily="34" charset="-122"/>
              </a:rPr>
              <a:t>1</a:t>
            </a:r>
            <a:r>
              <a:rPr lang="en-US" altLang="zh-CN" sz="2000" b="1">
                <a:effectLst>
                  <a:outerShdw blurRad="38100" dist="38100" dir="2700000" algn="tl">
                    <a:srgbClr val="FFFFFF"/>
                  </a:outerShdw>
                </a:effectLst>
                <a:latin typeface="微软雅黑" pitchFamily="34" charset="-122"/>
                <a:ea typeface="微软雅黑" pitchFamily="34" charset="-122"/>
                <a:sym typeface="Symbol" pitchFamily="18" charset="2"/>
              </a:rPr>
              <a:t></a:t>
            </a:r>
            <a:r>
              <a:rPr lang="en-US" altLang="zh-CN" sz="2000" b="1">
                <a:effectLst>
                  <a:outerShdw blurRad="38100" dist="38100" dir="2700000" algn="tl">
                    <a:srgbClr val="FFFFFF"/>
                  </a:outerShdw>
                </a:effectLst>
                <a:latin typeface="微软雅黑" pitchFamily="34" charset="-122"/>
                <a:ea typeface="微软雅黑" pitchFamily="34" charset="-122"/>
              </a:rPr>
              <a:t>cm</a:t>
            </a:r>
            <a:r>
              <a:rPr lang="zh-CN" altLang="en-US" sz="2000" b="1">
                <a:effectLst>
                  <a:outerShdw blurRad="38100" dist="38100" dir="2700000" algn="tl">
                    <a:srgbClr val="FFFFFF"/>
                  </a:outerShdw>
                </a:effectLst>
                <a:latin typeface="微软雅黑" pitchFamily="34" charset="-122"/>
                <a:ea typeface="微软雅黑" pitchFamily="34" charset="-122"/>
              </a:rPr>
              <a:t>。红晕范围直径超过</a:t>
            </a:r>
            <a:r>
              <a:rPr lang="en-US" altLang="zh-CN" sz="2000" b="1">
                <a:effectLst>
                  <a:outerShdw blurRad="38100" dist="38100" dir="2700000" algn="tl">
                    <a:srgbClr val="FFFFFF"/>
                  </a:outerShdw>
                </a:effectLst>
                <a:latin typeface="微软雅黑" pitchFamily="34" charset="-122"/>
                <a:ea typeface="微软雅黑" pitchFamily="34" charset="-122"/>
              </a:rPr>
              <a:t>4</a:t>
            </a:r>
            <a:r>
              <a:rPr lang="en-US" altLang="zh-CN" sz="2000" b="1">
                <a:effectLst>
                  <a:outerShdw blurRad="38100" dist="38100" dir="2700000" algn="tl">
                    <a:srgbClr val="FFFFFF"/>
                  </a:outerShdw>
                </a:effectLst>
                <a:latin typeface="微软雅黑" pitchFamily="34" charset="-122"/>
                <a:ea typeface="微软雅黑" pitchFamily="34" charset="-122"/>
                <a:sym typeface="Symbol" pitchFamily="18" charset="2"/>
              </a:rPr>
              <a:t></a:t>
            </a:r>
            <a:r>
              <a:rPr lang="en-US" altLang="zh-CN" sz="2000" b="1">
                <a:effectLst>
                  <a:outerShdw blurRad="38100" dist="38100" dir="2700000" algn="tl">
                    <a:srgbClr val="FFFFFF"/>
                  </a:outerShdw>
                </a:effectLst>
                <a:latin typeface="微软雅黑" pitchFamily="34" charset="-122"/>
                <a:ea typeface="微软雅黑" pitchFamily="34" charset="-122"/>
              </a:rPr>
              <a:t>cm</a:t>
            </a:r>
          </a:p>
          <a:p>
            <a:pPr marL="342900" indent="-342900" eaLnBrk="0" hangingPunct="0">
              <a:lnSpc>
                <a:spcPct val="140000"/>
              </a:lnSpc>
              <a:defRPr/>
            </a:pPr>
            <a:r>
              <a:rPr lang="en-US" altLang="zh-CN" sz="2000" b="1">
                <a:effectLst>
                  <a:outerShdw blurRad="38100" dist="38100" dir="2700000" algn="tl">
                    <a:srgbClr val="FFFFFF"/>
                  </a:outerShdw>
                </a:effectLst>
                <a:latin typeface="微软雅黑" pitchFamily="34" charset="-122"/>
                <a:ea typeface="微软雅黑" pitchFamily="34" charset="-122"/>
              </a:rPr>
              <a:t>D. </a:t>
            </a:r>
            <a:r>
              <a:rPr lang="zh-CN" altLang="en-US" sz="2000" b="1">
                <a:effectLst>
                  <a:outerShdw blurRad="38100" dist="38100" dir="2700000" algn="tl">
                    <a:srgbClr val="FFFFFF"/>
                  </a:outerShdw>
                </a:effectLst>
                <a:latin typeface="微软雅黑" pitchFamily="34" charset="-122"/>
                <a:ea typeface="微软雅黑" pitchFamily="34" charset="-122"/>
              </a:rPr>
              <a:t>硬结直径大于</a:t>
            </a:r>
            <a:r>
              <a:rPr lang="en-US" altLang="zh-CN" sz="2000" b="1">
                <a:effectLst>
                  <a:outerShdw blurRad="38100" dist="38100" dir="2700000" algn="tl">
                    <a:srgbClr val="FFFFFF"/>
                  </a:outerShdw>
                </a:effectLst>
                <a:latin typeface="微软雅黑" pitchFamily="34" charset="-122"/>
                <a:ea typeface="微软雅黑" pitchFamily="34" charset="-122"/>
              </a:rPr>
              <a:t>1.5</a:t>
            </a:r>
            <a:r>
              <a:rPr lang="en-US" altLang="zh-CN" sz="2000" b="1">
                <a:effectLst>
                  <a:outerShdw blurRad="38100" dist="38100" dir="2700000" algn="tl">
                    <a:srgbClr val="FFFFFF"/>
                  </a:outerShdw>
                </a:effectLst>
                <a:latin typeface="微软雅黑" pitchFamily="34" charset="-122"/>
                <a:ea typeface="微软雅黑" pitchFamily="34" charset="-122"/>
                <a:sym typeface="Symbol" pitchFamily="18" charset="2"/>
              </a:rPr>
              <a:t></a:t>
            </a:r>
            <a:r>
              <a:rPr lang="en-US" altLang="zh-CN" sz="2000" b="1">
                <a:effectLst>
                  <a:outerShdw blurRad="38100" dist="38100" dir="2700000" algn="tl">
                    <a:srgbClr val="FFFFFF"/>
                  </a:outerShdw>
                </a:effectLst>
                <a:latin typeface="微软雅黑" pitchFamily="34" charset="-122"/>
                <a:ea typeface="微软雅黑" pitchFamily="34" charset="-122"/>
              </a:rPr>
              <a:t>cm</a:t>
            </a:r>
            <a:r>
              <a:rPr lang="zh-CN" altLang="en-US" sz="2000" b="1">
                <a:effectLst>
                  <a:outerShdw blurRad="38100" dist="38100" dir="2700000" algn="tl">
                    <a:srgbClr val="FFFFFF"/>
                  </a:outerShdw>
                </a:effectLst>
                <a:latin typeface="微软雅黑" pitchFamily="34" charset="-122"/>
                <a:ea typeface="微软雅黑" pitchFamily="34" charset="-122"/>
              </a:rPr>
              <a:t>，红晕范围直径超过</a:t>
            </a:r>
            <a:r>
              <a:rPr lang="en-US" altLang="zh-CN" sz="2000" b="1">
                <a:effectLst>
                  <a:outerShdw blurRad="38100" dist="38100" dir="2700000" algn="tl">
                    <a:srgbClr val="FFFFFF"/>
                  </a:outerShdw>
                </a:effectLst>
                <a:latin typeface="微软雅黑" pitchFamily="34" charset="-122"/>
                <a:ea typeface="微软雅黑" pitchFamily="34" charset="-122"/>
              </a:rPr>
              <a:t>4</a:t>
            </a:r>
            <a:r>
              <a:rPr lang="en-US" altLang="zh-CN" sz="2000" b="1">
                <a:effectLst>
                  <a:outerShdw blurRad="38100" dist="38100" dir="2700000" algn="tl">
                    <a:srgbClr val="FFFFFF"/>
                  </a:outerShdw>
                </a:effectLst>
                <a:latin typeface="微软雅黑" pitchFamily="34" charset="-122"/>
                <a:ea typeface="微软雅黑" pitchFamily="34" charset="-122"/>
                <a:sym typeface="Symbol" pitchFamily="18" charset="2"/>
              </a:rPr>
              <a:t></a:t>
            </a:r>
            <a:r>
              <a:rPr lang="en-US" altLang="zh-CN" sz="2000" b="1">
                <a:effectLst>
                  <a:outerShdw blurRad="38100" dist="38100" dir="2700000" algn="tl">
                    <a:srgbClr val="FFFFFF"/>
                  </a:outerShdw>
                </a:effectLst>
                <a:latin typeface="微软雅黑" pitchFamily="34" charset="-122"/>
                <a:ea typeface="微软雅黑" pitchFamily="34" charset="-122"/>
              </a:rPr>
              <a:t>cm</a:t>
            </a:r>
          </a:p>
          <a:p>
            <a:pPr marL="342900" indent="-342900" eaLnBrk="0" hangingPunct="0">
              <a:lnSpc>
                <a:spcPct val="140000"/>
              </a:lnSpc>
              <a:defRPr/>
            </a:pPr>
            <a:r>
              <a:rPr lang="en-US" altLang="zh-CN" sz="2000" b="1">
                <a:effectLst>
                  <a:outerShdw blurRad="38100" dist="38100" dir="2700000" algn="tl">
                    <a:srgbClr val="FFFFFF"/>
                  </a:outerShdw>
                </a:effectLst>
                <a:latin typeface="微软雅黑" pitchFamily="34" charset="-122"/>
                <a:ea typeface="微软雅黑" pitchFamily="34" charset="-122"/>
              </a:rPr>
              <a:t>E.  </a:t>
            </a:r>
            <a:r>
              <a:rPr lang="zh-CN" altLang="en-US" sz="2000" b="1">
                <a:effectLst>
                  <a:outerShdw blurRad="38100" dist="38100" dir="2700000" algn="tl">
                    <a:srgbClr val="FFFFFF"/>
                  </a:outerShdw>
                </a:effectLst>
                <a:latin typeface="微软雅黑" charset="0"/>
                <a:ea typeface="微软雅黑" charset="0"/>
              </a:rPr>
              <a:t>硬结直径大于</a:t>
            </a:r>
            <a:r>
              <a:rPr lang="en-US" altLang="zh-CN" sz="2000" b="1">
                <a:effectLst>
                  <a:outerShdw blurRad="38100" dist="38100" dir="2700000" algn="tl">
                    <a:srgbClr val="FFFFFF"/>
                  </a:outerShdw>
                </a:effectLst>
                <a:latin typeface="微软雅黑" charset="0"/>
                <a:ea typeface="微软雅黑" charset="0"/>
              </a:rPr>
              <a:t>2</a:t>
            </a:r>
            <a:r>
              <a:rPr lang="en-US" altLang="zh-CN" sz="2000" b="1">
                <a:effectLst>
                  <a:outerShdw blurRad="38100" dist="38100" dir="2700000" algn="tl">
                    <a:srgbClr val="FFFFFF"/>
                  </a:outerShdw>
                </a:effectLst>
                <a:latin typeface="微软雅黑" charset="0"/>
                <a:ea typeface="微软雅黑" charset="0"/>
                <a:sym typeface="Symbol" pitchFamily="18" charset="2"/>
              </a:rPr>
              <a:t></a:t>
            </a:r>
            <a:r>
              <a:rPr lang="en-US" altLang="zh-CN" sz="2000" b="1">
                <a:effectLst>
                  <a:outerShdw blurRad="38100" dist="38100" dir="2700000" algn="tl">
                    <a:srgbClr val="FFFFFF"/>
                  </a:outerShdw>
                </a:effectLst>
                <a:latin typeface="微软雅黑" charset="0"/>
                <a:ea typeface="微软雅黑" charset="0"/>
              </a:rPr>
              <a:t>cm</a:t>
            </a:r>
            <a:r>
              <a:rPr lang="zh-CN" altLang="en-US" sz="2000" b="1">
                <a:effectLst>
                  <a:outerShdw blurRad="38100" dist="38100" dir="2700000" algn="tl">
                    <a:srgbClr val="FFFFFF"/>
                  </a:outerShdw>
                </a:effectLst>
                <a:latin typeface="微软雅黑" charset="0"/>
                <a:ea typeface="微软雅黑" charset="0"/>
              </a:rPr>
              <a:t>，红晕范围直径超过</a:t>
            </a:r>
            <a:r>
              <a:rPr lang="en-US" altLang="zh-CN" sz="2000" b="1">
                <a:effectLst>
                  <a:outerShdw blurRad="38100" dist="38100" dir="2700000" algn="tl">
                    <a:srgbClr val="FFFFFF"/>
                  </a:outerShdw>
                </a:effectLst>
                <a:latin typeface="微软雅黑" charset="0"/>
                <a:ea typeface="微软雅黑" charset="0"/>
              </a:rPr>
              <a:t>4</a:t>
            </a:r>
            <a:r>
              <a:rPr lang="en-US" altLang="zh-CN" sz="2000" b="1">
                <a:effectLst>
                  <a:outerShdw blurRad="38100" dist="38100" dir="2700000" algn="tl">
                    <a:srgbClr val="FFFFFF"/>
                  </a:outerShdw>
                </a:effectLst>
                <a:latin typeface="微软雅黑" charset="0"/>
                <a:ea typeface="微软雅黑" charset="0"/>
                <a:sym typeface="Symbol" pitchFamily="18" charset="2"/>
              </a:rPr>
              <a:t></a:t>
            </a:r>
            <a:r>
              <a:rPr lang="en-US" altLang="zh-CN" sz="2000" b="1">
                <a:effectLst>
                  <a:outerShdw blurRad="38100" dist="38100" dir="2700000" algn="tl">
                    <a:srgbClr val="FFFFFF"/>
                  </a:outerShdw>
                </a:effectLst>
                <a:latin typeface="微软雅黑" charset="0"/>
                <a:ea typeface="微软雅黑" charset="0"/>
              </a:rPr>
              <a:t>cm</a:t>
            </a:r>
          </a:p>
          <a:p>
            <a:pPr marL="342900" indent="-342900" eaLnBrk="0" hangingPunct="0">
              <a:lnSpc>
                <a:spcPct val="140000"/>
              </a:lnSpc>
              <a:defRPr/>
            </a:pPr>
            <a:endParaRPr lang="en-US" altLang="zh-CN" sz="2000" b="1">
              <a:effectLst>
                <a:outerShdw blurRad="38100" dist="38100" dir="2700000" algn="tl">
                  <a:srgbClr val="FFFFFF"/>
                </a:outerShdw>
              </a:effectLst>
              <a:latin typeface="微软雅黑" charset="0"/>
              <a:ea typeface="微软雅黑" charset="0"/>
            </a:endParaRPr>
          </a:p>
        </p:txBody>
      </p:sp>
      <p:sp>
        <p:nvSpPr>
          <p:cNvPr id="3" name="Text Box 5"/>
          <p:cNvSpPr txBox="1">
            <a:spLocks noChangeArrowheads="1"/>
          </p:cNvSpPr>
          <p:nvPr/>
        </p:nvSpPr>
        <p:spPr bwMode="auto">
          <a:xfrm>
            <a:off x="5949950" y="2630805"/>
            <a:ext cx="431800" cy="701675"/>
          </a:xfrm>
          <a:prstGeom prst="rect">
            <a:avLst/>
          </a:prstGeom>
          <a:noFill/>
          <a:ln w="9525">
            <a:noFill/>
            <a:miter lim="800000"/>
          </a:ln>
        </p:spPr>
        <p:txBody>
          <a:bodyPr>
            <a:spAutoFit/>
          </a:bodyPr>
          <a:lstStyle/>
          <a:p>
            <a:pPr marL="342900" indent="-342900">
              <a:lnSpc>
                <a:spcPct val="125000"/>
              </a:lnSpc>
              <a:spcBef>
                <a:spcPct val="50000"/>
              </a:spcBef>
            </a:pPr>
            <a:r>
              <a:rPr lang="en-US" altLang="zh-CN" sz="3200" b="1">
                <a:solidFill>
                  <a:srgbClr val="FF0000"/>
                </a:solidFill>
                <a:latin typeface="楷体_GB2312"/>
                <a:ea typeface="楷体_GB2312"/>
                <a:cs typeface="楷体_GB2312"/>
              </a:rPr>
              <a:t>D</a:t>
            </a:r>
          </a:p>
        </p:txBody>
      </p:sp>
      <p:sp>
        <p:nvSpPr>
          <p:cNvPr id="79883" name="Rectangle 20"/>
          <p:cNvSpPr>
            <a:spLocks noChangeArrowheads="1"/>
          </p:cNvSpPr>
          <p:nvPr/>
        </p:nvSpPr>
        <p:spPr bwMode="auto">
          <a:xfrm>
            <a:off x="1004888" y="1644650"/>
            <a:ext cx="10791825" cy="1214755"/>
          </a:xfrm>
          <a:prstGeom prst="rect">
            <a:avLst/>
          </a:prstGeom>
          <a:noFill/>
          <a:ln w="9525">
            <a:noFill/>
            <a:miter lim="800000"/>
          </a:ln>
        </p:spPr>
        <p:txBody>
          <a:bodyPr>
            <a:spAutoFit/>
          </a:bodyPr>
          <a:lstStyle/>
          <a:p>
            <a:r>
              <a:rPr lang="en-US" altLang="zh-CN" sz="2400" b="1">
                <a:solidFill>
                  <a:srgbClr val="0066FF"/>
                </a:solidFill>
                <a:latin typeface="微软雅黑" pitchFamily="34" charset="-122"/>
                <a:ea typeface="微软雅黑" pitchFamily="34" charset="-122"/>
              </a:rPr>
              <a:t>A3/A4</a:t>
            </a:r>
            <a:r>
              <a:rPr lang="zh-CN" altLang="en-US" sz="2400" b="1">
                <a:solidFill>
                  <a:srgbClr val="0066FF"/>
                </a:solidFill>
                <a:latin typeface="微软雅黑" pitchFamily="34" charset="-122"/>
                <a:ea typeface="微软雅黑" pitchFamily="34" charset="-122"/>
              </a:rPr>
              <a:t>型题</a:t>
            </a:r>
          </a:p>
          <a:p>
            <a:r>
              <a:rPr lang="zh-CN" altLang="en-US" sz="2400" b="1">
                <a:solidFill>
                  <a:srgbClr val="0066FF"/>
                </a:solidFill>
                <a:latin typeface="微软雅黑" pitchFamily="34" charset="-122"/>
                <a:ea typeface="微软雅黑" pitchFamily="34" charset="-122"/>
              </a:rPr>
              <a:t>（</a:t>
            </a:r>
            <a:r>
              <a:rPr lang="en-US" altLang="zh-CN" sz="2400" b="1">
                <a:solidFill>
                  <a:srgbClr val="0066FF"/>
                </a:solidFill>
                <a:latin typeface="微软雅黑" pitchFamily="34" charset="-122"/>
                <a:ea typeface="微软雅黑" pitchFamily="34" charset="-122"/>
              </a:rPr>
              <a:t>1—3</a:t>
            </a:r>
            <a:r>
              <a:rPr lang="zh-CN" altLang="en-US" sz="2400" b="1">
                <a:solidFill>
                  <a:srgbClr val="0066FF"/>
                </a:solidFill>
                <a:latin typeface="微软雅黑" pitchFamily="34" charset="-122"/>
                <a:ea typeface="微软雅黑" pitchFamily="34" charset="-122"/>
              </a:rPr>
              <a:t>题共用题干）</a:t>
            </a:r>
            <a:endParaRPr lang="en-US" altLang="zh-CN" sz="2400" b="1">
              <a:solidFill>
                <a:srgbClr val="0066FF"/>
              </a:solidFill>
              <a:latin typeface="微软雅黑" pitchFamily="34" charset="-122"/>
              <a:ea typeface="微软雅黑" pitchFamily="34" charset="-122"/>
            </a:endParaRPr>
          </a:p>
          <a:p>
            <a:r>
              <a:rPr lang="zh-CN" altLang="en-US" sz="2400" b="1">
                <a:solidFill>
                  <a:srgbClr val="0066FF"/>
                </a:solidFill>
                <a:latin typeface="微软雅黑" pitchFamily="34" charset="-122"/>
                <a:ea typeface="微软雅黑" pitchFamily="34" charset="-122"/>
              </a:rPr>
              <a:t>患者，女，</a:t>
            </a:r>
            <a:r>
              <a:rPr lang="en-US" altLang="zh-CN" sz="2400" b="1">
                <a:solidFill>
                  <a:srgbClr val="0066FF"/>
                </a:solidFill>
                <a:latin typeface="微软雅黑" pitchFamily="34" charset="-122"/>
                <a:ea typeface="微软雅黑" pitchFamily="34" charset="-122"/>
              </a:rPr>
              <a:t>40</a:t>
            </a:r>
            <a:r>
              <a:rPr lang="zh-CN" altLang="en-US" sz="2400" b="1">
                <a:solidFill>
                  <a:srgbClr val="0066FF"/>
                </a:solidFill>
                <a:latin typeface="微软雅黑" pitchFamily="34" charset="-122"/>
                <a:ea typeface="微软雅黑" pitchFamily="34" charset="-122"/>
              </a:rPr>
              <a:t>岁。诊断为“破伤风”，医嘱</a:t>
            </a:r>
            <a:r>
              <a:rPr lang="en-US" altLang="zh-CN" sz="2400" b="1">
                <a:solidFill>
                  <a:srgbClr val="0066FF"/>
                </a:solidFill>
                <a:latin typeface="微软雅黑" pitchFamily="34" charset="-122"/>
                <a:ea typeface="微软雅黑" pitchFamily="34" charset="-122"/>
              </a:rPr>
              <a:t>TAT</a:t>
            </a:r>
            <a:r>
              <a:rPr lang="zh-CN" altLang="en-US" sz="2400" b="1">
                <a:solidFill>
                  <a:srgbClr val="0066FF"/>
                </a:solidFill>
                <a:latin typeface="微软雅黑" pitchFamily="34" charset="-122"/>
                <a:ea typeface="微软雅黑" pitchFamily="34" charset="-122"/>
              </a:rPr>
              <a:t>治疗。患者</a:t>
            </a:r>
            <a:r>
              <a:rPr lang="en-US" altLang="zh-CN" sz="2400" b="1">
                <a:solidFill>
                  <a:srgbClr val="0066FF"/>
                </a:solidFill>
                <a:latin typeface="微软雅黑" pitchFamily="34" charset="-122"/>
                <a:ea typeface="微软雅黑" pitchFamily="34" charset="-122"/>
              </a:rPr>
              <a:t>TAT</a:t>
            </a:r>
            <a:r>
              <a:rPr lang="zh-CN" altLang="en-US" sz="2400" b="1">
                <a:solidFill>
                  <a:srgbClr val="0066FF"/>
                </a:solidFill>
                <a:latin typeface="微软雅黑" pitchFamily="34" charset="-122"/>
                <a:ea typeface="微软雅黑" pitchFamily="34" charset="-122"/>
              </a:rPr>
              <a:t>过敏试验阳性。</a:t>
            </a:r>
            <a:endParaRPr lang="zh-CN" altLang="en-US" sz="2400" b="1">
              <a:solidFill>
                <a:srgbClr val="E8CA18"/>
              </a:solidFill>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直角三角形 13"/>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等腰三角形 15"/>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等腰三角形 24"/>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 name="文本框 2"/>
          <p:cNvSpPr txBox="1">
            <a:spLocks noChangeArrowheads="1"/>
          </p:cNvSpPr>
          <p:nvPr/>
        </p:nvSpPr>
        <p:spPr bwMode="auto">
          <a:xfrm>
            <a:off x="7092950" y="823913"/>
            <a:ext cx="4471988" cy="396875"/>
          </a:xfrm>
          <a:prstGeom prst="rect">
            <a:avLst/>
          </a:prstGeom>
          <a:noFill/>
          <a:ln w="9525">
            <a:noFill/>
            <a:miter lim="800000"/>
          </a:ln>
        </p:spPr>
        <p:txBody>
          <a:bodyPr>
            <a:spAutoFit/>
          </a:bodyPr>
          <a:lstStyle/>
          <a:p>
            <a:r>
              <a:rPr lang="zh-CN" altLang="en-US" sz="2000">
                <a:solidFill>
                  <a:srgbClr val="F2F2F2"/>
                </a:solidFill>
                <a:latin typeface="微软雅黑" pitchFamily="34" charset="-122"/>
                <a:ea typeface="微软雅黑" pitchFamily="34" charset="-122"/>
              </a:rPr>
              <a:t>三、青霉素过敏试验的方法</a:t>
            </a:r>
          </a:p>
        </p:txBody>
      </p:sp>
      <p:sp>
        <p:nvSpPr>
          <p:cNvPr id="21" name="文本框 20"/>
          <p:cNvSpPr txBox="1">
            <a:spLocks noChangeArrowheads="1"/>
          </p:cNvSpPr>
          <p:nvPr/>
        </p:nvSpPr>
        <p:spPr bwMode="auto">
          <a:xfrm>
            <a:off x="8321675" y="2257425"/>
            <a:ext cx="4100513" cy="396875"/>
          </a:xfrm>
          <a:prstGeom prst="rect">
            <a:avLst/>
          </a:prstGeom>
          <a:noFill/>
          <a:ln w="9525">
            <a:noFill/>
            <a:miter lim="800000"/>
          </a:ln>
        </p:spPr>
        <p:txBody>
          <a:bodyPr>
            <a:spAutoFit/>
          </a:bodyPr>
          <a:lstStyle/>
          <a:p>
            <a:r>
              <a:rPr lang="zh-CN" altLang="en-US" sz="2000">
                <a:solidFill>
                  <a:srgbClr val="F2F2F2"/>
                </a:solidFill>
                <a:latin typeface="微软雅黑" pitchFamily="34" charset="-122"/>
                <a:ea typeface="微软雅黑" pitchFamily="34" charset="-122"/>
              </a:rPr>
              <a:t>四、青霉素过敏反应的临床表现</a:t>
            </a:r>
          </a:p>
        </p:txBody>
      </p:sp>
      <p:sp>
        <p:nvSpPr>
          <p:cNvPr id="22" name="文本框 21"/>
          <p:cNvSpPr txBox="1">
            <a:spLocks noChangeArrowheads="1"/>
          </p:cNvSpPr>
          <p:nvPr/>
        </p:nvSpPr>
        <p:spPr bwMode="auto">
          <a:xfrm>
            <a:off x="7712075" y="4538663"/>
            <a:ext cx="4479925" cy="396875"/>
          </a:xfrm>
          <a:prstGeom prst="rect">
            <a:avLst/>
          </a:prstGeom>
          <a:noFill/>
          <a:ln w="9525">
            <a:noFill/>
            <a:miter lim="800000"/>
          </a:ln>
        </p:spPr>
        <p:txBody>
          <a:bodyPr>
            <a:spAutoFit/>
          </a:bodyPr>
          <a:lstStyle/>
          <a:p>
            <a:r>
              <a:rPr lang="zh-CN" altLang="en-US" sz="2000">
                <a:solidFill>
                  <a:srgbClr val="F2F2F2"/>
                </a:solidFill>
                <a:latin typeface="微软雅黑" pitchFamily="34" charset="-122"/>
                <a:ea typeface="微软雅黑" pitchFamily="34" charset="-122"/>
              </a:rPr>
              <a:t>五、青霉素过敏性休克的急救措施 </a:t>
            </a:r>
          </a:p>
        </p:txBody>
      </p:sp>
      <p:sp>
        <p:nvSpPr>
          <p:cNvPr id="23" name="文本框 22"/>
          <p:cNvSpPr txBox="1">
            <a:spLocks noChangeArrowheads="1"/>
          </p:cNvSpPr>
          <p:nvPr/>
        </p:nvSpPr>
        <p:spPr bwMode="auto">
          <a:xfrm>
            <a:off x="949325" y="4403725"/>
            <a:ext cx="3600450" cy="396875"/>
          </a:xfrm>
          <a:prstGeom prst="rect">
            <a:avLst/>
          </a:prstGeom>
          <a:noFill/>
          <a:ln w="9525">
            <a:noFill/>
            <a:miter lim="800000"/>
          </a:ln>
        </p:spPr>
        <p:txBody>
          <a:bodyPr>
            <a:spAutoFit/>
          </a:bodyPr>
          <a:lstStyle/>
          <a:p>
            <a:r>
              <a:rPr lang="zh-CN" altLang="en-US" sz="2000">
                <a:solidFill>
                  <a:srgbClr val="F2F2F2"/>
                </a:solidFill>
                <a:latin typeface="微软雅黑" pitchFamily="34" charset="-122"/>
                <a:ea typeface="微软雅黑" pitchFamily="34" charset="-122"/>
              </a:rPr>
              <a:t>二、青霉素过敏反应的预防</a:t>
            </a:r>
          </a:p>
        </p:txBody>
      </p:sp>
      <p:sp>
        <p:nvSpPr>
          <p:cNvPr id="62" name="任意多边形 61"/>
          <p:cNvSpPr/>
          <p:nvPr/>
        </p:nvSpPr>
        <p:spPr>
          <a:xfrm rot="45249">
            <a:off x="5356225" y="1066800"/>
            <a:ext cx="1338263" cy="2266950"/>
          </a:xfrm>
          <a:custGeom>
            <a:avLst/>
            <a:gdLst>
              <a:gd name="connsiteX0" fmla="*/ 773070 w 1546139"/>
              <a:gd name="connsiteY0" fmla="*/ 0 h 2618270"/>
              <a:gd name="connsiteX1" fmla="*/ 886820 w 1546139"/>
              <a:gd name="connsiteY1" fmla="*/ 69105 h 2618270"/>
              <a:gd name="connsiteX2" fmla="*/ 1546139 w 1546139"/>
              <a:gd name="connsiteY2" fmla="*/ 1309135 h 2618270"/>
              <a:gd name="connsiteX3" fmla="*/ 886820 w 1546139"/>
              <a:gd name="connsiteY3" fmla="*/ 2549165 h 2618270"/>
              <a:gd name="connsiteX4" fmla="*/ 773070 w 1546139"/>
              <a:gd name="connsiteY4" fmla="*/ 2618270 h 2618270"/>
              <a:gd name="connsiteX5" fmla="*/ 659319 w 1546139"/>
              <a:gd name="connsiteY5" fmla="*/ 2549165 h 2618270"/>
              <a:gd name="connsiteX6" fmla="*/ 0 w 1546139"/>
              <a:gd name="connsiteY6" fmla="*/ 1309135 h 2618270"/>
              <a:gd name="connsiteX7" fmla="*/ 659319 w 1546139"/>
              <a:gd name="connsiteY7" fmla="*/ 69105 h 2618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6139" h="2618270">
                <a:moveTo>
                  <a:pt x="773070" y="0"/>
                </a:moveTo>
                <a:lnTo>
                  <a:pt x="886820" y="69105"/>
                </a:lnTo>
                <a:cubicBezTo>
                  <a:pt x="1284606" y="337844"/>
                  <a:pt x="1546139" y="792948"/>
                  <a:pt x="1546139" y="1309135"/>
                </a:cubicBezTo>
                <a:cubicBezTo>
                  <a:pt x="1546139" y="1825323"/>
                  <a:pt x="1284606" y="2280426"/>
                  <a:pt x="886820" y="2549165"/>
                </a:cubicBezTo>
                <a:lnTo>
                  <a:pt x="773070" y="2618270"/>
                </a:lnTo>
                <a:lnTo>
                  <a:pt x="659319" y="2549165"/>
                </a:lnTo>
                <a:cubicBezTo>
                  <a:pt x="261534" y="2280426"/>
                  <a:pt x="0" y="1825323"/>
                  <a:pt x="0" y="1309135"/>
                </a:cubicBezTo>
                <a:cubicBezTo>
                  <a:pt x="0" y="792948"/>
                  <a:pt x="261534" y="337844"/>
                  <a:pt x="659319" y="69105"/>
                </a:cubicBezTo>
                <a:close/>
              </a:path>
            </a:pathLst>
          </a:custGeom>
          <a:solidFill>
            <a:srgbClr val="F8CBAD"/>
          </a:solidFill>
          <a:ln>
            <a:solidFill>
              <a:schemeClr val="accent1">
                <a:shade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3" name="任意多边形 62"/>
          <p:cNvSpPr/>
          <p:nvPr/>
        </p:nvSpPr>
        <p:spPr>
          <a:xfrm rot="4365249">
            <a:off x="6552407" y="1959769"/>
            <a:ext cx="1338262" cy="2266950"/>
          </a:xfrm>
          <a:custGeom>
            <a:avLst/>
            <a:gdLst>
              <a:gd name="connsiteX0" fmla="*/ 773070 w 1546139"/>
              <a:gd name="connsiteY0" fmla="*/ 0 h 2618270"/>
              <a:gd name="connsiteX1" fmla="*/ 886820 w 1546139"/>
              <a:gd name="connsiteY1" fmla="*/ 69105 h 2618270"/>
              <a:gd name="connsiteX2" fmla="*/ 1546139 w 1546139"/>
              <a:gd name="connsiteY2" fmla="*/ 1309135 h 2618270"/>
              <a:gd name="connsiteX3" fmla="*/ 886820 w 1546139"/>
              <a:gd name="connsiteY3" fmla="*/ 2549165 h 2618270"/>
              <a:gd name="connsiteX4" fmla="*/ 773070 w 1546139"/>
              <a:gd name="connsiteY4" fmla="*/ 2618270 h 2618270"/>
              <a:gd name="connsiteX5" fmla="*/ 659319 w 1546139"/>
              <a:gd name="connsiteY5" fmla="*/ 2549165 h 2618270"/>
              <a:gd name="connsiteX6" fmla="*/ 0 w 1546139"/>
              <a:gd name="connsiteY6" fmla="*/ 1309135 h 2618270"/>
              <a:gd name="connsiteX7" fmla="*/ 659319 w 1546139"/>
              <a:gd name="connsiteY7" fmla="*/ 69105 h 2618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6139" h="2618270">
                <a:moveTo>
                  <a:pt x="773070" y="0"/>
                </a:moveTo>
                <a:lnTo>
                  <a:pt x="886820" y="69105"/>
                </a:lnTo>
                <a:cubicBezTo>
                  <a:pt x="1284606" y="337844"/>
                  <a:pt x="1546139" y="792948"/>
                  <a:pt x="1546139" y="1309135"/>
                </a:cubicBezTo>
                <a:cubicBezTo>
                  <a:pt x="1546139" y="1825323"/>
                  <a:pt x="1284606" y="2280426"/>
                  <a:pt x="886820" y="2549165"/>
                </a:cubicBezTo>
                <a:lnTo>
                  <a:pt x="773070" y="2618270"/>
                </a:lnTo>
                <a:lnTo>
                  <a:pt x="659319" y="2549165"/>
                </a:lnTo>
                <a:cubicBezTo>
                  <a:pt x="261534" y="2280426"/>
                  <a:pt x="0" y="1825323"/>
                  <a:pt x="0" y="1309135"/>
                </a:cubicBezTo>
                <a:cubicBezTo>
                  <a:pt x="0" y="792948"/>
                  <a:pt x="261534" y="337844"/>
                  <a:pt x="659319" y="69105"/>
                </a:cubicBezTo>
                <a:close/>
              </a:path>
            </a:pathLst>
          </a:custGeom>
          <a:solidFill>
            <a:srgbClr val="FFE699"/>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4" name="任意多边形 63"/>
          <p:cNvSpPr/>
          <p:nvPr/>
        </p:nvSpPr>
        <p:spPr>
          <a:xfrm rot="8685249">
            <a:off x="6072188" y="3373438"/>
            <a:ext cx="1338262" cy="2266950"/>
          </a:xfrm>
          <a:custGeom>
            <a:avLst/>
            <a:gdLst>
              <a:gd name="connsiteX0" fmla="*/ 773070 w 1546139"/>
              <a:gd name="connsiteY0" fmla="*/ 0 h 2618270"/>
              <a:gd name="connsiteX1" fmla="*/ 886820 w 1546139"/>
              <a:gd name="connsiteY1" fmla="*/ 69105 h 2618270"/>
              <a:gd name="connsiteX2" fmla="*/ 1546139 w 1546139"/>
              <a:gd name="connsiteY2" fmla="*/ 1309135 h 2618270"/>
              <a:gd name="connsiteX3" fmla="*/ 886820 w 1546139"/>
              <a:gd name="connsiteY3" fmla="*/ 2549165 h 2618270"/>
              <a:gd name="connsiteX4" fmla="*/ 773070 w 1546139"/>
              <a:gd name="connsiteY4" fmla="*/ 2618270 h 2618270"/>
              <a:gd name="connsiteX5" fmla="*/ 659319 w 1546139"/>
              <a:gd name="connsiteY5" fmla="*/ 2549165 h 2618270"/>
              <a:gd name="connsiteX6" fmla="*/ 0 w 1546139"/>
              <a:gd name="connsiteY6" fmla="*/ 1309135 h 2618270"/>
              <a:gd name="connsiteX7" fmla="*/ 659319 w 1546139"/>
              <a:gd name="connsiteY7" fmla="*/ 69105 h 2618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6139" h="2618270">
                <a:moveTo>
                  <a:pt x="773070" y="0"/>
                </a:moveTo>
                <a:lnTo>
                  <a:pt x="886820" y="69105"/>
                </a:lnTo>
                <a:cubicBezTo>
                  <a:pt x="1284606" y="337844"/>
                  <a:pt x="1546139" y="792948"/>
                  <a:pt x="1546139" y="1309135"/>
                </a:cubicBezTo>
                <a:cubicBezTo>
                  <a:pt x="1546139" y="1825323"/>
                  <a:pt x="1284606" y="2280426"/>
                  <a:pt x="886820" y="2549165"/>
                </a:cubicBezTo>
                <a:lnTo>
                  <a:pt x="773070" y="2618270"/>
                </a:lnTo>
                <a:lnTo>
                  <a:pt x="659319" y="2549165"/>
                </a:lnTo>
                <a:cubicBezTo>
                  <a:pt x="261534" y="2280426"/>
                  <a:pt x="0" y="1825323"/>
                  <a:pt x="0" y="1309135"/>
                </a:cubicBezTo>
                <a:cubicBezTo>
                  <a:pt x="0" y="792948"/>
                  <a:pt x="261534" y="337844"/>
                  <a:pt x="659319" y="69105"/>
                </a:cubicBezTo>
                <a:close/>
              </a:path>
            </a:pathLst>
          </a:custGeom>
          <a:solidFill>
            <a:srgbClr val="9DC3E6"/>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5" name="任意多边形 64"/>
          <p:cNvSpPr/>
          <p:nvPr/>
        </p:nvSpPr>
        <p:spPr>
          <a:xfrm rot="13005249">
            <a:off x="4579938" y="3354388"/>
            <a:ext cx="1338262" cy="2266950"/>
          </a:xfrm>
          <a:custGeom>
            <a:avLst/>
            <a:gdLst>
              <a:gd name="connsiteX0" fmla="*/ 773070 w 1546139"/>
              <a:gd name="connsiteY0" fmla="*/ 0 h 2618270"/>
              <a:gd name="connsiteX1" fmla="*/ 886820 w 1546139"/>
              <a:gd name="connsiteY1" fmla="*/ 69105 h 2618270"/>
              <a:gd name="connsiteX2" fmla="*/ 1546139 w 1546139"/>
              <a:gd name="connsiteY2" fmla="*/ 1309135 h 2618270"/>
              <a:gd name="connsiteX3" fmla="*/ 886820 w 1546139"/>
              <a:gd name="connsiteY3" fmla="*/ 2549165 h 2618270"/>
              <a:gd name="connsiteX4" fmla="*/ 773070 w 1546139"/>
              <a:gd name="connsiteY4" fmla="*/ 2618270 h 2618270"/>
              <a:gd name="connsiteX5" fmla="*/ 659319 w 1546139"/>
              <a:gd name="connsiteY5" fmla="*/ 2549165 h 2618270"/>
              <a:gd name="connsiteX6" fmla="*/ 0 w 1546139"/>
              <a:gd name="connsiteY6" fmla="*/ 1309135 h 2618270"/>
              <a:gd name="connsiteX7" fmla="*/ 659319 w 1546139"/>
              <a:gd name="connsiteY7" fmla="*/ 69105 h 2618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6139" h="2618270">
                <a:moveTo>
                  <a:pt x="773070" y="0"/>
                </a:moveTo>
                <a:lnTo>
                  <a:pt x="886820" y="69105"/>
                </a:lnTo>
                <a:cubicBezTo>
                  <a:pt x="1284606" y="337844"/>
                  <a:pt x="1546139" y="792948"/>
                  <a:pt x="1546139" y="1309135"/>
                </a:cubicBezTo>
                <a:cubicBezTo>
                  <a:pt x="1546139" y="1825323"/>
                  <a:pt x="1284606" y="2280426"/>
                  <a:pt x="886820" y="2549165"/>
                </a:cubicBezTo>
                <a:lnTo>
                  <a:pt x="773070" y="2618270"/>
                </a:lnTo>
                <a:lnTo>
                  <a:pt x="659319" y="2549165"/>
                </a:lnTo>
                <a:cubicBezTo>
                  <a:pt x="261534" y="2280426"/>
                  <a:pt x="0" y="1825323"/>
                  <a:pt x="0" y="1309135"/>
                </a:cubicBezTo>
                <a:cubicBezTo>
                  <a:pt x="0" y="792948"/>
                  <a:pt x="261534" y="337844"/>
                  <a:pt x="659319" y="69105"/>
                </a:cubicBezTo>
                <a:close/>
              </a:path>
            </a:pathLst>
          </a:custGeom>
          <a:solidFill>
            <a:srgbClr val="C5E0B4"/>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1" name="任意多边形 60"/>
          <p:cNvSpPr/>
          <p:nvPr/>
        </p:nvSpPr>
        <p:spPr>
          <a:xfrm rot="17325249">
            <a:off x="4136232" y="1928019"/>
            <a:ext cx="1338262" cy="2266950"/>
          </a:xfrm>
          <a:custGeom>
            <a:avLst/>
            <a:gdLst>
              <a:gd name="connsiteX0" fmla="*/ 773070 w 1546139"/>
              <a:gd name="connsiteY0" fmla="*/ 0 h 2618270"/>
              <a:gd name="connsiteX1" fmla="*/ 886820 w 1546139"/>
              <a:gd name="connsiteY1" fmla="*/ 69105 h 2618270"/>
              <a:gd name="connsiteX2" fmla="*/ 1546139 w 1546139"/>
              <a:gd name="connsiteY2" fmla="*/ 1309135 h 2618270"/>
              <a:gd name="connsiteX3" fmla="*/ 886820 w 1546139"/>
              <a:gd name="connsiteY3" fmla="*/ 2549165 h 2618270"/>
              <a:gd name="connsiteX4" fmla="*/ 773070 w 1546139"/>
              <a:gd name="connsiteY4" fmla="*/ 2618270 h 2618270"/>
              <a:gd name="connsiteX5" fmla="*/ 659319 w 1546139"/>
              <a:gd name="connsiteY5" fmla="*/ 2549165 h 2618270"/>
              <a:gd name="connsiteX6" fmla="*/ 0 w 1546139"/>
              <a:gd name="connsiteY6" fmla="*/ 1309135 h 2618270"/>
              <a:gd name="connsiteX7" fmla="*/ 659319 w 1546139"/>
              <a:gd name="connsiteY7" fmla="*/ 69105 h 2618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6139" h="2618270">
                <a:moveTo>
                  <a:pt x="773070" y="0"/>
                </a:moveTo>
                <a:lnTo>
                  <a:pt x="886820" y="69105"/>
                </a:lnTo>
                <a:cubicBezTo>
                  <a:pt x="1284606" y="337844"/>
                  <a:pt x="1546139" y="792948"/>
                  <a:pt x="1546139" y="1309135"/>
                </a:cubicBezTo>
                <a:cubicBezTo>
                  <a:pt x="1546139" y="1825323"/>
                  <a:pt x="1284606" y="2280426"/>
                  <a:pt x="886820" y="2549165"/>
                </a:cubicBezTo>
                <a:lnTo>
                  <a:pt x="773070" y="2618270"/>
                </a:lnTo>
                <a:lnTo>
                  <a:pt x="659319" y="2549165"/>
                </a:lnTo>
                <a:cubicBezTo>
                  <a:pt x="261534" y="2280426"/>
                  <a:pt x="0" y="1825323"/>
                  <a:pt x="0" y="1309135"/>
                </a:cubicBezTo>
                <a:cubicBezTo>
                  <a:pt x="0" y="792948"/>
                  <a:pt x="261534" y="337844"/>
                  <a:pt x="659319" y="69105"/>
                </a:cubicBezTo>
                <a:close/>
              </a:path>
            </a:pathLst>
          </a:custGeom>
          <a:solidFill>
            <a:schemeClr val="accent2">
              <a:lumMod val="60000"/>
              <a:lumOff val="4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 name="椭圆 70"/>
          <p:cNvSpPr/>
          <p:nvPr/>
        </p:nvSpPr>
        <p:spPr>
          <a:xfrm>
            <a:off x="5778500" y="3186113"/>
            <a:ext cx="477838" cy="477837"/>
          </a:xfrm>
          <a:prstGeom prst="ellipse">
            <a:avLst/>
          </a:prstGeom>
          <a:solidFill>
            <a:schemeClr val="bg1">
              <a:lumMod val="75000"/>
            </a:schemeClr>
          </a:solidFill>
          <a:ln w="19050" cmpd="sng">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2" name="文本框 71"/>
          <p:cNvSpPr txBox="1">
            <a:spLocks noChangeArrowheads="1"/>
          </p:cNvSpPr>
          <p:nvPr/>
        </p:nvSpPr>
        <p:spPr bwMode="auto">
          <a:xfrm>
            <a:off x="603250" y="2125663"/>
            <a:ext cx="3571875" cy="396875"/>
          </a:xfrm>
          <a:prstGeom prst="rect">
            <a:avLst/>
          </a:prstGeom>
          <a:noFill/>
          <a:ln w="9525">
            <a:noFill/>
            <a:miter lim="800000"/>
          </a:ln>
        </p:spPr>
        <p:txBody>
          <a:bodyPr>
            <a:spAutoFit/>
          </a:bodyPr>
          <a:lstStyle/>
          <a:p>
            <a:r>
              <a:rPr lang="zh-CN" altLang="en-US" sz="2000">
                <a:solidFill>
                  <a:srgbClr val="F2F2F2"/>
                </a:solidFill>
                <a:latin typeface="微软雅黑" pitchFamily="34" charset="-122"/>
                <a:ea typeface="微软雅黑" pitchFamily="34" charset="-122"/>
              </a:rPr>
              <a:t>一、青霉素过敏反应的原因</a:t>
            </a:r>
          </a:p>
        </p:txBody>
      </p:sp>
      <p:sp>
        <p:nvSpPr>
          <p:cNvPr id="23568" name="文本框 12"/>
          <p:cNvSpPr txBox="1">
            <a:spLocks noChangeArrowheads="1"/>
          </p:cNvSpPr>
          <p:nvPr/>
        </p:nvSpPr>
        <p:spPr bwMode="auto">
          <a:xfrm>
            <a:off x="0" y="271463"/>
            <a:ext cx="6491288" cy="457200"/>
          </a:xfrm>
          <a:prstGeom prst="rect">
            <a:avLst/>
          </a:prstGeom>
          <a:noFill/>
          <a:ln w="9525">
            <a:noFill/>
            <a:miter lim="800000"/>
          </a:ln>
        </p:spPr>
        <p:txBody>
          <a:bodyPr>
            <a:spAutoFit/>
          </a:bodyPr>
          <a:lstStyle/>
          <a:p>
            <a:r>
              <a:rPr lang="zh-CN" altLang="en-US" sz="2400" b="1">
                <a:solidFill>
                  <a:schemeClr val="bg1"/>
                </a:solidFill>
                <a:latin typeface="微软雅黑" pitchFamily="34" charset="-122"/>
                <a:ea typeface="微软雅黑" pitchFamily="34" charset="-122"/>
              </a:rPr>
              <a:t>青霉素过敏试验和过敏反应的处理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p:cTn id="7" dur="500" fill="hold"/>
                                        <p:tgtEl>
                                          <p:spTgt spid="71"/>
                                        </p:tgtEl>
                                        <p:attrNameLst>
                                          <p:attrName>ppt_w</p:attrName>
                                        </p:attrNameLst>
                                      </p:cBhvr>
                                      <p:tavLst>
                                        <p:tav tm="0">
                                          <p:val>
                                            <p:fltVal val="0"/>
                                          </p:val>
                                        </p:tav>
                                        <p:tav tm="100000">
                                          <p:val>
                                            <p:strVal val="#ppt_w"/>
                                          </p:val>
                                        </p:tav>
                                      </p:tavLst>
                                    </p:anim>
                                    <p:anim calcmode="lin" valueType="num">
                                      <p:cBhvr>
                                        <p:cTn id="8" dur="500" fill="hold"/>
                                        <p:tgtEl>
                                          <p:spTgt spid="71"/>
                                        </p:tgtEl>
                                        <p:attrNameLst>
                                          <p:attrName>ppt_h</p:attrName>
                                        </p:attrNameLst>
                                      </p:cBhvr>
                                      <p:tavLst>
                                        <p:tav tm="0">
                                          <p:val>
                                            <p:fltVal val="0"/>
                                          </p:val>
                                        </p:tav>
                                        <p:tav tm="100000">
                                          <p:val>
                                            <p:strVal val="#ppt_h"/>
                                          </p:val>
                                        </p:tav>
                                      </p:tavLst>
                                    </p:anim>
                                    <p:animEffect transition="in" filter="fade">
                                      <p:cBhvr>
                                        <p:cTn id="9" dur="500"/>
                                        <p:tgtEl>
                                          <p:spTgt spid="71"/>
                                        </p:tgtEl>
                                      </p:cBhvr>
                                    </p:animEffect>
                                  </p:childTnLst>
                                </p:cTn>
                              </p:par>
                              <p:par>
                                <p:cTn id="10" presetID="53" presetClass="entr" presetSubtype="528" fill="hold" nodeType="withEffect">
                                  <p:stCondLst>
                                    <p:cond delay="500"/>
                                  </p:stCondLst>
                                  <p:childTnLst>
                                    <p:set>
                                      <p:cBhvr>
                                        <p:cTn id="11" dur="1" fill="hold">
                                          <p:stCondLst>
                                            <p:cond delay="0"/>
                                          </p:stCondLst>
                                        </p:cTn>
                                        <p:tgtEl>
                                          <p:spTgt spid="62"/>
                                        </p:tgtEl>
                                        <p:attrNameLst>
                                          <p:attrName>style.visibility</p:attrName>
                                        </p:attrNameLst>
                                      </p:cBhvr>
                                      <p:to>
                                        <p:strVal val="visible"/>
                                      </p:to>
                                    </p:set>
                                    <p:anim calcmode="lin" valueType="num">
                                      <p:cBhvr>
                                        <p:cTn id="12" dur="500" fill="hold"/>
                                        <p:tgtEl>
                                          <p:spTgt spid="62"/>
                                        </p:tgtEl>
                                        <p:attrNameLst>
                                          <p:attrName>ppt_w</p:attrName>
                                        </p:attrNameLst>
                                      </p:cBhvr>
                                      <p:tavLst>
                                        <p:tav tm="0">
                                          <p:val>
                                            <p:fltVal val="0"/>
                                          </p:val>
                                        </p:tav>
                                        <p:tav tm="100000">
                                          <p:val>
                                            <p:strVal val="#ppt_w"/>
                                          </p:val>
                                        </p:tav>
                                      </p:tavLst>
                                    </p:anim>
                                    <p:anim calcmode="lin" valueType="num">
                                      <p:cBhvr>
                                        <p:cTn id="13" dur="500" fill="hold"/>
                                        <p:tgtEl>
                                          <p:spTgt spid="62"/>
                                        </p:tgtEl>
                                        <p:attrNameLst>
                                          <p:attrName>ppt_h</p:attrName>
                                        </p:attrNameLst>
                                      </p:cBhvr>
                                      <p:tavLst>
                                        <p:tav tm="0">
                                          <p:val>
                                            <p:fltVal val="0"/>
                                          </p:val>
                                        </p:tav>
                                        <p:tav tm="100000">
                                          <p:val>
                                            <p:strVal val="#ppt_h"/>
                                          </p:val>
                                        </p:tav>
                                      </p:tavLst>
                                    </p:anim>
                                    <p:animEffect transition="in" filter="fade">
                                      <p:cBhvr>
                                        <p:cTn id="14" dur="500"/>
                                        <p:tgtEl>
                                          <p:spTgt spid="62"/>
                                        </p:tgtEl>
                                      </p:cBhvr>
                                    </p:animEffect>
                                    <p:anim calcmode="lin" valueType="num">
                                      <p:cBhvr>
                                        <p:cTn id="15" dur="500" fill="hold"/>
                                        <p:tgtEl>
                                          <p:spTgt spid="62"/>
                                        </p:tgtEl>
                                        <p:attrNameLst>
                                          <p:attrName>ppt_x</p:attrName>
                                        </p:attrNameLst>
                                      </p:cBhvr>
                                      <p:tavLst>
                                        <p:tav tm="0">
                                          <p:val>
                                            <p:fltVal val="0.5"/>
                                          </p:val>
                                        </p:tav>
                                        <p:tav tm="100000">
                                          <p:val>
                                            <p:strVal val="#ppt_x"/>
                                          </p:val>
                                        </p:tav>
                                      </p:tavLst>
                                    </p:anim>
                                    <p:anim calcmode="lin" valueType="num">
                                      <p:cBhvr>
                                        <p:cTn id="16" dur="500" fill="hold"/>
                                        <p:tgtEl>
                                          <p:spTgt spid="62"/>
                                        </p:tgtEl>
                                        <p:attrNameLst>
                                          <p:attrName>ppt_y</p:attrName>
                                        </p:attrNameLst>
                                      </p:cBhvr>
                                      <p:tavLst>
                                        <p:tav tm="0">
                                          <p:val>
                                            <p:fltVal val="0.5"/>
                                          </p:val>
                                        </p:tav>
                                        <p:tav tm="100000">
                                          <p:val>
                                            <p:strVal val="#ppt_y"/>
                                          </p:val>
                                        </p:tav>
                                      </p:tavLst>
                                    </p:anim>
                                  </p:childTnLst>
                                </p:cTn>
                              </p:par>
                              <p:par>
                                <p:cTn id="17" presetID="53" presetClass="entr" presetSubtype="528" fill="hold" nodeType="withEffect">
                                  <p:stCondLst>
                                    <p:cond delay="700"/>
                                  </p:stCondLst>
                                  <p:childTnLst>
                                    <p:set>
                                      <p:cBhvr>
                                        <p:cTn id="18" dur="1" fill="hold">
                                          <p:stCondLst>
                                            <p:cond delay="0"/>
                                          </p:stCondLst>
                                        </p:cTn>
                                        <p:tgtEl>
                                          <p:spTgt spid="63"/>
                                        </p:tgtEl>
                                        <p:attrNameLst>
                                          <p:attrName>style.visibility</p:attrName>
                                        </p:attrNameLst>
                                      </p:cBhvr>
                                      <p:to>
                                        <p:strVal val="visible"/>
                                      </p:to>
                                    </p:set>
                                    <p:anim calcmode="lin" valueType="num">
                                      <p:cBhvr>
                                        <p:cTn id="19" dur="500" fill="hold"/>
                                        <p:tgtEl>
                                          <p:spTgt spid="63"/>
                                        </p:tgtEl>
                                        <p:attrNameLst>
                                          <p:attrName>ppt_w</p:attrName>
                                        </p:attrNameLst>
                                      </p:cBhvr>
                                      <p:tavLst>
                                        <p:tav tm="0">
                                          <p:val>
                                            <p:fltVal val="0"/>
                                          </p:val>
                                        </p:tav>
                                        <p:tav tm="100000">
                                          <p:val>
                                            <p:strVal val="#ppt_w"/>
                                          </p:val>
                                        </p:tav>
                                      </p:tavLst>
                                    </p:anim>
                                    <p:anim calcmode="lin" valueType="num">
                                      <p:cBhvr>
                                        <p:cTn id="20" dur="500" fill="hold"/>
                                        <p:tgtEl>
                                          <p:spTgt spid="63"/>
                                        </p:tgtEl>
                                        <p:attrNameLst>
                                          <p:attrName>ppt_h</p:attrName>
                                        </p:attrNameLst>
                                      </p:cBhvr>
                                      <p:tavLst>
                                        <p:tav tm="0">
                                          <p:val>
                                            <p:fltVal val="0"/>
                                          </p:val>
                                        </p:tav>
                                        <p:tav tm="100000">
                                          <p:val>
                                            <p:strVal val="#ppt_h"/>
                                          </p:val>
                                        </p:tav>
                                      </p:tavLst>
                                    </p:anim>
                                    <p:animEffect transition="in" filter="fade">
                                      <p:cBhvr>
                                        <p:cTn id="21" dur="500"/>
                                        <p:tgtEl>
                                          <p:spTgt spid="63"/>
                                        </p:tgtEl>
                                      </p:cBhvr>
                                    </p:animEffect>
                                    <p:anim calcmode="lin" valueType="num">
                                      <p:cBhvr>
                                        <p:cTn id="22" dur="500" fill="hold"/>
                                        <p:tgtEl>
                                          <p:spTgt spid="63"/>
                                        </p:tgtEl>
                                        <p:attrNameLst>
                                          <p:attrName>ppt_x</p:attrName>
                                        </p:attrNameLst>
                                      </p:cBhvr>
                                      <p:tavLst>
                                        <p:tav tm="0">
                                          <p:val>
                                            <p:fltVal val="0.5"/>
                                          </p:val>
                                        </p:tav>
                                        <p:tav tm="100000">
                                          <p:val>
                                            <p:strVal val="#ppt_x"/>
                                          </p:val>
                                        </p:tav>
                                      </p:tavLst>
                                    </p:anim>
                                    <p:anim calcmode="lin" valueType="num">
                                      <p:cBhvr>
                                        <p:cTn id="23" dur="500" fill="hold"/>
                                        <p:tgtEl>
                                          <p:spTgt spid="63"/>
                                        </p:tgtEl>
                                        <p:attrNameLst>
                                          <p:attrName>ppt_y</p:attrName>
                                        </p:attrNameLst>
                                      </p:cBhvr>
                                      <p:tavLst>
                                        <p:tav tm="0">
                                          <p:val>
                                            <p:fltVal val="0.5"/>
                                          </p:val>
                                        </p:tav>
                                        <p:tav tm="100000">
                                          <p:val>
                                            <p:strVal val="#ppt_y"/>
                                          </p:val>
                                        </p:tav>
                                      </p:tavLst>
                                    </p:anim>
                                  </p:childTnLst>
                                </p:cTn>
                              </p:par>
                              <p:par>
                                <p:cTn id="24" presetID="53" presetClass="entr" presetSubtype="528" fill="hold" nodeType="withEffect">
                                  <p:stCondLst>
                                    <p:cond delay="900"/>
                                  </p:stCondLst>
                                  <p:childTnLst>
                                    <p:set>
                                      <p:cBhvr>
                                        <p:cTn id="25" dur="1" fill="hold">
                                          <p:stCondLst>
                                            <p:cond delay="0"/>
                                          </p:stCondLst>
                                        </p:cTn>
                                        <p:tgtEl>
                                          <p:spTgt spid="64"/>
                                        </p:tgtEl>
                                        <p:attrNameLst>
                                          <p:attrName>style.visibility</p:attrName>
                                        </p:attrNameLst>
                                      </p:cBhvr>
                                      <p:to>
                                        <p:strVal val="visible"/>
                                      </p:to>
                                    </p:set>
                                    <p:anim calcmode="lin" valueType="num">
                                      <p:cBhvr>
                                        <p:cTn id="26" dur="500" fill="hold"/>
                                        <p:tgtEl>
                                          <p:spTgt spid="64"/>
                                        </p:tgtEl>
                                        <p:attrNameLst>
                                          <p:attrName>ppt_w</p:attrName>
                                        </p:attrNameLst>
                                      </p:cBhvr>
                                      <p:tavLst>
                                        <p:tav tm="0">
                                          <p:val>
                                            <p:fltVal val="0"/>
                                          </p:val>
                                        </p:tav>
                                        <p:tav tm="100000">
                                          <p:val>
                                            <p:strVal val="#ppt_w"/>
                                          </p:val>
                                        </p:tav>
                                      </p:tavLst>
                                    </p:anim>
                                    <p:anim calcmode="lin" valueType="num">
                                      <p:cBhvr>
                                        <p:cTn id="27" dur="500" fill="hold"/>
                                        <p:tgtEl>
                                          <p:spTgt spid="64"/>
                                        </p:tgtEl>
                                        <p:attrNameLst>
                                          <p:attrName>ppt_h</p:attrName>
                                        </p:attrNameLst>
                                      </p:cBhvr>
                                      <p:tavLst>
                                        <p:tav tm="0">
                                          <p:val>
                                            <p:fltVal val="0"/>
                                          </p:val>
                                        </p:tav>
                                        <p:tav tm="100000">
                                          <p:val>
                                            <p:strVal val="#ppt_h"/>
                                          </p:val>
                                        </p:tav>
                                      </p:tavLst>
                                    </p:anim>
                                    <p:animEffect transition="in" filter="fade">
                                      <p:cBhvr>
                                        <p:cTn id="28" dur="500"/>
                                        <p:tgtEl>
                                          <p:spTgt spid="64"/>
                                        </p:tgtEl>
                                      </p:cBhvr>
                                    </p:animEffect>
                                    <p:anim calcmode="lin" valueType="num">
                                      <p:cBhvr>
                                        <p:cTn id="29" dur="500" fill="hold"/>
                                        <p:tgtEl>
                                          <p:spTgt spid="64"/>
                                        </p:tgtEl>
                                        <p:attrNameLst>
                                          <p:attrName>ppt_x</p:attrName>
                                        </p:attrNameLst>
                                      </p:cBhvr>
                                      <p:tavLst>
                                        <p:tav tm="0">
                                          <p:val>
                                            <p:fltVal val="0.5"/>
                                          </p:val>
                                        </p:tav>
                                        <p:tav tm="100000">
                                          <p:val>
                                            <p:strVal val="#ppt_x"/>
                                          </p:val>
                                        </p:tav>
                                      </p:tavLst>
                                    </p:anim>
                                    <p:anim calcmode="lin" valueType="num">
                                      <p:cBhvr>
                                        <p:cTn id="30" dur="500" fill="hold"/>
                                        <p:tgtEl>
                                          <p:spTgt spid="64"/>
                                        </p:tgtEl>
                                        <p:attrNameLst>
                                          <p:attrName>ppt_y</p:attrName>
                                        </p:attrNameLst>
                                      </p:cBhvr>
                                      <p:tavLst>
                                        <p:tav tm="0">
                                          <p:val>
                                            <p:fltVal val="0.5"/>
                                          </p:val>
                                        </p:tav>
                                        <p:tav tm="100000">
                                          <p:val>
                                            <p:strVal val="#ppt_y"/>
                                          </p:val>
                                        </p:tav>
                                      </p:tavLst>
                                    </p:anim>
                                  </p:childTnLst>
                                </p:cTn>
                              </p:par>
                              <p:par>
                                <p:cTn id="31" presetID="53" presetClass="entr" presetSubtype="528" fill="hold" nodeType="withEffect">
                                  <p:stCondLst>
                                    <p:cond delay="1100"/>
                                  </p:stCondLst>
                                  <p:childTnLst>
                                    <p:set>
                                      <p:cBhvr>
                                        <p:cTn id="32" dur="1" fill="hold">
                                          <p:stCondLst>
                                            <p:cond delay="0"/>
                                          </p:stCondLst>
                                        </p:cTn>
                                        <p:tgtEl>
                                          <p:spTgt spid="65"/>
                                        </p:tgtEl>
                                        <p:attrNameLst>
                                          <p:attrName>style.visibility</p:attrName>
                                        </p:attrNameLst>
                                      </p:cBhvr>
                                      <p:to>
                                        <p:strVal val="visible"/>
                                      </p:to>
                                    </p:set>
                                    <p:anim calcmode="lin" valueType="num">
                                      <p:cBhvr>
                                        <p:cTn id="33" dur="500" fill="hold"/>
                                        <p:tgtEl>
                                          <p:spTgt spid="65"/>
                                        </p:tgtEl>
                                        <p:attrNameLst>
                                          <p:attrName>ppt_w</p:attrName>
                                        </p:attrNameLst>
                                      </p:cBhvr>
                                      <p:tavLst>
                                        <p:tav tm="0">
                                          <p:val>
                                            <p:fltVal val="0"/>
                                          </p:val>
                                        </p:tav>
                                        <p:tav tm="100000">
                                          <p:val>
                                            <p:strVal val="#ppt_w"/>
                                          </p:val>
                                        </p:tav>
                                      </p:tavLst>
                                    </p:anim>
                                    <p:anim calcmode="lin" valueType="num">
                                      <p:cBhvr>
                                        <p:cTn id="34" dur="500" fill="hold"/>
                                        <p:tgtEl>
                                          <p:spTgt spid="65"/>
                                        </p:tgtEl>
                                        <p:attrNameLst>
                                          <p:attrName>ppt_h</p:attrName>
                                        </p:attrNameLst>
                                      </p:cBhvr>
                                      <p:tavLst>
                                        <p:tav tm="0">
                                          <p:val>
                                            <p:fltVal val="0"/>
                                          </p:val>
                                        </p:tav>
                                        <p:tav tm="100000">
                                          <p:val>
                                            <p:strVal val="#ppt_h"/>
                                          </p:val>
                                        </p:tav>
                                      </p:tavLst>
                                    </p:anim>
                                    <p:animEffect transition="in" filter="fade">
                                      <p:cBhvr>
                                        <p:cTn id="35" dur="500"/>
                                        <p:tgtEl>
                                          <p:spTgt spid="65"/>
                                        </p:tgtEl>
                                      </p:cBhvr>
                                    </p:animEffect>
                                    <p:anim calcmode="lin" valueType="num">
                                      <p:cBhvr>
                                        <p:cTn id="36" dur="500" fill="hold"/>
                                        <p:tgtEl>
                                          <p:spTgt spid="65"/>
                                        </p:tgtEl>
                                        <p:attrNameLst>
                                          <p:attrName>ppt_x</p:attrName>
                                        </p:attrNameLst>
                                      </p:cBhvr>
                                      <p:tavLst>
                                        <p:tav tm="0">
                                          <p:val>
                                            <p:fltVal val="0.5"/>
                                          </p:val>
                                        </p:tav>
                                        <p:tav tm="100000">
                                          <p:val>
                                            <p:strVal val="#ppt_x"/>
                                          </p:val>
                                        </p:tav>
                                      </p:tavLst>
                                    </p:anim>
                                    <p:anim calcmode="lin" valueType="num">
                                      <p:cBhvr>
                                        <p:cTn id="37" dur="500" fill="hold"/>
                                        <p:tgtEl>
                                          <p:spTgt spid="65"/>
                                        </p:tgtEl>
                                        <p:attrNameLst>
                                          <p:attrName>ppt_y</p:attrName>
                                        </p:attrNameLst>
                                      </p:cBhvr>
                                      <p:tavLst>
                                        <p:tav tm="0">
                                          <p:val>
                                            <p:fltVal val="0.5"/>
                                          </p:val>
                                        </p:tav>
                                        <p:tav tm="100000">
                                          <p:val>
                                            <p:strVal val="#ppt_y"/>
                                          </p:val>
                                        </p:tav>
                                      </p:tavLst>
                                    </p:anim>
                                  </p:childTnLst>
                                </p:cTn>
                              </p:par>
                              <p:par>
                                <p:cTn id="38" presetID="53" presetClass="entr" presetSubtype="528" fill="hold" nodeType="withEffect">
                                  <p:stCondLst>
                                    <p:cond delay="1300"/>
                                  </p:stCondLst>
                                  <p:childTnLst>
                                    <p:set>
                                      <p:cBhvr>
                                        <p:cTn id="39" dur="1" fill="hold">
                                          <p:stCondLst>
                                            <p:cond delay="0"/>
                                          </p:stCondLst>
                                        </p:cTn>
                                        <p:tgtEl>
                                          <p:spTgt spid="61"/>
                                        </p:tgtEl>
                                        <p:attrNameLst>
                                          <p:attrName>style.visibility</p:attrName>
                                        </p:attrNameLst>
                                      </p:cBhvr>
                                      <p:to>
                                        <p:strVal val="visible"/>
                                      </p:to>
                                    </p:set>
                                    <p:anim calcmode="lin" valueType="num">
                                      <p:cBhvr>
                                        <p:cTn id="40" dur="500" fill="hold"/>
                                        <p:tgtEl>
                                          <p:spTgt spid="61"/>
                                        </p:tgtEl>
                                        <p:attrNameLst>
                                          <p:attrName>ppt_w</p:attrName>
                                        </p:attrNameLst>
                                      </p:cBhvr>
                                      <p:tavLst>
                                        <p:tav tm="0">
                                          <p:val>
                                            <p:fltVal val="0"/>
                                          </p:val>
                                        </p:tav>
                                        <p:tav tm="100000">
                                          <p:val>
                                            <p:strVal val="#ppt_w"/>
                                          </p:val>
                                        </p:tav>
                                      </p:tavLst>
                                    </p:anim>
                                    <p:anim calcmode="lin" valueType="num">
                                      <p:cBhvr>
                                        <p:cTn id="41" dur="500" fill="hold"/>
                                        <p:tgtEl>
                                          <p:spTgt spid="61"/>
                                        </p:tgtEl>
                                        <p:attrNameLst>
                                          <p:attrName>ppt_h</p:attrName>
                                        </p:attrNameLst>
                                      </p:cBhvr>
                                      <p:tavLst>
                                        <p:tav tm="0">
                                          <p:val>
                                            <p:fltVal val="0"/>
                                          </p:val>
                                        </p:tav>
                                        <p:tav tm="100000">
                                          <p:val>
                                            <p:strVal val="#ppt_h"/>
                                          </p:val>
                                        </p:tav>
                                      </p:tavLst>
                                    </p:anim>
                                    <p:animEffect transition="in" filter="fade">
                                      <p:cBhvr>
                                        <p:cTn id="42" dur="500"/>
                                        <p:tgtEl>
                                          <p:spTgt spid="61"/>
                                        </p:tgtEl>
                                      </p:cBhvr>
                                    </p:animEffect>
                                    <p:anim calcmode="lin" valueType="num">
                                      <p:cBhvr>
                                        <p:cTn id="43" dur="500" fill="hold"/>
                                        <p:tgtEl>
                                          <p:spTgt spid="61"/>
                                        </p:tgtEl>
                                        <p:attrNameLst>
                                          <p:attrName>ppt_x</p:attrName>
                                        </p:attrNameLst>
                                      </p:cBhvr>
                                      <p:tavLst>
                                        <p:tav tm="0">
                                          <p:val>
                                            <p:fltVal val="0.5"/>
                                          </p:val>
                                        </p:tav>
                                        <p:tav tm="100000">
                                          <p:val>
                                            <p:strVal val="#ppt_x"/>
                                          </p:val>
                                        </p:tav>
                                      </p:tavLst>
                                    </p:anim>
                                    <p:anim calcmode="lin" valueType="num">
                                      <p:cBhvr>
                                        <p:cTn id="44" dur="500" fill="hold"/>
                                        <p:tgtEl>
                                          <p:spTgt spid="61"/>
                                        </p:tgtEl>
                                        <p:attrNameLst>
                                          <p:attrName>ppt_y</p:attrName>
                                        </p:attrNameLst>
                                      </p:cBhvr>
                                      <p:tavLst>
                                        <p:tav tm="0">
                                          <p:val>
                                            <p:fltVal val="0.5"/>
                                          </p:val>
                                        </p:tav>
                                        <p:tav tm="100000">
                                          <p:val>
                                            <p:strVal val="#ppt_y"/>
                                          </p:val>
                                        </p:tav>
                                      </p:tavLst>
                                    </p:anim>
                                  </p:childTnLst>
                                </p:cTn>
                              </p:par>
                              <p:par>
                                <p:cTn id="45" presetID="2" presetClass="entr" presetSubtype="2" fill="hold" grpId="0" nodeType="withEffect">
                                  <p:stCondLst>
                                    <p:cond delay="1800"/>
                                  </p:stCondLst>
                                  <p:childTnLst>
                                    <p:set>
                                      <p:cBhvr>
                                        <p:cTn id="46" dur="1" fill="hold">
                                          <p:stCondLst>
                                            <p:cond delay="0"/>
                                          </p:stCondLst>
                                        </p:cTn>
                                        <p:tgtEl>
                                          <p:spTgt spid="3"/>
                                        </p:tgtEl>
                                        <p:attrNameLst>
                                          <p:attrName>style.visibility</p:attrName>
                                        </p:attrNameLst>
                                      </p:cBhvr>
                                      <p:to>
                                        <p:strVal val="visible"/>
                                      </p:to>
                                    </p:set>
                                    <p:anim calcmode="lin" valueType="num">
                                      <p:cBhvr additive="base">
                                        <p:cTn id="47" dur="500" fill="hold"/>
                                        <p:tgtEl>
                                          <p:spTgt spid="3"/>
                                        </p:tgtEl>
                                        <p:attrNameLst>
                                          <p:attrName>ppt_x</p:attrName>
                                        </p:attrNameLst>
                                      </p:cBhvr>
                                      <p:tavLst>
                                        <p:tav tm="0">
                                          <p:val>
                                            <p:strVal val="1+#ppt_w/2"/>
                                          </p:val>
                                        </p:tav>
                                        <p:tav tm="100000">
                                          <p:val>
                                            <p:strVal val="#ppt_x"/>
                                          </p:val>
                                        </p:tav>
                                      </p:tavLst>
                                    </p:anim>
                                    <p:anim calcmode="lin" valueType="num">
                                      <p:cBhvr additive="base">
                                        <p:cTn id="48" dur="500" fill="hold"/>
                                        <p:tgtEl>
                                          <p:spTgt spid="3"/>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210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1+#ppt_w/2"/>
                                          </p:val>
                                        </p:tav>
                                        <p:tav tm="100000">
                                          <p:val>
                                            <p:strVal val="#ppt_x"/>
                                          </p:val>
                                        </p:tav>
                                      </p:tavLst>
                                    </p:anim>
                                    <p:anim calcmode="lin" valueType="num">
                                      <p:cBhvr additive="base">
                                        <p:cTn id="52" dur="500" fill="hold"/>
                                        <p:tgtEl>
                                          <p:spTgt spid="21"/>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240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0-#ppt_w/2"/>
                                          </p:val>
                                        </p:tav>
                                        <p:tav tm="100000">
                                          <p:val>
                                            <p:strVal val="#ppt_x"/>
                                          </p:val>
                                        </p:tav>
                                      </p:tavLst>
                                    </p:anim>
                                    <p:anim calcmode="lin" valueType="num">
                                      <p:cBhvr additive="base">
                                        <p:cTn id="56" dur="500" fill="hold"/>
                                        <p:tgtEl>
                                          <p:spTgt spid="23"/>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2700"/>
                                  </p:stCondLst>
                                  <p:childTnLst>
                                    <p:set>
                                      <p:cBhvr>
                                        <p:cTn id="58" dur="1" fill="hold">
                                          <p:stCondLst>
                                            <p:cond delay="0"/>
                                          </p:stCondLst>
                                        </p:cTn>
                                        <p:tgtEl>
                                          <p:spTgt spid="22"/>
                                        </p:tgtEl>
                                        <p:attrNameLst>
                                          <p:attrName>style.visibility</p:attrName>
                                        </p:attrNameLst>
                                      </p:cBhvr>
                                      <p:to>
                                        <p:strVal val="visible"/>
                                      </p:to>
                                    </p:set>
                                    <p:anim calcmode="lin" valueType="num">
                                      <p:cBhvr additive="base">
                                        <p:cTn id="59" dur="500" fill="hold"/>
                                        <p:tgtEl>
                                          <p:spTgt spid="22"/>
                                        </p:tgtEl>
                                        <p:attrNameLst>
                                          <p:attrName>ppt_x</p:attrName>
                                        </p:attrNameLst>
                                      </p:cBhvr>
                                      <p:tavLst>
                                        <p:tav tm="0">
                                          <p:val>
                                            <p:strVal val="1+#ppt_w/2"/>
                                          </p:val>
                                        </p:tav>
                                        <p:tav tm="100000">
                                          <p:val>
                                            <p:strVal val="#ppt_x"/>
                                          </p:val>
                                        </p:tav>
                                      </p:tavLst>
                                    </p:anim>
                                    <p:anim calcmode="lin" valueType="num">
                                      <p:cBhvr additive="base">
                                        <p:cTn id="60" dur="500" fill="hold"/>
                                        <p:tgtEl>
                                          <p:spTgt spid="22"/>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3000"/>
                                  </p:stCondLst>
                                  <p:childTnLst>
                                    <p:set>
                                      <p:cBhvr>
                                        <p:cTn id="62" dur="1" fill="hold">
                                          <p:stCondLst>
                                            <p:cond delay="0"/>
                                          </p:stCondLst>
                                        </p:cTn>
                                        <p:tgtEl>
                                          <p:spTgt spid="72"/>
                                        </p:tgtEl>
                                        <p:attrNameLst>
                                          <p:attrName>style.visibility</p:attrName>
                                        </p:attrNameLst>
                                      </p:cBhvr>
                                      <p:to>
                                        <p:strVal val="visible"/>
                                      </p:to>
                                    </p:set>
                                    <p:anim calcmode="lin" valueType="num">
                                      <p:cBhvr additive="base">
                                        <p:cTn id="63" dur="500" fill="hold"/>
                                        <p:tgtEl>
                                          <p:spTgt spid="72"/>
                                        </p:tgtEl>
                                        <p:attrNameLst>
                                          <p:attrName>ppt_x</p:attrName>
                                        </p:attrNameLst>
                                      </p:cBhvr>
                                      <p:tavLst>
                                        <p:tav tm="0">
                                          <p:val>
                                            <p:strVal val="0-#ppt_w/2"/>
                                          </p:val>
                                        </p:tav>
                                        <p:tav tm="100000">
                                          <p:val>
                                            <p:strVal val="#ppt_x"/>
                                          </p:val>
                                        </p:tav>
                                      </p:tavLst>
                                    </p:anim>
                                    <p:anim calcmode="lin" valueType="num">
                                      <p:cBhvr additive="base">
                                        <p:cTn id="64" dur="5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1" grpId="0"/>
      <p:bldP spid="22" grpId="0"/>
      <p:bldP spid="23" grpId="0"/>
      <p:bldP spid="71" grpId="0" animBg="1"/>
      <p:bldP spid="7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897" name="组合 5"/>
          <p:cNvGrpSpPr/>
          <p:nvPr/>
        </p:nvGrpSpPr>
        <p:grpSpPr bwMode="auto">
          <a:xfrm>
            <a:off x="754063" y="1506538"/>
            <a:ext cx="11042650" cy="3897312"/>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5" name="矩形 14"/>
            <p:cNvSpPr/>
            <p:nvPr/>
          </p:nvSpPr>
          <p:spPr>
            <a:xfrm>
              <a:off x="771555" y="1709432"/>
              <a:ext cx="10669608" cy="3630402"/>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 name="矩形 11"/>
          <p:cNvSpPr/>
          <p:nvPr/>
        </p:nvSpPr>
        <p:spPr>
          <a:xfrm>
            <a:off x="0" y="257175"/>
            <a:ext cx="4591050"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0899" name="文本框 12"/>
          <p:cNvSpPr txBox="1">
            <a:spLocks noChangeArrowheads="1"/>
          </p:cNvSpPr>
          <p:nvPr/>
        </p:nvSpPr>
        <p:spPr bwMode="auto">
          <a:xfrm>
            <a:off x="192088" y="257175"/>
            <a:ext cx="4283075" cy="565150"/>
          </a:xfrm>
          <a:prstGeom prst="rect">
            <a:avLst/>
          </a:prstGeom>
          <a:noFill/>
          <a:ln w="9525">
            <a:noFill/>
            <a:miter lim="800000"/>
          </a:ln>
        </p:spPr>
        <p:txBody>
          <a:bodyPr>
            <a:spAutoFit/>
          </a:bodyPr>
          <a:lstStyle/>
          <a:p>
            <a:r>
              <a:rPr lang="zh-CN" altLang="en-US" sz="3100" b="1">
                <a:solidFill>
                  <a:schemeClr val="bg1"/>
                </a:solidFill>
                <a:latin typeface="微软雅黑" pitchFamily="34" charset="-122"/>
                <a:ea typeface="微软雅黑" pitchFamily="34" charset="-122"/>
              </a:rPr>
              <a:t>药物过敏试验法</a:t>
            </a:r>
          </a:p>
        </p:txBody>
      </p:sp>
      <p:sp>
        <p:nvSpPr>
          <p:cNvPr id="14" name="直角三角形 13"/>
          <p:cNvSpPr>
            <a:spLocks noChangeArrowheads="1"/>
          </p:cNvSpPr>
          <p:nvPr/>
        </p:nvSpPr>
        <p:spPr bwMode="auto">
          <a:xfrm flipV="1">
            <a:off x="3749675" y="817563"/>
            <a:ext cx="857250" cy="174625"/>
          </a:xfrm>
          <a:prstGeom prst="rtTriangle">
            <a:avLst/>
          </a:prstGeom>
          <a:solidFill>
            <a:srgbClr val="1F4E79"/>
          </a:solidFill>
          <a:ln w="12700" algn="ctr">
            <a:noFill/>
            <a:miter lim="800000"/>
          </a:ln>
        </p:spPr>
        <p:txBody>
          <a:bodyPr rot="10800000" anchor="ctr"/>
          <a:lstStyle/>
          <a:p>
            <a:pPr algn="ctr" fontAlgn="auto">
              <a:spcBef>
                <a:spcPts val="0"/>
              </a:spcBef>
              <a:spcAft>
                <a:spcPts val="0"/>
              </a:spcAft>
              <a:defRPr/>
            </a:pPr>
            <a:endParaRPr lang="zh-CN" altLang="en-US">
              <a:solidFill>
                <a:schemeClr val="lt1"/>
              </a:solidFill>
              <a:latin typeface="+mn-lt"/>
              <a:ea typeface="+mn-ea"/>
            </a:endParaRPr>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0903" name="组合 2"/>
          <p:cNvGrpSpPr/>
          <p:nvPr/>
        </p:nvGrpSpPr>
        <p:grpSpPr bwMode="auto">
          <a:xfrm>
            <a:off x="2300288" y="1131888"/>
            <a:ext cx="7591425" cy="830262"/>
            <a:chOff x="5354177" y="1987945"/>
            <a:chExt cx="2795356" cy="540275"/>
          </a:xfrm>
        </p:grpSpPr>
        <p:sp>
          <p:nvSpPr>
            <p:cNvPr id="18" name="矩形 17"/>
            <p:cNvSpPr/>
            <p:nvPr/>
          </p:nvSpPr>
          <p:spPr>
            <a:xfrm>
              <a:off x="5712511" y="1987945"/>
              <a:ext cx="2079857"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 name="直角三角形 20"/>
            <p:cNvSpPr/>
            <p:nvPr/>
          </p:nvSpPr>
          <p:spPr>
            <a:xfrm rot="10800000" flipH="1" flipV="1">
              <a:off x="7792368" y="1987945"/>
              <a:ext cx="357165" cy="28201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5354177" y="1987945"/>
              <a:ext cx="357165" cy="28201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80904" name="文本框 21"/>
          <p:cNvSpPr txBox="1">
            <a:spLocks noChangeArrowheads="1"/>
          </p:cNvSpPr>
          <p:nvPr/>
        </p:nvSpPr>
        <p:spPr bwMode="auto">
          <a:xfrm>
            <a:off x="3776663" y="1306513"/>
            <a:ext cx="4564062" cy="519112"/>
          </a:xfrm>
          <a:prstGeom prst="rect">
            <a:avLst/>
          </a:prstGeom>
          <a:noFill/>
          <a:ln w="9525">
            <a:noFill/>
            <a:miter lim="800000"/>
          </a:ln>
        </p:spPr>
        <p:txBody>
          <a:bodyPr>
            <a:spAutoFit/>
          </a:bodyPr>
          <a:lstStyle/>
          <a:p>
            <a:pPr algn="ctr"/>
            <a:r>
              <a:rPr lang="zh-CN" altLang="en-US" sz="2800" b="1">
                <a:solidFill>
                  <a:srgbClr val="92D050"/>
                </a:solidFill>
                <a:latin typeface="微软雅黑" pitchFamily="34" charset="-122"/>
                <a:ea typeface="微软雅黑" pitchFamily="34" charset="-122"/>
                <a:cs typeface="Tahoma" pitchFamily="34" charset="0"/>
              </a:rPr>
              <a:t>课堂评价</a:t>
            </a:r>
          </a:p>
        </p:txBody>
      </p:sp>
      <p:sp>
        <p:nvSpPr>
          <p:cNvPr id="80905" name="Rectangle 17"/>
          <p:cNvSpPr>
            <a:spLocks noChangeArrowheads="1"/>
          </p:cNvSpPr>
          <p:nvPr/>
        </p:nvSpPr>
        <p:spPr bwMode="auto">
          <a:xfrm>
            <a:off x="3606800" y="4046538"/>
            <a:ext cx="274638" cy="457200"/>
          </a:xfrm>
          <a:prstGeom prst="rect">
            <a:avLst/>
          </a:prstGeom>
          <a:noFill/>
          <a:ln w="9525">
            <a:noFill/>
            <a:miter lim="800000"/>
          </a:ln>
        </p:spPr>
        <p:txBody>
          <a:bodyPr wrap="none" anchor="ctr">
            <a:spAutoFit/>
          </a:bodyPr>
          <a:lstStyle/>
          <a:p>
            <a:r>
              <a:rPr lang="en-US" altLang="zh-CN" sz="2400">
                <a:latin typeface="微软雅黑" pitchFamily="34" charset="-122"/>
                <a:ea typeface="微软雅黑" pitchFamily="34" charset="-122"/>
              </a:rPr>
              <a:t> </a:t>
            </a:r>
          </a:p>
        </p:txBody>
      </p:sp>
      <p:sp>
        <p:nvSpPr>
          <p:cNvPr id="29705" name="Text Box 9"/>
          <p:cNvSpPr txBox="1">
            <a:spLocks noChangeArrowheads="1"/>
          </p:cNvSpPr>
          <p:nvPr/>
        </p:nvSpPr>
        <p:spPr bwMode="auto">
          <a:xfrm>
            <a:off x="1715453" y="2149158"/>
            <a:ext cx="6697662" cy="2941320"/>
          </a:xfrm>
          <a:prstGeom prst="rect">
            <a:avLst/>
          </a:prstGeom>
          <a:noFill/>
          <a:ln w="9525" algn="ctr">
            <a:noFill/>
            <a:miter lim="800000"/>
          </a:ln>
          <a:effectLst/>
        </p:spPr>
        <p:txBody>
          <a:bodyPr>
            <a:spAutoFit/>
          </a:bodyPr>
          <a:lstStyle/>
          <a:p>
            <a:pPr eaLnBrk="0" hangingPunct="0">
              <a:lnSpc>
                <a:spcPct val="130000"/>
              </a:lnSpc>
              <a:defRPr/>
            </a:pPr>
            <a:r>
              <a:rPr lang="en-US" altLang="zh-CN" sz="2400" b="1">
                <a:solidFill>
                  <a:srgbClr val="0066FF"/>
                </a:solidFill>
                <a:latin typeface="微软雅黑" pitchFamily="34" charset="-122"/>
                <a:ea typeface="微软雅黑" pitchFamily="34" charset="-122"/>
              </a:rPr>
              <a:t>2.</a:t>
            </a:r>
            <a:r>
              <a:rPr lang="zh-CN" altLang="en-US" sz="2400" b="1">
                <a:solidFill>
                  <a:srgbClr val="0066FF"/>
                </a:solidFill>
                <a:latin typeface="微软雅黑" pitchFamily="34" charset="-122"/>
                <a:ea typeface="微软雅黑" pitchFamily="34" charset="-122"/>
              </a:rPr>
              <a:t>正确的处理是</a:t>
            </a:r>
            <a:r>
              <a:rPr lang="en-US" altLang="zh-CN" sz="2400" b="1">
                <a:solidFill>
                  <a:srgbClr val="0066FF"/>
                </a:solidFill>
                <a:latin typeface="微软雅黑" pitchFamily="34" charset="-122"/>
                <a:ea typeface="微软雅黑" pitchFamily="34" charset="-122"/>
              </a:rPr>
              <a:t>(      )</a:t>
            </a:r>
          </a:p>
          <a:p>
            <a:pPr eaLnBrk="0" hangingPunct="0">
              <a:lnSpc>
                <a:spcPct val="130000"/>
              </a:lnSpc>
              <a:defRPr/>
            </a:pPr>
            <a:r>
              <a:rPr lang="en-US" altLang="zh-CN" sz="2400" b="1">
                <a:effectLst>
                  <a:outerShdw blurRad="38100" dist="38100" dir="2700000" algn="tl">
                    <a:srgbClr val="FFFFFF"/>
                  </a:outerShdw>
                </a:effectLst>
                <a:latin typeface="微软雅黑" pitchFamily="34" charset="-122"/>
                <a:ea typeface="微软雅黑" pitchFamily="34" charset="-122"/>
              </a:rPr>
              <a:t>A. </a:t>
            </a:r>
            <a:r>
              <a:rPr lang="zh-CN" altLang="en-US" sz="2400" b="1">
                <a:effectLst>
                  <a:outerShdw blurRad="38100" dist="38100" dir="2700000" algn="tl">
                    <a:srgbClr val="FFFFFF"/>
                  </a:outerShdw>
                </a:effectLst>
                <a:latin typeface="微软雅黑" pitchFamily="34" charset="-122"/>
                <a:ea typeface="微软雅黑" pitchFamily="34" charset="-122"/>
              </a:rPr>
              <a:t>停止注射</a:t>
            </a:r>
            <a:r>
              <a:rPr lang="en-US" altLang="zh-CN" sz="2400" b="1">
                <a:effectLst>
                  <a:outerShdw blurRad="38100" dist="38100" dir="2700000" algn="tl">
                    <a:srgbClr val="FFFFFF"/>
                  </a:outerShdw>
                </a:effectLst>
                <a:latin typeface="微软雅黑" pitchFamily="34" charset="-122"/>
                <a:ea typeface="微软雅黑" pitchFamily="34" charset="-122"/>
              </a:rPr>
              <a:t>TAT</a:t>
            </a:r>
          </a:p>
          <a:p>
            <a:pPr eaLnBrk="0" hangingPunct="0">
              <a:lnSpc>
                <a:spcPct val="130000"/>
              </a:lnSpc>
              <a:defRPr/>
            </a:pPr>
            <a:r>
              <a:rPr lang="en-US" altLang="zh-CN" sz="2400" b="1">
                <a:effectLst>
                  <a:outerShdw blurRad="38100" dist="38100" dir="2700000" algn="tl">
                    <a:srgbClr val="FFFFFF"/>
                  </a:outerShdw>
                </a:effectLst>
                <a:latin typeface="微软雅黑" pitchFamily="34" charset="-122"/>
                <a:ea typeface="微软雅黑" pitchFamily="34" charset="-122"/>
              </a:rPr>
              <a:t>B. </a:t>
            </a:r>
            <a:r>
              <a:rPr lang="zh-CN" altLang="en-US" sz="2400" b="1">
                <a:effectLst>
                  <a:outerShdw blurRad="38100" dist="38100" dir="2700000" algn="tl">
                    <a:srgbClr val="FFFFFF"/>
                  </a:outerShdw>
                </a:effectLst>
                <a:latin typeface="微软雅黑" pitchFamily="34" charset="-122"/>
                <a:ea typeface="微软雅黑" pitchFamily="34" charset="-122"/>
              </a:rPr>
              <a:t>采用脱敏疗法注射</a:t>
            </a:r>
            <a:r>
              <a:rPr lang="en-US" altLang="zh-CN" sz="2400" b="1">
                <a:effectLst>
                  <a:outerShdw blurRad="38100" dist="38100" dir="2700000" algn="tl">
                    <a:srgbClr val="FFFFFF"/>
                  </a:outerShdw>
                </a:effectLst>
                <a:latin typeface="微软雅黑" pitchFamily="34" charset="-122"/>
                <a:ea typeface="微软雅黑" pitchFamily="34" charset="-122"/>
              </a:rPr>
              <a:t>TAT</a:t>
            </a:r>
          </a:p>
          <a:p>
            <a:pPr eaLnBrk="0" hangingPunct="0">
              <a:lnSpc>
                <a:spcPct val="130000"/>
              </a:lnSpc>
              <a:defRPr/>
            </a:pPr>
            <a:r>
              <a:rPr lang="en-US" altLang="zh-CN" sz="2400" b="1">
                <a:effectLst>
                  <a:outerShdw blurRad="38100" dist="38100" dir="2700000" algn="tl">
                    <a:srgbClr val="FFFFFF"/>
                  </a:outerShdw>
                </a:effectLst>
                <a:latin typeface="微软雅黑" pitchFamily="34" charset="-122"/>
                <a:ea typeface="微软雅黑" pitchFamily="34" charset="-122"/>
              </a:rPr>
              <a:t>C. </a:t>
            </a:r>
            <a:r>
              <a:rPr lang="zh-CN" altLang="en-US" sz="2400" b="1">
                <a:effectLst>
                  <a:outerShdw blurRad="38100" dist="38100" dir="2700000" algn="tl">
                    <a:srgbClr val="FFFFFF"/>
                  </a:outerShdw>
                </a:effectLst>
                <a:latin typeface="微软雅黑" pitchFamily="34" charset="-122"/>
                <a:ea typeface="微软雅黑" pitchFamily="34" charset="-122"/>
              </a:rPr>
              <a:t>再次做过敏试验并用生理盐水做对照试验</a:t>
            </a:r>
          </a:p>
          <a:p>
            <a:pPr eaLnBrk="0" hangingPunct="0">
              <a:lnSpc>
                <a:spcPct val="130000"/>
              </a:lnSpc>
              <a:defRPr/>
            </a:pPr>
            <a:r>
              <a:rPr lang="en-US" altLang="zh-CN" sz="2400" b="1">
                <a:effectLst>
                  <a:outerShdw blurRad="38100" dist="38100" dir="2700000" algn="tl">
                    <a:srgbClr val="FFFFFF"/>
                  </a:outerShdw>
                </a:effectLst>
                <a:latin typeface="微软雅黑" pitchFamily="34" charset="-122"/>
                <a:ea typeface="微软雅黑" pitchFamily="34" charset="-122"/>
              </a:rPr>
              <a:t>D. </a:t>
            </a:r>
            <a:r>
              <a:rPr lang="zh-CN" altLang="en-US" sz="2400" b="1">
                <a:effectLst>
                  <a:outerShdw blurRad="38100" dist="38100" dir="2700000" algn="tl">
                    <a:srgbClr val="FFFFFF"/>
                  </a:outerShdw>
                </a:effectLst>
                <a:latin typeface="微软雅黑" pitchFamily="34" charset="-122"/>
                <a:ea typeface="微软雅黑" pitchFamily="34" charset="-122"/>
              </a:rPr>
              <a:t>注射肾上腺素等药物抗过敏</a:t>
            </a:r>
          </a:p>
          <a:p>
            <a:pPr eaLnBrk="0" hangingPunct="0">
              <a:lnSpc>
                <a:spcPct val="130000"/>
              </a:lnSpc>
              <a:defRPr/>
            </a:pPr>
            <a:r>
              <a:rPr lang="en-US" altLang="zh-CN" sz="2400" b="1">
                <a:effectLst>
                  <a:outerShdw blurRad="38100" dist="38100" dir="2700000" algn="tl">
                    <a:srgbClr val="FFFFFF"/>
                  </a:outerShdw>
                </a:effectLst>
                <a:latin typeface="微软雅黑" pitchFamily="34" charset="-122"/>
                <a:ea typeface="微软雅黑" pitchFamily="34" charset="-122"/>
              </a:rPr>
              <a:t>E. </a:t>
            </a:r>
            <a:r>
              <a:rPr lang="zh-CN" altLang="en-US" sz="2400" b="1">
                <a:effectLst>
                  <a:outerShdw blurRad="38100" dist="38100" dir="2700000" algn="tl">
                    <a:srgbClr val="FFFFFF"/>
                  </a:outerShdw>
                </a:effectLst>
                <a:latin typeface="微软雅黑" pitchFamily="34" charset="-122"/>
                <a:ea typeface="微软雅黑" pitchFamily="34" charset="-122"/>
              </a:rPr>
              <a:t>将剩余药液一次注射</a:t>
            </a:r>
          </a:p>
        </p:txBody>
      </p:sp>
      <p:sp>
        <p:nvSpPr>
          <p:cNvPr id="3" name="Text Box 5"/>
          <p:cNvSpPr txBox="1">
            <a:spLocks noChangeArrowheads="1"/>
          </p:cNvSpPr>
          <p:nvPr/>
        </p:nvSpPr>
        <p:spPr bwMode="auto">
          <a:xfrm>
            <a:off x="4081463" y="2111375"/>
            <a:ext cx="431800" cy="701040"/>
          </a:xfrm>
          <a:prstGeom prst="rect">
            <a:avLst/>
          </a:prstGeom>
          <a:noFill/>
          <a:ln w="9525">
            <a:noFill/>
            <a:miter lim="800000"/>
          </a:ln>
        </p:spPr>
        <p:txBody>
          <a:bodyPr wrap="square">
            <a:spAutoFit/>
          </a:bodyPr>
          <a:lstStyle/>
          <a:p>
            <a:pPr marL="342900" indent="-342900">
              <a:lnSpc>
                <a:spcPct val="125000"/>
              </a:lnSpc>
              <a:spcBef>
                <a:spcPct val="50000"/>
              </a:spcBef>
            </a:pPr>
            <a:r>
              <a:rPr lang="en-US" altLang="zh-CN" sz="3200" b="1">
                <a:solidFill>
                  <a:srgbClr val="FF0000"/>
                </a:solidFill>
                <a:latin typeface="楷体_GB2312"/>
                <a:ea typeface="楷体_GB2312"/>
                <a:cs typeface="楷体_GB2312"/>
              </a:rPr>
              <a:t>B</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21" name="组合 5"/>
          <p:cNvGrpSpPr/>
          <p:nvPr/>
        </p:nvGrpSpPr>
        <p:grpSpPr bwMode="auto">
          <a:xfrm>
            <a:off x="754063" y="1506538"/>
            <a:ext cx="11042650" cy="3897312"/>
            <a:chOff x="574705" y="1571328"/>
            <a:chExt cx="11042672" cy="3897086"/>
          </a:xfrm>
        </p:grpSpPr>
        <p:sp>
          <p:nvSpPr>
            <p:cNvPr id="17" name="矩形 16"/>
            <p:cNvSpPr/>
            <p:nvPr/>
          </p:nvSpPr>
          <p:spPr>
            <a:xfrm>
              <a:off x="574705" y="1571328"/>
              <a:ext cx="11042672"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5" name="矩形 14"/>
            <p:cNvSpPr/>
            <p:nvPr/>
          </p:nvSpPr>
          <p:spPr>
            <a:xfrm>
              <a:off x="771555" y="1709432"/>
              <a:ext cx="10669608" cy="3630402"/>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2" name="矩形 11"/>
          <p:cNvSpPr/>
          <p:nvPr/>
        </p:nvSpPr>
        <p:spPr>
          <a:xfrm>
            <a:off x="0" y="257175"/>
            <a:ext cx="4591050"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923" name="文本框 12"/>
          <p:cNvSpPr txBox="1">
            <a:spLocks noChangeArrowheads="1"/>
          </p:cNvSpPr>
          <p:nvPr/>
        </p:nvSpPr>
        <p:spPr bwMode="auto">
          <a:xfrm>
            <a:off x="192088" y="257175"/>
            <a:ext cx="4283075" cy="565150"/>
          </a:xfrm>
          <a:prstGeom prst="rect">
            <a:avLst/>
          </a:prstGeom>
          <a:noFill/>
          <a:ln w="9525">
            <a:noFill/>
            <a:miter lim="800000"/>
          </a:ln>
        </p:spPr>
        <p:txBody>
          <a:bodyPr>
            <a:spAutoFit/>
          </a:bodyPr>
          <a:lstStyle/>
          <a:p>
            <a:r>
              <a:rPr lang="zh-CN" altLang="en-US" sz="3100" b="1">
                <a:solidFill>
                  <a:schemeClr val="bg1"/>
                </a:solidFill>
                <a:latin typeface="微软雅黑" pitchFamily="34" charset="-122"/>
                <a:ea typeface="微软雅黑" pitchFamily="34" charset="-122"/>
              </a:rPr>
              <a:t>药物过敏试验法</a:t>
            </a:r>
          </a:p>
        </p:txBody>
      </p:sp>
      <p:sp>
        <p:nvSpPr>
          <p:cNvPr id="14" name="直角三角形 13"/>
          <p:cNvSpPr>
            <a:spLocks noChangeArrowheads="1"/>
          </p:cNvSpPr>
          <p:nvPr/>
        </p:nvSpPr>
        <p:spPr bwMode="auto">
          <a:xfrm flipV="1">
            <a:off x="3749675" y="817563"/>
            <a:ext cx="857250" cy="174625"/>
          </a:xfrm>
          <a:prstGeom prst="rtTriangle">
            <a:avLst/>
          </a:prstGeom>
          <a:solidFill>
            <a:srgbClr val="1F4E79"/>
          </a:solidFill>
          <a:ln w="12700" algn="ctr">
            <a:noFill/>
            <a:miter lim="800000"/>
          </a:ln>
        </p:spPr>
        <p:txBody>
          <a:bodyPr rot="10800000" anchor="ctr"/>
          <a:lstStyle/>
          <a:p>
            <a:pPr algn="ctr" fontAlgn="auto">
              <a:spcBef>
                <a:spcPts val="0"/>
              </a:spcBef>
              <a:spcAft>
                <a:spcPts val="0"/>
              </a:spcAft>
              <a:defRPr/>
            </a:pPr>
            <a:endParaRPr lang="zh-CN" altLang="en-US">
              <a:solidFill>
                <a:schemeClr val="lt1"/>
              </a:solidFill>
              <a:latin typeface="+mn-lt"/>
              <a:ea typeface="+mn-ea"/>
            </a:endParaRPr>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1927" name="组合 2"/>
          <p:cNvGrpSpPr/>
          <p:nvPr/>
        </p:nvGrpSpPr>
        <p:grpSpPr bwMode="auto">
          <a:xfrm>
            <a:off x="2300288" y="1131888"/>
            <a:ext cx="7591425" cy="830262"/>
            <a:chOff x="5354177" y="1987945"/>
            <a:chExt cx="2795356" cy="540275"/>
          </a:xfrm>
        </p:grpSpPr>
        <p:sp>
          <p:nvSpPr>
            <p:cNvPr id="18" name="矩形 17"/>
            <p:cNvSpPr/>
            <p:nvPr/>
          </p:nvSpPr>
          <p:spPr>
            <a:xfrm>
              <a:off x="5712511" y="1987945"/>
              <a:ext cx="2079857" cy="540275"/>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 name="直角三角形 20"/>
            <p:cNvSpPr/>
            <p:nvPr/>
          </p:nvSpPr>
          <p:spPr>
            <a:xfrm rot="10800000" flipH="1" flipV="1">
              <a:off x="7792368" y="1987945"/>
              <a:ext cx="357165" cy="28201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5354177" y="1987945"/>
              <a:ext cx="357165" cy="28201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81928" name="文本框 21"/>
          <p:cNvSpPr txBox="1">
            <a:spLocks noChangeArrowheads="1"/>
          </p:cNvSpPr>
          <p:nvPr/>
        </p:nvSpPr>
        <p:spPr bwMode="auto">
          <a:xfrm>
            <a:off x="3776663" y="1306513"/>
            <a:ext cx="4564062" cy="519112"/>
          </a:xfrm>
          <a:prstGeom prst="rect">
            <a:avLst/>
          </a:prstGeom>
          <a:noFill/>
          <a:ln w="9525">
            <a:noFill/>
            <a:miter lim="800000"/>
          </a:ln>
        </p:spPr>
        <p:txBody>
          <a:bodyPr>
            <a:spAutoFit/>
          </a:bodyPr>
          <a:lstStyle/>
          <a:p>
            <a:pPr algn="ctr"/>
            <a:r>
              <a:rPr lang="zh-CN" altLang="en-US" sz="2800" b="1">
                <a:solidFill>
                  <a:srgbClr val="92D050"/>
                </a:solidFill>
                <a:latin typeface="微软雅黑" pitchFamily="34" charset="-122"/>
                <a:ea typeface="微软雅黑" pitchFamily="34" charset="-122"/>
                <a:cs typeface="Tahoma" pitchFamily="34" charset="0"/>
              </a:rPr>
              <a:t>课堂评价</a:t>
            </a:r>
          </a:p>
        </p:txBody>
      </p:sp>
      <p:sp>
        <p:nvSpPr>
          <p:cNvPr id="81929" name="Rectangle 17"/>
          <p:cNvSpPr>
            <a:spLocks noChangeArrowheads="1"/>
          </p:cNvSpPr>
          <p:nvPr/>
        </p:nvSpPr>
        <p:spPr bwMode="auto">
          <a:xfrm>
            <a:off x="3606800" y="4046538"/>
            <a:ext cx="274638" cy="457200"/>
          </a:xfrm>
          <a:prstGeom prst="rect">
            <a:avLst/>
          </a:prstGeom>
          <a:noFill/>
          <a:ln w="9525">
            <a:noFill/>
            <a:miter lim="800000"/>
          </a:ln>
        </p:spPr>
        <p:txBody>
          <a:bodyPr wrap="none" anchor="ctr">
            <a:spAutoFit/>
          </a:bodyPr>
          <a:lstStyle/>
          <a:p>
            <a:r>
              <a:rPr lang="en-US" altLang="zh-CN" sz="2400">
                <a:latin typeface="微软雅黑" pitchFamily="34" charset="-122"/>
                <a:ea typeface="微软雅黑" pitchFamily="34" charset="-122"/>
              </a:rPr>
              <a:t> </a:t>
            </a:r>
          </a:p>
        </p:txBody>
      </p:sp>
      <p:sp>
        <p:nvSpPr>
          <p:cNvPr id="29706" name="Text Box 10"/>
          <p:cNvSpPr txBox="1">
            <a:spLocks noChangeArrowheads="1"/>
          </p:cNvSpPr>
          <p:nvPr/>
        </p:nvSpPr>
        <p:spPr bwMode="auto">
          <a:xfrm>
            <a:off x="1608138" y="2212975"/>
            <a:ext cx="7418387" cy="2941320"/>
          </a:xfrm>
          <a:prstGeom prst="rect">
            <a:avLst/>
          </a:prstGeom>
          <a:noFill/>
          <a:ln w="9525" algn="ctr">
            <a:noFill/>
            <a:miter lim="800000"/>
          </a:ln>
          <a:effectLst/>
        </p:spPr>
        <p:txBody>
          <a:bodyPr>
            <a:spAutoFit/>
          </a:bodyPr>
          <a:lstStyle/>
          <a:p>
            <a:pPr eaLnBrk="0" hangingPunct="0">
              <a:lnSpc>
                <a:spcPct val="130000"/>
              </a:lnSpc>
              <a:defRPr/>
            </a:pPr>
            <a:r>
              <a:rPr lang="en-US" altLang="zh-CN" sz="2400" b="1">
                <a:solidFill>
                  <a:srgbClr val="0066FF"/>
                </a:solidFill>
                <a:latin typeface="微软雅黑" pitchFamily="34" charset="-122"/>
                <a:ea typeface="微软雅黑" pitchFamily="34" charset="-122"/>
              </a:rPr>
              <a:t>3.</a:t>
            </a:r>
            <a:r>
              <a:rPr lang="zh-CN" altLang="en-US" sz="2400" b="1">
                <a:solidFill>
                  <a:srgbClr val="0066FF"/>
                </a:solidFill>
                <a:latin typeface="微软雅黑" pitchFamily="34" charset="-122"/>
                <a:ea typeface="微软雅黑" pitchFamily="34" charset="-122"/>
              </a:rPr>
              <a:t> 以下脱敏注射法正确的是</a:t>
            </a:r>
            <a:r>
              <a:rPr lang="en-US" altLang="zh-CN" sz="2400" b="1">
                <a:solidFill>
                  <a:srgbClr val="0066FF"/>
                </a:solidFill>
                <a:latin typeface="微软雅黑" pitchFamily="34" charset="-122"/>
                <a:ea typeface="微软雅黑" pitchFamily="34" charset="-122"/>
              </a:rPr>
              <a:t>(      )</a:t>
            </a:r>
            <a:endParaRPr lang="zh-CN" altLang="en-US" sz="2400" b="1">
              <a:solidFill>
                <a:srgbClr val="0066FF"/>
              </a:solidFill>
              <a:latin typeface="微软雅黑" pitchFamily="34" charset="-122"/>
              <a:ea typeface="微软雅黑" pitchFamily="34" charset="-122"/>
            </a:endParaRPr>
          </a:p>
          <a:p>
            <a:pPr eaLnBrk="0" hangingPunct="0">
              <a:lnSpc>
                <a:spcPct val="130000"/>
              </a:lnSpc>
              <a:defRPr/>
            </a:pPr>
            <a:r>
              <a:rPr lang="en-US" altLang="zh-CN" sz="2400" b="1">
                <a:effectLst>
                  <a:outerShdw blurRad="38100" dist="38100" dir="2700000" algn="tl">
                    <a:srgbClr val="FFFFFF"/>
                  </a:outerShdw>
                </a:effectLst>
                <a:latin typeface="微软雅黑" pitchFamily="34" charset="-122"/>
                <a:ea typeface="微软雅黑" pitchFamily="34" charset="-122"/>
              </a:rPr>
              <a:t>A. </a:t>
            </a:r>
            <a:r>
              <a:rPr lang="zh-CN" altLang="en-US" sz="2400" b="1">
                <a:effectLst>
                  <a:outerShdw blurRad="38100" dist="38100" dir="2700000" algn="tl">
                    <a:srgbClr val="FFFFFF"/>
                  </a:outerShdw>
                </a:effectLst>
                <a:latin typeface="微软雅黑" pitchFamily="34" charset="-122"/>
                <a:ea typeface="微软雅黑" pitchFamily="34" charset="-122"/>
              </a:rPr>
              <a:t>将一支</a:t>
            </a:r>
            <a:r>
              <a:rPr lang="en-US" altLang="zh-CN" sz="2400" b="1">
                <a:effectLst>
                  <a:outerShdw blurRad="38100" dist="38100" dir="2700000" algn="tl">
                    <a:srgbClr val="FFFFFF"/>
                  </a:outerShdw>
                </a:effectLst>
                <a:latin typeface="微软雅黑" pitchFamily="34" charset="-122"/>
                <a:ea typeface="微软雅黑" pitchFamily="34" charset="-122"/>
              </a:rPr>
              <a:t>TAT</a:t>
            </a:r>
            <a:r>
              <a:rPr lang="zh-CN" altLang="en-US" sz="2400" b="1">
                <a:effectLst>
                  <a:outerShdw blurRad="38100" dist="38100" dir="2700000" algn="tl">
                    <a:srgbClr val="FFFFFF"/>
                  </a:outerShdw>
                </a:effectLst>
                <a:latin typeface="微软雅黑" pitchFamily="34" charset="-122"/>
                <a:ea typeface="微软雅黑" pitchFamily="34" charset="-122"/>
              </a:rPr>
              <a:t>分四次注射，每次注入</a:t>
            </a:r>
            <a:r>
              <a:rPr lang="en-US" altLang="zh-CN" sz="2400" b="1">
                <a:effectLst>
                  <a:outerShdw blurRad="38100" dist="38100" dir="2700000" algn="tl">
                    <a:srgbClr val="FFFFFF"/>
                  </a:outerShdw>
                </a:effectLst>
                <a:latin typeface="微软雅黑" pitchFamily="34" charset="-122"/>
                <a:ea typeface="微软雅黑" pitchFamily="34" charset="-122"/>
              </a:rPr>
              <a:t>1/4</a:t>
            </a:r>
            <a:r>
              <a:rPr lang="zh-CN" altLang="en-US" sz="2400" b="1">
                <a:effectLst>
                  <a:outerShdw blurRad="38100" dist="38100" dir="2700000" algn="tl">
                    <a:srgbClr val="FFFFFF"/>
                  </a:outerShdw>
                </a:effectLst>
                <a:latin typeface="微软雅黑" pitchFamily="34" charset="-122"/>
                <a:ea typeface="微软雅黑" pitchFamily="34" charset="-122"/>
              </a:rPr>
              <a:t>支</a:t>
            </a:r>
          </a:p>
          <a:p>
            <a:pPr eaLnBrk="0" hangingPunct="0">
              <a:lnSpc>
                <a:spcPct val="130000"/>
              </a:lnSpc>
              <a:defRPr/>
            </a:pPr>
            <a:r>
              <a:rPr lang="en-US" altLang="zh-CN" sz="2400" b="1">
                <a:effectLst>
                  <a:outerShdw blurRad="38100" dist="38100" dir="2700000" algn="tl">
                    <a:srgbClr val="FFFFFF"/>
                  </a:outerShdw>
                </a:effectLst>
                <a:latin typeface="微软雅黑" pitchFamily="34" charset="-122"/>
                <a:ea typeface="微软雅黑" pitchFamily="34" charset="-122"/>
              </a:rPr>
              <a:t>B. </a:t>
            </a:r>
            <a:r>
              <a:rPr lang="zh-CN" altLang="en-US" sz="2400" b="1">
                <a:effectLst>
                  <a:outerShdw blurRad="38100" dist="38100" dir="2700000" algn="tl">
                    <a:srgbClr val="FFFFFF"/>
                  </a:outerShdw>
                </a:effectLst>
                <a:latin typeface="微软雅黑" pitchFamily="34" charset="-122"/>
                <a:ea typeface="微软雅黑" pitchFamily="34" charset="-122"/>
              </a:rPr>
              <a:t>采用皮下注射法</a:t>
            </a:r>
          </a:p>
          <a:p>
            <a:pPr eaLnBrk="0" hangingPunct="0">
              <a:lnSpc>
                <a:spcPct val="130000"/>
              </a:lnSpc>
              <a:defRPr/>
            </a:pPr>
            <a:r>
              <a:rPr lang="en-US" altLang="zh-CN" sz="2400" b="1">
                <a:effectLst>
                  <a:outerShdw blurRad="38100" dist="38100" dir="2700000" algn="tl">
                    <a:srgbClr val="FFFFFF"/>
                  </a:outerShdw>
                </a:effectLst>
                <a:latin typeface="微软雅黑" pitchFamily="34" charset="-122"/>
                <a:ea typeface="微软雅黑" pitchFamily="34" charset="-122"/>
              </a:rPr>
              <a:t>C. </a:t>
            </a:r>
            <a:r>
              <a:rPr lang="zh-CN" altLang="en-US" sz="2400" b="1">
                <a:effectLst>
                  <a:outerShdw blurRad="38100" dist="38100" dir="2700000" algn="tl">
                    <a:srgbClr val="FFFFFF"/>
                  </a:outerShdw>
                </a:effectLst>
                <a:latin typeface="微软雅黑" pitchFamily="34" charset="-122"/>
                <a:ea typeface="微软雅黑" pitchFamily="34" charset="-122"/>
              </a:rPr>
              <a:t>每次注射相隔</a:t>
            </a:r>
            <a:r>
              <a:rPr lang="en-US" altLang="zh-CN" sz="2400" b="1">
                <a:effectLst>
                  <a:outerShdw blurRad="38100" dist="38100" dir="2700000" algn="tl">
                    <a:srgbClr val="FFFFFF"/>
                  </a:outerShdw>
                </a:effectLst>
                <a:latin typeface="微软雅黑" pitchFamily="34" charset="-122"/>
                <a:ea typeface="微软雅黑" pitchFamily="34" charset="-122"/>
              </a:rPr>
              <a:t>20</a:t>
            </a:r>
            <a:r>
              <a:rPr lang="zh-CN" altLang="en-US" sz="2400" b="1">
                <a:effectLst>
                  <a:outerShdw blurRad="38100" dist="38100" dir="2700000" algn="tl">
                    <a:srgbClr val="FFFFFF"/>
                  </a:outerShdw>
                </a:effectLst>
                <a:latin typeface="微软雅黑" pitchFamily="34" charset="-122"/>
                <a:ea typeface="微软雅黑" pitchFamily="34" charset="-122"/>
              </a:rPr>
              <a:t>分钟</a:t>
            </a:r>
          </a:p>
          <a:p>
            <a:pPr eaLnBrk="0" hangingPunct="0">
              <a:lnSpc>
                <a:spcPct val="130000"/>
              </a:lnSpc>
              <a:defRPr/>
            </a:pPr>
            <a:r>
              <a:rPr lang="en-US" altLang="zh-CN" sz="2400" b="1">
                <a:effectLst>
                  <a:outerShdw blurRad="38100" dist="38100" dir="2700000" algn="tl">
                    <a:srgbClr val="FFFFFF"/>
                  </a:outerShdw>
                </a:effectLst>
                <a:latin typeface="微软雅黑" pitchFamily="34" charset="-122"/>
                <a:ea typeface="微软雅黑" pitchFamily="34" charset="-122"/>
              </a:rPr>
              <a:t>D. </a:t>
            </a:r>
            <a:r>
              <a:rPr lang="zh-CN" altLang="en-US" sz="2400" b="1">
                <a:effectLst>
                  <a:outerShdw blurRad="38100" dist="38100" dir="2700000" algn="tl">
                    <a:srgbClr val="FFFFFF"/>
                  </a:outerShdw>
                </a:effectLst>
                <a:latin typeface="微软雅黑" pitchFamily="34" charset="-122"/>
                <a:ea typeface="微软雅黑" pitchFamily="34" charset="-122"/>
              </a:rPr>
              <a:t>注射后患者如有不适则停止注射，改用其他药物</a:t>
            </a:r>
          </a:p>
          <a:p>
            <a:pPr eaLnBrk="0" hangingPunct="0">
              <a:lnSpc>
                <a:spcPct val="130000"/>
              </a:lnSpc>
              <a:defRPr/>
            </a:pPr>
            <a:r>
              <a:rPr lang="en-US" altLang="zh-CN" sz="2400" b="1">
                <a:effectLst>
                  <a:outerShdw blurRad="38100" dist="38100" dir="2700000" algn="tl">
                    <a:srgbClr val="FFFFFF"/>
                  </a:outerShdw>
                </a:effectLst>
                <a:latin typeface="微软雅黑" pitchFamily="34" charset="-122"/>
                <a:ea typeface="微软雅黑" pitchFamily="34" charset="-122"/>
              </a:rPr>
              <a:t>E. </a:t>
            </a:r>
            <a:r>
              <a:rPr lang="zh-CN" altLang="en-US" sz="2400" b="1">
                <a:effectLst>
                  <a:outerShdw blurRad="38100" dist="38100" dir="2700000" algn="tl">
                    <a:srgbClr val="FFFFFF"/>
                  </a:outerShdw>
                </a:effectLst>
                <a:latin typeface="微软雅黑" pitchFamily="34" charset="-122"/>
                <a:ea typeface="微软雅黑" pitchFamily="34" charset="-122"/>
              </a:rPr>
              <a:t>分四次注射，药量依次减少</a:t>
            </a:r>
          </a:p>
        </p:txBody>
      </p:sp>
      <p:sp>
        <p:nvSpPr>
          <p:cNvPr id="3" name="Text Box 5"/>
          <p:cNvSpPr txBox="1">
            <a:spLocks noChangeArrowheads="1"/>
          </p:cNvSpPr>
          <p:nvPr/>
        </p:nvSpPr>
        <p:spPr bwMode="auto">
          <a:xfrm>
            <a:off x="5588953" y="2128520"/>
            <a:ext cx="431800" cy="701675"/>
          </a:xfrm>
          <a:prstGeom prst="rect">
            <a:avLst/>
          </a:prstGeom>
          <a:noFill/>
          <a:ln w="9525">
            <a:noFill/>
            <a:miter lim="800000"/>
          </a:ln>
        </p:spPr>
        <p:txBody>
          <a:bodyPr>
            <a:spAutoFit/>
          </a:bodyPr>
          <a:lstStyle/>
          <a:p>
            <a:pPr marL="342900" indent="-342900">
              <a:lnSpc>
                <a:spcPct val="125000"/>
              </a:lnSpc>
              <a:spcBef>
                <a:spcPct val="50000"/>
              </a:spcBef>
            </a:pPr>
            <a:r>
              <a:rPr lang="en-US" altLang="zh-CN" sz="3200" b="1">
                <a:solidFill>
                  <a:srgbClr val="FF0000"/>
                </a:solidFill>
                <a:latin typeface="楷体_GB2312"/>
                <a:ea typeface="楷体_GB2312"/>
                <a:cs typeface="楷体_GB2312"/>
              </a:rPr>
              <a:t>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945"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5341938" y="1398588"/>
            <a:ext cx="357187" cy="28098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57175"/>
            <a:ext cx="4533900"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951" name="文本框 15"/>
          <p:cNvSpPr txBox="1">
            <a:spLocks noChangeArrowheads="1"/>
          </p:cNvSpPr>
          <p:nvPr/>
        </p:nvSpPr>
        <p:spPr bwMode="auto">
          <a:xfrm>
            <a:off x="192088" y="257175"/>
            <a:ext cx="4205287" cy="565150"/>
          </a:xfrm>
          <a:prstGeom prst="rect">
            <a:avLst/>
          </a:prstGeom>
          <a:noFill/>
          <a:ln w="9525">
            <a:noFill/>
            <a:miter lim="800000"/>
          </a:ln>
        </p:spPr>
        <p:txBody>
          <a:bodyPr>
            <a:spAutoFit/>
          </a:bodyPr>
          <a:lstStyle/>
          <a:p>
            <a:r>
              <a:rPr lang="zh-CN" altLang="en-US" sz="3100" b="1">
                <a:solidFill>
                  <a:schemeClr val="bg1"/>
                </a:solidFill>
                <a:latin typeface="微软雅黑" pitchFamily="34" charset="-122"/>
                <a:ea typeface="微软雅黑" pitchFamily="34" charset="-122"/>
              </a:rPr>
              <a:t>药物过敏试验法</a:t>
            </a:r>
          </a:p>
        </p:txBody>
      </p:sp>
      <p:sp>
        <p:nvSpPr>
          <p:cNvPr id="19" name="直角三角形 18"/>
          <p:cNvSpPr>
            <a:spLocks noChangeArrowheads="1"/>
          </p:cNvSpPr>
          <p:nvPr/>
        </p:nvSpPr>
        <p:spPr bwMode="auto">
          <a:xfrm flipV="1">
            <a:off x="3697288" y="828675"/>
            <a:ext cx="855662" cy="174625"/>
          </a:xfrm>
          <a:prstGeom prst="rtTriangle">
            <a:avLst/>
          </a:prstGeom>
          <a:solidFill>
            <a:srgbClr val="1F4E79"/>
          </a:solidFill>
          <a:ln w="12700" algn="ctr">
            <a:noFill/>
            <a:miter lim="800000"/>
          </a:ln>
        </p:spPr>
        <p:txBody>
          <a:bodyPr rot="10800000" anchor="ctr"/>
          <a:lstStyle/>
          <a:p>
            <a:pPr algn="ctr" fontAlgn="auto">
              <a:spcBef>
                <a:spcPts val="0"/>
              </a:spcBef>
              <a:spcAft>
                <a:spcPts val="0"/>
              </a:spcAft>
              <a:defRPr/>
            </a:pPr>
            <a:endParaRPr lang="zh-CN" altLang="en-US">
              <a:solidFill>
                <a:schemeClr val="lt1"/>
              </a:solidFill>
              <a:latin typeface="+mn-lt"/>
              <a:ea typeface="+mn-ea"/>
            </a:endParaRPr>
          </a:p>
        </p:txBody>
      </p:sp>
      <p:sp>
        <p:nvSpPr>
          <p:cNvPr id="18" name="矩形 17"/>
          <p:cNvSpPr/>
          <p:nvPr/>
        </p:nvSpPr>
        <p:spPr>
          <a:xfrm>
            <a:off x="1246188" y="1397000"/>
            <a:ext cx="4095750"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954" name="文本框 21"/>
          <p:cNvSpPr txBox="1">
            <a:spLocks noChangeArrowheads="1"/>
          </p:cNvSpPr>
          <p:nvPr/>
        </p:nvSpPr>
        <p:spPr bwMode="auto">
          <a:xfrm>
            <a:off x="1525588" y="1409700"/>
            <a:ext cx="3589337" cy="613410"/>
          </a:xfrm>
          <a:prstGeom prst="rect">
            <a:avLst/>
          </a:prstGeom>
          <a:noFill/>
          <a:ln w="9525">
            <a:noFill/>
            <a:miter lim="800000"/>
          </a:ln>
        </p:spPr>
        <p:txBody>
          <a:bodyPr>
            <a:spAutoFit/>
          </a:bodyPr>
          <a:lstStyle/>
          <a:p>
            <a:pPr algn="ctr"/>
            <a:r>
              <a:rPr lang="zh-CN" altLang="en-US" sz="3200" b="1">
                <a:solidFill>
                  <a:schemeClr val="bg1"/>
                </a:solidFill>
                <a:latin typeface="微软雅黑" pitchFamily="34" charset="-122"/>
                <a:ea typeface="微软雅黑" pitchFamily="34" charset="-122"/>
                <a:cs typeface="Tahoma" pitchFamily="34" charset="0"/>
              </a:rPr>
              <a:t>角色扮演活动</a:t>
            </a:r>
          </a:p>
        </p:txBody>
      </p:sp>
      <p:sp>
        <p:nvSpPr>
          <p:cNvPr id="82955" name="Rectangle 3"/>
          <p:cNvSpPr>
            <a:spLocks noChangeArrowheads="1"/>
          </p:cNvSpPr>
          <p:nvPr/>
        </p:nvSpPr>
        <p:spPr bwMode="auto">
          <a:xfrm>
            <a:off x="1171575" y="2214563"/>
            <a:ext cx="9555163" cy="3371850"/>
          </a:xfrm>
          <a:prstGeom prst="rect">
            <a:avLst/>
          </a:prstGeom>
          <a:noFill/>
          <a:ln w="9525">
            <a:noFill/>
            <a:miter lim="800000"/>
          </a:ln>
        </p:spPr>
        <p:txBody>
          <a:bodyPr/>
          <a:lstStyle/>
          <a:p>
            <a:pPr marL="228600" indent="-228600" eaLnBrk="0" hangingPunct="0">
              <a:lnSpc>
                <a:spcPct val="120000"/>
              </a:lnSpc>
              <a:spcBef>
                <a:spcPts val="1000"/>
              </a:spcBef>
              <a:buFont typeface="Arial" charset="0"/>
              <a:buNone/>
            </a:pPr>
            <a:r>
              <a:rPr lang="zh-CN" altLang="en-US" sz="2800" b="1">
                <a:solidFill>
                  <a:srgbClr val="0066FF"/>
                </a:solidFill>
                <a:latin typeface="微软雅黑" pitchFamily="34" charset="-122"/>
                <a:ea typeface="微软雅黑" pitchFamily="34" charset="-122"/>
                <a:cs typeface="楷体_GB2312"/>
              </a:rPr>
              <a:t>         </a:t>
            </a:r>
          </a:p>
        </p:txBody>
      </p:sp>
      <p:sp>
        <p:nvSpPr>
          <p:cNvPr id="82956" name="Rectangle 15"/>
          <p:cNvSpPr>
            <a:spLocks noChangeArrowheads="1"/>
          </p:cNvSpPr>
          <p:nvPr/>
        </p:nvSpPr>
        <p:spPr bwMode="auto">
          <a:xfrm>
            <a:off x="1691005" y="2320925"/>
            <a:ext cx="8813800" cy="2255520"/>
          </a:xfrm>
          <a:prstGeom prst="rect">
            <a:avLst/>
          </a:prstGeom>
          <a:noFill/>
          <a:ln w="9525">
            <a:noFill/>
            <a:miter lim="800000"/>
          </a:ln>
        </p:spPr>
        <p:txBody>
          <a:bodyPr wrap="square">
            <a:spAutoFit/>
          </a:bodyPr>
          <a:lstStyle/>
          <a:p>
            <a:r>
              <a:rPr lang="en-US" altLang="zh-CN" sz="2800" b="1">
                <a:solidFill>
                  <a:srgbClr val="0066FF"/>
                </a:solidFill>
                <a:latin typeface="微软雅黑" pitchFamily="34" charset="-122"/>
                <a:ea typeface="微软雅黑" pitchFamily="34" charset="-122"/>
              </a:rPr>
              <a:t>      </a:t>
            </a:r>
            <a:r>
              <a:rPr lang="zh-CN" altLang="en-US" sz="2800" b="1">
                <a:solidFill>
                  <a:srgbClr val="0066FF"/>
                </a:solidFill>
                <a:latin typeface="微软雅黑" pitchFamily="34" charset="-122"/>
                <a:ea typeface="微软雅黑" pitchFamily="34" charset="-122"/>
              </a:rPr>
              <a:t>患儿，</a:t>
            </a:r>
            <a:r>
              <a:rPr lang="en-US" altLang="zh-CN" sz="2800" b="1">
                <a:solidFill>
                  <a:srgbClr val="0066FF"/>
                </a:solidFill>
                <a:latin typeface="微软雅黑" pitchFamily="34" charset="-122"/>
                <a:ea typeface="微软雅黑" pitchFamily="34" charset="-122"/>
              </a:rPr>
              <a:t>1</a:t>
            </a:r>
            <a:r>
              <a:rPr lang="zh-CN" altLang="en-US" sz="2800" b="1">
                <a:solidFill>
                  <a:srgbClr val="0066FF"/>
                </a:solidFill>
                <a:latin typeface="微软雅黑" pitchFamily="34" charset="-122"/>
                <a:ea typeface="微软雅黑" pitchFamily="34" charset="-122"/>
              </a:rPr>
              <a:t>岁，因支气管肺炎就诊住院，体温</a:t>
            </a:r>
            <a:r>
              <a:rPr lang="en-US" altLang="zh-CN" sz="2800" b="1">
                <a:solidFill>
                  <a:srgbClr val="0066FF"/>
                </a:solidFill>
                <a:latin typeface="微软雅黑" pitchFamily="34" charset="-122"/>
                <a:ea typeface="微软雅黑" pitchFamily="34" charset="-122"/>
              </a:rPr>
              <a:t>39.7</a:t>
            </a:r>
            <a:r>
              <a:rPr lang="en-US" altLang="zh-CN" sz="2800" b="1">
                <a:solidFill>
                  <a:srgbClr val="0066FF"/>
                </a:solidFill>
                <a:latin typeface="微软雅黑" pitchFamily="34" charset="-122"/>
                <a:ea typeface="微软雅黑" pitchFamily="34" charset="-122"/>
                <a:sym typeface="Symbol" pitchFamily="18" charset="2"/>
              </a:rPr>
              <a:t></a:t>
            </a:r>
            <a:r>
              <a:rPr lang="en-US" altLang="zh-CN" sz="2800" b="1">
                <a:solidFill>
                  <a:srgbClr val="0066FF"/>
                </a:solidFill>
                <a:latin typeface="微软雅黑" pitchFamily="34" charset="-122"/>
                <a:ea typeface="微软雅黑" pitchFamily="34" charset="-122"/>
              </a:rPr>
              <a:t>C</a:t>
            </a:r>
            <a:r>
              <a:rPr lang="zh-CN" altLang="en-US" sz="2800" b="1">
                <a:solidFill>
                  <a:srgbClr val="0066FF"/>
                </a:solidFill>
                <a:latin typeface="微软雅黑" pitchFamily="34" charset="-122"/>
                <a:ea typeface="微软雅黑" pitchFamily="34" charset="-122"/>
              </a:rPr>
              <a:t>，脉搏</a:t>
            </a:r>
            <a:r>
              <a:rPr lang="en-US" altLang="zh-CN" sz="2800" b="1">
                <a:solidFill>
                  <a:srgbClr val="0066FF"/>
                </a:solidFill>
                <a:latin typeface="微软雅黑" pitchFamily="34" charset="-122"/>
                <a:ea typeface="微软雅黑" pitchFamily="34" charset="-122"/>
              </a:rPr>
              <a:t>110</a:t>
            </a:r>
            <a:r>
              <a:rPr lang="zh-CN" altLang="en-US" sz="2800" b="1">
                <a:solidFill>
                  <a:srgbClr val="0066FF"/>
                </a:solidFill>
                <a:latin typeface="微软雅黑" pitchFamily="34" charset="-122"/>
                <a:ea typeface="微软雅黑" pitchFamily="34" charset="-122"/>
              </a:rPr>
              <a:t>次</a:t>
            </a:r>
            <a:r>
              <a:rPr lang="en-US" altLang="zh-CN" sz="2800" b="1">
                <a:solidFill>
                  <a:srgbClr val="0066FF"/>
                </a:solidFill>
                <a:latin typeface="微软雅黑" pitchFamily="34" charset="-122"/>
                <a:ea typeface="微软雅黑" pitchFamily="34" charset="-122"/>
              </a:rPr>
              <a:t>/</a:t>
            </a:r>
            <a:r>
              <a:rPr lang="zh-CN" altLang="en-US" sz="2800" b="1">
                <a:solidFill>
                  <a:srgbClr val="0066FF"/>
                </a:solidFill>
                <a:latin typeface="微软雅黑" pitchFamily="34" charset="-122"/>
                <a:ea typeface="微软雅黑" pitchFamily="34" charset="-122"/>
              </a:rPr>
              <a:t>分钟，呼吸</a:t>
            </a:r>
            <a:r>
              <a:rPr lang="en-US" altLang="zh-CN" sz="2800" b="1">
                <a:solidFill>
                  <a:srgbClr val="0066FF"/>
                </a:solidFill>
                <a:latin typeface="微软雅黑" pitchFamily="34" charset="-122"/>
                <a:ea typeface="微软雅黑" pitchFamily="34" charset="-122"/>
              </a:rPr>
              <a:t>25</a:t>
            </a:r>
            <a:r>
              <a:rPr lang="zh-CN" altLang="en-US" sz="2800" b="1">
                <a:solidFill>
                  <a:srgbClr val="0066FF"/>
                </a:solidFill>
                <a:latin typeface="微软雅黑" pitchFamily="34" charset="-122"/>
                <a:ea typeface="微软雅黑" pitchFamily="34" charset="-122"/>
              </a:rPr>
              <a:t>次</a:t>
            </a:r>
            <a:r>
              <a:rPr lang="en-US" altLang="zh-CN" sz="2800" b="1">
                <a:solidFill>
                  <a:srgbClr val="0066FF"/>
                </a:solidFill>
                <a:latin typeface="微软雅黑" pitchFamily="34" charset="-122"/>
                <a:ea typeface="微软雅黑" pitchFamily="34" charset="-122"/>
              </a:rPr>
              <a:t>/</a:t>
            </a:r>
            <a:r>
              <a:rPr lang="zh-CN" altLang="en-US" sz="2800" b="1">
                <a:solidFill>
                  <a:srgbClr val="0066FF"/>
                </a:solidFill>
                <a:latin typeface="微软雅黑" pitchFamily="34" charset="-122"/>
                <a:ea typeface="微软雅黑" pitchFamily="34" charset="-122"/>
              </a:rPr>
              <a:t>分钟，身高</a:t>
            </a:r>
            <a:r>
              <a:rPr lang="en-US" altLang="zh-CN" sz="2800" b="1">
                <a:solidFill>
                  <a:srgbClr val="0066FF"/>
                </a:solidFill>
                <a:latin typeface="微软雅黑" pitchFamily="34" charset="-122"/>
                <a:ea typeface="微软雅黑" pitchFamily="34" charset="-122"/>
              </a:rPr>
              <a:t>75</a:t>
            </a:r>
            <a:r>
              <a:rPr lang="en-US" altLang="zh-CN" sz="2800" b="1">
                <a:solidFill>
                  <a:srgbClr val="0066FF"/>
                </a:solidFill>
                <a:latin typeface="微软雅黑" pitchFamily="34" charset="-122"/>
                <a:ea typeface="微软雅黑" pitchFamily="34" charset="-122"/>
                <a:sym typeface="Symbol" pitchFamily="18" charset="2"/>
              </a:rPr>
              <a:t></a:t>
            </a:r>
            <a:r>
              <a:rPr lang="en-US" altLang="zh-CN" sz="2800" b="1">
                <a:solidFill>
                  <a:srgbClr val="0066FF"/>
                </a:solidFill>
                <a:latin typeface="微软雅黑" pitchFamily="34" charset="-122"/>
                <a:ea typeface="微软雅黑" pitchFamily="34" charset="-122"/>
              </a:rPr>
              <a:t>cm</a:t>
            </a:r>
            <a:r>
              <a:rPr lang="zh-CN" altLang="en-US" sz="2800" b="1">
                <a:solidFill>
                  <a:srgbClr val="0066FF"/>
                </a:solidFill>
                <a:latin typeface="微软雅黑" pitchFamily="34" charset="-122"/>
                <a:ea typeface="微软雅黑" pitchFamily="34" charset="-122"/>
              </a:rPr>
              <a:t>，体重</a:t>
            </a:r>
            <a:r>
              <a:rPr lang="en-US" altLang="zh-CN" sz="2800" b="1">
                <a:solidFill>
                  <a:srgbClr val="0066FF"/>
                </a:solidFill>
                <a:latin typeface="微软雅黑" pitchFamily="34" charset="-122"/>
                <a:ea typeface="微软雅黑" pitchFamily="34" charset="-122"/>
              </a:rPr>
              <a:t>15</a:t>
            </a:r>
            <a:r>
              <a:rPr lang="en-US" altLang="zh-CN" sz="2800" b="1">
                <a:solidFill>
                  <a:srgbClr val="0066FF"/>
                </a:solidFill>
                <a:latin typeface="微软雅黑" pitchFamily="34" charset="-122"/>
                <a:ea typeface="微软雅黑" pitchFamily="34" charset="-122"/>
                <a:sym typeface="Symbol" pitchFamily="18" charset="2"/>
              </a:rPr>
              <a:t></a:t>
            </a:r>
            <a:r>
              <a:rPr lang="en-US" altLang="zh-CN" sz="2800" b="1">
                <a:solidFill>
                  <a:srgbClr val="0066FF"/>
                </a:solidFill>
                <a:latin typeface="微软雅黑" pitchFamily="34" charset="-122"/>
                <a:ea typeface="微软雅黑" pitchFamily="34" charset="-122"/>
              </a:rPr>
              <a:t>kg</a:t>
            </a:r>
            <a:r>
              <a:rPr lang="zh-CN" altLang="en-US" sz="2800" b="1">
                <a:solidFill>
                  <a:srgbClr val="0066FF"/>
                </a:solidFill>
                <a:latin typeface="微软雅黑" pitchFamily="34" charset="-122"/>
                <a:ea typeface="微软雅黑" pitchFamily="34" charset="-122"/>
              </a:rPr>
              <a:t>。医嘱肌内注射青霉素；     </a:t>
            </a:r>
          </a:p>
          <a:p>
            <a:r>
              <a:rPr lang="zh-CN" altLang="en-US" sz="2800" b="1">
                <a:solidFill>
                  <a:srgbClr val="0066FF"/>
                </a:solidFill>
                <a:latin typeface="微软雅黑" pitchFamily="34" charset="-122"/>
                <a:ea typeface="微软雅黑" pitchFamily="34" charset="-122"/>
              </a:rPr>
              <a:t>            </a:t>
            </a:r>
          </a:p>
          <a:p>
            <a:r>
              <a:rPr lang="zh-CN" altLang="en-US" sz="2800" b="1">
                <a:solidFill>
                  <a:srgbClr val="0066FF"/>
                </a:solidFill>
                <a:latin typeface="微软雅黑" pitchFamily="34" charset="-122"/>
                <a:ea typeface="微软雅黑" pitchFamily="34" charset="-122"/>
              </a:rPr>
              <a:t>     学生分组进行皮试液配置。</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3970" name="文本框 12"/>
          <p:cNvSpPr txBox="1">
            <a:spLocks noChangeArrowheads="1"/>
          </p:cNvSpPr>
          <p:nvPr/>
        </p:nvSpPr>
        <p:spPr bwMode="auto">
          <a:xfrm>
            <a:off x="192088" y="257175"/>
            <a:ext cx="4732337" cy="596900"/>
          </a:xfrm>
          <a:prstGeom prst="rect">
            <a:avLst/>
          </a:prstGeom>
          <a:noFill/>
          <a:ln w="9525">
            <a:noFill/>
            <a:miter lim="800000"/>
          </a:ln>
        </p:spPr>
        <p:txBody>
          <a:bodyPr>
            <a:spAutoFit/>
          </a:bodyPr>
          <a:lstStyle/>
          <a:p>
            <a:r>
              <a:rPr lang="zh-CN" altLang="en-US" sz="3100" b="1">
                <a:solidFill>
                  <a:schemeClr val="bg1"/>
                </a:solidFill>
                <a:latin typeface="微软雅黑" pitchFamily="34" charset="-122"/>
                <a:ea typeface="微软雅黑" pitchFamily="34" charset="-122"/>
                <a:sym typeface="+mn-ea"/>
              </a:rPr>
              <a:t>药物过敏试验法</a:t>
            </a:r>
            <a:endParaRPr lang="zh-CN" altLang="en-US" sz="3100" b="1">
              <a:solidFill>
                <a:schemeClr val="bg1"/>
              </a:solidFill>
              <a:latin typeface="微软雅黑" pitchFamily="34" charset="-122"/>
              <a:ea typeface="微软雅黑" pitchFamily="34" charset="-122"/>
            </a:endParaRPr>
          </a:p>
        </p:txBody>
      </p:sp>
      <p:sp>
        <p:nvSpPr>
          <p:cNvPr id="14" name="直角三角形 13"/>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等腰三角形 24">
            <a:hlinkClick r:id="rId2" action="ppaction://hlinksldjump"/>
          </p:cNvPr>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文本框 1"/>
          <p:cNvSpPr txBox="1"/>
          <p:nvPr/>
        </p:nvSpPr>
        <p:spPr>
          <a:xfrm>
            <a:off x="3979863" y="2552700"/>
            <a:ext cx="4232275" cy="1446213"/>
          </a:xfrm>
          <a:prstGeom prst="rect">
            <a:avLst/>
          </a:prstGeom>
          <a:noFill/>
        </p:spPr>
        <p:txBody>
          <a:bodyPr wrap="none">
            <a:spAutoFit/>
          </a:bodyPr>
          <a:lstStyle/>
          <a:p>
            <a:pPr fontAlgn="auto">
              <a:spcBef>
                <a:spcPts val="0"/>
              </a:spcBef>
              <a:spcAft>
                <a:spcPts val="0"/>
              </a:spcAft>
              <a:defRPr/>
            </a:pPr>
            <a:r>
              <a:rPr lang="en-US" altLang="zh-CN" sz="8800" b="1" dirty="0">
                <a:solidFill>
                  <a:schemeClr val="bg1">
                    <a:lumMod val="95000"/>
                  </a:schemeClr>
                </a:solidFill>
                <a:latin typeface="微软雅黑" pitchFamily="34" charset="-122"/>
                <a:ea typeface="微软雅黑" pitchFamily="34" charset="-122"/>
              </a:rPr>
              <a:t>Thanks</a:t>
            </a:r>
            <a:endParaRPr lang="zh-CN" altLang="en-US" sz="8800" b="1" dirty="0">
              <a:solidFill>
                <a:schemeClr val="bg1">
                  <a:lumMod val="95000"/>
                </a:schemeClr>
              </a:solidFill>
              <a:latin typeface="微软雅黑" pitchFamily="34" charset="-122"/>
              <a:ea typeface="微软雅黑" pitchFamily="34" charset="-122"/>
            </a:endParaRPr>
          </a:p>
        </p:txBody>
      </p:sp>
      <p:sp>
        <p:nvSpPr>
          <p:cNvPr id="18" name="等腰三角形 17"/>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7" name="组合 2"/>
          <p:cNvGrpSpPr/>
          <p:nvPr/>
        </p:nvGrpSpPr>
        <p:grpSpPr bwMode="auto">
          <a:xfrm>
            <a:off x="911225" y="1636713"/>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4583" name="文本框 15"/>
          <p:cNvSpPr txBox="1">
            <a:spLocks noChangeArrowheads="1"/>
          </p:cNvSpPr>
          <p:nvPr/>
        </p:nvSpPr>
        <p:spPr bwMode="auto">
          <a:xfrm>
            <a:off x="192405" y="257175"/>
            <a:ext cx="4922520" cy="596900"/>
          </a:xfrm>
          <a:prstGeom prst="rect">
            <a:avLst/>
          </a:prstGeom>
          <a:noFill/>
          <a:ln w="9525">
            <a:noFill/>
            <a:miter lim="800000"/>
          </a:ln>
        </p:spPr>
        <p:txBody>
          <a:bodyPr wrap="square">
            <a:spAutoFit/>
          </a:bodyPr>
          <a:lstStyle/>
          <a:p>
            <a:r>
              <a:rPr lang="zh-CN" altLang="en-US" sz="3100" b="1">
                <a:solidFill>
                  <a:schemeClr val="bg1"/>
                </a:solidFill>
                <a:latin typeface="微软雅黑" pitchFamily="34" charset="-122"/>
                <a:ea typeface="微软雅黑" pitchFamily="34" charset="-122"/>
              </a:rPr>
              <a:t>一、青霉素过敏反应的原因</a:t>
            </a:r>
          </a:p>
        </p:txBody>
      </p:sp>
      <p:sp>
        <p:nvSpPr>
          <p:cNvPr id="19" name="直角三角形 18"/>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4586" name="Text Box 10"/>
          <p:cNvSpPr txBox="1">
            <a:spLocks noChangeArrowheads="1"/>
          </p:cNvSpPr>
          <p:nvPr/>
        </p:nvSpPr>
        <p:spPr bwMode="auto">
          <a:xfrm>
            <a:off x="2473325" y="2112963"/>
            <a:ext cx="1143000" cy="485775"/>
          </a:xfrm>
          <a:prstGeom prst="rect">
            <a:avLst/>
          </a:prstGeom>
          <a:solidFill>
            <a:srgbClr val="FFCC99"/>
          </a:solidFill>
          <a:ln w="28575" cap="sq">
            <a:solidFill>
              <a:srgbClr val="FFCC00"/>
            </a:solidFill>
            <a:miter lim="800000"/>
            <a:headEnd type="none" w="sm" len="sm"/>
            <a:tailEnd type="none" w="sm" len="sm"/>
          </a:ln>
        </p:spPr>
        <p:txBody>
          <a:bodyPr>
            <a:spAutoFit/>
          </a:bodyPr>
          <a:lstStyle/>
          <a:p>
            <a:pPr>
              <a:spcBef>
                <a:spcPct val="50000"/>
              </a:spcBef>
            </a:pPr>
            <a:r>
              <a:rPr kumimoji="1" lang="zh-CN" altLang="en-US" sz="2400" b="1">
                <a:solidFill>
                  <a:srgbClr val="FF0000"/>
                </a:solidFill>
                <a:latin typeface="微软雅黑" pitchFamily="34" charset="-122"/>
                <a:ea typeface="微软雅黑" pitchFamily="34" charset="-122"/>
              </a:rPr>
              <a:t>青霉素</a:t>
            </a:r>
            <a:r>
              <a:rPr kumimoji="1" lang="zh-CN" altLang="en-US" sz="2400">
                <a:latin typeface="楷体" pitchFamily="49" charset="-122"/>
                <a:ea typeface="楷体" pitchFamily="49" charset="-122"/>
                <a:cs typeface="ˎ̥"/>
              </a:rPr>
              <a:t> </a:t>
            </a:r>
            <a:endParaRPr lang="zh-CN" altLang="en-US">
              <a:latin typeface="楷体" pitchFamily="49" charset="-122"/>
              <a:ea typeface="楷体" pitchFamily="49" charset="-122"/>
            </a:endParaRPr>
          </a:p>
        </p:txBody>
      </p:sp>
      <p:sp>
        <p:nvSpPr>
          <p:cNvPr id="24587" name="Rectangle 11"/>
          <p:cNvSpPr>
            <a:spLocks noChangeArrowheads="1"/>
          </p:cNvSpPr>
          <p:nvPr/>
        </p:nvSpPr>
        <p:spPr bwMode="auto">
          <a:xfrm>
            <a:off x="2400300" y="2565400"/>
            <a:ext cx="1547813" cy="396875"/>
          </a:xfrm>
          <a:prstGeom prst="rect">
            <a:avLst/>
          </a:prstGeom>
          <a:noFill/>
          <a:ln w="9525">
            <a:noFill/>
            <a:miter lim="800000"/>
          </a:ln>
        </p:spPr>
        <p:txBody>
          <a:bodyPr>
            <a:spAutoFit/>
          </a:bodyPr>
          <a:lstStyle/>
          <a:p>
            <a:r>
              <a:rPr lang="zh-CN" altLang="en-US" sz="2000">
                <a:solidFill>
                  <a:srgbClr val="0066FF"/>
                </a:solidFill>
                <a:latin typeface="微软雅黑" pitchFamily="34" charset="-122"/>
                <a:ea typeface="微软雅黑" pitchFamily="34" charset="-122"/>
                <a:cs typeface="Tahoma" pitchFamily="34" charset="0"/>
              </a:rPr>
              <a:t>（半抗原）</a:t>
            </a:r>
          </a:p>
        </p:txBody>
      </p:sp>
      <p:sp>
        <p:nvSpPr>
          <p:cNvPr id="24588" name="Line 12"/>
          <p:cNvSpPr>
            <a:spLocks noChangeShapeType="1"/>
          </p:cNvSpPr>
          <p:nvPr/>
        </p:nvSpPr>
        <p:spPr bwMode="auto">
          <a:xfrm flipV="1">
            <a:off x="4017963" y="2484438"/>
            <a:ext cx="863600" cy="0"/>
          </a:xfrm>
          <a:prstGeom prst="line">
            <a:avLst/>
          </a:prstGeom>
          <a:noFill/>
          <a:ln w="25400">
            <a:solidFill>
              <a:srgbClr val="00CCCC"/>
            </a:solidFill>
            <a:round/>
            <a:tailEnd type="triangle" w="med" len="med"/>
          </a:ln>
        </p:spPr>
        <p:txBody>
          <a:bodyPr/>
          <a:lstStyle/>
          <a:p>
            <a:endParaRPr lang="zh-CN" altLang="en-US"/>
          </a:p>
        </p:txBody>
      </p:sp>
      <p:sp>
        <p:nvSpPr>
          <p:cNvPr id="24589" name="Text Box 14"/>
          <p:cNvSpPr txBox="1">
            <a:spLocks noChangeArrowheads="1"/>
          </p:cNvSpPr>
          <p:nvPr/>
        </p:nvSpPr>
        <p:spPr bwMode="auto">
          <a:xfrm>
            <a:off x="5300663" y="2817813"/>
            <a:ext cx="1512887" cy="457200"/>
          </a:xfrm>
          <a:prstGeom prst="rect">
            <a:avLst/>
          </a:prstGeom>
          <a:noFill/>
          <a:ln w="12700" cap="sq">
            <a:noFill/>
            <a:miter lim="800000"/>
            <a:headEnd type="none" w="sm" len="sm"/>
            <a:tailEnd type="none" w="sm" len="sm"/>
          </a:ln>
        </p:spPr>
        <p:txBody>
          <a:bodyPr>
            <a:spAutoFit/>
          </a:bodyPr>
          <a:lstStyle/>
          <a:p>
            <a:pPr>
              <a:spcBef>
                <a:spcPct val="50000"/>
              </a:spcBef>
            </a:pPr>
            <a:r>
              <a:rPr lang="zh-CN" altLang="en-US" sz="2000">
                <a:solidFill>
                  <a:srgbClr val="0066FF"/>
                </a:solidFill>
                <a:latin typeface="微软雅黑" pitchFamily="34" charset="-122"/>
                <a:ea typeface="微软雅黑" pitchFamily="34" charset="-122"/>
                <a:cs typeface="Tahoma" pitchFamily="34" charset="0"/>
              </a:rPr>
              <a:t>（全抗原）</a:t>
            </a:r>
            <a:r>
              <a:rPr kumimoji="1" lang="zh-CN" altLang="en-US" sz="2400" b="1">
                <a:solidFill>
                  <a:srgbClr val="FFCC00"/>
                </a:solidFill>
                <a:latin typeface="楷体" pitchFamily="49" charset="-122"/>
                <a:ea typeface="楷体" pitchFamily="49" charset="-122"/>
                <a:cs typeface="ˎ̥"/>
              </a:rPr>
              <a:t> </a:t>
            </a:r>
            <a:endParaRPr lang="zh-CN" altLang="en-US">
              <a:latin typeface="楷体" pitchFamily="49" charset="-122"/>
              <a:ea typeface="楷体" pitchFamily="49" charset="-122"/>
            </a:endParaRPr>
          </a:p>
        </p:txBody>
      </p:sp>
      <p:sp>
        <p:nvSpPr>
          <p:cNvPr id="24590" name="Line 15"/>
          <p:cNvSpPr>
            <a:spLocks noChangeShapeType="1"/>
          </p:cNvSpPr>
          <p:nvPr/>
        </p:nvSpPr>
        <p:spPr bwMode="auto">
          <a:xfrm>
            <a:off x="6675438" y="2411413"/>
            <a:ext cx="1439862" cy="0"/>
          </a:xfrm>
          <a:prstGeom prst="line">
            <a:avLst/>
          </a:prstGeom>
          <a:noFill/>
          <a:ln w="25400">
            <a:solidFill>
              <a:srgbClr val="00CCCC"/>
            </a:solidFill>
            <a:round/>
            <a:tailEnd type="triangle" w="med" len="med"/>
          </a:ln>
        </p:spPr>
        <p:txBody>
          <a:bodyPr/>
          <a:lstStyle/>
          <a:p>
            <a:endParaRPr lang="zh-CN" altLang="en-US"/>
          </a:p>
        </p:txBody>
      </p:sp>
      <p:sp>
        <p:nvSpPr>
          <p:cNvPr id="24591" name="Text Box 16"/>
          <p:cNvSpPr txBox="1">
            <a:spLocks noChangeArrowheads="1"/>
          </p:cNvSpPr>
          <p:nvPr/>
        </p:nvSpPr>
        <p:spPr bwMode="auto">
          <a:xfrm>
            <a:off x="8410575" y="2005013"/>
            <a:ext cx="860425" cy="485775"/>
          </a:xfrm>
          <a:prstGeom prst="rect">
            <a:avLst/>
          </a:prstGeom>
          <a:solidFill>
            <a:srgbClr val="FFCC99"/>
          </a:solidFill>
          <a:ln w="28575" cap="sq" algn="ctr">
            <a:solidFill>
              <a:srgbClr val="FFCC00"/>
            </a:solidFill>
            <a:miter lim="800000"/>
            <a:headEnd type="none" w="sm" len="sm"/>
            <a:tailEnd type="none" w="sm" len="sm"/>
          </a:ln>
        </p:spPr>
        <p:txBody>
          <a:bodyPr>
            <a:spAutoFit/>
          </a:bodyPr>
          <a:lstStyle/>
          <a:p>
            <a:pPr>
              <a:spcBef>
                <a:spcPct val="50000"/>
              </a:spcBef>
            </a:pPr>
            <a:r>
              <a:rPr kumimoji="1" lang="en-US" altLang="zh-CN" sz="2400" b="1">
                <a:solidFill>
                  <a:srgbClr val="FF0000"/>
                </a:solidFill>
                <a:latin typeface="微软雅黑" pitchFamily="34" charset="-122"/>
                <a:ea typeface="微软雅黑" pitchFamily="34" charset="-122"/>
                <a:cs typeface="ˎ̥"/>
              </a:rPr>
              <a:t>IgE</a:t>
            </a:r>
          </a:p>
        </p:txBody>
      </p:sp>
      <p:grpSp>
        <p:nvGrpSpPr>
          <p:cNvPr id="24592" name="Group 18"/>
          <p:cNvGrpSpPr/>
          <p:nvPr/>
        </p:nvGrpSpPr>
        <p:grpSpPr bwMode="auto">
          <a:xfrm>
            <a:off x="6827838" y="2882900"/>
            <a:ext cx="3055937" cy="1581150"/>
            <a:chOff x="2332" y="720"/>
            <a:chExt cx="1268" cy="2746"/>
          </a:xfrm>
        </p:grpSpPr>
        <p:sp>
          <p:nvSpPr>
            <p:cNvPr id="24615" name="Text Box 19"/>
            <p:cNvSpPr txBox="1">
              <a:spLocks noChangeArrowheads="1"/>
            </p:cNvSpPr>
            <p:nvPr/>
          </p:nvSpPr>
          <p:spPr bwMode="auto">
            <a:xfrm>
              <a:off x="2332" y="770"/>
              <a:ext cx="1143" cy="2696"/>
            </a:xfrm>
            <a:prstGeom prst="rect">
              <a:avLst/>
            </a:prstGeom>
            <a:noFill/>
            <a:ln w="12700" cap="sq">
              <a:noFill/>
              <a:miter lim="800000"/>
              <a:headEnd type="none" w="sm" len="sm"/>
              <a:tailEnd type="none" w="sm" len="sm"/>
            </a:ln>
          </p:spPr>
          <p:txBody>
            <a:bodyPr>
              <a:spAutoFit/>
            </a:bodyPr>
            <a:lstStyle/>
            <a:p>
              <a:pPr>
                <a:spcBef>
                  <a:spcPct val="50000"/>
                </a:spcBef>
              </a:pPr>
              <a:r>
                <a:rPr kumimoji="1" lang="zh-CN" altLang="en-US" sz="2400" b="1">
                  <a:solidFill>
                    <a:schemeClr val="hlink"/>
                  </a:solidFill>
                  <a:latin typeface="楷体" pitchFamily="49" charset="-122"/>
                  <a:ea typeface="楷体" pitchFamily="49" charset="-122"/>
                </a:rPr>
                <a:t>  </a:t>
              </a:r>
            </a:p>
            <a:p>
              <a:pPr>
                <a:spcBef>
                  <a:spcPct val="50000"/>
                </a:spcBef>
              </a:pPr>
              <a:endParaRPr kumimoji="1" lang="zh-CN" altLang="en-US" sz="2400">
                <a:latin typeface="楷体" pitchFamily="49" charset="-122"/>
                <a:ea typeface="楷体" pitchFamily="49" charset="-122"/>
                <a:cs typeface="ˎ̥"/>
              </a:endParaRPr>
            </a:p>
            <a:p>
              <a:pPr>
                <a:spcBef>
                  <a:spcPct val="50000"/>
                </a:spcBef>
              </a:pPr>
              <a:r>
                <a:rPr kumimoji="1" lang="zh-CN" altLang="en-US" sz="2400" b="1">
                  <a:solidFill>
                    <a:srgbClr val="FF0066"/>
                  </a:solidFill>
                  <a:latin typeface="楷体" pitchFamily="49" charset="-122"/>
                  <a:ea typeface="楷体" pitchFamily="49" charset="-122"/>
                  <a:cs typeface="ˎ̥"/>
                </a:rPr>
                <a:t> </a:t>
              </a:r>
            </a:p>
          </p:txBody>
        </p:sp>
        <p:sp>
          <p:nvSpPr>
            <p:cNvPr id="24616" name="Rectangle 20"/>
            <p:cNvSpPr>
              <a:spLocks noChangeArrowheads="1"/>
            </p:cNvSpPr>
            <p:nvPr/>
          </p:nvSpPr>
          <p:spPr bwMode="auto">
            <a:xfrm>
              <a:off x="2688" y="720"/>
              <a:ext cx="912" cy="1344"/>
            </a:xfrm>
            <a:prstGeom prst="rect">
              <a:avLst/>
            </a:prstGeom>
            <a:noFill/>
            <a:ln w="19050" cap="sq">
              <a:solidFill>
                <a:srgbClr val="FFFF00"/>
              </a:solidFill>
              <a:miter lim="800000"/>
              <a:headEnd type="none" w="sm" len="sm"/>
              <a:tailEnd type="none" w="sm" len="sm"/>
            </a:ln>
          </p:spPr>
          <p:txBody>
            <a:bodyPr wrap="none" anchor="ctr"/>
            <a:lstStyle/>
            <a:p>
              <a:pPr eaLnBrk="0" hangingPunct="0"/>
              <a:endParaRPr lang="zh-CN" altLang="en-US">
                <a:latin typeface="楷体" pitchFamily="49" charset="-122"/>
                <a:ea typeface="楷体" pitchFamily="49" charset="-122"/>
              </a:endParaRPr>
            </a:p>
          </p:txBody>
        </p:sp>
      </p:grpSp>
      <p:sp>
        <p:nvSpPr>
          <p:cNvPr id="24593" name="Line 24"/>
          <p:cNvSpPr>
            <a:spLocks noChangeShapeType="1"/>
          </p:cNvSpPr>
          <p:nvPr/>
        </p:nvSpPr>
        <p:spPr bwMode="auto">
          <a:xfrm flipH="1">
            <a:off x="8758238" y="2455863"/>
            <a:ext cx="14287" cy="357187"/>
          </a:xfrm>
          <a:prstGeom prst="line">
            <a:avLst/>
          </a:prstGeom>
          <a:noFill/>
          <a:ln w="25400">
            <a:solidFill>
              <a:srgbClr val="00CCCC"/>
            </a:solidFill>
            <a:round/>
            <a:tailEnd type="triangle" w="med" len="med"/>
          </a:ln>
        </p:spPr>
        <p:txBody>
          <a:bodyPr/>
          <a:lstStyle/>
          <a:p>
            <a:endParaRPr lang="zh-CN" altLang="en-US"/>
          </a:p>
        </p:txBody>
      </p:sp>
      <p:sp>
        <p:nvSpPr>
          <p:cNvPr id="24594" name="Rectangle 25"/>
          <p:cNvSpPr>
            <a:spLocks noChangeArrowheads="1"/>
          </p:cNvSpPr>
          <p:nvPr/>
        </p:nvSpPr>
        <p:spPr bwMode="auto">
          <a:xfrm>
            <a:off x="8915400" y="2474913"/>
            <a:ext cx="1560513" cy="396875"/>
          </a:xfrm>
          <a:prstGeom prst="rect">
            <a:avLst/>
          </a:prstGeom>
          <a:noFill/>
          <a:ln w="9525">
            <a:noFill/>
            <a:miter lim="800000"/>
          </a:ln>
        </p:spPr>
        <p:txBody>
          <a:bodyPr>
            <a:spAutoFit/>
          </a:bodyPr>
          <a:lstStyle/>
          <a:p>
            <a:pPr eaLnBrk="0" hangingPunct="0"/>
            <a:r>
              <a:rPr lang="zh-CN" altLang="en-US" sz="2000">
                <a:solidFill>
                  <a:srgbClr val="0066FF"/>
                </a:solidFill>
                <a:latin typeface="微软雅黑" pitchFamily="34" charset="-122"/>
                <a:ea typeface="微软雅黑" pitchFamily="34" charset="-122"/>
                <a:cs typeface="Tahoma" pitchFamily="34" charset="0"/>
              </a:rPr>
              <a:t>吸附于</a:t>
            </a:r>
          </a:p>
        </p:txBody>
      </p:sp>
      <p:sp>
        <p:nvSpPr>
          <p:cNvPr id="24595" name="Line 26"/>
          <p:cNvSpPr>
            <a:spLocks noChangeShapeType="1"/>
          </p:cNvSpPr>
          <p:nvPr/>
        </p:nvSpPr>
        <p:spPr bwMode="auto">
          <a:xfrm flipV="1">
            <a:off x="3105150" y="3448050"/>
            <a:ext cx="4117975" cy="0"/>
          </a:xfrm>
          <a:prstGeom prst="line">
            <a:avLst/>
          </a:prstGeom>
          <a:noFill/>
          <a:ln w="25400">
            <a:solidFill>
              <a:srgbClr val="00CCCC"/>
            </a:solidFill>
            <a:round/>
            <a:tailEnd type="triangle" w="med" len="med"/>
          </a:ln>
        </p:spPr>
        <p:txBody>
          <a:bodyPr/>
          <a:lstStyle/>
          <a:p>
            <a:endParaRPr lang="zh-CN" altLang="en-US"/>
          </a:p>
        </p:txBody>
      </p:sp>
      <p:sp>
        <p:nvSpPr>
          <p:cNvPr id="24596" name="Rectangle 27"/>
          <p:cNvSpPr>
            <a:spLocks noChangeArrowheads="1"/>
          </p:cNvSpPr>
          <p:nvPr/>
        </p:nvSpPr>
        <p:spPr bwMode="auto">
          <a:xfrm>
            <a:off x="7958138" y="2894013"/>
            <a:ext cx="1708150" cy="701675"/>
          </a:xfrm>
          <a:prstGeom prst="rect">
            <a:avLst/>
          </a:prstGeom>
          <a:noFill/>
          <a:ln w="9525">
            <a:noFill/>
            <a:miter lim="800000"/>
          </a:ln>
        </p:spPr>
        <p:txBody>
          <a:bodyPr wrap="none" anchor="ctr">
            <a:spAutoFit/>
          </a:bodyPr>
          <a:lstStyle/>
          <a:p>
            <a:pPr algn="ctr" eaLnBrk="0" hangingPunct="0"/>
            <a:r>
              <a:rPr lang="zh-CN" altLang="en-US" sz="2000">
                <a:solidFill>
                  <a:srgbClr val="0066FF"/>
                </a:solidFill>
                <a:latin typeface="微软雅黑" pitchFamily="34" charset="-122"/>
                <a:ea typeface="微软雅黑" pitchFamily="34" charset="-122"/>
                <a:cs typeface="Tahoma" pitchFamily="34" charset="0"/>
              </a:rPr>
              <a:t>肥大细胞</a:t>
            </a:r>
          </a:p>
          <a:p>
            <a:pPr algn="ctr" eaLnBrk="0" hangingPunct="0"/>
            <a:r>
              <a:rPr lang="zh-CN" altLang="en-US" sz="2000">
                <a:solidFill>
                  <a:srgbClr val="0066FF"/>
                </a:solidFill>
                <a:latin typeface="微软雅黑" pitchFamily="34" charset="-122"/>
                <a:ea typeface="微软雅黑" pitchFamily="34" charset="-122"/>
                <a:cs typeface="Tahoma" pitchFamily="34" charset="0"/>
              </a:rPr>
              <a:t>嗜碱性粒细胞</a:t>
            </a:r>
          </a:p>
        </p:txBody>
      </p:sp>
      <p:sp>
        <p:nvSpPr>
          <p:cNvPr id="24597" name="Line 28"/>
          <p:cNvSpPr>
            <a:spLocks noChangeShapeType="1"/>
          </p:cNvSpPr>
          <p:nvPr/>
        </p:nvSpPr>
        <p:spPr bwMode="auto">
          <a:xfrm>
            <a:off x="3078163" y="2886075"/>
            <a:ext cx="0" cy="590550"/>
          </a:xfrm>
          <a:prstGeom prst="line">
            <a:avLst/>
          </a:prstGeom>
          <a:noFill/>
          <a:ln w="25400">
            <a:solidFill>
              <a:srgbClr val="00CCCC"/>
            </a:solidFill>
            <a:round/>
          </a:ln>
        </p:spPr>
        <p:txBody>
          <a:bodyPr/>
          <a:lstStyle/>
          <a:p>
            <a:endParaRPr lang="zh-CN" altLang="en-US"/>
          </a:p>
        </p:txBody>
      </p:sp>
      <p:sp>
        <p:nvSpPr>
          <p:cNvPr id="24598" name="Rectangle 29"/>
          <p:cNvSpPr>
            <a:spLocks noChangeArrowheads="1"/>
          </p:cNvSpPr>
          <p:nvPr/>
        </p:nvSpPr>
        <p:spPr bwMode="auto">
          <a:xfrm>
            <a:off x="2998788" y="3068638"/>
            <a:ext cx="4572000" cy="701675"/>
          </a:xfrm>
          <a:prstGeom prst="rect">
            <a:avLst/>
          </a:prstGeom>
          <a:noFill/>
          <a:ln w="9525">
            <a:noFill/>
            <a:miter lim="800000"/>
          </a:ln>
        </p:spPr>
        <p:txBody>
          <a:bodyPr>
            <a:spAutoFit/>
          </a:bodyPr>
          <a:lstStyle/>
          <a:p>
            <a:pPr eaLnBrk="0" hangingPunct="0"/>
            <a:r>
              <a:rPr lang="zh-CN" altLang="en-US">
                <a:latin typeface="楷体" pitchFamily="49" charset="-122"/>
                <a:ea typeface="楷体" pitchFamily="49" charset="-122"/>
              </a:rPr>
              <a:t>     </a:t>
            </a:r>
            <a:r>
              <a:rPr lang="zh-CN" altLang="en-US" sz="2000">
                <a:solidFill>
                  <a:srgbClr val="0066FF"/>
                </a:solidFill>
                <a:latin typeface="微软雅黑" pitchFamily="34" charset="-122"/>
                <a:ea typeface="微软雅黑" pitchFamily="34" charset="-122"/>
                <a:cs typeface="Tahoma" pitchFamily="34" charset="0"/>
              </a:rPr>
              <a:t>再次</a:t>
            </a:r>
          </a:p>
          <a:p>
            <a:pPr eaLnBrk="0" hangingPunct="0"/>
            <a:r>
              <a:rPr lang="zh-CN" altLang="en-US" sz="2000">
                <a:solidFill>
                  <a:srgbClr val="0066FF"/>
                </a:solidFill>
                <a:latin typeface="微软雅黑" pitchFamily="34" charset="-122"/>
                <a:ea typeface="微软雅黑" pitchFamily="34" charset="-122"/>
                <a:cs typeface="Tahoma" pitchFamily="34" charset="0"/>
              </a:rPr>
              <a:t>        体内</a:t>
            </a:r>
          </a:p>
        </p:txBody>
      </p:sp>
      <p:sp>
        <p:nvSpPr>
          <p:cNvPr id="24599" name="Line 30"/>
          <p:cNvSpPr>
            <a:spLocks noChangeShapeType="1"/>
          </p:cNvSpPr>
          <p:nvPr/>
        </p:nvSpPr>
        <p:spPr bwMode="auto">
          <a:xfrm flipH="1">
            <a:off x="8704263" y="3660775"/>
            <a:ext cx="14287" cy="525463"/>
          </a:xfrm>
          <a:prstGeom prst="line">
            <a:avLst/>
          </a:prstGeom>
          <a:noFill/>
          <a:ln w="25400">
            <a:solidFill>
              <a:srgbClr val="00CCCC"/>
            </a:solidFill>
            <a:round/>
            <a:tailEnd type="triangle" w="med" len="med"/>
          </a:ln>
        </p:spPr>
        <p:txBody>
          <a:bodyPr/>
          <a:lstStyle/>
          <a:p>
            <a:endParaRPr lang="zh-CN" altLang="en-US"/>
          </a:p>
        </p:txBody>
      </p:sp>
      <p:sp>
        <p:nvSpPr>
          <p:cNvPr id="24600" name="Rectangle 31"/>
          <p:cNvSpPr>
            <a:spLocks noChangeArrowheads="1"/>
          </p:cNvSpPr>
          <p:nvPr/>
        </p:nvSpPr>
        <p:spPr bwMode="auto">
          <a:xfrm>
            <a:off x="6669088" y="4249738"/>
            <a:ext cx="4248150" cy="396875"/>
          </a:xfrm>
          <a:prstGeom prst="rect">
            <a:avLst/>
          </a:prstGeom>
          <a:noFill/>
          <a:ln w="9525">
            <a:noFill/>
            <a:miter lim="800000"/>
          </a:ln>
        </p:spPr>
        <p:txBody>
          <a:bodyPr wrap="none" anchor="ctr">
            <a:spAutoFit/>
          </a:bodyPr>
          <a:lstStyle/>
          <a:p>
            <a:pPr eaLnBrk="0" hangingPunct="0"/>
            <a:r>
              <a:rPr lang="zh-CN" altLang="en-US" sz="2000">
                <a:solidFill>
                  <a:srgbClr val="0066FF"/>
                </a:solidFill>
                <a:latin typeface="微软雅黑" pitchFamily="34" charset="-122"/>
                <a:ea typeface="微软雅黑" pitchFamily="34" charset="-122"/>
                <a:cs typeface="Tahoma" pitchFamily="34" charset="0"/>
              </a:rPr>
              <a:t>平滑肌痉挛、血管扩张和通透性增加</a:t>
            </a:r>
          </a:p>
        </p:txBody>
      </p:sp>
      <p:grpSp>
        <p:nvGrpSpPr>
          <p:cNvPr id="24601" name="Group 32"/>
          <p:cNvGrpSpPr/>
          <p:nvPr/>
        </p:nvGrpSpPr>
        <p:grpSpPr bwMode="auto">
          <a:xfrm>
            <a:off x="1993900" y="4540250"/>
            <a:ext cx="6840538" cy="360363"/>
            <a:chOff x="1102" y="3456"/>
            <a:chExt cx="3506" cy="433"/>
          </a:xfrm>
        </p:grpSpPr>
        <p:grpSp>
          <p:nvGrpSpPr>
            <p:cNvPr id="24607" name="Group 33"/>
            <p:cNvGrpSpPr/>
            <p:nvPr/>
          </p:nvGrpSpPr>
          <p:grpSpPr bwMode="auto">
            <a:xfrm>
              <a:off x="1102" y="3456"/>
              <a:ext cx="1781" cy="433"/>
              <a:chOff x="1392" y="3504"/>
              <a:chExt cx="1633" cy="397"/>
            </a:xfrm>
          </p:grpSpPr>
          <p:sp>
            <p:nvSpPr>
              <p:cNvPr id="24611" name="Line 34"/>
              <p:cNvSpPr>
                <a:spLocks noChangeShapeType="1"/>
              </p:cNvSpPr>
              <p:nvPr/>
            </p:nvSpPr>
            <p:spPr bwMode="auto">
              <a:xfrm>
                <a:off x="3024" y="3648"/>
                <a:ext cx="1" cy="253"/>
              </a:xfrm>
              <a:prstGeom prst="line">
                <a:avLst/>
              </a:prstGeom>
              <a:noFill/>
              <a:ln w="38100">
                <a:solidFill>
                  <a:srgbClr val="FF4568"/>
                </a:solidFill>
                <a:round/>
                <a:tailEnd type="triangle" w="med" len="med"/>
              </a:ln>
            </p:spPr>
            <p:txBody>
              <a:bodyPr/>
              <a:lstStyle/>
              <a:p>
                <a:endParaRPr lang="zh-CN" altLang="en-US"/>
              </a:p>
            </p:txBody>
          </p:sp>
          <p:grpSp>
            <p:nvGrpSpPr>
              <p:cNvPr id="24612" name="Group 35"/>
              <p:cNvGrpSpPr/>
              <p:nvPr/>
            </p:nvGrpSpPr>
            <p:grpSpPr bwMode="auto">
              <a:xfrm>
                <a:off x="1392" y="3504"/>
                <a:ext cx="1632" cy="144"/>
                <a:chOff x="1392" y="3456"/>
                <a:chExt cx="1632" cy="144"/>
              </a:xfrm>
            </p:grpSpPr>
            <p:sp>
              <p:nvSpPr>
                <p:cNvPr id="24613" name="Line 36"/>
                <p:cNvSpPr>
                  <a:spLocks noChangeShapeType="1"/>
                </p:cNvSpPr>
                <p:nvPr/>
              </p:nvSpPr>
              <p:spPr bwMode="auto">
                <a:xfrm flipV="1">
                  <a:off x="1392" y="3456"/>
                  <a:ext cx="0" cy="144"/>
                </a:xfrm>
                <a:prstGeom prst="line">
                  <a:avLst/>
                </a:prstGeom>
                <a:noFill/>
                <a:ln w="28575">
                  <a:solidFill>
                    <a:srgbClr val="FF4568"/>
                  </a:solidFill>
                  <a:round/>
                </a:ln>
              </p:spPr>
              <p:txBody>
                <a:bodyPr/>
                <a:lstStyle/>
                <a:p>
                  <a:endParaRPr lang="zh-CN" altLang="en-US"/>
                </a:p>
              </p:txBody>
            </p:sp>
            <p:sp>
              <p:nvSpPr>
                <p:cNvPr id="24614" name="Line 37"/>
                <p:cNvSpPr>
                  <a:spLocks noChangeShapeType="1"/>
                </p:cNvSpPr>
                <p:nvPr/>
              </p:nvSpPr>
              <p:spPr bwMode="auto">
                <a:xfrm>
                  <a:off x="1392" y="3600"/>
                  <a:ext cx="1632" cy="0"/>
                </a:xfrm>
                <a:prstGeom prst="line">
                  <a:avLst/>
                </a:prstGeom>
                <a:noFill/>
                <a:ln w="38100">
                  <a:solidFill>
                    <a:srgbClr val="FF4568"/>
                  </a:solidFill>
                  <a:round/>
                </a:ln>
              </p:spPr>
              <p:txBody>
                <a:bodyPr/>
                <a:lstStyle/>
                <a:p>
                  <a:endParaRPr lang="zh-CN" altLang="en-US"/>
                </a:p>
              </p:txBody>
            </p:sp>
          </p:grpSp>
        </p:grpSp>
        <p:grpSp>
          <p:nvGrpSpPr>
            <p:cNvPr id="24608" name="Group 38"/>
            <p:cNvGrpSpPr/>
            <p:nvPr/>
          </p:nvGrpSpPr>
          <p:grpSpPr bwMode="auto">
            <a:xfrm>
              <a:off x="2880" y="3456"/>
              <a:ext cx="1728" cy="144"/>
              <a:chOff x="3024" y="3456"/>
              <a:chExt cx="1584" cy="144"/>
            </a:xfrm>
          </p:grpSpPr>
          <p:sp>
            <p:nvSpPr>
              <p:cNvPr id="24609" name="Line 39"/>
              <p:cNvSpPr>
                <a:spLocks noChangeShapeType="1"/>
              </p:cNvSpPr>
              <p:nvPr/>
            </p:nvSpPr>
            <p:spPr bwMode="auto">
              <a:xfrm>
                <a:off x="4608" y="3456"/>
                <a:ext cx="0" cy="144"/>
              </a:xfrm>
              <a:prstGeom prst="line">
                <a:avLst/>
              </a:prstGeom>
              <a:noFill/>
              <a:ln w="38100">
                <a:solidFill>
                  <a:srgbClr val="FF4568"/>
                </a:solidFill>
                <a:round/>
              </a:ln>
            </p:spPr>
            <p:txBody>
              <a:bodyPr/>
              <a:lstStyle/>
              <a:p>
                <a:endParaRPr lang="zh-CN" altLang="en-US"/>
              </a:p>
            </p:txBody>
          </p:sp>
          <p:sp>
            <p:nvSpPr>
              <p:cNvPr id="24610" name="Line 40"/>
              <p:cNvSpPr>
                <a:spLocks noChangeShapeType="1"/>
              </p:cNvSpPr>
              <p:nvPr/>
            </p:nvSpPr>
            <p:spPr bwMode="auto">
              <a:xfrm>
                <a:off x="3024" y="3600"/>
                <a:ext cx="1584" cy="0"/>
              </a:xfrm>
              <a:prstGeom prst="line">
                <a:avLst/>
              </a:prstGeom>
              <a:noFill/>
              <a:ln w="28575" cap="sq">
                <a:solidFill>
                  <a:srgbClr val="FF4568"/>
                </a:solidFill>
                <a:round/>
                <a:headEnd type="none" w="sm" len="sm"/>
                <a:tailEnd type="none" w="sm" len="sm"/>
              </a:ln>
            </p:spPr>
            <p:txBody>
              <a:bodyPr wrap="none"/>
              <a:lstStyle/>
              <a:p>
                <a:endParaRPr lang="zh-CN" altLang="en-US"/>
              </a:p>
            </p:txBody>
          </p:sp>
        </p:grpSp>
      </p:grpSp>
      <p:sp>
        <p:nvSpPr>
          <p:cNvPr id="24602" name="Rectangle 45"/>
          <p:cNvSpPr>
            <a:spLocks noChangeArrowheads="1"/>
          </p:cNvSpPr>
          <p:nvPr/>
        </p:nvSpPr>
        <p:spPr bwMode="auto">
          <a:xfrm>
            <a:off x="8753475" y="3660775"/>
            <a:ext cx="2108200" cy="701675"/>
          </a:xfrm>
          <a:prstGeom prst="rect">
            <a:avLst/>
          </a:prstGeom>
          <a:noFill/>
          <a:ln w="9525">
            <a:noFill/>
            <a:miter lim="800000"/>
          </a:ln>
        </p:spPr>
        <p:txBody>
          <a:bodyPr anchor="ctr">
            <a:spAutoFit/>
          </a:bodyPr>
          <a:lstStyle/>
          <a:p>
            <a:pPr eaLnBrk="0" hangingPunct="0"/>
            <a:r>
              <a:rPr lang="zh-CN" altLang="en-US" sz="2000">
                <a:solidFill>
                  <a:srgbClr val="0066FF"/>
                </a:solidFill>
                <a:latin typeface="微软雅黑" pitchFamily="34" charset="-122"/>
                <a:ea typeface="微软雅黑" pitchFamily="34" charset="-122"/>
                <a:cs typeface="Tahoma" pitchFamily="34" charset="0"/>
              </a:rPr>
              <a:t>细胞破裂释放血管活性物质</a:t>
            </a:r>
          </a:p>
        </p:txBody>
      </p:sp>
      <p:sp>
        <p:nvSpPr>
          <p:cNvPr id="24603" name="Text Box 17"/>
          <p:cNvSpPr txBox="1">
            <a:spLocks noChangeArrowheads="1"/>
          </p:cNvSpPr>
          <p:nvPr/>
        </p:nvSpPr>
        <p:spPr bwMode="auto">
          <a:xfrm>
            <a:off x="6886575" y="1965325"/>
            <a:ext cx="1512888" cy="457200"/>
          </a:xfrm>
          <a:prstGeom prst="rect">
            <a:avLst/>
          </a:prstGeom>
          <a:noFill/>
          <a:ln w="12700" cap="sq">
            <a:noFill/>
            <a:miter lim="800000"/>
            <a:headEnd type="none" w="sm" len="sm"/>
            <a:tailEnd type="none" w="sm" len="sm"/>
          </a:ln>
        </p:spPr>
        <p:txBody>
          <a:bodyPr>
            <a:spAutoFit/>
          </a:bodyPr>
          <a:lstStyle/>
          <a:p>
            <a:pPr>
              <a:spcBef>
                <a:spcPct val="50000"/>
              </a:spcBef>
            </a:pPr>
            <a:r>
              <a:rPr lang="zh-CN" altLang="en-US" sz="2000">
                <a:solidFill>
                  <a:srgbClr val="0066FF"/>
                </a:solidFill>
                <a:latin typeface="微软雅黑" pitchFamily="34" charset="-122"/>
                <a:ea typeface="微软雅黑" pitchFamily="34" charset="-122"/>
                <a:cs typeface="Tahoma" pitchFamily="34" charset="0"/>
              </a:rPr>
              <a:t>刺激机体</a:t>
            </a:r>
            <a:r>
              <a:rPr kumimoji="1" lang="zh-CN" altLang="en-US" sz="2400">
                <a:latin typeface="楷体" pitchFamily="49" charset="-122"/>
                <a:ea typeface="楷体" pitchFamily="49" charset="-122"/>
                <a:cs typeface="ˎ̥"/>
              </a:rPr>
              <a:t> </a:t>
            </a:r>
          </a:p>
        </p:txBody>
      </p:sp>
      <p:sp>
        <p:nvSpPr>
          <p:cNvPr id="24604" name="Text Box 13"/>
          <p:cNvSpPr txBox="1">
            <a:spLocks noChangeArrowheads="1"/>
          </p:cNvSpPr>
          <p:nvPr/>
        </p:nvSpPr>
        <p:spPr bwMode="auto">
          <a:xfrm flipH="1">
            <a:off x="5162550" y="2009775"/>
            <a:ext cx="1441450" cy="850900"/>
          </a:xfrm>
          <a:prstGeom prst="rect">
            <a:avLst/>
          </a:prstGeom>
          <a:solidFill>
            <a:srgbClr val="FFCC99"/>
          </a:solidFill>
          <a:ln w="28575" cap="sq" algn="ctr">
            <a:solidFill>
              <a:srgbClr val="FFCC00"/>
            </a:solidFill>
            <a:miter lim="800000"/>
            <a:headEnd type="none" w="sm" len="sm"/>
            <a:tailEnd type="none" w="sm" len="sm"/>
          </a:ln>
        </p:spPr>
        <p:txBody>
          <a:bodyPr>
            <a:spAutoFit/>
          </a:bodyPr>
          <a:lstStyle/>
          <a:p>
            <a:pPr>
              <a:spcBef>
                <a:spcPct val="50000"/>
              </a:spcBef>
            </a:pPr>
            <a:r>
              <a:rPr kumimoji="1" lang="zh-CN" altLang="en-US" sz="2400" b="1">
                <a:solidFill>
                  <a:srgbClr val="FF0000"/>
                </a:solidFill>
                <a:latin typeface="微软雅黑" pitchFamily="34" charset="-122"/>
                <a:ea typeface="微软雅黑" pitchFamily="34" charset="-122"/>
              </a:rPr>
              <a:t>与组织蛋白</a:t>
            </a:r>
            <a:r>
              <a:rPr kumimoji="1" lang="zh-CN" altLang="en-US" sz="2400" b="1">
                <a:solidFill>
                  <a:srgbClr val="FF0000"/>
                </a:solidFill>
                <a:latin typeface="微软雅黑" pitchFamily="34" charset="-122"/>
                <a:ea typeface="微软雅黑" pitchFamily="34" charset="-122"/>
                <a:cs typeface="ˎ̥"/>
              </a:rPr>
              <a:t>结合</a:t>
            </a:r>
          </a:p>
        </p:txBody>
      </p:sp>
      <p:sp>
        <p:nvSpPr>
          <p:cNvPr id="24605" name="Rectangle 3"/>
          <p:cNvSpPr>
            <a:spLocks noChangeArrowheads="1"/>
          </p:cNvSpPr>
          <p:nvPr/>
        </p:nvSpPr>
        <p:spPr bwMode="auto">
          <a:xfrm>
            <a:off x="3413125" y="2125663"/>
            <a:ext cx="7561263" cy="4953000"/>
          </a:xfrm>
          <a:prstGeom prst="rect">
            <a:avLst/>
          </a:prstGeom>
          <a:noFill/>
          <a:ln w="9525">
            <a:noFill/>
            <a:miter lim="800000"/>
          </a:ln>
        </p:spPr>
        <p:txBody>
          <a:bodyPr/>
          <a:lstStyle/>
          <a:p>
            <a:pPr marL="228600" indent="-228600" eaLnBrk="0" hangingPunct="0">
              <a:lnSpc>
                <a:spcPct val="90000"/>
              </a:lnSpc>
              <a:spcBef>
                <a:spcPts val="1000"/>
              </a:spcBef>
              <a:buFont typeface="Arial" charset="0"/>
              <a:buNone/>
            </a:pPr>
            <a:r>
              <a:rPr lang="zh-CN" altLang="en-US" sz="2400">
                <a:latin typeface="楷体" pitchFamily="49" charset="-122"/>
                <a:ea typeface="楷体" pitchFamily="49" charset="-122"/>
              </a:rPr>
              <a:t>    </a:t>
            </a:r>
            <a:r>
              <a:rPr lang="zh-CN" altLang="en-US" sz="2000">
                <a:solidFill>
                  <a:srgbClr val="0066FF"/>
                </a:solidFill>
                <a:latin typeface="微软雅黑" pitchFamily="34" charset="-122"/>
                <a:ea typeface="微软雅黑" pitchFamily="34" charset="-122"/>
                <a:cs typeface="Tahoma" pitchFamily="34" charset="0"/>
              </a:rPr>
              <a:t>首次</a:t>
            </a:r>
          </a:p>
          <a:p>
            <a:pPr marL="228600" indent="-228600" eaLnBrk="0" hangingPunct="0">
              <a:lnSpc>
                <a:spcPct val="90000"/>
              </a:lnSpc>
              <a:spcBef>
                <a:spcPts val="1000"/>
              </a:spcBef>
              <a:buFont typeface="Arial" charset="0"/>
              <a:buNone/>
            </a:pPr>
            <a:r>
              <a:rPr lang="zh-CN" altLang="en-US" sz="2000">
                <a:solidFill>
                  <a:srgbClr val="0066FF"/>
                </a:solidFill>
                <a:latin typeface="微软雅黑" pitchFamily="34" charset="-122"/>
                <a:ea typeface="微软雅黑" pitchFamily="34" charset="-122"/>
                <a:cs typeface="Tahoma" pitchFamily="34" charset="0"/>
              </a:rPr>
              <a:t>        体内</a:t>
            </a:r>
          </a:p>
        </p:txBody>
      </p:sp>
      <p:sp>
        <p:nvSpPr>
          <p:cNvPr id="24606" name="Text Box 6"/>
          <p:cNvSpPr txBox="1">
            <a:spLocks noChangeArrowheads="1"/>
          </p:cNvSpPr>
          <p:nvPr/>
        </p:nvSpPr>
        <p:spPr bwMode="auto">
          <a:xfrm>
            <a:off x="1836738" y="4891088"/>
            <a:ext cx="8664575" cy="468312"/>
          </a:xfrm>
          <a:prstGeom prst="rect">
            <a:avLst/>
          </a:prstGeom>
          <a:noFill/>
          <a:ln w="44450" cap="rnd">
            <a:solidFill>
              <a:schemeClr val="bg1"/>
            </a:solidFill>
            <a:prstDash val="sysDot"/>
            <a:miter lim="800000"/>
            <a:headEnd type="none" w="sm" len="sm"/>
            <a:tailEnd type="none" w="sm" len="sm"/>
          </a:ln>
        </p:spPr>
        <p:txBody>
          <a:bodyPr/>
          <a:lstStyle/>
          <a:p>
            <a:pPr eaLnBrk="0" hangingPunct="0"/>
            <a:r>
              <a:rPr lang="zh-CN" altLang="en-US" sz="2400">
                <a:solidFill>
                  <a:srgbClr val="0066FF"/>
                </a:solidFill>
                <a:latin typeface="微软雅黑" pitchFamily="34" charset="-122"/>
                <a:ea typeface="微软雅黑" pitchFamily="34" charset="-122"/>
              </a:rPr>
              <a:t>皮肤、呼吸道、消化道的过敏反应，甚至出现过敏性休克</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1"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571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607" name="文本框 15"/>
          <p:cNvSpPr txBox="1">
            <a:spLocks noChangeArrowheads="1"/>
          </p:cNvSpPr>
          <p:nvPr/>
        </p:nvSpPr>
        <p:spPr bwMode="auto">
          <a:xfrm>
            <a:off x="192405" y="257175"/>
            <a:ext cx="5024755" cy="596900"/>
          </a:xfrm>
          <a:prstGeom prst="rect">
            <a:avLst/>
          </a:prstGeom>
          <a:noFill/>
          <a:ln w="9525">
            <a:noFill/>
            <a:miter lim="800000"/>
          </a:ln>
        </p:spPr>
        <p:txBody>
          <a:bodyPr wrap="square">
            <a:spAutoFit/>
          </a:bodyPr>
          <a:lstStyle/>
          <a:p>
            <a:r>
              <a:rPr lang="zh-CN" altLang="en-US" sz="3100" b="1">
                <a:solidFill>
                  <a:schemeClr val="bg1"/>
                </a:solidFill>
                <a:latin typeface="微软雅黑" pitchFamily="34" charset="-122"/>
                <a:ea typeface="微软雅黑" pitchFamily="34" charset="-122"/>
              </a:rPr>
              <a:t>二、青霉素过敏反应的预防</a:t>
            </a:r>
          </a:p>
        </p:txBody>
      </p:sp>
      <p:sp>
        <p:nvSpPr>
          <p:cNvPr id="19" name="直角三角形 18"/>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610" name="文本框 21"/>
          <p:cNvSpPr txBox="1">
            <a:spLocks noChangeArrowheads="1"/>
          </p:cNvSpPr>
          <p:nvPr/>
        </p:nvSpPr>
        <p:spPr bwMode="auto">
          <a:xfrm>
            <a:off x="2189163" y="1409700"/>
            <a:ext cx="1847850" cy="579438"/>
          </a:xfrm>
          <a:prstGeom prst="rect">
            <a:avLst/>
          </a:prstGeom>
          <a:noFill/>
          <a:ln w="9525">
            <a:noFill/>
            <a:miter lim="800000"/>
          </a:ln>
        </p:spPr>
        <p:txBody>
          <a:bodyPr>
            <a:spAutoFit/>
          </a:bodyPr>
          <a:lstStyle/>
          <a:p>
            <a:endParaRPr lang="zh-CN" altLang="en-US" sz="3200">
              <a:solidFill>
                <a:schemeClr val="bg1"/>
              </a:solidFill>
              <a:latin typeface="微软雅黑" pitchFamily="34" charset="-122"/>
              <a:ea typeface="微软雅黑" pitchFamily="34" charset="-122"/>
              <a:cs typeface="Tahoma" pitchFamily="34" charset="0"/>
            </a:endParaRPr>
          </a:p>
        </p:txBody>
      </p:sp>
      <p:sp>
        <p:nvSpPr>
          <p:cNvPr id="33807" name="Rectangle 15"/>
          <p:cNvSpPr>
            <a:spLocks noChangeArrowheads="1"/>
          </p:cNvSpPr>
          <p:nvPr/>
        </p:nvSpPr>
        <p:spPr bwMode="auto">
          <a:xfrm>
            <a:off x="1103313" y="2048193"/>
            <a:ext cx="7445375" cy="3291840"/>
          </a:xfrm>
          <a:prstGeom prst="rect">
            <a:avLst/>
          </a:prstGeom>
          <a:noFill/>
          <a:ln w="9525">
            <a:noFill/>
            <a:miter lim="800000"/>
          </a:ln>
        </p:spPr>
        <p:txBody>
          <a:bodyPr anchor="ctr">
            <a:spAutoFit/>
          </a:bodyPr>
          <a:lstStyle/>
          <a:p>
            <a:pPr>
              <a:lnSpc>
                <a:spcPct val="150000"/>
              </a:lnSpc>
            </a:pPr>
            <a:r>
              <a:rPr lang="en-US" altLang="zh-CN" sz="2800" b="1">
                <a:solidFill>
                  <a:srgbClr val="0066FF"/>
                </a:solidFill>
                <a:latin typeface="微软雅黑" pitchFamily="34" charset="-122"/>
                <a:ea typeface="微软雅黑" pitchFamily="34" charset="-122"/>
              </a:rPr>
              <a:t>1</a:t>
            </a:r>
            <a:r>
              <a:rPr lang="zh-CN" altLang="en-US" sz="2800" b="1">
                <a:solidFill>
                  <a:srgbClr val="0066FF"/>
                </a:solidFill>
                <a:latin typeface="微软雅黑" pitchFamily="34" charset="-122"/>
                <a:ea typeface="微软雅黑" pitchFamily="34" charset="-122"/>
              </a:rPr>
              <a:t>．用药前问三史</a:t>
            </a:r>
          </a:p>
          <a:p>
            <a:pPr>
              <a:lnSpc>
                <a:spcPct val="150000"/>
              </a:lnSpc>
            </a:pPr>
            <a:r>
              <a:rPr lang="en-US" altLang="zh-CN" sz="2800" b="1">
                <a:solidFill>
                  <a:srgbClr val="0066FF"/>
                </a:solidFill>
                <a:latin typeface="微软雅黑" pitchFamily="34" charset="-122"/>
                <a:ea typeface="微软雅黑" pitchFamily="34" charset="-122"/>
              </a:rPr>
              <a:t>2</a:t>
            </a:r>
            <a:r>
              <a:rPr lang="zh-CN" altLang="en-US" sz="2800" b="1">
                <a:solidFill>
                  <a:srgbClr val="0066FF"/>
                </a:solidFill>
                <a:latin typeface="微软雅黑" pitchFamily="34" charset="-122"/>
                <a:ea typeface="微软雅黑" pitchFamily="34" charset="-122"/>
              </a:rPr>
              <a:t>．要做过敏试验</a:t>
            </a:r>
          </a:p>
          <a:p>
            <a:pPr>
              <a:lnSpc>
                <a:spcPct val="150000"/>
              </a:lnSpc>
            </a:pPr>
            <a:r>
              <a:rPr lang="en-US" altLang="zh-CN" sz="2800" b="1">
                <a:solidFill>
                  <a:srgbClr val="0066FF"/>
                </a:solidFill>
                <a:latin typeface="微软雅黑" pitchFamily="34" charset="-122"/>
                <a:ea typeface="微软雅黑" pitchFamily="34" charset="-122"/>
              </a:rPr>
              <a:t>3</a:t>
            </a:r>
            <a:r>
              <a:rPr lang="zh-CN" altLang="en-US" sz="2800" b="1">
                <a:solidFill>
                  <a:srgbClr val="0066FF"/>
                </a:solidFill>
                <a:latin typeface="微软雅黑" pitchFamily="34" charset="-122"/>
                <a:ea typeface="微软雅黑" pitchFamily="34" charset="-122"/>
              </a:rPr>
              <a:t>．正确实施过敏试验</a:t>
            </a:r>
          </a:p>
          <a:p>
            <a:pPr>
              <a:lnSpc>
                <a:spcPct val="150000"/>
              </a:lnSpc>
            </a:pPr>
            <a:r>
              <a:rPr lang="en-US" altLang="zh-CN" sz="2800" b="1">
                <a:solidFill>
                  <a:srgbClr val="0066FF"/>
                </a:solidFill>
                <a:latin typeface="微软雅黑" pitchFamily="34" charset="-122"/>
                <a:ea typeface="微软雅黑" pitchFamily="34" charset="-122"/>
              </a:rPr>
              <a:t>4</a:t>
            </a:r>
            <a:r>
              <a:rPr lang="zh-CN" altLang="en-US" sz="2800" b="1">
                <a:solidFill>
                  <a:srgbClr val="0066FF"/>
                </a:solidFill>
                <a:latin typeface="微软雅黑" pitchFamily="34" charset="-122"/>
                <a:ea typeface="微软雅黑" pitchFamily="34" charset="-122"/>
              </a:rPr>
              <a:t>．护士应加强责任心</a:t>
            </a:r>
          </a:p>
          <a:p>
            <a:pPr>
              <a:lnSpc>
                <a:spcPct val="150000"/>
              </a:lnSpc>
            </a:pPr>
            <a:r>
              <a:rPr lang="en-US" altLang="zh-CN" sz="2800" b="1">
                <a:solidFill>
                  <a:srgbClr val="0066FF"/>
                </a:solidFill>
                <a:latin typeface="微软雅黑" pitchFamily="34" charset="-122"/>
                <a:ea typeface="微软雅黑" pitchFamily="34" charset="-122"/>
              </a:rPr>
              <a:t>5</a:t>
            </a:r>
            <a:r>
              <a:rPr lang="zh-CN" altLang="en-US" sz="2800" b="1">
                <a:solidFill>
                  <a:srgbClr val="0066FF"/>
                </a:solidFill>
                <a:latin typeface="微软雅黑" pitchFamily="34" charset="-122"/>
                <a:ea typeface="微软雅黑" pitchFamily="34" charset="-122"/>
              </a:rPr>
              <a:t>．试验结果阳性对策</a:t>
            </a:r>
          </a:p>
        </p:txBody>
      </p:sp>
      <p:grpSp>
        <p:nvGrpSpPr>
          <p:cNvPr id="33814" name="Group 22"/>
          <p:cNvGrpSpPr/>
          <p:nvPr/>
        </p:nvGrpSpPr>
        <p:grpSpPr bwMode="auto">
          <a:xfrm>
            <a:off x="4787900" y="2786063"/>
            <a:ext cx="3933825" cy="1662112"/>
            <a:chOff x="498" y="3150"/>
            <a:chExt cx="2478" cy="1047"/>
          </a:xfrm>
        </p:grpSpPr>
        <p:sp>
          <p:nvSpPr>
            <p:cNvPr id="25626" name="AutoShape 20"/>
            <p:cNvSpPr>
              <a:spLocks noChangeArrowheads="1"/>
            </p:cNvSpPr>
            <p:nvPr/>
          </p:nvSpPr>
          <p:spPr bwMode="auto">
            <a:xfrm>
              <a:off x="498" y="3150"/>
              <a:ext cx="2478" cy="1047"/>
            </a:xfrm>
            <a:prstGeom prst="wedgeRoundRectCallout">
              <a:avLst>
                <a:gd name="adj1" fmla="val -66829"/>
                <a:gd name="adj2" fmla="val -36819"/>
                <a:gd name="adj3" fmla="val 16667"/>
              </a:avLst>
            </a:prstGeom>
            <a:solidFill>
              <a:schemeClr val="accent1"/>
            </a:solidFill>
            <a:ln w="9525">
              <a:solidFill>
                <a:schemeClr val="tx1"/>
              </a:solidFill>
              <a:miter lim="800000"/>
            </a:ln>
          </p:spPr>
          <p:txBody>
            <a:bodyPr/>
            <a:lstStyle/>
            <a:p>
              <a:pPr algn="ctr"/>
              <a:endParaRPr lang="zh-CN" altLang="en-US"/>
            </a:p>
          </p:txBody>
        </p:sp>
        <p:sp>
          <p:nvSpPr>
            <p:cNvPr id="25627" name="Rectangle 21"/>
            <p:cNvSpPr>
              <a:spLocks noChangeArrowheads="1"/>
            </p:cNvSpPr>
            <p:nvPr/>
          </p:nvSpPr>
          <p:spPr bwMode="auto">
            <a:xfrm>
              <a:off x="811" y="3221"/>
              <a:ext cx="1649" cy="886"/>
            </a:xfrm>
            <a:prstGeom prst="rect">
              <a:avLst/>
            </a:prstGeom>
            <a:noFill/>
            <a:ln w="9525">
              <a:noFill/>
              <a:miter lim="800000"/>
            </a:ln>
          </p:spPr>
          <p:txBody>
            <a:bodyPr wrap="none">
              <a:spAutoFit/>
            </a:bodyPr>
            <a:lstStyle/>
            <a:p>
              <a:pPr>
                <a:lnSpc>
                  <a:spcPct val="120000"/>
                </a:lnSpc>
                <a:buFont typeface="Wingdings" pitchFamily="2" charset="2"/>
                <a:buChar char="u"/>
              </a:pPr>
              <a:r>
                <a:rPr lang="zh-CN" altLang="en-US" sz="2400">
                  <a:solidFill>
                    <a:schemeClr val="bg1"/>
                  </a:solidFill>
                  <a:latin typeface="微软雅黑" pitchFamily="34" charset="-122"/>
                  <a:ea typeface="微软雅黑" pitchFamily="34" charset="-122"/>
                </a:rPr>
                <a:t>首次用药</a:t>
              </a:r>
            </a:p>
            <a:p>
              <a:pPr>
                <a:lnSpc>
                  <a:spcPct val="120000"/>
                </a:lnSpc>
                <a:buFont typeface="Wingdings" pitchFamily="2" charset="2"/>
                <a:buChar char="u"/>
              </a:pPr>
              <a:r>
                <a:rPr lang="zh-CN" altLang="en-US" sz="2400">
                  <a:solidFill>
                    <a:schemeClr val="bg1"/>
                  </a:solidFill>
                  <a:latin typeface="微软雅黑" pitchFamily="34" charset="-122"/>
                  <a:ea typeface="微软雅黑" pitchFamily="34" charset="-122"/>
                </a:rPr>
                <a:t>停药</a:t>
              </a:r>
              <a:r>
                <a:rPr lang="en-US" altLang="zh-CN" sz="2400">
                  <a:solidFill>
                    <a:schemeClr val="bg1"/>
                  </a:solidFill>
                  <a:latin typeface="微软雅黑" pitchFamily="34" charset="-122"/>
                  <a:ea typeface="微软雅黑" pitchFamily="34" charset="-122"/>
                </a:rPr>
                <a:t>3d</a:t>
              </a:r>
              <a:r>
                <a:rPr lang="zh-CN" altLang="en-US" sz="2400">
                  <a:solidFill>
                    <a:schemeClr val="bg1"/>
                  </a:solidFill>
                  <a:latin typeface="微软雅黑" pitchFamily="34" charset="-122"/>
                  <a:ea typeface="微软雅黑" pitchFamily="34" charset="-122"/>
                </a:rPr>
                <a:t>以上者</a:t>
              </a:r>
            </a:p>
            <a:p>
              <a:pPr>
                <a:lnSpc>
                  <a:spcPct val="120000"/>
                </a:lnSpc>
                <a:buFont typeface="Wingdings" pitchFamily="2" charset="2"/>
                <a:buChar char="u"/>
              </a:pPr>
              <a:r>
                <a:rPr lang="zh-CN" altLang="en-US" sz="2400">
                  <a:solidFill>
                    <a:schemeClr val="bg1"/>
                  </a:solidFill>
                  <a:latin typeface="微软雅黑" pitchFamily="34" charset="-122"/>
                  <a:ea typeface="微软雅黑" pitchFamily="34" charset="-122"/>
                </a:rPr>
                <a:t>更换药物批号时</a:t>
              </a:r>
            </a:p>
          </p:txBody>
        </p:sp>
      </p:grpSp>
      <p:grpSp>
        <p:nvGrpSpPr>
          <p:cNvPr id="33817" name="Group 25"/>
          <p:cNvGrpSpPr/>
          <p:nvPr/>
        </p:nvGrpSpPr>
        <p:grpSpPr bwMode="auto">
          <a:xfrm>
            <a:off x="4787900" y="2371725"/>
            <a:ext cx="6013450" cy="1703388"/>
            <a:chOff x="2749" y="3247"/>
            <a:chExt cx="3788" cy="1073"/>
          </a:xfrm>
        </p:grpSpPr>
        <p:sp>
          <p:nvSpPr>
            <p:cNvPr id="25624" name="AutoShape 23"/>
            <p:cNvSpPr>
              <a:spLocks noChangeArrowheads="1"/>
            </p:cNvSpPr>
            <p:nvPr/>
          </p:nvSpPr>
          <p:spPr bwMode="auto">
            <a:xfrm>
              <a:off x="2749" y="3247"/>
              <a:ext cx="3788" cy="1073"/>
            </a:xfrm>
            <a:prstGeom prst="wedgeRoundRectCallout">
              <a:avLst>
                <a:gd name="adj1" fmla="val -64468"/>
                <a:gd name="adj2" fmla="val -46833"/>
                <a:gd name="adj3" fmla="val 16667"/>
              </a:avLst>
            </a:prstGeom>
            <a:solidFill>
              <a:schemeClr val="accent1"/>
            </a:solidFill>
            <a:ln w="9525">
              <a:solidFill>
                <a:schemeClr val="tx1"/>
              </a:solidFill>
              <a:miter lim="800000"/>
            </a:ln>
          </p:spPr>
          <p:txBody>
            <a:bodyPr/>
            <a:lstStyle/>
            <a:p>
              <a:pPr algn="ctr"/>
              <a:endParaRPr lang="zh-CN" altLang="en-US"/>
            </a:p>
          </p:txBody>
        </p:sp>
        <p:sp>
          <p:nvSpPr>
            <p:cNvPr id="25625" name="Rectangle 24"/>
            <p:cNvSpPr>
              <a:spLocks noChangeArrowheads="1"/>
            </p:cNvSpPr>
            <p:nvPr/>
          </p:nvSpPr>
          <p:spPr bwMode="auto">
            <a:xfrm>
              <a:off x="2903" y="3344"/>
              <a:ext cx="3185" cy="748"/>
            </a:xfrm>
            <a:prstGeom prst="rect">
              <a:avLst/>
            </a:prstGeom>
            <a:noFill/>
            <a:ln w="9525">
              <a:noFill/>
              <a:miter lim="800000"/>
            </a:ln>
          </p:spPr>
          <p:txBody>
            <a:bodyPr wrap="none">
              <a:spAutoFit/>
            </a:bodyPr>
            <a:lstStyle/>
            <a:p>
              <a:pPr>
                <a:buFont typeface="Wingdings" pitchFamily="2" charset="2"/>
                <a:buChar char="u"/>
              </a:pPr>
              <a:r>
                <a:rPr lang="zh-CN" altLang="en-US" sz="2400">
                  <a:solidFill>
                    <a:schemeClr val="bg1"/>
                  </a:solidFill>
                  <a:ea typeface="微软雅黑" pitchFamily="34" charset="-122"/>
                </a:rPr>
                <a:t>用药史、过敏史和家族史</a:t>
              </a:r>
            </a:p>
            <a:p>
              <a:pPr>
                <a:buFont typeface="Wingdings" pitchFamily="2" charset="2"/>
                <a:buChar char="u"/>
              </a:pPr>
              <a:r>
                <a:rPr lang="zh-CN" altLang="en-US" sz="2400">
                  <a:solidFill>
                    <a:schemeClr val="bg1"/>
                  </a:solidFill>
                  <a:ea typeface="微软雅黑" pitchFamily="34" charset="-122"/>
                </a:rPr>
                <a:t>无过敏史者用药前必须作过敏试验</a:t>
              </a:r>
            </a:p>
            <a:p>
              <a:pPr>
                <a:buFont typeface="Wingdings" pitchFamily="2" charset="2"/>
                <a:buChar char="u"/>
              </a:pPr>
              <a:r>
                <a:rPr lang="zh-CN" altLang="en-US" sz="2400">
                  <a:solidFill>
                    <a:schemeClr val="bg1"/>
                  </a:solidFill>
                  <a:ea typeface="微软雅黑" pitchFamily="34" charset="-122"/>
                </a:rPr>
                <a:t>已知有过敏史者禁止做过敏试验。</a:t>
              </a:r>
            </a:p>
          </p:txBody>
        </p:sp>
      </p:grpSp>
      <p:grpSp>
        <p:nvGrpSpPr>
          <p:cNvPr id="33828" name="Group 36"/>
          <p:cNvGrpSpPr/>
          <p:nvPr/>
        </p:nvGrpSpPr>
        <p:grpSpPr bwMode="auto">
          <a:xfrm>
            <a:off x="4872038" y="2706688"/>
            <a:ext cx="10058400" cy="1497012"/>
            <a:chOff x="2313" y="1588"/>
            <a:chExt cx="6336" cy="943"/>
          </a:xfrm>
        </p:grpSpPr>
        <p:sp>
          <p:nvSpPr>
            <p:cNvPr id="25622" name="AutoShape 34"/>
            <p:cNvSpPr>
              <a:spLocks noChangeArrowheads="1"/>
            </p:cNvSpPr>
            <p:nvPr/>
          </p:nvSpPr>
          <p:spPr bwMode="auto">
            <a:xfrm>
              <a:off x="2313" y="1588"/>
              <a:ext cx="3526" cy="943"/>
            </a:xfrm>
            <a:prstGeom prst="wedgeRoundRectCallout">
              <a:avLst>
                <a:gd name="adj1" fmla="val -45690"/>
                <a:gd name="adj2" fmla="val 63681"/>
                <a:gd name="adj3" fmla="val 16667"/>
              </a:avLst>
            </a:prstGeom>
            <a:solidFill>
              <a:schemeClr val="accent1"/>
            </a:solidFill>
            <a:ln w="9525">
              <a:solidFill>
                <a:schemeClr val="tx1"/>
              </a:solidFill>
              <a:miter lim="800000"/>
            </a:ln>
          </p:spPr>
          <p:txBody>
            <a:bodyPr/>
            <a:lstStyle/>
            <a:p>
              <a:pPr algn="ctr"/>
              <a:endParaRPr lang="zh-CN" altLang="en-US"/>
            </a:p>
          </p:txBody>
        </p:sp>
        <p:sp>
          <p:nvSpPr>
            <p:cNvPr id="25623" name="Rectangle 35"/>
            <p:cNvSpPr>
              <a:spLocks noChangeArrowheads="1"/>
            </p:cNvSpPr>
            <p:nvPr/>
          </p:nvSpPr>
          <p:spPr bwMode="auto">
            <a:xfrm>
              <a:off x="2420" y="1653"/>
              <a:ext cx="6229" cy="748"/>
            </a:xfrm>
            <a:prstGeom prst="rect">
              <a:avLst/>
            </a:prstGeom>
            <a:noFill/>
            <a:ln w="9525">
              <a:noFill/>
              <a:miter lim="800000"/>
            </a:ln>
          </p:spPr>
          <p:txBody>
            <a:bodyPr>
              <a:spAutoFit/>
            </a:bodyPr>
            <a:lstStyle/>
            <a:p>
              <a:pPr>
                <a:buFont typeface="Wingdings" pitchFamily="2" charset="2"/>
                <a:buChar char="u"/>
              </a:pPr>
              <a:r>
                <a:rPr lang="zh-CN" altLang="en-US" sz="2400">
                  <a:solidFill>
                    <a:schemeClr val="bg1"/>
                  </a:solidFill>
                  <a:latin typeface="微软雅黑" pitchFamily="34" charset="-122"/>
                  <a:ea typeface="微软雅黑" pitchFamily="34" charset="-122"/>
                </a:rPr>
                <a:t>严格“三查七对”制度</a:t>
              </a:r>
            </a:p>
            <a:p>
              <a:pPr>
                <a:buFont typeface="Wingdings" pitchFamily="2" charset="2"/>
                <a:buChar char="u"/>
              </a:pPr>
              <a:r>
                <a:rPr lang="zh-CN" altLang="en-US" sz="2400">
                  <a:solidFill>
                    <a:schemeClr val="bg1"/>
                  </a:solidFill>
                  <a:latin typeface="微软雅黑" pitchFamily="34" charset="-122"/>
                  <a:ea typeface="微软雅黑" pitchFamily="34" charset="-122"/>
                </a:rPr>
                <a:t>做好急救的准备工作</a:t>
              </a:r>
            </a:p>
            <a:p>
              <a:pPr>
                <a:buFont typeface="Wingdings" pitchFamily="2" charset="2"/>
                <a:buChar char="u"/>
              </a:pPr>
              <a:r>
                <a:rPr lang="zh-CN" altLang="en-US" sz="2400">
                  <a:solidFill>
                    <a:schemeClr val="bg1"/>
                  </a:solidFill>
                  <a:latin typeface="微软雅黑" pitchFamily="34" charset="-122"/>
                  <a:ea typeface="微软雅黑" pitchFamily="34" charset="-122"/>
                </a:rPr>
                <a:t>严密观察患者，注射后须观察</a:t>
              </a:r>
              <a:r>
                <a:rPr lang="en-US" altLang="zh-CN" sz="2400">
                  <a:solidFill>
                    <a:schemeClr val="bg1"/>
                  </a:solidFill>
                  <a:latin typeface="微软雅黑" pitchFamily="34" charset="-122"/>
                  <a:ea typeface="微软雅黑" pitchFamily="34" charset="-122"/>
                </a:rPr>
                <a:t>30min</a:t>
              </a:r>
              <a:endParaRPr lang="zh-CN" altLang="en-US" sz="2400">
                <a:solidFill>
                  <a:schemeClr val="bg1"/>
                </a:solidFill>
                <a:latin typeface="微软雅黑" pitchFamily="34" charset="-122"/>
                <a:ea typeface="微软雅黑" pitchFamily="34" charset="-122"/>
              </a:endParaRPr>
            </a:p>
          </p:txBody>
        </p:sp>
      </p:grpSp>
      <p:grpSp>
        <p:nvGrpSpPr>
          <p:cNvPr id="33832" name="Group 40"/>
          <p:cNvGrpSpPr/>
          <p:nvPr/>
        </p:nvGrpSpPr>
        <p:grpSpPr bwMode="auto">
          <a:xfrm>
            <a:off x="5216525" y="2830513"/>
            <a:ext cx="5853113" cy="2439987"/>
            <a:chOff x="-953" y="2761"/>
            <a:chExt cx="4695" cy="1348"/>
          </a:xfrm>
        </p:grpSpPr>
        <p:sp>
          <p:nvSpPr>
            <p:cNvPr id="25620" name="AutoShape 38"/>
            <p:cNvSpPr>
              <a:spLocks noChangeArrowheads="1"/>
            </p:cNvSpPr>
            <p:nvPr/>
          </p:nvSpPr>
          <p:spPr bwMode="auto">
            <a:xfrm>
              <a:off x="-953" y="2761"/>
              <a:ext cx="4687" cy="1348"/>
            </a:xfrm>
            <a:prstGeom prst="wedgeRoundRectCallout">
              <a:avLst>
                <a:gd name="adj1" fmla="val -58278"/>
                <a:gd name="adj2" fmla="val 37537"/>
                <a:gd name="adj3" fmla="val 16667"/>
              </a:avLst>
            </a:prstGeom>
            <a:solidFill>
              <a:schemeClr val="accent1"/>
            </a:solidFill>
            <a:ln w="9525">
              <a:solidFill>
                <a:schemeClr val="tx1"/>
              </a:solidFill>
              <a:miter lim="800000"/>
            </a:ln>
          </p:spPr>
          <p:txBody>
            <a:bodyPr/>
            <a:lstStyle/>
            <a:p>
              <a:pPr algn="ctr"/>
              <a:endParaRPr lang="zh-CN" altLang="en-US"/>
            </a:p>
          </p:txBody>
        </p:sp>
        <p:sp>
          <p:nvSpPr>
            <p:cNvPr id="25621" name="Rectangle 39"/>
            <p:cNvSpPr>
              <a:spLocks noChangeArrowheads="1"/>
            </p:cNvSpPr>
            <p:nvPr/>
          </p:nvSpPr>
          <p:spPr bwMode="auto">
            <a:xfrm>
              <a:off x="-808" y="2803"/>
              <a:ext cx="4550" cy="1262"/>
            </a:xfrm>
            <a:prstGeom prst="rect">
              <a:avLst/>
            </a:prstGeom>
            <a:noFill/>
            <a:ln w="9525">
              <a:noFill/>
              <a:miter lim="800000"/>
            </a:ln>
          </p:spPr>
          <p:txBody>
            <a:bodyPr>
              <a:spAutoFit/>
            </a:bodyPr>
            <a:lstStyle/>
            <a:p>
              <a:pPr>
                <a:lnSpc>
                  <a:spcPct val="120000"/>
                </a:lnSpc>
                <a:buFont typeface="Wingdings" pitchFamily="2" charset="2"/>
                <a:buChar char="u"/>
              </a:pPr>
              <a:r>
                <a:rPr lang="zh-CN" altLang="en-US" sz="2400">
                  <a:solidFill>
                    <a:schemeClr val="bg1"/>
                  </a:solidFill>
                  <a:ea typeface="微软雅黑" pitchFamily="34" charset="-122"/>
                </a:rPr>
                <a:t>禁止使用青霉素，同时报告医生</a:t>
              </a:r>
            </a:p>
            <a:p>
              <a:pPr>
                <a:lnSpc>
                  <a:spcPct val="120000"/>
                </a:lnSpc>
                <a:buFont typeface="Wingdings" pitchFamily="2" charset="2"/>
                <a:buChar char="u"/>
              </a:pPr>
              <a:r>
                <a:rPr lang="zh-CN" altLang="en-US" sz="2400">
                  <a:solidFill>
                    <a:schemeClr val="bg1"/>
                  </a:solidFill>
                  <a:ea typeface="微软雅黑" pitchFamily="34" charset="-122"/>
                </a:rPr>
                <a:t>在医嘱单、体温单、注射执行单、床头卡、病历上醒目地注明青霉素过敏试验阳性反应</a:t>
              </a:r>
            </a:p>
            <a:p>
              <a:pPr>
                <a:lnSpc>
                  <a:spcPct val="120000"/>
                </a:lnSpc>
                <a:buFont typeface="Wingdings" pitchFamily="2" charset="2"/>
                <a:buChar char="u"/>
              </a:pPr>
              <a:r>
                <a:rPr lang="zh-CN" altLang="en-US" sz="2400">
                  <a:solidFill>
                    <a:schemeClr val="bg1"/>
                  </a:solidFill>
                  <a:ea typeface="微软雅黑" pitchFamily="34" charset="-122"/>
                </a:rPr>
                <a:t>告知患者及其家属。</a:t>
              </a:r>
            </a:p>
          </p:txBody>
        </p:sp>
      </p:grpSp>
      <p:grpSp>
        <p:nvGrpSpPr>
          <p:cNvPr id="33839" name="Group 47"/>
          <p:cNvGrpSpPr/>
          <p:nvPr/>
        </p:nvGrpSpPr>
        <p:grpSpPr bwMode="auto">
          <a:xfrm>
            <a:off x="5486400" y="2528888"/>
            <a:ext cx="6400800" cy="1843087"/>
            <a:chOff x="2421" y="2754"/>
            <a:chExt cx="4032" cy="1161"/>
          </a:xfrm>
        </p:grpSpPr>
        <p:sp>
          <p:nvSpPr>
            <p:cNvPr id="25618" name="AutoShape 45"/>
            <p:cNvSpPr>
              <a:spLocks noChangeArrowheads="1"/>
            </p:cNvSpPr>
            <p:nvPr/>
          </p:nvSpPr>
          <p:spPr bwMode="auto">
            <a:xfrm>
              <a:off x="2421" y="2754"/>
              <a:ext cx="3276" cy="1161"/>
            </a:xfrm>
            <a:prstGeom prst="wedgeRoundRectCallout">
              <a:avLst>
                <a:gd name="adj1" fmla="val -65231"/>
                <a:gd name="adj2" fmla="val 13565"/>
                <a:gd name="adj3" fmla="val 16667"/>
              </a:avLst>
            </a:prstGeom>
            <a:solidFill>
              <a:schemeClr val="accent1"/>
            </a:solidFill>
            <a:ln w="9525">
              <a:solidFill>
                <a:schemeClr val="tx1"/>
              </a:solidFill>
              <a:miter lim="800000"/>
            </a:ln>
          </p:spPr>
          <p:txBody>
            <a:bodyPr/>
            <a:lstStyle/>
            <a:p>
              <a:pPr algn="ctr"/>
              <a:endParaRPr lang="zh-CN" altLang="en-US"/>
            </a:p>
          </p:txBody>
        </p:sp>
        <p:sp>
          <p:nvSpPr>
            <p:cNvPr id="25619" name="Rectangle 46"/>
            <p:cNvSpPr>
              <a:spLocks noChangeArrowheads="1"/>
            </p:cNvSpPr>
            <p:nvPr/>
          </p:nvSpPr>
          <p:spPr bwMode="auto">
            <a:xfrm>
              <a:off x="2613" y="2865"/>
              <a:ext cx="3840" cy="978"/>
            </a:xfrm>
            <a:prstGeom prst="rect">
              <a:avLst/>
            </a:prstGeom>
            <a:noFill/>
            <a:ln w="9525">
              <a:noFill/>
              <a:miter lim="800000"/>
            </a:ln>
          </p:spPr>
          <p:txBody>
            <a:bodyPr>
              <a:spAutoFit/>
            </a:bodyPr>
            <a:lstStyle/>
            <a:p>
              <a:pPr>
                <a:buFont typeface="Wingdings" pitchFamily="2" charset="2"/>
                <a:buChar char="u"/>
              </a:pPr>
              <a:r>
                <a:rPr lang="zh-CN" altLang="en-US" sz="2400">
                  <a:solidFill>
                    <a:schemeClr val="bg1"/>
                  </a:solidFill>
                  <a:ea typeface="微软雅黑" pitchFamily="34" charset="-122"/>
                </a:rPr>
                <a:t>青霉素皮试液要现用现配</a:t>
              </a:r>
            </a:p>
            <a:p>
              <a:pPr>
                <a:buFont typeface="Wingdings" pitchFamily="2" charset="2"/>
                <a:buChar char="u"/>
              </a:pPr>
              <a:r>
                <a:rPr lang="zh-CN" altLang="en-US" sz="2400">
                  <a:solidFill>
                    <a:schemeClr val="bg1"/>
                  </a:solidFill>
                  <a:ea typeface="微软雅黑" pitchFamily="34" charset="-122"/>
                </a:rPr>
                <a:t>皮试液浓度与注射剂量要准确</a:t>
              </a:r>
            </a:p>
            <a:p>
              <a:pPr>
                <a:buFont typeface="Wingdings" pitchFamily="2" charset="2"/>
                <a:buChar char="u"/>
              </a:pPr>
              <a:r>
                <a:rPr lang="zh-CN" altLang="en-US" sz="2400">
                  <a:solidFill>
                    <a:schemeClr val="bg1"/>
                  </a:solidFill>
                  <a:ea typeface="微软雅黑" pitchFamily="34" charset="-122"/>
                </a:rPr>
                <a:t>配制青霉素皮试液时生理盐水</a:t>
              </a:r>
            </a:p>
            <a:p>
              <a:pPr>
                <a:buFont typeface="Wingdings" pitchFamily="2" charset="2"/>
                <a:buChar char="u"/>
              </a:pPr>
              <a:r>
                <a:rPr lang="zh-CN" altLang="en-US" sz="2400">
                  <a:solidFill>
                    <a:schemeClr val="bg1"/>
                  </a:solidFill>
                  <a:ea typeface="微软雅黑" pitchFamily="34" charset="-122"/>
                </a:rPr>
                <a:t>注射器及针头应专用</a:t>
              </a:r>
            </a:p>
          </p:txBody>
        </p:sp>
      </p:grpSp>
      <p:pic>
        <p:nvPicPr>
          <p:cNvPr id="40979" name="Picture 19" descr="PIQIU"/>
          <p:cNvPicPr>
            <a:picLocks noChangeAspect="1" noChangeArrowheads="1"/>
          </p:cNvPicPr>
          <p:nvPr/>
        </p:nvPicPr>
        <p:blipFill>
          <a:blip r:embed="rId2"/>
          <a:srcRect/>
          <a:stretch>
            <a:fillRect/>
          </a:stretch>
        </p:blipFill>
        <p:spPr bwMode="auto">
          <a:xfrm>
            <a:off x="5727700" y="1976438"/>
            <a:ext cx="4162425" cy="34051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3807">
                                            <p:txEl>
                                              <p:pRg st="0" end="0"/>
                                            </p:txEl>
                                          </p:spTgt>
                                        </p:tgtEl>
                                        <p:attrNameLst>
                                          <p:attrName>style.visibility</p:attrName>
                                        </p:attrNameLst>
                                      </p:cBhvr>
                                      <p:to>
                                        <p:strVal val="visible"/>
                                      </p:to>
                                    </p:set>
                                    <p:anim calcmode="lin" valueType="num">
                                      <p:cBhvr additive="base">
                                        <p:cTn id="7" dur="500" fill="hold"/>
                                        <p:tgtEl>
                                          <p:spTgt spid="338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380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3817"/>
                                        </p:tgtEl>
                                        <p:attrNameLst>
                                          <p:attrName>style.visibility</p:attrName>
                                        </p:attrNameLst>
                                      </p:cBhvr>
                                      <p:to>
                                        <p:strVal val="visible"/>
                                      </p:to>
                                    </p:set>
                                    <p:anim calcmode="lin" valueType="num">
                                      <p:cBhvr additive="base">
                                        <p:cTn id="11" dur="500" fill="hold"/>
                                        <p:tgtEl>
                                          <p:spTgt spid="33817"/>
                                        </p:tgtEl>
                                        <p:attrNameLst>
                                          <p:attrName>ppt_x</p:attrName>
                                        </p:attrNameLst>
                                      </p:cBhvr>
                                      <p:tavLst>
                                        <p:tav tm="0">
                                          <p:val>
                                            <p:strVal val="#ppt_x"/>
                                          </p:val>
                                        </p:tav>
                                        <p:tav tm="100000">
                                          <p:val>
                                            <p:strVal val="#ppt_x"/>
                                          </p:val>
                                        </p:tav>
                                      </p:tavLst>
                                    </p:anim>
                                    <p:anim calcmode="lin" valueType="num">
                                      <p:cBhvr additive="base">
                                        <p:cTn id="12" dur="500" fill="hold"/>
                                        <p:tgtEl>
                                          <p:spTgt spid="3381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nodeType="clickEffect">
                                  <p:stCondLst>
                                    <p:cond delay="0"/>
                                  </p:stCondLst>
                                  <p:childTnLst>
                                    <p:anim calcmode="lin" valueType="num">
                                      <p:cBhvr additive="base">
                                        <p:cTn id="16" dur="500"/>
                                        <p:tgtEl>
                                          <p:spTgt spid="33817"/>
                                        </p:tgtEl>
                                        <p:attrNameLst>
                                          <p:attrName>ppt_x</p:attrName>
                                        </p:attrNameLst>
                                      </p:cBhvr>
                                      <p:tavLst>
                                        <p:tav tm="0">
                                          <p:val>
                                            <p:strVal val="ppt_x"/>
                                          </p:val>
                                        </p:tav>
                                        <p:tav tm="100000">
                                          <p:val>
                                            <p:strVal val="ppt_x"/>
                                          </p:val>
                                        </p:tav>
                                      </p:tavLst>
                                    </p:anim>
                                    <p:anim calcmode="lin" valueType="num">
                                      <p:cBhvr additive="base">
                                        <p:cTn id="17" dur="500"/>
                                        <p:tgtEl>
                                          <p:spTgt spid="33817"/>
                                        </p:tgtEl>
                                        <p:attrNameLst>
                                          <p:attrName>ppt_y</p:attrName>
                                        </p:attrNameLst>
                                      </p:cBhvr>
                                      <p:tavLst>
                                        <p:tav tm="0">
                                          <p:val>
                                            <p:strVal val="ppt_y"/>
                                          </p:val>
                                        </p:tav>
                                        <p:tav tm="100000">
                                          <p:val>
                                            <p:strVal val="1+ppt_h/2"/>
                                          </p:val>
                                        </p:tav>
                                      </p:tavLst>
                                    </p:anim>
                                    <p:set>
                                      <p:cBhvr>
                                        <p:cTn id="18" dur="1" fill="hold">
                                          <p:stCondLst>
                                            <p:cond delay="499"/>
                                          </p:stCondLst>
                                        </p:cTn>
                                        <p:tgtEl>
                                          <p:spTgt spid="33817"/>
                                        </p:tgtEl>
                                        <p:attrNameLst>
                                          <p:attrName>style.visibility</p:attrName>
                                        </p:attrNameLst>
                                      </p:cBhvr>
                                      <p:to>
                                        <p:strVal val="hidden"/>
                                      </p:to>
                                    </p:set>
                                  </p:childTnLst>
                                </p:cTn>
                              </p:par>
                              <p:par>
                                <p:cTn id="19" presetID="2" presetClass="entr" presetSubtype="4" fill="hold" nodeType="withEffect">
                                  <p:stCondLst>
                                    <p:cond delay="0"/>
                                  </p:stCondLst>
                                  <p:childTnLst>
                                    <p:set>
                                      <p:cBhvr>
                                        <p:cTn id="20" dur="1" fill="hold">
                                          <p:stCondLst>
                                            <p:cond delay="0"/>
                                          </p:stCondLst>
                                        </p:cTn>
                                        <p:tgtEl>
                                          <p:spTgt spid="33807">
                                            <p:txEl>
                                              <p:pRg st="1" end="1"/>
                                            </p:txEl>
                                          </p:spTgt>
                                        </p:tgtEl>
                                        <p:attrNameLst>
                                          <p:attrName>style.visibility</p:attrName>
                                        </p:attrNameLst>
                                      </p:cBhvr>
                                      <p:to>
                                        <p:strVal val="visible"/>
                                      </p:to>
                                    </p:set>
                                    <p:anim calcmode="lin" valueType="num">
                                      <p:cBhvr additive="base">
                                        <p:cTn id="21" dur="500" fill="hold"/>
                                        <p:tgtEl>
                                          <p:spTgt spid="3380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3807">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3814"/>
                                        </p:tgtEl>
                                        <p:attrNameLst>
                                          <p:attrName>style.visibility</p:attrName>
                                        </p:attrNameLst>
                                      </p:cBhvr>
                                      <p:to>
                                        <p:strVal val="visible"/>
                                      </p:to>
                                    </p:set>
                                    <p:anim calcmode="lin" valueType="num">
                                      <p:cBhvr additive="base">
                                        <p:cTn id="25" dur="500" fill="hold"/>
                                        <p:tgtEl>
                                          <p:spTgt spid="33814"/>
                                        </p:tgtEl>
                                        <p:attrNameLst>
                                          <p:attrName>ppt_x</p:attrName>
                                        </p:attrNameLst>
                                      </p:cBhvr>
                                      <p:tavLst>
                                        <p:tav tm="0">
                                          <p:val>
                                            <p:strVal val="#ppt_x"/>
                                          </p:val>
                                        </p:tav>
                                        <p:tav tm="100000">
                                          <p:val>
                                            <p:strVal val="#ppt_x"/>
                                          </p:val>
                                        </p:tav>
                                      </p:tavLst>
                                    </p:anim>
                                    <p:anim calcmode="lin" valueType="num">
                                      <p:cBhvr additive="base">
                                        <p:cTn id="26" dur="500" fill="hold"/>
                                        <p:tgtEl>
                                          <p:spTgt spid="3381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xit" presetSubtype="4" fill="hold" nodeType="clickEffect">
                                  <p:stCondLst>
                                    <p:cond delay="0"/>
                                  </p:stCondLst>
                                  <p:childTnLst>
                                    <p:anim calcmode="lin" valueType="num">
                                      <p:cBhvr additive="base">
                                        <p:cTn id="30" dur="500"/>
                                        <p:tgtEl>
                                          <p:spTgt spid="33814"/>
                                        </p:tgtEl>
                                        <p:attrNameLst>
                                          <p:attrName>ppt_x</p:attrName>
                                        </p:attrNameLst>
                                      </p:cBhvr>
                                      <p:tavLst>
                                        <p:tav tm="0">
                                          <p:val>
                                            <p:strVal val="ppt_x"/>
                                          </p:val>
                                        </p:tav>
                                        <p:tav tm="100000">
                                          <p:val>
                                            <p:strVal val="ppt_x"/>
                                          </p:val>
                                        </p:tav>
                                      </p:tavLst>
                                    </p:anim>
                                    <p:anim calcmode="lin" valueType="num">
                                      <p:cBhvr additive="base">
                                        <p:cTn id="31" dur="500"/>
                                        <p:tgtEl>
                                          <p:spTgt spid="33814"/>
                                        </p:tgtEl>
                                        <p:attrNameLst>
                                          <p:attrName>ppt_y</p:attrName>
                                        </p:attrNameLst>
                                      </p:cBhvr>
                                      <p:tavLst>
                                        <p:tav tm="0">
                                          <p:val>
                                            <p:strVal val="ppt_y"/>
                                          </p:val>
                                        </p:tav>
                                        <p:tav tm="100000">
                                          <p:val>
                                            <p:strVal val="1+ppt_h/2"/>
                                          </p:val>
                                        </p:tav>
                                      </p:tavLst>
                                    </p:anim>
                                    <p:set>
                                      <p:cBhvr>
                                        <p:cTn id="32" dur="1" fill="hold">
                                          <p:stCondLst>
                                            <p:cond delay="499"/>
                                          </p:stCondLst>
                                        </p:cTn>
                                        <p:tgtEl>
                                          <p:spTgt spid="33814"/>
                                        </p:tgtEl>
                                        <p:attrNameLst>
                                          <p:attrName>style.visibility</p:attrName>
                                        </p:attrNameLst>
                                      </p:cBhvr>
                                      <p:to>
                                        <p:strVal val="hidden"/>
                                      </p:to>
                                    </p:set>
                                  </p:childTnLst>
                                </p:cTn>
                              </p:par>
                              <p:par>
                                <p:cTn id="33" presetID="2" presetClass="entr" presetSubtype="4" fill="hold" nodeType="withEffect">
                                  <p:stCondLst>
                                    <p:cond delay="0"/>
                                  </p:stCondLst>
                                  <p:childTnLst>
                                    <p:set>
                                      <p:cBhvr>
                                        <p:cTn id="34" dur="1" fill="hold">
                                          <p:stCondLst>
                                            <p:cond delay="0"/>
                                          </p:stCondLst>
                                        </p:cTn>
                                        <p:tgtEl>
                                          <p:spTgt spid="40979"/>
                                        </p:tgtEl>
                                        <p:attrNameLst>
                                          <p:attrName>style.visibility</p:attrName>
                                        </p:attrNameLst>
                                      </p:cBhvr>
                                      <p:to>
                                        <p:strVal val="visible"/>
                                      </p:to>
                                    </p:set>
                                    <p:anim calcmode="lin" valueType="num">
                                      <p:cBhvr additive="base">
                                        <p:cTn id="35" dur="500" fill="hold"/>
                                        <p:tgtEl>
                                          <p:spTgt spid="40979"/>
                                        </p:tgtEl>
                                        <p:attrNameLst>
                                          <p:attrName>ppt_x</p:attrName>
                                        </p:attrNameLst>
                                      </p:cBhvr>
                                      <p:tavLst>
                                        <p:tav tm="0">
                                          <p:val>
                                            <p:strVal val="#ppt_x"/>
                                          </p:val>
                                        </p:tav>
                                        <p:tav tm="100000">
                                          <p:val>
                                            <p:strVal val="#ppt_x"/>
                                          </p:val>
                                        </p:tav>
                                      </p:tavLst>
                                    </p:anim>
                                    <p:anim calcmode="lin" valueType="num">
                                      <p:cBhvr additive="base">
                                        <p:cTn id="36" dur="500" fill="hold"/>
                                        <p:tgtEl>
                                          <p:spTgt spid="40979"/>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xit" presetSubtype="4" fill="hold" nodeType="clickEffect">
                                  <p:stCondLst>
                                    <p:cond delay="0"/>
                                  </p:stCondLst>
                                  <p:childTnLst>
                                    <p:anim calcmode="lin" valueType="num">
                                      <p:cBhvr additive="base">
                                        <p:cTn id="40" dur="500"/>
                                        <p:tgtEl>
                                          <p:spTgt spid="40979"/>
                                        </p:tgtEl>
                                        <p:attrNameLst>
                                          <p:attrName>ppt_x</p:attrName>
                                        </p:attrNameLst>
                                      </p:cBhvr>
                                      <p:tavLst>
                                        <p:tav tm="0">
                                          <p:val>
                                            <p:strVal val="ppt_x"/>
                                          </p:val>
                                        </p:tav>
                                        <p:tav tm="100000">
                                          <p:val>
                                            <p:strVal val="ppt_x"/>
                                          </p:val>
                                        </p:tav>
                                      </p:tavLst>
                                    </p:anim>
                                    <p:anim calcmode="lin" valueType="num">
                                      <p:cBhvr additive="base">
                                        <p:cTn id="41" dur="500"/>
                                        <p:tgtEl>
                                          <p:spTgt spid="40979"/>
                                        </p:tgtEl>
                                        <p:attrNameLst>
                                          <p:attrName>ppt_y</p:attrName>
                                        </p:attrNameLst>
                                      </p:cBhvr>
                                      <p:tavLst>
                                        <p:tav tm="0">
                                          <p:val>
                                            <p:strVal val="ppt_y"/>
                                          </p:val>
                                        </p:tav>
                                        <p:tav tm="100000">
                                          <p:val>
                                            <p:strVal val="1+ppt_h/2"/>
                                          </p:val>
                                        </p:tav>
                                      </p:tavLst>
                                    </p:anim>
                                    <p:set>
                                      <p:cBhvr>
                                        <p:cTn id="42" dur="1" fill="hold">
                                          <p:stCondLst>
                                            <p:cond delay="499"/>
                                          </p:stCondLst>
                                        </p:cTn>
                                        <p:tgtEl>
                                          <p:spTgt spid="40979"/>
                                        </p:tgtEl>
                                        <p:attrNameLst>
                                          <p:attrName>style.visibility</p:attrName>
                                        </p:attrNameLst>
                                      </p:cBhvr>
                                      <p:to>
                                        <p:strVal val="hidden"/>
                                      </p:to>
                                    </p:set>
                                  </p:childTnLst>
                                </p:cTn>
                              </p:par>
                              <p:par>
                                <p:cTn id="43" presetID="2" presetClass="entr" presetSubtype="4" fill="hold" nodeType="withEffect">
                                  <p:stCondLst>
                                    <p:cond delay="0"/>
                                  </p:stCondLst>
                                  <p:childTnLst>
                                    <p:set>
                                      <p:cBhvr>
                                        <p:cTn id="44" dur="1" fill="hold">
                                          <p:stCondLst>
                                            <p:cond delay="0"/>
                                          </p:stCondLst>
                                        </p:cTn>
                                        <p:tgtEl>
                                          <p:spTgt spid="33807">
                                            <p:txEl>
                                              <p:pRg st="2" end="2"/>
                                            </p:txEl>
                                          </p:spTgt>
                                        </p:tgtEl>
                                        <p:attrNameLst>
                                          <p:attrName>style.visibility</p:attrName>
                                        </p:attrNameLst>
                                      </p:cBhvr>
                                      <p:to>
                                        <p:strVal val="visible"/>
                                      </p:to>
                                    </p:set>
                                    <p:anim calcmode="lin" valueType="num">
                                      <p:cBhvr additive="base">
                                        <p:cTn id="45" dur="500" fill="hold"/>
                                        <p:tgtEl>
                                          <p:spTgt spid="33807">
                                            <p:txEl>
                                              <p:pRg st="2" end="2"/>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3807">
                                            <p:txEl>
                                              <p:pRg st="2" end="2"/>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33839"/>
                                        </p:tgtEl>
                                        <p:attrNameLst>
                                          <p:attrName>style.visibility</p:attrName>
                                        </p:attrNameLst>
                                      </p:cBhvr>
                                      <p:to>
                                        <p:strVal val="visible"/>
                                      </p:to>
                                    </p:set>
                                    <p:anim calcmode="lin" valueType="num">
                                      <p:cBhvr additive="base">
                                        <p:cTn id="49" dur="500" fill="hold"/>
                                        <p:tgtEl>
                                          <p:spTgt spid="33839"/>
                                        </p:tgtEl>
                                        <p:attrNameLst>
                                          <p:attrName>ppt_x</p:attrName>
                                        </p:attrNameLst>
                                      </p:cBhvr>
                                      <p:tavLst>
                                        <p:tav tm="0">
                                          <p:val>
                                            <p:strVal val="#ppt_x"/>
                                          </p:val>
                                        </p:tav>
                                        <p:tav tm="100000">
                                          <p:val>
                                            <p:strVal val="#ppt_x"/>
                                          </p:val>
                                        </p:tav>
                                      </p:tavLst>
                                    </p:anim>
                                    <p:anim calcmode="lin" valueType="num">
                                      <p:cBhvr additive="base">
                                        <p:cTn id="50" dur="500" fill="hold"/>
                                        <p:tgtEl>
                                          <p:spTgt spid="3383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xit" presetSubtype="4" fill="hold" nodeType="clickEffect">
                                  <p:stCondLst>
                                    <p:cond delay="0"/>
                                  </p:stCondLst>
                                  <p:childTnLst>
                                    <p:anim calcmode="lin" valueType="num">
                                      <p:cBhvr additive="base">
                                        <p:cTn id="54" dur="500"/>
                                        <p:tgtEl>
                                          <p:spTgt spid="33839"/>
                                        </p:tgtEl>
                                        <p:attrNameLst>
                                          <p:attrName>ppt_x</p:attrName>
                                        </p:attrNameLst>
                                      </p:cBhvr>
                                      <p:tavLst>
                                        <p:tav tm="0">
                                          <p:val>
                                            <p:strVal val="ppt_x"/>
                                          </p:val>
                                        </p:tav>
                                        <p:tav tm="100000">
                                          <p:val>
                                            <p:strVal val="ppt_x"/>
                                          </p:val>
                                        </p:tav>
                                      </p:tavLst>
                                    </p:anim>
                                    <p:anim calcmode="lin" valueType="num">
                                      <p:cBhvr additive="base">
                                        <p:cTn id="55" dur="500"/>
                                        <p:tgtEl>
                                          <p:spTgt spid="33839"/>
                                        </p:tgtEl>
                                        <p:attrNameLst>
                                          <p:attrName>ppt_y</p:attrName>
                                        </p:attrNameLst>
                                      </p:cBhvr>
                                      <p:tavLst>
                                        <p:tav tm="0">
                                          <p:val>
                                            <p:strVal val="ppt_y"/>
                                          </p:val>
                                        </p:tav>
                                        <p:tav tm="100000">
                                          <p:val>
                                            <p:strVal val="1+ppt_h/2"/>
                                          </p:val>
                                        </p:tav>
                                      </p:tavLst>
                                    </p:anim>
                                    <p:set>
                                      <p:cBhvr>
                                        <p:cTn id="56" dur="1" fill="hold">
                                          <p:stCondLst>
                                            <p:cond delay="499"/>
                                          </p:stCondLst>
                                        </p:cTn>
                                        <p:tgtEl>
                                          <p:spTgt spid="33839"/>
                                        </p:tgtEl>
                                        <p:attrNameLst>
                                          <p:attrName>style.visibility</p:attrName>
                                        </p:attrNameLst>
                                      </p:cBhvr>
                                      <p:to>
                                        <p:strVal val="hidden"/>
                                      </p:to>
                                    </p:set>
                                  </p:childTnLst>
                                </p:cTn>
                              </p:par>
                              <p:par>
                                <p:cTn id="57" presetID="2" presetClass="entr" presetSubtype="4" fill="hold" nodeType="withEffect">
                                  <p:stCondLst>
                                    <p:cond delay="0"/>
                                  </p:stCondLst>
                                  <p:childTnLst>
                                    <p:set>
                                      <p:cBhvr>
                                        <p:cTn id="58" dur="1" fill="hold">
                                          <p:stCondLst>
                                            <p:cond delay="0"/>
                                          </p:stCondLst>
                                        </p:cTn>
                                        <p:tgtEl>
                                          <p:spTgt spid="33807">
                                            <p:txEl>
                                              <p:pRg st="3" end="3"/>
                                            </p:txEl>
                                          </p:spTgt>
                                        </p:tgtEl>
                                        <p:attrNameLst>
                                          <p:attrName>style.visibility</p:attrName>
                                        </p:attrNameLst>
                                      </p:cBhvr>
                                      <p:to>
                                        <p:strVal val="visible"/>
                                      </p:to>
                                    </p:set>
                                    <p:anim calcmode="lin" valueType="num">
                                      <p:cBhvr additive="base">
                                        <p:cTn id="59" dur="500" fill="hold"/>
                                        <p:tgtEl>
                                          <p:spTgt spid="33807">
                                            <p:txEl>
                                              <p:pRg st="3" end="3"/>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3807">
                                            <p:txEl>
                                              <p:pRg st="3" end="3"/>
                                            </p:txEl>
                                          </p:spTgt>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33828"/>
                                        </p:tgtEl>
                                        <p:attrNameLst>
                                          <p:attrName>style.visibility</p:attrName>
                                        </p:attrNameLst>
                                      </p:cBhvr>
                                      <p:to>
                                        <p:strVal val="visible"/>
                                      </p:to>
                                    </p:set>
                                    <p:anim calcmode="lin" valueType="num">
                                      <p:cBhvr additive="base">
                                        <p:cTn id="63" dur="500" fill="hold"/>
                                        <p:tgtEl>
                                          <p:spTgt spid="33828"/>
                                        </p:tgtEl>
                                        <p:attrNameLst>
                                          <p:attrName>ppt_x</p:attrName>
                                        </p:attrNameLst>
                                      </p:cBhvr>
                                      <p:tavLst>
                                        <p:tav tm="0">
                                          <p:val>
                                            <p:strVal val="#ppt_x"/>
                                          </p:val>
                                        </p:tav>
                                        <p:tav tm="100000">
                                          <p:val>
                                            <p:strVal val="#ppt_x"/>
                                          </p:val>
                                        </p:tav>
                                      </p:tavLst>
                                    </p:anim>
                                    <p:anim calcmode="lin" valueType="num">
                                      <p:cBhvr additive="base">
                                        <p:cTn id="64" dur="500" fill="hold"/>
                                        <p:tgtEl>
                                          <p:spTgt spid="33828"/>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xit" presetSubtype="4" fill="hold" nodeType="clickEffect">
                                  <p:stCondLst>
                                    <p:cond delay="0"/>
                                  </p:stCondLst>
                                  <p:childTnLst>
                                    <p:anim calcmode="lin" valueType="num">
                                      <p:cBhvr additive="base">
                                        <p:cTn id="68" dur="500"/>
                                        <p:tgtEl>
                                          <p:spTgt spid="33828"/>
                                        </p:tgtEl>
                                        <p:attrNameLst>
                                          <p:attrName>ppt_x</p:attrName>
                                        </p:attrNameLst>
                                      </p:cBhvr>
                                      <p:tavLst>
                                        <p:tav tm="0">
                                          <p:val>
                                            <p:strVal val="ppt_x"/>
                                          </p:val>
                                        </p:tav>
                                        <p:tav tm="100000">
                                          <p:val>
                                            <p:strVal val="ppt_x"/>
                                          </p:val>
                                        </p:tav>
                                      </p:tavLst>
                                    </p:anim>
                                    <p:anim calcmode="lin" valueType="num">
                                      <p:cBhvr additive="base">
                                        <p:cTn id="69" dur="500"/>
                                        <p:tgtEl>
                                          <p:spTgt spid="33828"/>
                                        </p:tgtEl>
                                        <p:attrNameLst>
                                          <p:attrName>ppt_y</p:attrName>
                                        </p:attrNameLst>
                                      </p:cBhvr>
                                      <p:tavLst>
                                        <p:tav tm="0">
                                          <p:val>
                                            <p:strVal val="ppt_y"/>
                                          </p:val>
                                        </p:tav>
                                        <p:tav tm="100000">
                                          <p:val>
                                            <p:strVal val="1+ppt_h/2"/>
                                          </p:val>
                                        </p:tav>
                                      </p:tavLst>
                                    </p:anim>
                                    <p:set>
                                      <p:cBhvr>
                                        <p:cTn id="70" dur="1" fill="hold">
                                          <p:stCondLst>
                                            <p:cond delay="499"/>
                                          </p:stCondLst>
                                        </p:cTn>
                                        <p:tgtEl>
                                          <p:spTgt spid="33828"/>
                                        </p:tgtEl>
                                        <p:attrNameLst>
                                          <p:attrName>style.visibility</p:attrName>
                                        </p:attrNameLst>
                                      </p:cBhvr>
                                      <p:to>
                                        <p:strVal val="hidden"/>
                                      </p:to>
                                    </p:set>
                                  </p:childTnLst>
                                </p:cTn>
                              </p:par>
                              <p:par>
                                <p:cTn id="71" presetID="2" presetClass="entr" presetSubtype="4" fill="hold" nodeType="withEffect">
                                  <p:stCondLst>
                                    <p:cond delay="0"/>
                                  </p:stCondLst>
                                  <p:childTnLst>
                                    <p:set>
                                      <p:cBhvr>
                                        <p:cTn id="72" dur="1" fill="hold">
                                          <p:stCondLst>
                                            <p:cond delay="0"/>
                                          </p:stCondLst>
                                        </p:cTn>
                                        <p:tgtEl>
                                          <p:spTgt spid="33807">
                                            <p:txEl>
                                              <p:pRg st="4" end="4"/>
                                            </p:txEl>
                                          </p:spTgt>
                                        </p:tgtEl>
                                        <p:attrNameLst>
                                          <p:attrName>style.visibility</p:attrName>
                                        </p:attrNameLst>
                                      </p:cBhvr>
                                      <p:to>
                                        <p:strVal val="visible"/>
                                      </p:to>
                                    </p:set>
                                    <p:anim calcmode="lin" valueType="num">
                                      <p:cBhvr additive="base">
                                        <p:cTn id="73" dur="500" fill="hold"/>
                                        <p:tgtEl>
                                          <p:spTgt spid="33807">
                                            <p:txEl>
                                              <p:pRg st="4" end="4"/>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3807">
                                            <p:txEl>
                                              <p:pRg st="4" end="4"/>
                                            </p:txEl>
                                          </p:spTgt>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33832"/>
                                        </p:tgtEl>
                                        <p:attrNameLst>
                                          <p:attrName>style.visibility</p:attrName>
                                        </p:attrNameLst>
                                      </p:cBhvr>
                                      <p:to>
                                        <p:strVal val="visible"/>
                                      </p:to>
                                    </p:set>
                                    <p:anim calcmode="lin" valueType="num">
                                      <p:cBhvr additive="base">
                                        <p:cTn id="77" dur="500" fill="hold"/>
                                        <p:tgtEl>
                                          <p:spTgt spid="33832"/>
                                        </p:tgtEl>
                                        <p:attrNameLst>
                                          <p:attrName>ppt_x</p:attrName>
                                        </p:attrNameLst>
                                      </p:cBhvr>
                                      <p:tavLst>
                                        <p:tav tm="0">
                                          <p:val>
                                            <p:strVal val="#ppt_x"/>
                                          </p:val>
                                        </p:tav>
                                        <p:tav tm="100000">
                                          <p:val>
                                            <p:strVal val="#ppt_x"/>
                                          </p:val>
                                        </p:tav>
                                      </p:tavLst>
                                    </p:anim>
                                    <p:anim calcmode="lin" valueType="num">
                                      <p:cBhvr additive="base">
                                        <p:cTn id="78" dur="500" fill="hold"/>
                                        <p:tgtEl>
                                          <p:spTgt spid="338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5"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698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100" b="1">
                <a:solidFill>
                  <a:schemeClr val="bg1"/>
                </a:solidFill>
                <a:latin typeface="微软雅黑" pitchFamily="34" charset="-122"/>
                <a:ea typeface="微软雅黑" pitchFamily="34" charset="-122"/>
              </a:rPr>
              <a:t>三、青霉素过敏试验的方法</a:t>
            </a:r>
          </a:p>
        </p:txBody>
      </p:sp>
      <p:sp>
        <p:nvSpPr>
          <p:cNvPr id="26631" name="文本框 15"/>
          <p:cNvSpPr txBox="1">
            <a:spLocks noChangeArrowheads="1"/>
          </p:cNvSpPr>
          <p:nvPr/>
        </p:nvSpPr>
        <p:spPr bwMode="auto">
          <a:xfrm>
            <a:off x="85408" y="939165"/>
            <a:ext cx="4732337" cy="565150"/>
          </a:xfrm>
          <a:prstGeom prst="rect">
            <a:avLst/>
          </a:prstGeom>
          <a:noFill/>
          <a:ln w="9525">
            <a:noFill/>
            <a:miter lim="800000"/>
          </a:ln>
        </p:spPr>
        <p:txBody>
          <a:bodyPr>
            <a:spAutoFit/>
          </a:bodyPr>
          <a:lstStyle/>
          <a:p>
            <a:endParaRPr lang="zh-CN" altLang="en-US" sz="3100" b="1">
              <a:solidFill>
                <a:schemeClr val="bg1"/>
              </a:solidFill>
              <a:latin typeface="微软雅黑" pitchFamily="34" charset="-122"/>
              <a:ea typeface="微软雅黑" pitchFamily="34" charset="-122"/>
            </a:endParaRPr>
          </a:p>
        </p:txBody>
      </p:sp>
      <p:sp>
        <p:nvSpPr>
          <p:cNvPr id="19" name="直角三角形 18"/>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b="1">
                <a:solidFill>
                  <a:srgbClr val="FFFFFF"/>
                </a:solidFill>
                <a:ea typeface="微软雅黑" pitchFamily="34" charset="-122"/>
              </a:rPr>
              <a:t>目的</a:t>
            </a:r>
          </a:p>
        </p:txBody>
      </p:sp>
      <p:sp>
        <p:nvSpPr>
          <p:cNvPr id="26634" name="Rectangle 14"/>
          <p:cNvSpPr>
            <a:spLocks noChangeArrowheads="1"/>
          </p:cNvSpPr>
          <p:nvPr/>
        </p:nvSpPr>
        <p:spPr bwMode="auto">
          <a:xfrm>
            <a:off x="1809750" y="2449037"/>
            <a:ext cx="5161280" cy="548640"/>
          </a:xfrm>
          <a:prstGeom prst="rect">
            <a:avLst/>
          </a:prstGeom>
          <a:noFill/>
          <a:ln w="9525">
            <a:noFill/>
            <a:miter lim="800000"/>
          </a:ln>
        </p:spPr>
        <p:txBody>
          <a:bodyPr wrap="none" anchor="ctr">
            <a:spAutoFit/>
          </a:bodyPr>
          <a:lstStyle/>
          <a:p>
            <a:r>
              <a:rPr lang="zh-CN" altLang="en-US" sz="2800" b="1">
                <a:solidFill>
                  <a:srgbClr val="0066FF"/>
                </a:solidFill>
                <a:latin typeface="微软雅黑" pitchFamily="34" charset="-122"/>
                <a:ea typeface="微软雅黑" pitchFamily="34" charset="-122"/>
              </a:rPr>
              <a:t>安全用药，预防青霉素过敏反应</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49" name="组合 2"/>
          <p:cNvGrpSpPr/>
          <p:nvPr/>
        </p:nvGrpSpPr>
        <p:grpSpPr bwMode="auto">
          <a:xfrm>
            <a:off x="882650" y="1677988"/>
            <a:ext cx="10426700" cy="3897312"/>
            <a:chOff x="882025" y="1678585"/>
            <a:chExt cx="10427950" cy="3897086"/>
          </a:xfrm>
        </p:grpSpPr>
        <p:sp>
          <p:nvSpPr>
            <p:cNvPr id="17" name="矩形 16"/>
            <p:cNvSpPr/>
            <p:nvPr/>
          </p:nvSpPr>
          <p:spPr>
            <a:xfrm>
              <a:off x="882025" y="1678585"/>
              <a:ext cx="10427950" cy="389708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19"/>
            <p:cNvSpPr/>
            <p:nvPr/>
          </p:nvSpPr>
          <p:spPr>
            <a:xfrm>
              <a:off x="1005865" y="1811927"/>
              <a:ext cx="10102474" cy="3630401"/>
            </a:xfrm>
            <a:prstGeom prst="rect">
              <a:avLst/>
            </a:prstGeom>
            <a:noFill/>
            <a:ln w="22225">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1" name="直角三角形 20"/>
          <p:cNvSpPr/>
          <p:nvPr/>
        </p:nvSpPr>
        <p:spPr>
          <a:xfrm rot="10800000" flipH="1" flipV="1">
            <a:off x="4987925"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等腰三角形 1"/>
          <p:cNvSpPr/>
          <p:nvPr/>
        </p:nvSpPr>
        <p:spPr>
          <a:xfrm rot="2741901">
            <a:off x="11346657" y="5741194"/>
            <a:ext cx="1511300" cy="1303337"/>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 name="等腰三角形 3"/>
          <p:cNvSpPr/>
          <p:nvPr/>
        </p:nvSpPr>
        <p:spPr>
          <a:xfrm>
            <a:off x="10747375" y="6477000"/>
            <a:ext cx="442913" cy="381000"/>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直角三角形 27"/>
          <p:cNvSpPr/>
          <p:nvPr/>
        </p:nvSpPr>
        <p:spPr>
          <a:xfrm rot="10800000" flipV="1">
            <a:off x="882650" y="1397000"/>
            <a:ext cx="357188" cy="280988"/>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a:off x="0" y="269875"/>
            <a:ext cx="5114925" cy="56991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100" b="1">
                <a:solidFill>
                  <a:schemeClr val="bg1"/>
                </a:solidFill>
                <a:latin typeface="微软雅黑" pitchFamily="34" charset="-122"/>
                <a:ea typeface="微软雅黑" pitchFamily="34" charset="-122"/>
              </a:rPr>
              <a:t>三、青霉素过敏试验的方法</a:t>
            </a:r>
          </a:p>
        </p:txBody>
      </p:sp>
      <p:sp>
        <p:nvSpPr>
          <p:cNvPr id="27655" name="文本框 15"/>
          <p:cNvSpPr txBox="1">
            <a:spLocks noChangeArrowheads="1"/>
          </p:cNvSpPr>
          <p:nvPr/>
        </p:nvSpPr>
        <p:spPr bwMode="auto">
          <a:xfrm>
            <a:off x="105093" y="1113155"/>
            <a:ext cx="4732337" cy="565150"/>
          </a:xfrm>
          <a:prstGeom prst="rect">
            <a:avLst/>
          </a:prstGeom>
          <a:noFill/>
          <a:ln w="9525">
            <a:noFill/>
            <a:miter lim="800000"/>
          </a:ln>
        </p:spPr>
        <p:txBody>
          <a:bodyPr>
            <a:spAutoFit/>
          </a:bodyPr>
          <a:lstStyle/>
          <a:p>
            <a:endParaRPr lang="zh-CN" altLang="en-US" sz="3100" b="1">
              <a:solidFill>
                <a:schemeClr val="bg1"/>
              </a:solidFill>
              <a:latin typeface="微软雅黑" pitchFamily="34" charset="-122"/>
              <a:ea typeface="微软雅黑" pitchFamily="34" charset="-122"/>
            </a:endParaRPr>
          </a:p>
        </p:txBody>
      </p:sp>
      <p:sp>
        <p:nvSpPr>
          <p:cNvPr id="19" name="直角三角形 18"/>
          <p:cNvSpPr/>
          <p:nvPr/>
        </p:nvSpPr>
        <p:spPr>
          <a:xfrm flipV="1">
            <a:off x="4259263" y="827088"/>
            <a:ext cx="855662" cy="174625"/>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1246188" y="1397000"/>
            <a:ext cx="3741737" cy="660400"/>
          </a:xfrm>
          <a:prstGeom prst="rect">
            <a:avLst/>
          </a:prstGeom>
          <a:solidFill>
            <a:srgbClr val="3383C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b="1">
                <a:solidFill>
                  <a:srgbClr val="FFFFFF"/>
                </a:solidFill>
                <a:ea typeface="微软雅黑" pitchFamily="34" charset="-122"/>
              </a:rPr>
              <a:t>操作程序</a:t>
            </a:r>
          </a:p>
        </p:txBody>
      </p:sp>
      <p:sp>
        <p:nvSpPr>
          <p:cNvPr id="27658" name="Rectangle 14"/>
          <p:cNvSpPr>
            <a:spLocks noChangeArrowheads="1"/>
          </p:cNvSpPr>
          <p:nvPr/>
        </p:nvSpPr>
        <p:spPr bwMode="auto">
          <a:xfrm>
            <a:off x="1250950" y="2178686"/>
            <a:ext cx="7818755" cy="2138680"/>
          </a:xfrm>
          <a:prstGeom prst="rect">
            <a:avLst/>
          </a:prstGeom>
          <a:noFill/>
          <a:ln w="9525">
            <a:noFill/>
            <a:miter lim="800000"/>
          </a:ln>
        </p:spPr>
        <p:txBody>
          <a:bodyPr wrap="none" anchor="ctr">
            <a:spAutoFit/>
          </a:bodyPr>
          <a:lstStyle/>
          <a:p>
            <a:pPr indent="304800">
              <a:lnSpc>
                <a:spcPct val="120000"/>
              </a:lnSpc>
            </a:pPr>
            <a:r>
              <a:rPr lang="en-US" altLang="zh-CN" sz="2800" b="1">
                <a:solidFill>
                  <a:srgbClr val="0066FF"/>
                </a:solidFill>
                <a:latin typeface="微软雅黑" pitchFamily="34" charset="-122"/>
                <a:ea typeface="微软雅黑" pitchFamily="34" charset="-122"/>
              </a:rPr>
              <a:t>1</a:t>
            </a:r>
            <a:r>
              <a:rPr lang="zh-CN" altLang="en-US" sz="2800" b="1">
                <a:solidFill>
                  <a:srgbClr val="0066FF"/>
                </a:solidFill>
                <a:latin typeface="微软雅黑" pitchFamily="34" charset="-122"/>
                <a:ea typeface="微软雅黑" pitchFamily="34" charset="-122"/>
              </a:rPr>
              <a:t>．评估</a:t>
            </a:r>
          </a:p>
          <a:p>
            <a:pPr indent="304800">
              <a:lnSpc>
                <a:spcPct val="120000"/>
              </a:lnSpc>
            </a:pPr>
            <a:r>
              <a:rPr lang="zh-CN" altLang="en-US" sz="2800" b="1">
                <a:solidFill>
                  <a:srgbClr val="0066FF"/>
                </a:solidFill>
                <a:latin typeface="微软雅黑" pitchFamily="34" charset="-122"/>
                <a:ea typeface="微软雅黑" pitchFamily="34" charset="-122"/>
              </a:rPr>
              <a:t>（</a:t>
            </a:r>
            <a:r>
              <a:rPr lang="en-US" altLang="zh-CN" sz="2800" b="1">
                <a:solidFill>
                  <a:srgbClr val="0066FF"/>
                </a:solidFill>
                <a:latin typeface="微软雅黑" pitchFamily="34" charset="-122"/>
                <a:ea typeface="微软雅黑" pitchFamily="34" charset="-122"/>
              </a:rPr>
              <a:t>1</a:t>
            </a:r>
            <a:r>
              <a:rPr lang="zh-CN" altLang="en-US" sz="2800" b="1">
                <a:solidFill>
                  <a:srgbClr val="0066FF"/>
                </a:solidFill>
                <a:latin typeface="微软雅黑" pitchFamily="34" charset="-122"/>
                <a:ea typeface="微软雅黑" pitchFamily="34" charset="-122"/>
              </a:rPr>
              <a:t>）患者的病情、用药史、过敏史、家族史。</a:t>
            </a:r>
          </a:p>
          <a:p>
            <a:pPr indent="304800">
              <a:lnSpc>
                <a:spcPct val="120000"/>
              </a:lnSpc>
            </a:pPr>
            <a:r>
              <a:rPr lang="zh-CN" altLang="en-US" sz="2800" b="1">
                <a:solidFill>
                  <a:srgbClr val="0066FF"/>
                </a:solidFill>
                <a:latin typeface="微软雅黑" pitchFamily="34" charset="-122"/>
                <a:ea typeface="微软雅黑" pitchFamily="34" charset="-122"/>
              </a:rPr>
              <a:t>（</a:t>
            </a:r>
            <a:r>
              <a:rPr lang="en-US" altLang="zh-CN" sz="2800" b="1">
                <a:solidFill>
                  <a:srgbClr val="0066FF"/>
                </a:solidFill>
                <a:latin typeface="微软雅黑" pitchFamily="34" charset="-122"/>
                <a:ea typeface="微软雅黑" pitchFamily="34" charset="-122"/>
              </a:rPr>
              <a:t>2</a:t>
            </a:r>
            <a:r>
              <a:rPr lang="zh-CN" altLang="en-US" sz="2800" b="1">
                <a:solidFill>
                  <a:srgbClr val="0066FF"/>
                </a:solidFill>
                <a:latin typeface="微软雅黑" pitchFamily="34" charset="-122"/>
                <a:ea typeface="微软雅黑" pitchFamily="34" charset="-122"/>
              </a:rPr>
              <a:t>）患者的心理反应与合作程度。</a:t>
            </a:r>
          </a:p>
          <a:p>
            <a:pPr indent="304800">
              <a:lnSpc>
                <a:spcPct val="120000"/>
              </a:lnSpc>
            </a:pPr>
            <a:r>
              <a:rPr lang="zh-CN" altLang="en-US" sz="2800" b="1">
                <a:solidFill>
                  <a:srgbClr val="0066FF"/>
                </a:solidFill>
                <a:latin typeface="微软雅黑" pitchFamily="34" charset="-122"/>
                <a:ea typeface="微软雅黑" pitchFamily="34" charset="-122"/>
              </a:rPr>
              <a:t>（</a:t>
            </a:r>
            <a:r>
              <a:rPr lang="en-US" altLang="zh-CN" sz="2800" b="1">
                <a:solidFill>
                  <a:srgbClr val="0066FF"/>
                </a:solidFill>
                <a:latin typeface="微软雅黑" pitchFamily="34" charset="-122"/>
                <a:ea typeface="微软雅黑" pitchFamily="34" charset="-122"/>
              </a:rPr>
              <a:t>3</a:t>
            </a:r>
            <a:r>
              <a:rPr lang="zh-CN" altLang="en-US" sz="2800" b="1">
                <a:solidFill>
                  <a:srgbClr val="0066FF"/>
                </a:solidFill>
                <a:latin typeface="微软雅黑" pitchFamily="34" charset="-122"/>
                <a:ea typeface="微软雅黑" pitchFamily="34" charset="-122"/>
              </a:rPr>
              <a:t>）患者局部皮肤状况。</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3759</Words>
  <Application>Microsoft Office PowerPoint</Application>
  <PresentationFormat>宽屏</PresentationFormat>
  <Paragraphs>454</Paragraphs>
  <Slides>53</Slides>
  <Notes>2</Notes>
  <HiddenSlides>0</HiddenSlides>
  <MMClips>0</MMClips>
  <ScaleCrop>false</ScaleCrop>
  <HeadingPairs>
    <vt:vector size="8" baseType="variant">
      <vt:variant>
        <vt:lpstr>已用的字体</vt:lpstr>
      </vt:variant>
      <vt:variant>
        <vt:i4>13</vt:i4>
      </vt:variant>
      <vt:variant>
        <vt:lpstr>主题</vt:lpstr>
      </vt:variant>
      <vt:variant>
        <vt:i4>1</vt:i4>
      </vt:variant>
      <vt:variant>
        <vt:lpstr>嵌入 OLE 服务器</vt:lpstr>
      </vt:variant>
      <vt:variant>
        <vt:i4>1</vt:i4>
      </vt:variant>
      <vt:variant>
        <vt:lpstr>幻灯片标题</vt:lpstr>
      </vt:variant>
      <vt:variant>
        <vt:i4>53</vt:i4>
      </vt:variant>
    </vt:vector>
  </HeadingPairs>
  <TitlesOfParts>
    <vt:vector size="68" baseType="lpstr">
      <vt:lpstr>ˎ̥</vt:lpstr>
      <vt:lpstr>楷体</vt:lpstr>
      <vt:lpstr>楷体_GB2312</vt:lpstr>
      <vt:lpstr>宋体</vt:lpstr>
      <vt:lpstr>微软雅黑</vt:lpstr>
      <vt:lpstr>Arial</vt:lpstr>
      <vt:lpstr>Calibri</vt:lpstr>
      <vt:lpstr>Calibri Light</vt:lpstr>
      <vt:lpstr>Century</vt:lpstr>
      <vt:lpstr>Symbol</vt:lpstr>
      <vt:lpstr>Tahoma</vt:lpstr>
      <vt:lpstr>Times New Roman</vt:lpstr>
      <vt:lpstr>Wingdings</vt:lpstr>
      <vt:lpstr>Office 主题</vt:lpstr>
      <vt:lpstr>公式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nj</dc:creator>
  <cp:lastModifiedBy>崔 博</cp:lastModifiedBy>
  <cp:revision>56</cp:revision>
  <dcterms:created xsi:type="dcterms:W3CDTF">2015-02-25T02:36:00Z</dcterms:created>
  <dcterms:modified xsi:type="dcterms:W3CDTF">2019-12-31T05:09:02Z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2052-10.1.0.5777</vt:lpwstr>
  </property>
</Properties>
</file>