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9"/>
  </p:notesMasterIdLst>
  <p:sldIdLst>
    <p:sldId id="261" r:id="rId3"/>
    <p:sldId id="388" r:id="rId4"/>
    <p:sldId id="265" r:id="rId5"/>
    <p:sldId id="389" r:id="rId6"/>
    <p:sldId id="272" r:id="rId7"/>
    <p:sldId id="278" r:id="rId8"/>
    <p:sldId id="390" r:id="rId9"/>
    <p:sldId id="391" r:id="rId10"/>
    <p:sldId id="392" r:id="rId11"/>
    <p:sldId id="393" r:id="rId12"/>
    <p:sldId id="394" r:id="rId13"/>
    <p:sldId id="277" r:id="rId14"/>
    <p:sldId id="396" r:id="rId15"/>
    <p:sldId id="285" r:id="rId16"/>
    <p:sldId id="397" r:id="rId17"/>
    <p:sldId id="398" r:id="rId18"/>
    <p:sldId id="399" r:id="rId19"/>
    <p:sldId id="408" r:id="rId20"/>
    <p:sldId id="400" r:id="rId21"/>
    <p:sldId id="401" r:id="rId22"/>
    <p:sldId id="287" r:id="rId23"/>
    <p:sldId id="288" r:id="rId24"/>
    <p:sldId id="289" r:id="rId25"/>
    <p:sldId id="290" r:id="rId26"/>
    <p:sldId id="402" r:id="rId27"/>
    <p:sldId id="403" r:id="rId28"/>
    <p:sldId id="404" r:id="rId29"/>
    <p:sldId id="405" r:id="rId30"/>
    <p:sldId id="406" r:id="rId31"/>
    <p:sldId id="407" r:id="rId32"/>
    <p:sldId id="410" r:id="rId33"/>
    <p:sldId id="438" r:id="rId34"/>
    <p:sldId id="412" r:id="rId35"/>
    <p:sldId id="411" r:id="rId36"/>
    <p:sldId id="413" r:id="rId37"/>
    <p:sldId id="291" r:id="rId38"/>
    <p:sldId id="414" r:id="rId39"/>
    <p:sldId id="378" r:id="rId40"/>
    <p:sldId id="379" r:id="rId41"/>
    <p:sldId id="380" r:id="rId42"/>
    <p:sldId id="381" r:id="rId43"/>
    <p:sldId id="382" r:id="rId44"/>
    <p:sldId id="383" r:id="rId45"/>
    <p:sldId id="384" r:id="rId46"/>
    <p:sldId id="386" r:id="rId47"/>
    <p:sldId id="387" r:id="rId4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3786CD"/>
    <a:srgbClr val="5799D5"/>
    <a:srgbClr val="A6366E"/>
    <a:srgbClr val="C8568F"/>
    <a:srgbClr val="C41402"/>
    <a:srgbClr val="99CC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9" autoAdjust="0"/>
    <p:restoredTop sz="94089" autoAdjust="0"/>
  </p:normalViewPr>
  <p:slideViewPr>
    <p:cSldViewPr snapToGrid="0">
      <p:cViewPr varScale="1">
        <p:scale>
          <a:sx n="76" d="100"/>
          <a:sy n="76" d="100"/>
        </p:scale>
        <p:origin x="192" y="5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408"/>
    </p:cViewPr>
  </p:sorterViewPr>
  <p:notesViewPr>
    <p:cSldViewPr snapToGrid="0">
      <p:cViewPr varScale="1">
        <p:scale>
          <a:sx n="83" d="100"/>
          <a:sy n="83" d="100"/>
        </p:scale>
        <p:origin x="297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8927E6B-66B9-4312-A2FD-E809907B2993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F725F37-D096-4020-AAD9-FCF666BE1FF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426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A2E04C-3C7D-4B93-9236-06A388C5A962}" type="slidenum">
              <a:rPr lang="zh-CN" altLang="en-US"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9849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07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34346774-B3FB-43B1-9070-809C02843F38}" type="slidenum">
              <a:rPr lang="zh-CN" altLang="en-US" sz="1200">
                <a:latin typeface="+mn-lt"/>
                <a:ea typeface="+mn-ea"/>
              </a:rPr>
              <a:t>11</a:t>
            </a:fld>
            <a:endParaRPr lang="en-US" altLang="zh-CN" sz="120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66637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3C22D14A-454E-4920-B84E-EB7D856E850D}" type="slidenum">
              <a:rPr lang="zh-CN" altLang="en-US" sz="1200">
                <a:latin typeface="+mn-lt"/>
                <a:ea typeface="+mn-ea"/>
              </a:rPr>
              <a:t>17</a:t>
            </a:fld>
            <a:endParaRPr lang="en-US" altLang="zh-CN" sz="120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73224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542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</a:ln>
        </p:spPr>
        <p:txBody>
          <a:bodyPr anchor="b"/>
          <a:lstStyle/>
          <a:p>
            <a:pPr algn="r">
              <a:defRPr/>
            </a:pPr>
            <a:fld id="{B0784D77-65EB-4A3D-B8A2-24F984198199}" type="slidenum">
              <a:rPr lang="zh-CN" altLang="en-US" sz="1200">
                <a:latin typeface="+mn-lt"/>
                <a:ea typeface="+mn-ea"/>
              </a:rPr>
              <a:t>31</a:t>
            </a:fld>
            <a:endParaRPr lang="en-US" altLang="zh-CN" sz="120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46461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1D7D1-1B4E-40B4-98DB-FC231E181EBB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90722-DE9A-4456-A4E3-0E3808ADF40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9EAF7-8D1B-4F31-A5D8-9C43B82348D1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DB647-D132-47D9-97F7-1ACD38E7D87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2B075-6202-47EC-AFAD-9027C2F99130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DD25E-2CA3-4B2E-AC07-189470EFBA5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9"/>
          <p:cNvCxnSpPr>
            <a:cxnSpLocks noChangeShapeType="1"/>
          </p:cNvCxnSpPr>
          <p:nvPr/>
        </p:nvCxnSpPr>
        <p:spPr bwMode="auto">
          <a:xfrm>
            <a:off x="911344" y="333375"/>
            <a:ext cx="0" cy="503238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连接符 31"/>
          <p:cNvCxnSpPr>
            <a:cxnSpLocks noChangeShapeType="1"/>
          </p:cNvCxnSpPr>
          <p:nvPr/>
        </p:nvCxnSpPr>
        <p:spPr bwMode="auto">
          <a:xfrm flipH="1" flipV="1">
            <a:off x="622381" y="1052513"/>
            <a:ext cx="8641888" cy="0"/>
          </a:xfrm>
          <a:prstGeom prst="line">
            <a:avLst/>
          </a:prstGeom>
          <a:noFill/>
          <a:ln w="127000" algn="ctr">
            <a:solidFill>
              <a:srgbClr val="00478E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斜纹 37"/>
          <p:cNvSpPr>
            <a:spLocks/>
          </p:cNvSpPr>
          <p:nvPr/>
        </p:nvSpPr>
        <p:spPr bwMode="auto">
          <a:xfrm rot="10800000" flipH="1">
            <a:off x="1" y="5849938"/>
            <a:ext cx="1008194" cy="1008062"/>
          </a:xfrm>
          <a:custGeom>
            <a:avLst/>
            <a:gdLst>
              <a:gd name="T0" fmla="*/ 504032 w 1008063"/>
              <a:gd name="T1" fmla="*/ 504031 h 1008062"/>
              <a:gd name="T2" fmla="*/ 0 w 1008063"/>
              <a:gd name="T3" fmla="*/ 756046 h 1008062"/>
              <a:gd name="T4" fmla="*/ 252016 w 1008063"/>
              <a:gd name="T5" fmla="*/ 252016 h 1008062"/>
              <a:gd name="T6" fmla="*/ 756047 w 1008063"/>
              <a:gd name="T7" fmla="*/ 0 h 1008062"/>
              <a:gd name="T8" fmla="*/ 0 60000 65536"/>
              <a:gd name="T9" fmla="*/ 11796480 60000 65536"/>
              <a:gd name="T10" fmla="*/ 11796480 60000 65536"/>
              <a:gd name="T11" fmla="*/ 17694720 60000 65536"/>
              <a:gd name="T12" fmla="*/ 0 w 1008063"/>
              <a:gd name="T13" fmla="*/ 0 h 1008062"/>
              <a:gd name="T14" fmla="*/ 756047 w 1008063"/>
              <a:gd name="T15" fmla="*/ 756046 h 10080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8063" h="1008062">
                <a:moveTo>
                  <a:pt x="0" y="504031"/>
                </a:moveTo>
                <a:lnTo>
                  <a:pt x="504032" y="0"/>
                </a:lnTo>
                <a:lnTo>
                  <a:pt x="1008063" y="0"/>
                </a:lnTo>
                <a:lnTo>
                  <a:pt x="0" y="1008062"/>
                </a:lnTo>
                <a:close/>
              </a:path>
            </a:pathLst>
          </a:custGeom>
          <a:solidFill>
            <a:srgbClr val="00478E"/>
          </a:solidFill>
          <a:ln w="9525" cap="flat" cmpd="sng" algn="ctr">
            <a:noFill/>
            <a:prstDash val="solid"/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TextBox 38"/>
          <p:cNvSpPr txBox="1">
            <a:spLocks noChangeArrowheads="1"/>
          </p:cNvSpPr>
          <p:nvPr/>
        </p:nvSpPr>
        <p:spPr bwMode="auto">
          <a:xfrm rot="2698316">
            <a:off x="-96850" y="6308725"/>
            <a:ext cx="1073291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>
                <a:solidFill>
                  <a:srgbClr val="FFFFFF"/>
                </a:solidFill>
                <a:latin typeface="新宋体" pitchFamily="49" charset="-122"/>
                <a:ea typeface="新宋体" pitchFamily="49" charset="-122"/>
              </a:rPr>
              <a:t>护理学基础</a:t>
            </a:r>
          </a:p>
        </p:txBody>
      </p:sp>
      <p:pic>
        <p:nvPicPr>
          <p:cNvPr id="6" name="Picture 29" descr="人民卫生出版社 标志 带字 无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606" y="6308725"/>
            <a:ext cx="220532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9"/>
          <p:cNvCxnSpPr>
            <a:cxnSpLocks noChangeShapeType="1"/>
          </p:cNvCxnSpPr>
          <p:nvPr userDrawn="1"/>
        </p:nvCxnSpPr>
        <p:spPr bwMode="auto">
          <a:xfrm>
            <a:off x="911344" y="333375"/>
            <a:ext cx="0" cy="503238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直接连接符 31"/>
          <p:cNvCxnSpPr>
            <a:cxnSpLocks noChangeShapeType="1"/>
          </p:cNvCxnSpPr>
          <p:nvPr userDrawn="1"/>
        </p:nvCxnSpPr>
        <p:spPr bwMode="auto">
          <a:xfrm flipH="1" flipV="1">
            <a:off x="622381" y="1052513"/>
            <a:ext cx="8641888" cy="0"/>
          </a:xfrm>
          <a:prstGeom prst="line">
            <a:avLst/>
          </a:prstGeom>
          <a:noFill/>
          <a:ln w="127000" algn="ctr">
            <a:solidFill>
              <a:srgbClr val="00478E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斜纹 37"/>
          <p:cNvSpPr>
            <a:spLocks/>
          </p:cNvSpPr>
          <p:nvPr userDrawn="1"/>
        </p:nvSpPr>
        <p:spPr bwMode="auto">
          <a:xfrm rot="10800000" flipH="1">
            <a:off x="1" y="5849938"/>
            <a:ext cx="1008194" cy="1008062"/>
          </a:xfrm>
          <a:custGeom>
            <a:avLst/>
            <a:gdLst>
              <a:gd name="T0" fmla="*/ 504032 w 1008063"/>
              <a:gd name="T1" fmla="*/ 504031 h 1008062"/>
              <a:gd name="T2" fmla="*/ 0 w 1008063"/>
              <a:gd name="T3" fmla="*/ 756046 h 1008062"/>
              <a:gd name="T4" fmla="*/ 252016 w 1008063"/>
              <a:gd name="T5" fmla="*/ 252016 h 1008062"/>
              <a:gd name="T6" fmla="*/ 756047 w 1008063"/>
              <a:gd name="T7" fmla="*/ 0 h 1008062"/>
              <a:gd name="T8" fmla="*/ 0 60000 65536"/>
              <a:gd name="T9" fmla="*/ 11796480 60000 65536"/>
              <a:gd name="T10" fmla="*/ 11796480 60000 65536"/>
              <a:gd name="T11" fmla="*/ 17694720 60000 65536"/>
              <a:gd name="T12" fmla="*/ 0 w 1008063"/>
              <a:gd name="T13" fmla="*/ 0 h 1008062"/>
              <a:gd name="T14" fmla="*/ 756047 w 1008063"/>
              <a:gd name="T15" fmla="*/ 756046 h 10080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8063" h="1008062">
                <a:moveTo>
                  <a:pt x="0" y="504031"/>
                </a:moveTo>
                <a:lnTo>
                  <a:pt x="504032" y="0"/>
                </a:lnTo>
                <a:lnTo>
                  <a:pt x="1008063" y="0"/>
                </a:lnTo>
                <a:lnTo>
                  <a:pt x="0" y="1008062"/>
                </a:lnTo>
                <a:close/>
              </a:path>
            </a:pathLst>
          </a:custGeom>
          <a:solidFill>
            <a:srgbClr val="00478E"/>
          </a:solidFill>
          <a:ln w="9525" cap="flat" cmpd="sng" algn="ctr">
            <a:noFill/>
            <a:prstDash val="solid"/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TextBox 38"/>
          <p:cNvSpPr txBox="1">
            <a:spLocks noChangeArrowheads="1"/>
          </p:cNvSpPr>
          <p:nvPr userDrawn="1"/>
        </p:nvSpPr>
        <p:spPr bwMode="auto">
          <a:xfrm rot="2698316">
            <a:off x="-96850" y="6308725"/>
            <a:ext cx="1073291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>
                <a:solidFill>
                  <a:srgbClr val="FFFFFF"/>
                </a:solidFill>
                <a:latin typeface="新宋体" pitchFamily="49" charset="-122"/>
                <a:ea typeface="新宋体" pitchFamily="49" charset="-122"/>
              </a:rPr>
              <a:t>护理学基础</a:t>
            </a:r>
          </a:p>
        </p:txBody>
      </p:sp>
      <p:pic>
        <p:nvPicPr>
          <p:cNvPr id="11" name="Picture 29" descr="人民卫生出版社 标志 带字 无背景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606" y="6308725"/>
            <a:ext cx="220532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603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9B7B1-1358-4AB3-AFD7-C1FB7F28EB96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C6EA5-ED76-4E3D-B96D-56DB582CA7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848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ABCD1-1757-47F5-8DBA-035BCC351AD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C83D8-BFD9-4A39-9212-80615B8D39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241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18DEC-81A0-44E5-8A63-3B818CF4587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C9364-759E-4F75-82DB-66BD917D40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635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F96D9-94B6-4541-829D-2F3E4B4E63E3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C495C-9064-44EB-82B9-BB6D929929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194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E7C9B-ADD9-4026-8F98-062678290B9F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D17DB-675A-4C0C-91E9-036A4F96279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042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A3B94-D148-4AFB-BBCC-5592C3270D62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FE020-39C1-4D24-BC76-59AFCFE771F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911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F7486-8F4E-4819-A012-BC9AA09F55C5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D78E1-FCFB-4B66-8C34-BB3E76FF17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921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9D718-C0F2-4A08-8E60-220CF4CE2858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D71D-0D08-4B34-8BA9-55718EFDC41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9"/>
          <p:cNvCxnSpPr>
            <a:cxnSpLocks noChangeShapeType="1"/>
          </p:cNvCxnSpPr>
          <p:nvPr userDrawn="1"/>
        </p:nvCxnSpPr>
        <p:spPr bwMode="auto">
          <a:xfrm>
            <a:off x="911344" y="333375"/>
            <a:ext cx="0" cy="503238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连接符 31"/>
          <p:cNvCxnSpPr>
            <a:cxnSpLocks noChangeShapeType="1"/>
          </p:cNvCxnSpPr>
          <p:nvPr userDrawn="1"/>
        </p:nvCxnSpPr>
        <p:spPr bwMode="auto">
          <a:xfrm flipH="1" flipV="1">
            <a:off x="622381" y="1052513"/>
            <a:ext cx="8641888" cy="0"/>
          </a:xfrm>
          <a:prstGeom prst="line">
            <a:avLst/>
          </a:prstGeom>
          <a:noFill/>
          <a:ln w="127000" algn="ctr">
            <a:solidFill>
              <a:srgbClr val="00478E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斜纹 37"/>
          <p:cNvSpPr>
            <a:spLocks/>
          </p:cNvSpPr>
          <p:nvPr userDrawn="1"/>
        </p:nvSpPr>
        <p:spPr bwMode="auto">
          <a:xfrm rot="10800000" flipH="1">
            <a:off x="1" y="5849938"/>
            <a:ext cx="1008194" cy="1008062"/>
          </a:xfrm>
          <a:custGeom>
            <a:avLst/>
            <a:gdLst>
              <a:gd name="T0" fmla="*/ 504032 w 1008063"/>
              <a:gd name="T1" fmla="*/ 504031 h 1008062"/>
              <a:gd name="T2" fmla="*/ 0 w 1008063"/>
              <a:gd name="T3" fmla="*/ 756046 h 1008062"/>
              <a:gd name="T4" fmla="*/ 252016 w 1008063"/>
              <a:gd name="T5" fmla="*/ 252016 h 1008062"/>
              <a:gd name="T6" fmla="*/ 756047 w 1008063"/>
              <a:gd name="T7" fmla="*/ 0 h 1008062"/>
              <a:gd name="T8" fmla="*/ 0 60000 65536"/>
              <a:gd name="T9" fmla="*/ 11796480 60000 65536"/>
              <a:gd name="T10" fmla="*/ 11796480 60000 65536"/>
              <a:gd name="T11" fmla="*/ 17694720 60000 65536"/>
              <a:gd name="T12" fmla="*/ 0 w 1008063"/>
              <a:gd name="T13" fmla="*/ 0 h 1008062"/>
              <a:gd name="T14" fmla="*/ 756047 w 1008063"/>
              <a:gd name="T15" fmla="*/ 756046 h 10080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8063" h="1008062">
                <a:moveTo>
                  <a:pt x="0" y="504031"/>
                </a:moveTo>
                <a:lnTo>
                  <a:pt x="504032" y="0"/>
                </a:lnTo>
                <a:lnTo>
                  <a:pt x="1008063" y="0"/>
                </a:lnTo>
                <a:lnTo>
                  <a:pt x="0" y="1008062"/>
                </a:lnTo>
                <a:close/>
              </a:path>
            </a:pathLst>
          </a:custGeom>
          <a:solidFill>
            <a:srgbClr val="00478E"/>
          </a:solidFill>
          <a:ln w="9525" cap="flat" cmpd="sng" algn="ctr">
            <a:noFill/>
            <a:prstDash val="solid"/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TextBox 38"/>
          <p:cNvSpPr txBox="1">
            <a:spLocks noChangeArrowheads="1"/>
          </p:cNvSpPr>
          <p:nvPr userDrawn="1"/>
        </p:nvSpPr>
        <p:spPr bwMode="auto">
          <a:xfrm rot="2698316">
            <a:off x="-96850" y="6308725"/>
            <a:ext cx="1073291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b="1">
                <a:solidFill>
                  <a:srgbClr val="FFFFFF"/>
                </a:solidFill>
                <a:latin typeface="新宋体" pitchFamily="49" charset="-122"/>
                <a:ea typeface="新宋体" pitchFamily="49" charset="-122"/>
              </a:rPr>
              <a:t>护理学基础</a:t>
            </a:r>
          </a:p>
        </p:txBody>
      </p:sp>
      <p:pic>
        <p:nvPicPr>
          <p:cNvPr id="6" name="Picture 29" descr="人民卫生出版社 标志 带字 无背景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606" y="6308725"/>
            <a:ext cx="220532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8153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图片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1200" y="914400"/>
            <a:ext cx="10363200" cy="685800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Xxx</a:t>
            </a:r>
            <a:r>
              <a:rPr lang="zh-CN" altLang="en-US"/>
              <a:t>知识点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60093EC5-0C13-4A04-BD32-582C8DFA710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02416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43200" y="609602"/>
            <a:ext cx="80264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5410200" cy="464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223000" y="1676400"/>
            <a:ext cx="5410200" cy="2247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23000" y="4076700"/>
            <a:ext cx="5410200" cy="2247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5588728" y="6534150"/>
            <a:ext cx="1116158" cy="261938"/>
          </a:xfrm>
        </p:spPr>
        <p:txBody>
          <a:bodyPr/>
          <a:lstStyle>
            <a:lvl1pPr>
              <a:defRPr/>
            </a:lvl1pPr>
          </a:lstStyle>
          <a:p>
            <a:fld id="{52598C3F-F243-4671-BF29-6A44803929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1"/>
          </p:nvPr>
        </p:nvSpPr>
        <p:spPr>
          <a:xfrm>
            <a:off x="508066" y="6534150"/>
            <a:ext cx="2540331" cy="2619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01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66D6C7-ABCF-4BB9-B46F-30E90AAD41F9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250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AE3B6-BBD8-4B4D-B821-54F06561A977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DB18C-6159-4781-BF12-E6A5BCEBC3E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33BDF-D623-4FB7-936C-4DD0CE9129F7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D39F5-9265-4D48-9963-7A7D7782FF0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90E34-1440-4859-BBB5-157E1BCF2E8C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1E50E-63D7-4F31-8CD7-CAB45B3417F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EC496-A7E3-46C7-971E-A15920D6F456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FEE79-DB25-409F-982C-C06100712B3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4F087-C0B0-4770-8428-11F7030C901E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9E5F2-2E16-4309-BC16-7282427F227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60299-5029-455C-B97D-061238872F7A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1D7BE-D4FD-4D7A-87AC-CAE5AA73143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DA72D-5893-4762-8CB5-BA6C31DA66F5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EC0BC-460D-43A6-833A-EC466CFDD17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9713AF3-0099-4D6F-8D2D-61FF212FAF1B}" type="datetimeFigureOut">
              <a:rPr lang="zh-CN" altLang="en-US"/>
              <a:t>2019/12/31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FA38A9B-F1AD-4013-B47C-2AE1EA8B09A7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  <a:ea typeface="宋体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占位符 1"/>
          <p:cNvSpPr>
            <a:spLocks noGrp="1"/>
          </p:cNvSpPr>
          <p:nvPr>
            <p:ph type="title"/>
          </p:nvPr>
        </p:nvSpPr>
        <p:spPr bwMode="auto">
          <a:xfrm>
            <a:off x="609680" y="274638"/>
            <a:ext cx="1097264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915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80" y="1600201"/>
            <a:ext cx="1097264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80" y="6356351"/>
            <a:ext cx="28451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6DE8C14-0C33-44A3-B5AC-D91B9AB486BA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143" y="6356351"/>
            <a:ext cx="38597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150" y="6356351"/>
            <a:ext cx="284517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C93B1D0-4A86-43AC-B27E-3602E15F5B6C}" type="slidenum">
              <a:rPr lang="zh-CN" altLang="en-US" smtClean="0">
                <a:ea typeface="宋体" panose="02010600030101010101" pitchFamily="2" charset="-122"/>
              </a:rPr>
              <a:pPr/>
              <a:t>‹#›</a:t>
            </a:fld>
            <a:endParaRPr lang="zh-CN" altLang="en-US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965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37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224472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第十二单元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  食  护  理</a:t>
            </a:r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医院饮食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管饲饮食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出入液量记录法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/>
      <p:bldP spid="9" grpId="0"/>
      <p:bldP spid="11" grpId="0"/>
      <p:bldP spid="12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7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医院饮食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8677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84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8685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400" name="文本框 25"/>
          <p:cNvSpPr txBox="1">
            <a:spLocks noChangeArrowheads="1"/>
          </p:cNvSpPr>
          <p:nvPr/>
        </p:nvSpPr>
        <p:spPr bwMode="auto">
          <a:xfrm>
            <a:off x="1035050" y="2535238"/>
            <a:ext cx="2838450" cy="2563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患者，女，</a:t>
            </a:r>
            <a:r>
              <a: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岁，因“肝硬化并发上消化道出血”入院。目前患者出血已控制，查体：</a:t>
            </a:r>
            <a:r>
              <a: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T 36.3℃</a:t>
            </a:r>
            <a:r>
              <a:rPr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P 60</a:t>
            </a:r>
            <a:r>
              <a:rPr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分，</a:t>
            </a:r>
            <a:r>
              <a: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R 28</a:t>
            </a:r>
            <a:r>
              <a:rPr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分，</a:t>
            </a:r>
            <a:r>
              <a: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BP 82/60mmHg,Hb 1.4mmol/L,</a:t>
            </a:r>
            <a:r>
              <a:rPr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拟于</a:t>
            </a:r>
            <a:r>
              <a:rPr lang="en-US" altLang="zh-CN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天后行硬化剂治疗。</a:t>
            </a:r>
          </a:p>
        </p:txBody>
      </p:sp>
      <p:sp>
        <p:nvSpPr>
          <p:cNvPr id="28689" name="文本框 26"/>
          <p:cNvSpPr txBox="1">
            <a:spLocks noChangeArrowheads="1"/>
          </p:cNvSpPr>
          <p:nvPr/>
        </p:nvSpPr>
        <p:spPr bwMode="auto">
          <a:xfrm>
            <a:off x="8434388" y="2482850"/>
            <a:ext cx="2838450" cy="173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b="1">
                <a:solidFill>
                  <a:schemeClr val="hlink"/>
                </a:solidFill>
                <a:ea typeface="微软雅黑" pitchFamily="34" charset="-122"/>
              </a:rPr>
              <a:t>该患者应摄取哪类饮食？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b="1">
                <a:solidFill>
                  <a:schemeClr val="hlink"/>
                </a:solidFill>
                <a:ea typeface="微软雅黑" pitchFamily="34" charset="-122"/>
              </a:rPr>
              <a:t>配制该类饮食时应注意什么？</a:t>
            </a:r>
            <a:endParaRPr lang="en-US" altLang="zh-CN" b="1">
              <a:solidFill>
                <a:schemeClr val="hlink"/>
              </a:solidFill>
              <a:ea typeface="微软雅黑" pitchFamily="34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>
              <a:solidFill>
                <a:schemeClr val="hlink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01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224472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第十五章</a:t>
            </a:r>
            <a:endParaRPr lang="en-US" altLang="zh-CN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  食  护  理</a:t>
            </a:r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05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医院饮食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29707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管饲饮食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09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出入液量记录法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4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54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病区的饮食护理</a:t>
            </a:r>
          </a:p>
        </p:txBody>
      </p:sp>
      <p:sp>
        <p:nvSpPr>
          <p:cNvPr id="31755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患者营养与饮食的评估内容</a:t>
            </a:r>
          </a:p>
        </p:txBody>
      </p:sp>
      <p:sp>
        <p:nvSpPr>
          <p:cNvPr id="31756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患者营养与饮食的护理措施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7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饮食护理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2112963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一、病区的饮食管理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二、评估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935538" y="51339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三、饮食护理措施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2"/>
          <p:cNvGrpSpPr/>
          <p:nvPr/>
        </p:nvGrpSpPr>
        <p:grpSpPr bwMode="auto">
          <a:xfrm>
            <a:off x="892175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16" name="文本框 25"/>
          <p:cNvSpPr txBox="1">
            <a:spLocks noChangeArrowheads="1"/>
          </p:cNvSpPr>
          <p:nvPr/>
        </p:nvSpPr>
        <p:spPr bwMode="auto">
          <a:xfrm>
            <a:off x="2028825" y="2306638"/>
            <a:ext cx="8464550" cy="2406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医生开出饮食医嘱，护士根据医嘱填写入院饮食通知单，送交营养室，并填写在病区的饮食单上，在患者的床头或床尾卡上注明饮食标记。</a:t>
            </a:r>
          </a:p>
          <a:p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</a:t>
            </a:r>
          </a:p>
          <a:p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更改饮食时，由医生开出医嘱，护士按医嘱填写饮食更改通知单或饮食停止通知单，送交营养室并协助做出相应处理。</a:t>
            </a:r>
            <a:r>
              <a:rPr lang="zh-CN" altLang="en-US" sz="24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2243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801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39179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一、病区的饮食管理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382963" y="819150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7548" name="Group 28"/>
          <p:cNvGrpSpPr/>
          <p:nvPr/>
        </p:nvGrpSpPr>
        <p:grpSpPr bwMode="auto">
          <a:xfrm>
            <a:off x="1917700" y="1397000"/>
            <a:ext cx="2633663" cy="4178300"/>
            <a:chOff x="1208" y="880"/>
            <a:chExt cx="1659" cy="2632"/>
          </a:xfrm>
        </p:grpSpPr>
        <p:sp>
          <p:nvSpPr>
            <p:cNvPr id="17" name="矩形 16"/>
            <p:cNvSpPr/>
            <p:nvPr/>
          </p:nvSpPr>
          <p:spPr>
            <a:xfrm>
              <a:off x="1208" y="1057"/>
              <a:ext cx="1659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endParaRPr>
            </a:p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微软雅黑" pitchFamily="34" charset="-122"/>
                <a:cs typeface="Tahoma" pitchFamily="34" charset="0"/>
              </a:endParaRPr>
            </a:p>
          </p:txBody>
        </p:sp>
        <p:grpSp>
          <p:nvGrpSpPr>
            <p:cNvPr id="34841" name="组合 2"/>
            <p:cNvGrpSpPr/>
            <p:nvPr/>
          </p:nvGrpSpPr>
          <p:grpSpPr bwMode="auto">
            <a:xfrm>
              <a:off x="1220" y="880"/>
              <a:ext cx="1635" cy="340"/>
              <a:chOff x="5354177" y="1987945"/>
              <a:chExt cx="2795356" cy="54027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713213" y="1987945"/>
                <a:ext cx="2078992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" name="直角三角形 20"/>
              <p:cNvSpPr/>
              <p:nvPr/>
            </p:nvSpPr>
            <p:spPr>
              <a:xfrm rot="10800000" flipH="1" flipV="1">
                <a:off x="7792206" y="1987945"/>
                <a:ext cx="357327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" name="直角三角形 27"/>
              <p:cNvSpPr/>
              <p:nvPr/>
            </p:nvSpPr>
            <p:spPr>
              <a:xfrm rot="10800000" flipV="1">
                <a:off x="5354177" y="1987945"/>
                <a:ext cx="357327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4842" name="文本框 21"/>
            <p:cNvSpPr txBox="1">
              <a:spLocks noChangeArrowheads="1"/>
            </p:cNvSpPr>
            <p:nvPr/>
          </p:nvSpPr>
          <p:spPr bwMode="auto">
            <a:xfrm>
              <a:off x="1409" y="904"/>
              <a:ext cx="1294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92D050"/>
                  </a:solidFill>
                  <a:latin typeface="微软雅黑" pitchFamily="34" charset="-122"/>
                  <a:ea typeface="微软雅黑" pitchFamily="34" charset="-122"/>
                  <a:cs typeface="Tahoma" pitchFamily="34" charset="0"/>
                </a:rPr>
                <a:t>患者一般情况</a:t>
              </a:r>
            </a:p>
          </p:txBody>
        </p:sp>
        <p:sp>
          <p:nvSpPr>
            <p:cNvPr id="34843" name="Rectangle 25"/>
            <p:cNvSpPr>
              <a:spLocks noChangeArrowheads="1"/>
            </p:cNvSpPr>
            <p:nvPr/>
          </p:nvSpPr>
          <p:spPr bwMode="auto">
            <a:xfrm>
              <a:off x="1421" y="1332"/>
              <a:ext cx="1297" cy="19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1. 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病情、意识状态、自理能力等。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2. 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吞咽功能、咀嚼能力、口腔疾患 。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3. 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有无餐前、餐中用药；有无特殊治疗与检查。</a:t>
              </a:r>
            </a:p>
          </p:txBody>
        </p:sp>
      </p:grpSp>
      <p:grpSp>
        <p:nvGrpSpPr>
          <p:cNvPr id="107549" name="Group 29"/>
          <p:cNvGrpSpPr/>
          <p:nvPr/>
        </p:nvGrpSpPr>
        <p:grpSpPr bwMode="auto">
          <a:xfrm>
            <a:off x="4735513" y="1397000"/>
            <a:ext cx="2633662" cy="4178300"/>
            <a:chOff x="2983" y="880"/>
            <a:chExt cx="1659" cy="2632"/>
          </a:xfrm>
        </p:grpSpPr>
        <p:sp>
          <p:nvSpPr>
            <p:cNvPr id="25" name="矩形 24"/>
            <p:cNvSpPr/>
            <p:nvPr/>
          </p:nvSpPr>
          <p:spPr>
            <a:xfrm>
              <a:off x="2983" y="1057"/>
              <a:ext cx="1659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5000"/>
                </a:lnSpc>
                <a:spcBef>
                  <a:spcPct val="50000"/>
                </a:spcBef>
                <a:defRPr/>
              </a:pPr>
              <a:endPara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endParaRPr>
            </a:p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微软雅黑" pitchFamily="34" charset="-122"/>
                <a:cs typeface="Tahoma" pitchFamily="34" charset="0"/>
              </a:endParaRPr>
            </a:p>
          </p:txBody>
        </p:sp>
        <p:grpSp>
          <p:nvGrpSpPr>
            <p:cNvPr id="34834" name="组合 26"/>
            <p:cNvGrpSpPr/>
            <p:nvPr/>
          </p:nvGrpSpPr>
          <p:grpSpPr bwMode="auto">
            <a:xfrm>
              <a:off x="2995" y="880"/>
              <a:ext cx="1635" cy="340"/>
              <a:chOff x="5354177" y="1987945"/>
              <a:chExt cx="2795356" cy="54027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5713214" y="1987945"/>
                <a:ext cx="2078993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直角三角形 29"/>
              <p:cNvSpPr/>
              <p:nvPr/>
            </p:nvSpPr>
            <p:spPr>
              <a:xfrm rot="10800000" flipH="1" flipV="1">
                <a:off x="779220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" name="直角三角形 30"/>
              <p:cNvSpPr/>
              <p:nvPr/>
            </p:nvSpPr>
            <p:spPr>
              <a:xfrm rot="10800000" flipV="1">
                <a:off x="5354177" y="1987945"/>
                <a:ext cx="357326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4835" name="文本框 31"/>
            <p:cNvSpPr txBox="1">
              <a:spLocks noChangeArrowheads="1"/>
            </p:cNvSpPr>
            <p:nvPr/>
          </p:nvSpPr>
          <p:spPr bwMode="auto">
            <a:xfrm>
              <a:off x="3204" y="908"/>
              <a:ext cx="1360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92D050"/>
                  </a:solidFill>
                  <a:latin typeface="微软雅黑" pitchFamily="34" charset="-122"/>
                  <a:ea typeface="微软雅黑" pitchFamily="34" charset="-122"/>
                  <a:cs typeface="Tahoma" pitchFamily="34" charset="0"/>
                </a:rPr>
                <a:t>营养饮食状况</a:t>
              </a:r>
              <a:endParaRPr lang="en-US" altLang="zh-CN" sz="24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endParaRPr>
            </a:p>
          </p:txBody>
        </p:sp>
        <p:sp>
          <p:nvSpPr>
            <p:cNvPr id="34836" name="Rectangle 26"/>
            <p:cNvSpPr>
              <a:spLocks noChangeArrowheads="1"/>
            </p:cNvSpPr>
            <p:nvPr/>
          </p:nvSpPr>
          <p:spPr bwMode="auto">
            <a:xfrm>
              <a:off x="3209" y="1332"/>
              <a:ext cx="1297" cy="211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饮食：</a:t>
              </a:r>
            </a:p>
            <a:p>
              <a:pPr>
                <a:lnSpc>
                  <a:spcPct val="10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kumimoji="1" lang="zh-CN" altLang="en-US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进食情况</a:t>
              </a:r>
            </a:p>
            <a:p>
              <a:pPr>
                <a:lnSpc>
                  <a:spcPct val="10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有无</a:t>
              </a:r>
              <a:r>
                <a:rPr kumimoji="1" lang="zh-CN" altLang="en-US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特殊喜好与厌恶</a:t>
              </a:r>
            </a:p>
            <a:p>
              <a:pPr>
                <a:lnSpc>
                  <a:spcPct val="10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r>
                <a:rPr kumimoji="1" lang="zh-CN" altLang="en-US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有无食物过敏     及烟酒嗜好</a:t>
              </a:r>
            </a:p>
            <a:p>
              <a:pPr>
                <a:lnSpc>
                  <a:spcPct val="105000"/>
                </a:lnSpc>
              </a:pPr>
              <a:r>
                <a:rPr lang="zh-CN" altLang="en-US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营养：</a:t>
              </a:r>
            </a:p>
            <a:p>
              <a:pPr>
                <a:lnSpc>
                  <a:spcPct val="105000"/>
                </a:lnSpc>
              </a:pPr>
              <a:r>
                <a:rPr lang="en-US" altLang="zh-CN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1.</a:t>
              </a:r>
              <a:r>
                <a:rPr lang="zh-CN" altLang="en-US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体格检查 </a:t>
              </a:r>
            </a:p>
            <a:p>
              <a:pPr>
                <a:lnSpc>
                  <a:spcPct val="105000"/>
                </a:lnSpc>
              </a:pPr>
              <a:r>
                <a:rPr lang="en-US" altLang="zh-CN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2.</a:t>
              </a:r>
              <a:r>
                <a:rPr lang="zh-CN" altLang="en-US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人体测量 </a:t>
              </a:r>
            </a:p>
            <a:p>
              <a:pPr>
                <a:lnSpc>
                  <a:spcPct val="105000"/>
                </a:lnSpc>
              </a:pPr>
              <a:r>
                <a:rPr lang="en-US" altLang="zh-CN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  <a:sym typeface="Wingdings" pitchFamily="2" charset="2"/>
                </a:rPr>
                <a:t>3.</a:t>
              </a:r>
              <a:r>
                <a:rPr lang="zh-CN" altLang="en-US" sz="20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</a:rPr>
                <a:t>生化指标</a:t>
              </a:r>
            </a:p>
          </p:txBody>
        </p:sp>
      </p:grpSp>
      <p:grpSp>
        <p:nvGrpSpPr>
          <p:cNvPr id="107550" name="Group 30"/>
          <p:cNvGrpSpPr/>
          <p:nvPr/>
        </p:nvGrpSpPr>
        <p:grpSpPr bwMode="auto">
          <a:xfrm>
            <a:off x="7554913" y="1397000"/>
            <a:ext cx="2632075" cy="4178300"/>
            <a:chOff x="4759" y="880"/>
            <a:chExt cx="1658" cy="2632"/>
          </a:xfrm>
        </p:grpSpPr>
        <p:sp>
          <p:nvSpPr>
            <p:cNvPr id="33" name="矩形 32"/>
            <p:cNvSpPr/>
            <p:nvPr/>
          </p:nvSpPr>
          <p:spPr>
            <a:xfrm>
              <a:off x="4759" y="1057"/>
              <a:ext cx="1658" cy="245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Tahoma" pitchFamily="34" charset="0"/>
              </a:endParaRPr>
            </a:p>
          </p:txBody>
        </p:sp>
        <p:grpSp>
          <p:nvGrpSpPr>
            <p:cNvPr id="34827" name="组合 33"/>
            <p:cNvGrpSpPr/>
            <p:nvPr/>
          </p:nvGrpSpPr>
          <p:grpSpPr bwMode="auto">
            <a:xfrm>
              <a:off x="4770" y="880"/>
              <a:ext cx="1636" cy="340"/>
              <a:chOff x="5354177" y="1987945"/>
              <a:chExt cx="2795356" cy="540275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5712993" y="1987945"/>
                <a:ext cx="2079431" cy="540275"/>
              </a:xfrm>
              <a:prstGeom prst="rect">
                <a:avLst/>
              </a:prstGeom>
              <a:solidFill>
                <a:srgbClr val="3383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6" name="直角三角形 35"/>
              <p:cNvSpPr/>
              <p:nvPr/>
            </p:nvSpPr>
            <p:spPr>
              <a:xfrm rot="10800000" flipH="1" flipV="1">
                <a:off x="7792424" y="1987945"/>
                <a:ext cx="357108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7" name="直角三角形 36"/>
              <p:cNvSpPr/>
              <p:nvPr/>
            </p:nvSpPr>
            <p:spPr>
              <a:xfrm rot="10800000" flipV="1">
                <a:off x="5354176" y="1987945"/>
                <a:ext cx="357109" cy="28126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4828" name="文本框 37"/>
            <p:cNvSpPr txBox="1">
              <a:spLocks noChangeArrowheads="1"/>
            </p:cNvSpPr>
            <p:nvPr/>
          </p:nvSpPr>
          <p:spPr bwMode="auto">
            <a:xfrm>
              <a:off x="4948" y="912"/>
              <a:ext cx="1332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92D050"/>
                  </a:solidFill>
                  <a:latin typeface="微软雅黑" pitchFamily="34" charset="-122"/>
                  <a:ea typeface="微软雅黑" pitchFamily="34" charset="-122"/>
                  <a:cs typeface="Tahoma" pitchFamily="34" charset="0"/>
                </a:rPr>
                <a:t>    影响因素</a:t>
              </a:r>
            </a:p>
          </p:txBody>
        </p:sp>
        <p:sp>
          <p:nvSpPr>
            <p:cNvPr id="34829" name="Rectangle 27"/>
            <p:cNvSpPr>
              <a:spLocks noChangeArrowheads="1"/>
            </p:cNvSpPr>
            <p:nvPr/>
          </p:nvSpPr>
          <p:spPr bwMode="auto">
            <a:xfrm>
              <a:off x="4975" y="1338"/>
              <a:ext cx="1297" cy="101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生理因素      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心理因素</a:t>
              </a:r>
            </a:p>
            <a:p>
              <a:pPr>
                <a:lnSpc>
                  <a:spcPct val="125000"/>
                </a:lnSpc>
              </a:pP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社会文化因素</a:t>
              </a:r>
              <a:r>
                <a:rPr lang="zh-CN" altLang="en-US" sz="2000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en-US" altLang="zh-CN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4.</a:t>
              </a:r>
              <a:r>
                <a:rPr lang="zh-CN" altLang="en-US" sz="2000" b="1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病理因素</a:t>
              </a:r>
              <a:r>
                <a:rPr lang="zh-CN" altLang="en-US" sz="2000">
                  <a:solidFill>
                    <a:srgbClr val="0066FF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endParaRPr lang="zh-CN" altLang="en-US" sz="20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825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二、评估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2"/>
          <p:cNvGrpSpPr/>
          <p:nvPr/>
        </p:nvGrpSpPr>
        <p:grpSpPr bwMode="auto">
          <a:xfrm>
            <a:off x="892175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224338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848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39179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三、饮食护理措施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382963" y="819150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5600700" y="2125663"/>
            <a:ext cx="4503738" cy="1009650"/>
          </a:xfrm>
          <a:prstGeom prst="rect">
            <a:avLst/>
          </a:prstGeom>
          <a:noFill/>
          <a:ln w="3175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2000" b="1">
                <a:solidFill>
                  <a:schemeClr val="hlink"/>
                </a:solidFill>
                <a:ea typeface="微软雅黑" pitchFamily="34" charset="-122"/>
              </a:rPr>
              <a:t>去除干扰因素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000" b="1">
                <a:solidFill>
                  <a:schemeClr val="hlink"/>
                </a:solidFill>
                <a:ea typeface="微软雅黑" pitchFamily="34" charset="-122"/>
              </a:rPr>
              <a:t>照顾患者饮食习惯</a:t>
            </a:r>
          </a:p>
          <a:p>
            <a:pPr>
              <a:buFont typeface="Wingdings" pitchFamily="2" charset="2"/>
              <a:buChar char="u"/>
            </a:pPr>
            <a:r>
              <a:rPr lang="zh-CN" altLang="en-US" sz="2000" b="1">
                <a:solidFill>
                  <a:schemeClr val="hlink"/>
                </a:solidFill>
                <a:ea typeface="微软雅黑" pitchFamily="34" charset="-122"/>
              </a:rPr>
              <a:t>提供良好的就餐环境</a:t>
            </a: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5618163" y="3189288"/>
            <a:ext cx="4500562" cy="10541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◆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进食前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◆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进食时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◆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进食后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5600700" y="4311650"/>
            <a:ext cx="4519613" cy="1009650"/>
          </a:xfrm>
          <a:prstGeom prst="rect">
            <a:avLst/>
          </a:prstGeom>
          <a:noFill/>
          <a:ln w="3175">
            <a:solidFill>
              <a:schemeClr val="hlink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kumimoji="1"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协助患者进餐的同时进行</a:t>
            </a:r>
          </a:p>
          <a:p>
            <a:pPr>
              <a:buFont typeface="Wingdings" pitchFamily="2" charset="2"/>
              <a:buChar char="u"/>
            </a:pPr>
            <a:r>
              <a:rPr kumimoji="1"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介绍食物所含营养素及其作用。</a:t>
            </a:r>
          </a:p>
          <a:p>
            <a:pPr>
              <a:buFont typeface="Wingdings" pitchFamily="2" charset="2"/>
              <a:buChar char="u"/>
            </a:pPr>
            <a:r>
              <a:rPr kumimoji="1"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讲解需采取饮食类别的用法和意义。</a:t>
            </a:r>
          </a:p>
        </p:txBody>
      </p:sp>
      <p:sp>
        <p:nvSpPr>
          <p:cNvPr id="63498" name="AutoShape 1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795463" y="2278063"/>
            <a:ext cx="3460750" cy="685800"/>
          </a:xfrm>
          <a:prstGeom prst="roundRect">
            <a:avLst>
              <a:gd name="adj" fmla="val 16667"/>
            </a:avLst>
          </a:prstGeom>
          <a:pattFill prst="pct5">
            <a:fgClr>
              <a:schemeClr val="accent1"/>
            </a:fgClr>
            <a:bgClr>
              <a:srgbClr val="FFFFFF"/>
            </a:bgClr>
          </a:pattFill>
          <a:ln w="57150">
            <a:pattFill prst="trellis">
              <a:fgClr>
                <a:schemeClr val="hlink"/>
              </a:fgClr>
              <a:bgClr>
                <a:srgbClr val="FFFFFF"/>
              </a:bgClr>
            </a:patt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800" b="1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促进患者食欲</a:t>
            </a:r>
            <a:r>
              <a:rPr kumimoji="1"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 </a:t>
            </a:r>
          </a:p>
        </p:txBody>
      </p:sp>
      <p:sp>
        <p:nvSpPr>
          <p:cNvPr id="63499" name="AutoShape 11"/>
          <p:cNvSpPr>
            <a:spLocks noChangeArrowheads="1"/>
          </p:cNvSpPr>
          <p:nvPr/>
        </p:nvSpPr>
        <p:spPr bwMode="auto">
          <a:xfrm>
            <a:off x="1789113" y="3343275"/>
            <a:ext cx="3478212" cy="685800"/>
          </a:xfrm>
          <a:prstGeom prst="roundRect">
            <a:avLst>
              <a:gd name="adj" fmla="val 16667"/>
            </a:avLst>
          </a:prstGeom>
          <a:pattFill prst="pct5">
            <a:fgClr>
              <a:schemeClr val="accent1"/>
            </a:fgClr>
            <a:bgClr>
              <a:srgbClr val="FFFFFF"/>
            </a:bgClr>
          </a:pattFill>
          <a:ln w="57150" cmpd="thinThick">
            <a:pattFill prst="trellis">
              <a:fgClr>
                <a:schemeClr val="hlink"/>
              </a:fgClr>
              <a:bgClr>
                <a:srgbClr val="FFFFFF"/>
              </a:bgClr>
            </a:patt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800" b="1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协助患者进食</a:t>
            </a:r>
          </a:p>
        </p:txBody>
      </p:sp>
      <p:sp>
        <p:nvSpPr>
          <p:cNvPr id="63500" name="AutoShape 12" descr="5%"/>
          <p:cNvSpPr>
            <a:spLocks noChangeArrowheads="1"/>
          </p:cNvSpPr>
          <p:nvPr/>
        </p:nvSpPr>
        <p:spPr bwMode="auto">
          <a:xfrm>
            <a:off x="1765300" y="4411663"/>
            <a:ext cx="3505200" cy="762000"/>
          </a:xfrm>
          <a:prstGeom prst="roundRect">
            <a:avLst>
              <a:gd name="adj" fmla="val 16667"/>
            </a:avLst>
          </a:prstGeom>
          <a:pattFill prst="pct5">
            <a:fgClr>
              <a:schemeClr val="accent1"/>
            </a:fgClr>
            <a:bgClr>
              <a:srgbClr val="FFFFFF"/>
            </a:bgClr>
          </a:pattFill>
          <a:ln w="57150" cmpd="thinThick">
            <a:pattFill prst="trellis">
              <a:fgClr>
                <a:schemeClr val="hlink"/>
              </a:fgClr>
              <a:bgClr>
                <a:srgbClr val="FFFFFF"/>
              </a:bgClr>
            </a:pattFill>
            <a:miter lim="800000"/>
          </a:ln>
        </p:spPr>
        <p:txBody>
          <a:bodyPr wrap="none" anchor="ctr"/>
          <a:lstStyle/>
          <a:p>
            <a:pPr algn="ctr"/>
            <a:r>
              <a:rPr kumimoji="1" lang="zh-CN" altLang="en-US" sz="2800" b="1">
                <a:solidFill>
                  <a:schemeClr val="hlink"/>
                </a:solidFill>
                <a:latin typeface="楷体_GB2312" pitchFamily="49" charset="-122"/>
                <a:ea typeface="楷体_GB2312" pitchFamily="49" charset="-122"/>
              </a:rPr>
              <a:t>健康教育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nimBg="1"/>
      <p:bldP spid="63493" grpId="0" animBg="1"/>
      <p:bldP spid="63495" grpId="0" animBg="1"/>
      <p:bldP spid="63498" grpId="0" animBg="1"/>
      <p:bldP spid="63499" grpId="0" animBg="1"/>
      <p:bldP spid="6350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869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224472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第十五章</a:t>
            </a:r>
            <a:endParaRPr lang="en-US" altLang="zh-CN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  食  护  理</a:t>
            </a:r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73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医院饮食</a:t>
            </a:r>
          </a:p>
        </p:txBody>
      </p:sp>
      <p:sp>
        <p:nvSpPr>
          <p:cNvPr id="36874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管饲饮食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77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出入液量记录法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93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医院饮食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9941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948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39949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1808" name="文本框 25"/>
          <p:cNvSpPr txBox="1">
            <a:spLocks noChangeArrowheads="1"/>
          </p:cNvSpPr>
          <p:nvPr/>
        </p:nvSpPr>
        <p:spPr bwMode="auto">
          <a:xfrm>
            <a:off x="1035050" y="2535238"/>
            <a:ext cx="2838450" cy="237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ts val="2400"/>
              </a:lnSpc>
              <a:spcBef>
                <a:spcPct val="50000"/>
              </a:spcBef>
              <a:defRPr/>
            </a:pPr>
            <a:r>
              <a:rPr lang="zh-CN" altLang="en-US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患者，女，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岁，因“脑出血”入院。入院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天一直处于昏迷状态，生命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体征稳定，心神功能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良好。遵医嘱给予鼻饲饮食。</a:t>
            </a:r>
          </a:p>
          <a:p>
            <a:pPr algn="just">
              <a:lnSpc>
                <a:spcPts val="2400"/>
              </a:lnSpc>
              <a:spcBef>
                <a:spcPct val="50000"/>
              </a:spcBef>
              <a:defRPr/>
            </a:pP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1809" name="文本框 26"/>
          <p:cNvSpPr txBox="1">
            <a:spLocks noChangeArrowheads="1"/>
          </p:cNvSpPr>
          <p:nvPr/>
        </p:nvSpPr>
        <p:spPr bwMode="auto">
          <a:xfrm>
            <a:off x="8434388" y="2187575"/>
            <a:ext cx="2838450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000" dirty="0">
                <a:solidFill>
                  <a:schemeClr val="hlink"/>
                </a:solidFill>
                <a:ea typeface="微软雅黑" pitchFamily="34" charset="-122"/>
              </a:rPr>
              <a:t>◆</a:t>
            </a:r>
            <a:r>
              <a:rPr lang="zh-CN" altLang="en-US" sz="2000" b="1" dirty="0">
                <a:solidFill>
                  <a:schemeClr val="hlink"/>
                </a:solidFill>
                <a:ea typeface="微软雅黑" pitchFamily="34" charset="-122"/>
              </a:rPr>
              <a:t>对该患者插管需特别注意什么？怎样才能顺利进入？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9" name="Text Box 5"/>
          <p:cNvSpPr txBox="1">
            <a:spLocks noChangeArrowheads="1"/>
          </p:cNvSpPr>
          <p:nvPr/>
        </p:nvSpPr>
        <p:spPr bwMode="auto">
          <a:xfrm>
            <a:off x="8440738" y="3281363"/>
            <a:ext cx="2817812" cy="1235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20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◆</a:t>
            </a:r>
            <a:r>
              <a:rPr lang="zh-CN" altLang="en-US" sz="2000" b="1">
                <a:solidFill>
                  <a:schemeClr val="hlink"/>
                </a:solidFill>
                <a:ea typeface="微软雅黑" pitchFamily="34" charset="-122"/>
              </a:rPr>
              <a:t>鼻饲液的温度、量、间隔时间？灌注食物时注意什么？</a:t>
            </a:r>
            <a:endParaRPr lang="en-US" altLang="zh-CN" sz="2000" b="1">
              <a:solidFill>
                <a:schemeClr val="hlink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18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18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15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22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患者管饲饮食的方法</a:t>
            </a:r>
          </a:p>
        </p:txBody>
      </p:sp>
      <p:sp>
        <p:nvSpPr>
          <p:cNvPr id="38923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常用管饲饮食</a:t>
            </a:r>
          </a:p>
        </p:txBody>
      </p:sp>
      <p:sp>
        <p:nvSpPr>
          <p:cNvPr id="38924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熟练掌握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鼻饲法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0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医院饮食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0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1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2151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280" name="文本框 25"/>
          <p:cNvSpPr txBox="1">
            <a:spLocks noChangeArrowheads="1"/>
          </p:cNvSpPr>
          <p:nvPr/>
        </p:nvSpPr>
        <p:spPr bwMode="auto">
          <a:xfrm>
            <a:off x="1035050" y="2535238"/>
            <a:ext cx="2838450" cy="2563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患者，女，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50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岁，因“肝硬化并发上消化道出血”入院。目前患者出血已控制，查体：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T 36.3℃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P 60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分，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R 28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分，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BP 82/60mmHg,Hb 1.4mmol/L,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拟于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天后行硬化剂治疗。</a:t>
            </a:r>
          </a:p>
        </p:txBody>
      </p:sp>
      <p:sp>
        <p:nvSpPr>
          <p:cNvPr id="139281" name="文本框 26"/>
          <p:cNvSpPr txBox="1">
            <a:spLocks noChangeArrowheads="1"/>
          </p:cNvSpPr>
          <p:nvPr/>
        </p:nvSpPr>
        <p:spPr bwMode="auto">
          <a:xfrm>
            <a:off x="8434388" y="2482850"/>
            <a:ext cx="2838450" cy="1739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b="1">
                <a:solidFill>
                  <a:schemeClr val="hlink"/>
                </a:solidFill>
                <a:ea typeface="微软雅黑" pitchFamily="34" charset="-122"/>
              </a:rPr>
              <a:t>该患者应摄取哪类饮食？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b="1">
                <a:solidFill>
                  <a:schemeClr val="hlink"/>
                </a:solidFill>
                <a:ea typeface="微软雅黑" pitchFamily="34" charset="-122"/>
              </a:rPr>
              <a:t>配制该类饮食时应注意什么？</a:t>
            </a:r>
            <a:endParaRPr lang="en-US" altLang="zh-CN" b="1">
              <a:solidFill>
                <a:schemeClr val="hlink"/>
              </a:solidFill>
              <a:ea typeface="微软雅黑" pitchFamily="34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zh-CN" altLang="en-US">
              <a:solidFill>
                <a:schemeClr val="hlink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9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8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6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饮食护理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2436813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一、应用方法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二、常用的管饲饮食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5359400" y="51339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三、鼻饲法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2468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964" name="文本框 25"/>
          <p:cNvSpPr txBox="1">
            <a:spLocks noChangeArrowheads="1"/>
          </p:cNvSpPr>
          <p:nvPr/>
        </p:nvSpPr>
        <p:spPr bwMode="auto">
          <a:xfrm>
            <a:off x="2332038" y="2389188"/>
            <a:ext cx="7458075" cy="2530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 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胃内管饲：</a:t>
            </a:r>
          </a:p>
          <a:p>
            <a:pPr eaLnBrk="0" hangingPunct="0"/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                 鼻饲管、食管造瘘、胃造瘘管等。</a:t>
            </a: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eaLnBrk="0" hangingPunct="0"/>
            <a:endParaRPr lang="en-US" altLang="zh-CN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肠内</a:t>
            </a:r>
            <a:r>
              <a:rPr lang="zh-CN" altLang="en-US" sz="2800" b="1">
                <a:solidFill>
                  <a:srgbClr val="0066FF"/>
                </a:solidFill>
                <a:ea typeface="微软雅黑" pitchFamily="34" charset="-122"/>
              </a:rPr>
              <a:t>管饲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                  短期→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鼻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十二指肠或鼻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空肠置管</a:t>
            </a:r>
            <a:r>
              <a:rPr lang="zh-CN" altLang="en-US" sz="24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4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                       长期→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可经空肠造瘘</a:t>
            </a:r>
            <a:r>
              <a:rPr lang="zh-CN" altLang="en-US" sz="24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3103563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993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一、应用方法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2257425" y="819150"/>
            <a:ext cx="855663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577850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702468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988" name="文本框 25"/>
          <p:cNvSpPr txBox="1">
            <a:spLocks noChangeArrowheads="1"/>
          </p:cNvSpPr>
          <p:nvPr/>
        </p:nvSpPr>
        <p:spPr bwMode="auto">
          <a:xfrm>
            <a:off x="1773238" y="2201863"/>
            <a:ext cx="8786812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混合奶 ：</a:t>
            </a: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</a:rPr>
              <a:t>由牛奶、豆浆、鸡蛋、糖、盐等混合加工而成。</a:t>
            </a:r>
          </a:p>
          <a:p>
            <a:pPr marL="342900" indent="-342900">
              <a:lnSpc>
                <a:spcPct val="110000"/>
              </a:lnSpc>
            </a:pPr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</a:rPr>
              <a:t>                      </a:t>
            </a:r>
            <a:r>
              <a:rPr lang="zh-CN" altLang="en-US" sz="2400" b="1">
                <a:solidFill>
                  <a:srgbClr val="FF0000"/>
                </a:solidFill>
                <a:ea typeface="微软雅黑" pitchFamily="34" charset="-122"/>
              </a:rPr>
              <a:t>适用于需进高蛋白饮食者。</a:t>
            </a:r>
            <a:endParaRPr lang="zh-CN" altLang="en-US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10000"/>
              </a:lnSpc>
            </a:pP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800" b="1">
                <a:solidFill>
                  <a:schemeClr val="hlink"/>
                </a:solidFill>
                <a:ea typeface="微软雅黑" pitchFamily="34" charset="-122"/>
              </a:rPr>
              <a:t>匀浆膳</a:t>
            </a:r>
            <a:r>
              <a:rPr lang="zh-CN" altLang="en-US"/>
              <a:t> 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由天然食物经粉碎后搅拌而成。</a:t>
            </a:r>
          </a:p>
          <a:p>
            <a:pPr marL="342900" indent="-342900">
              <a:lnSpc>
                <a:spcPct val="11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             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适用于肠道功能正常者。</a:t>
            </a:r>
            <a:r>
              <a:rPr lang="zh-CN" altLang="en-US" sz="24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4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10000"/>
              </a:lnSpc>
            </a:pPr>
            <a:r>
              <a:rPr lang="en-US" altLang="zh-CN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要素饮食 ：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是一种化学精制食物，</a:t>
            </a: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不需消化或很少消化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即</a:t>
            </a:r>
          </a:p>
          <a:p>
            <a:pPr marL="342900" indent="-342900">
              <a:lnSpc>
                <a:spcPct val="11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                 可吸收，营养全 面，改善患者营养状况，达到</a:t>
            </a:r>
          </a:p>
          <a:p>
            <a:pPr marL="342900" indent="-342900">
              <a:lnSpc>
                <a:spcPct val="11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                 辅助治疗的目的。</a:t>
            </a: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1592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017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394652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二、常用的管饲饮食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319463" y="819150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577850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26479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03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三、鼻饲法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806575" y="83661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404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4041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定  义</a:t>
            </a:r>
          </a:p>
        </p:txBody>
      </p:sp>
      <p:sp>
        <p:nvSpPr>
          <p:cNvPr id="199683" name="Rectangle 3"/>
          <p:cNvSpPr>
            <a:spLocks noRot="1" noChangeArrowheads="1"/>
          </p:cNvSpPr>
          <p:nvPr/>
        </p:nvSpPr>
        <p:spPr bwMode="auto">
          <a:xfrm>
            <a:off x="1289050" y="2133600"/>
            <a:ext cx="6913563" cy="4905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sz="2800" b="1">
                <a:solidFill>
                  <a:srgbClr val="0066FF"/>
                </a:solidFill>
                <a:latin typeface="Verdana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鼻饲法</a:t>
            </a:r>
            <a:r>
              <a:rPr lang="zh-CN" altLang="en-US" sz="2800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2800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endParaRPr lang="zh-CN" altLang="en-US" sz="28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endParaRPr lang="zh-CN" altLang="en-US" sz="2400" b="1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3019" name="Rectangle 16"/>
          <p:cNvSpPr>
            <a:spLocks noChangeArrowheads="1"/>
          </p:cNvSpPr>
          <p:nvPr/>
        </p:nvSpPr>
        <p:spPr bwMode="auto">
          <a:xfrm>
            <a:off x="1636713" y="2571750"/>
            <a:ext cx="9931400" cy="264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chemeClr val="hlink"/>
                </a:solidFill>
                <a:ea typeface="微软雅黑" pitchFamily="34" charset="-122"/>
              </a:rPr>
              <a:t>将胃管经一侧鼻腔插入胃内，从管内灌注流质饮食、水及药物的方法。</a:t>
            </a:r>
          </a:p>
          <a:p>
            <a:endParaRPr lang="zh-CN" altLang="en-US" sz="2400" b="1">
              <a:solidFill>
                <a:schemeClr val="hlink"/>
              </a:solidFill>
              <a:ea typeface="微软雅黑" pitchFamily="34" charset="-122"/>
            </a:endParaRPr>
          </a:p>
          <a:p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适用于：</a:t>
            </a:r>
          </a:p>
          <a:p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不能经口进食者，如昏迷、口腔疾患、口腔手术后、某些肿瘤、食管狭窄、高位食管气管瘘的患者，对牙关紧闭（如破伤风）、拒绝进食、行冬眠治疗、早产儿和病情危重的婴幼儿以及其它手术不能由口腔进食的患者</a:t>
            </a:r>
            <a:r>
              <a:rPr lang="zh-CN" altLang="en-US" sz="24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506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5062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目  的</a:t>
            </a:r>
          </a:p>
        </p:txBody>
      </p:sp>
      <p:sp>
        <p:nvSpPr>
          <p:cNvPr id="45063" name="Rectangle 3"/>
          <p:cNvSpPr>
            <a:spLocks noRot="1" noChangeArrowheads="1"/>
          </p:cNvSpPr>
          <p:nvPr/>
        </p:nvSpPr>
        <p:spPr bwMode="auto">
          <a:xfrm>
            <a:off x="1687513" y="2605088"/>
            <a:ext cx="8770937" cy="490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 eaLnBrk="0" hangingPunct="0">
              <a:lnSpc>
                <a:spcPct val="155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chemeClr val="hlink"/>
                </a:solidFill>
                <a:ea typeface="微软雅黑" pitchFamily="34" charset="-122"/>
              </a:rPr>
              <a:t>        供给不能经口进食的患者流质饮食、水及药物，以维持患者的营养和治疗的需要。</a:t>
            </a: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hangingPunct="0">
              <a:lnSpc>
                <a:spcPct val="155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800" b="1">
              <a:solidFill>
                <a:schemeClr val="hlink"/>
              </a:solidFill>
              <a:latin typeface="楷体_GB2312" pitchFamily="49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26479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806575" y="83661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506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三、鼻饲法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6085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6086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操作程序</a:t>
            </a:r>
          </a:p>
        </p:txBody>
      </p:sp>
      <p:sp>
        <p:nvSpPr>
          <p:cNvPr id="46087" name="Rectangle 3"/>
          <p:cNvSpPr>
            <a:spLocks noRot="1" noChangeArrowheads="1"/>
          </p:cNvSpPr>
          <p:nvPr/>
        </p:nvSpPr>
        <p:spPr bwMode="auto">
          <a:xfrm>
            <a:off x="1762125" y="2254250"/>
            <a:ext cx="8770938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/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．评估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     ♦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患者的病情、意识状态及营养状况。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     ♦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患者的心理反应及合作程度，以往是否接受过类似治疗，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 对插入胃管是否紧张，是否了解鼻饲的目的及配合方法，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 能否主动配合。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     ♦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患者有无鼻中隔弯曲、鼻腔息肉，鼻腔黏膜有无肿胀及损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 伤，食管及胃的情况等。</a:t>
            </a:r>
          </a:p>
          <a:p>
            <a:pPr marL="342900" indent="-342900" eaLnBrk="0" hangingPunct="0">
              <a:lnSpc>
                <a:spcPct val="155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4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26479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806575" y="83661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6090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三、鼻饲法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7109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7110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操作程序</a:t>
            </a:r>
          </a:p>
        </p:txBody>
      </p:sp>
      <p:sp>
        <p:nvSpPr>
          <p:cNvPr id="47111" name="Rectangle 3"/>
          <p:cNvSpPr>
            <a:spLocks noRot="1" noChangeArrowheads="1"/>
          </p:cNvSpPr>
          <p:nvPr/>
        </p:nvSpPr>
        <p:spPr bwMode="auto">
          <a:xfrm>
            <a:off x="1095375" y="2025650"/>
            <a:ext cx="8770938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/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．计划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     </a:t>
            </a:r>
            <a:endParaRPr lang="zh-CN" altLang="en-US" sz="24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26479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806575" y="83661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711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三、鼻饲法</a:t>
            </a:r>
          </a:p>
        </p:txBody>
      </p:sp>
      <p:pic>
        <p:nvPicPr>
          <p:cNvPr id="156688" name="Picture 20" descr="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3413" y="2130425"/>
            <a:ext cx="2854325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689" name="Picture 21" descr="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4463" y="2143125"/>
            <a:ext cx="28511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621088" y="4787900"/>
            <a:ext cx="5567362" cy="447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zh-CN" altLang="en-US" sz="2800" b="1">
                <a:solidFill>
                  <a:schemeClr val="hlink"/>
                </a:solidFill>
                <a:ea typeface="微软雅黑" pitchFamily="34" charset="-122"/>
              </a:rPr>
              <a:t>流质饮食</a:t>
            </a:r>
            <a:r>
              <a:rPr lang="zh-CN" altLang="en-US" sz="3200" b="1">
                <a:effectLst>
                  <a:outerShdw blurRad="38100" dist="38100" dir="2700000" algn="tl">
                    <a:srgbClr val="FFFFFF"/>
                  </a:outerShdw>
                </a:effectLst>
                <a:ea typeface="楷体_GB2312" pitchFamily="49" charset="-122"/>
              </a:rPr>
              <a:t>：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200ml,38-40</a:t>
            </a:r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6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6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1281" name="Picture 17" descr="IMG_54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2463" y="2030413"/>
            <a:ext cx="4140200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3" name="Picture 19" descr="IMG_54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0" y="2030413"/>
            <a:ext cx="4259263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9" name="Picture 25" descr="IMG_54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6888" y="2036763"/>
            <a:ext cx="4257675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1" name="Picture 27" descr="IMG_545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9588" y="1998663"/>
            <a:ext cx="4316412" cy="32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7754" name="Group 58"/>
          <p:cNvGrpSpPr/>
          <p:nvPr/>
        </p:nvGrpSpPr>
        <p:grpSpPr bwMode="auto">
          <a:xfrm>
            <a:off x="4816475" y="2447925"/>
            <a:ext cx="6535738" cy="2906713"/>
            <a:chOff x="6421" y="1082"/>
            <a:chExt cx="4117" cy="1895"/>
          </a:xfrm>
        </p:grpSpPr>
        <p:sp>
          <p:nvSpPr>
            <p:cNvPr id="48160" name="Rectangle 32"/>
            <p:cNvSpPr>
              <a:spLocks noChangeArrowheads="1"/>
            </p:cNvSpPr>
            <p:nvPr/>
          </p:nvSpPr>
          <p:spPr bwMode="auto">
            <a:xfrm>
              <a:off x="8365" y="2114"/>
              <a:ext cx="2095" cy="8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①嘱病人张口，检查胃管是否盘在口中，若是，立即拔出</a:t>
              </a:r>
            </a:p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②护士暂停插管，嘱病人深呼吸，放松全身</a:t>
              </a:r>
            </a:p>
          </p:txBody>
        </p:sp>
        <p:sp>
          <p:nvSpPr>
            <p:cNvPr id="48161" name="Rectangle 33"/>
            <p:cNvSpPr>
              <a:spLocks noChangeArrowheads="1"/>
            </p:cNvSpPr>
            <p:nvPr/>
          </p:nvSpPr>
          <p:spPr bwMode="auto">
            <a:xfrm>
              <a:off x="7037" y="1752"/>
              <a:ext cx="1920" cy="12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①插入口腔</a:t>
              </a:r>
            </a:p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②碰到食管的狭窄处</a:t>
              </a:r>
            </a:p>
          </p:txBody>
        </p:sp>
        <p:sp>
          <p:nvSpPr>
            <p:cNvPr id="48162" name="Rectangle 34"/>
            <p:cNvSpPr>
              <a:spLocks noChangeArrowheads="1"/>
            </p:cNvSpPr>
            <p:nvPr/>
          </p:nvSpPr>
          <p:spPr bwMode="auto">
            <a:xfrm>
              <a:off x="6421" y="1770"/>
              <a:ext cx="960" cy="12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插入不畅</a:t>
              </a:r>
            </a:p>
          </p:txBody>
        </p:sp>
        <p:sp>
          <p:nvSpPr>
            <p:cNvPr id="48163" name="Rectangle 35"/>
            <p:cNvSpPr>
              <a:spLocks noChangeArrowheads="1"/>
            </p:cNvSpPr>
            <p:nvPr/>
          </p:nvSpPr>
          <p:spPr bwMode="auto">
            <a:xfrm>
              <a:off x="8386" y="1789"/>
              <a:ext cx="1480" cy="3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立即拔出胃管</a:t>
              </a:r>
            </a:p>
          </p:txBody>
        </p:sp>
        <p:sp>
          <p:nvSpPr>
            <p:cNvPr id="48164" name="Rectangle 36"/>
            <p:cNvSpPr>
              <a:spLocks noChangeArrowheads="1"/>
            </p:cNvSpPr>
            <p:nvPr/>
          </p:nvSpPr>
          <p:spPr bwMode="auto">
            <a:xfrm>
              <a:off x="7039" y="1788"/>
              <a:ext cx="1338" cy="42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①护士：如解释不当</a:t>
              </a:r>
            </a:p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②病人：配合不好</a:t>
              </a:r>
            </a:p>
          </p:txBody>
        </p:sp>
        <p:sp>
          <p:nvSpPr>
            <p:cNvPr id="48165" name="Rectangle 37"/>
            <p:cNvSpPr>
              <a:spLocks noChangeArrowheads="1"/>
            </p:cNvSpPr>
            <p:nvPr/>
          </p:nvSpPr>
          <p:spPr bwMode="auto">
            <a:xfrm>
              <a:off x="6422" y="1789"/>
              <a:ext cx="704" cy="4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误入气管</a:t>
              </a:r>
            </a:p>
          </p:txBody>
        </p:sp>
        <p:sp>
          <p:nvSpPr>
            <p:cNvPr id="48166" name="Rectangle 38"/>
            <p:cNvSpPr>
              <a:spLocks noChangeArrowheads="1"/>
            </p:cNvSpPr>
            <p:nvPr/>
          </p:nvSpPr>
          <p:spPr bwMode="auto">
            <a:xfrm>
              <a:off x="8378" y="1361"/>
              <a:ext cx="2160" cy="5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护士暂停插管，嘱病人</a:t>
              </a:r>
            </a:p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深呼吸，放松全身</a:t>
              </a:r>
            </a:p>
          </p:txBody>
        </p:sp>
        <p:sp>
          <p:nvSpPr>
            <p:cNvPr id="48167" name="Rectangle 39"/>
            <p:cNvSpPr>
              <a:spLocks noChangeArrowheads="1"/>
            </p:cNvSpPr>
            <p:nvPr/>
          </p:nvSpPr>
          <p:spPr bwMode="auto">
            <a:xfrm>
              <a:off x="7050" y="1356"/>
              <a:ext cx="1920" cy="5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胃管刺激鼻咽部，通</a:t>
              </a:r>
            </a:p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过神经反射引起</a:t>
              </a:r>
            </a:p>
          </p:txBody>
        </p:sp>
        <p:sp>
          <p:nvSpPr>
            <p:cNvPr id="48168" name="Rectangle 40"/>
            <p:cNvSpPr>
              <a:spLocks noChangeArrowheads="1"/>
            </p:cNvSpPr>
            <p:nvPr/>
          </p:nvSpPr>
          <p:spPr bwMode="auto">
            <a:xfrm>
              <a:off x="6432" y="1362"/>
              <a:ext cx="960" cy="5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chemeClr val="hlink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恶心呕吐</a:t>
              </a:r>
            </a:p>
          </p:txBody>
        </p:sp>
        <p:sp>
          <p:nvSpPr>
            <p:cNvPr id="48169" name="Rectangle 41"/>
            <p:cNvSpPr>
              <a:spLocks noChangeArrowheads="1"/>
            </p:cNvSpPr>
            <p:nvPr/>
          </p:nvSpPr>
          <p:spPr bwMode="auto">
            <a:xfrm>
              <a:off x="8021" y="1112"/>
              <a:ext cx="2160" cy="3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algn="ctr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处    理</a:t>
              </a:r>
            </a:p>
          </p:txBody>
        </p:sp>
        <p:sp>
          <p:nvSpPr>
            <p:cNvPr id="48170" name="Rectangle 42"/>
            <p:cNvSpPr>
              <a:spLocks noChangeArrowheads="1"/>
            </p:cNvSpPr>
            <p:nvPr/>
          </p:nvSpPr>
          <p:spPr bwMode="auto">
            <a:xfrm>
              <a:off x="6613" y="1118"/>
              <a:ext cx="1920" cy="3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marL="228600" indent="-228600" algn="ctr" eaLnBrk="0" hangingPunct="0">
                <a:lnSpc>
                  <a:spcPct val="90000"/>
                </a:lnSpc>
                <a:buFont typeface="Arial" charset="0"/>
                <a:buNone/>
              </a:pPr>
              <a:r>
                <a:rPr lang="zh-CN" altLang="en-US" sz="16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原    因</a:t>
              </a:r>
            </a:p>
          </p:txBody>
        </p:sp>
        <p:sp>
          <p:nvSpPr>
            <p:cNvPr id="48171" name="Rectangle 43"/>
            <p:cNvSpPr>
              <a:spLocks noChangeArrowheads="1"/>
            </p:cNvSpPr>
            <p:nvPr/>
          </p:nvSpPr>
          <p:spPr bwMode="auto">
            <a:xfrm>
              <a:off x="6421" y="1100"/>
              <a:ext cx="960" cy="3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None/>
              </a:pPr>
              <a:endParaRPr lang="zh-CN" altLang="en-US" sz="160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172" name="Line 44"/>
            <p:cNvSpPr>
              <a:spLocks noChangeShapeType="1"/>
            </p:cNvSpPr>
            <p:nvPr/>
          </p:nvSpPr>
          <p:spPr bwMode="auto">
            <a:xfrm>
              <a:off x="6427" y="1089"/>
              <a:ext cx="3951" cy="0"/>
            </a:xfrm>
            <a:prstGeom prst="line">
              <a:avLst/>
            </a:prstGeom>
            <a:noFill/>
            <a:ln w="12700" cap="rnd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3" name="Line 45"/>
            <p:cNvSpPr>
              <a:spLocks noChangeShapeType="1"/>
            </p:cNvSpPr>
            <p:nvPr/>
          </p:nvSpPr>
          <p:spPr bwMode="auto">
            <a:xfrm>
              <a:off x="6427" y="2819"/>
              <a:ext cx="3940" cy="6"/>
            </a:xfrm>
            <a:prstGeom prst="line">
              <a:avLst/>
            </a:prstGeom>
            <a:noFill/>
            <a:ln w="12700" cap="rnd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4" name="Line 46"/>
            <p:cNvSpPr>
              <a:spLocks noChangeShapeType="1"/>
            </p:cNvSpPr>
            <p:nvPr/>
          </p:nvSpPr>
          <p:spPr bwMode="auto">
            <a:xfrm>
              <a:off x="6421" y="1100"/>
              <a:ext cx="6" cy="1720"/>
            </a:xfrm>
            <a:prstGeom prst="line">
              <a:avLst/>
            </a:prstGeom>
            <a:noFill/>
            <a:ln w="9525" cap="rnd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5" name="Line 47"/>
            <p:cNvSpPr>
              <a:spLocks noChangeShapeType="1"/>
            </p:cNvSpPr>
            <p:nvPr/>
          </p:nvSpPr>
          <p:spPr bwMode="auto">
            <a:xfrm flipH="1">
              <a:off x="10361" y="1090"/>
              <a:ext cx="0" cy="1731"/>
            </a:xfrm>
            <a:prstGeom prst="line">
              <a:avLst/>
            </a:prstGeom>
            <a:noFill/>
            <a:ln w="9525" cap="rnd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6" name="Line 48"/>
            <p:cNvSpPr>
              <a:spLocks noChangeShapeType="1"/>
            </p:cNvSpPr>
            <p:nvPr/>
          </p:nvSpPr>
          <p:spPr bwMode="auto">
            <a:xfrm flipV="1">
              <a:off x="6421" y="1455"/>
              <a:ext cx="3928" cy="11"/>
            </a:xfrm>
            <a:prstGeom prst="line">
              <a:avLst/>
            </a:prstGeom>
            <a:noFill/>
            <a:ln w="12700" cap="rnd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7" name="Line 49"/>
            <p:cNvSpPr>
              <a:spLocks noChangeShapeType="1"/>
            </p:cNvSpPr>
            <p:nvPr/>
          </p:nvSpPr>
          <p:spPr bwMode="auto">
            <a:xfrm flipH="1">
              <a:off x="7050" y="1100"/>
              <a:ext cx="6" cy="1726"/>
            </a:xfrm>
            <a:prstGeom prst="line">
              <a:avLst/>
            </a:prstGeom>
            <a:noFill/>
            <a:ln w="9525" cap="rnd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8" name="Line 50"/>
            <p:cNvSpPr>
              <a:spLocks noChangeShapeType="1"/>
            </p:cNvSpPr>
            <p:nvPr/>
          </p:nvSpPr>
          <p:spPr bwMode="auto">
            <a:xfrm flipH="1">
              <a:off x="8376" y="1082"/>
              <a:ext cx="12" cy="1744"/>
            </a:xfrm>
            <a:prstGeom prst="line">
              <a:avLst/>
            </a:prstGeom>
            <a:noFill/>
            <a:ln w="9525" cap="rnd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79" name="Line 51"/>
            <p:cNvSpPr>
              <a:spLocks noChangeShapeType="1"/>
            </p:cNvSpPr>
            <p:nvPr/>
          </p:nvSpPr>
          <p:spPr bwMode="auto">
            <a:xfrm flipV="1">
              <a:off x="6444" y="1818"/>
              <a:ext cx="3912" cy="6"/>
            </a:xfrm>
            <a:prstGeom prst="line">
              <a:avLst/>
            </a:prstGeom>
            <a:noFill/>
            <a:ln w="9525" cap="rnd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80" name="Line 52"/>
            <p:cNvSpPr>
              <a:spLocks noChangeShapeType="1"/>
            </p:cNvSpPr>
            <p:nvPr/>
          </p:nvSpPr>
          <p:spPr bwMode="auto">
            <a:xfrm>
              <a:off x="6422" y="2180"/>
              <a:ext cx="3957" cy="0"/>
            </a:xfrm>
            <a:prstGeom prst="line">
              <a:avLst/>
            </a:prstGeom>
            <a:noFill/>
            <a:ln w="9525" cap="rnd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8138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8139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操作程序</a:t>
            </a:r>
          </a:p>
        </p:txBody>
      </p:sp>
      <p:sp>
        <p:nvSpPr>
          <p:cNvPr id="48140" name="Rectangle 3"/>
          <p:cNvSpPr>
            <a:spLocks noRot="1" noChangeArrowheads="1"/>
          </p:cNvSpPr>
          <p:nvPr/>
        </p:nvSpPr>
        <p:spPr bwMode="auto">
          <a:xfrm>
            <a:off x="1095375" y="1930400"/>
            <a:ext cx="1741488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/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．实施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     </a:t>
            </a:r>
            <a:endParaRPr lang="zh-CN" altLang="en-US" sz="24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26479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806575" y="83661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14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三、鼻饲法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08050" y="2443163"/>
            <a:ext cx="2447925" cy="649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 anchor="ctr"/>
          <a:lstStyle/>
          <a:p>
            <a:pPr algn="ctr"/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插 管</a:t>
            </a:r>
          </a:p>
        </p:txBody>
      </p:sp>
      <p:sp>
        <p:nvSpPr>
          <p:cNvPr id="114701" name="Rectangle 13"/>
          <p:cNvSpPr>
            <a:spLocks noChangeArrowheads="1"/>
          </p:cNvSpPr>
          <p:nvPr/>
        </p:nvSpPr>
        <p:spPr bwMode="auto">
          <a:xfrm>
            <a:off x="3143250" y="1997075"/>
            <a:ext cx="3024188" cy="3230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核对解释</a:t>
            </a:r>
            <a:endParaRPr kumimoji="1" lang="zh-CN" altLang="en-US" b="1">
              <a:solidFill>
                <a:schemeClr val="hlink"/>
              </a:solidFill>
              <a:latin typeface="Tahoma" pitchFamily="34" charset="0"/>
              <a:ea typeface="微软雅黑" pitchFamily="34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安置体位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润滑测量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插入胃管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确认位置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固定胃管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灌注食物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处理末端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整理嘱咐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◆</a:t>
            </a:r>
            <a:r>
              <a:rPr lang="zh-CN" altLang="en-US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观察记录</a:t>
            </a:r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>
            <a:off x="8621713" y="3570288"/>
            <a:ext cx="106362" cy="8905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flipH="1" flipV="1">
            <a:off x="6534150" y="3836988"/>
            <a:ext cx="2159000" cy="5889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6126163" y="4483100"/>
            <a:ext cx="1982787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b="1"/>
              <a:t>45cm→55cm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5597525" y="4165600"/>
            <a:ext cx="1270000" cy="915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温开水</a:t>
            </a:r>
          </a:p>
          <a:p>
            <a:pPr>
              <a:buFont typeface="Wingdings" pitchFamily="2" charset="2"/>
              <a:buChar char="l"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流质饮食</a:t>
            </a:r>
          </a:p>
          <a:p>
            <a:pPr>
              <a:buFont typeface="Wingdings" pitchFamily="2" charset="2"/>
              <a:buChar char="l"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温开水</a:t>
            </a:r>
          </a:p>
        </p:txBody>
      </p:sp>
      <p:pic>
        <p:nvPicPr>
          <p:cNvPr id="11293" name="Picture 29" descr="IMG_546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21230" y="2021682"/>
            <a:ext cx="4316412" cy="32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26" name="Rectangle 30"/>
          <p:cNvSpPr>
            <a:spLocks noChangeArrowheads="1"/>
          </p:cNvSpPr>
          <p:nvPr/>
        </p:nvSpPr>
        <p:spPr bwMode="auto">
          <a:xfrm>
            <a:off x="5535613" y="2389188"/>
            <a:ext cx="4576762" cy="1795462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</a:ln>
        </p:spPr>
        <p:txBody>
          <a:bodyPr/>
          <a:lstStyle/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6600CC"/>
              </a:buClr>
              <a:buSzPct val="120000"/>
              <a:buFont typeface="Wingdings" pitchFamily="2" charset="2"/>
              <a:buNone/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昏迷病人插管：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6600CC"/>
              </a:buClr>
              <a:buSzPct val="120000"/>
              <a:buFont typeface="Wingdings" pitchFamily="2" charset="2"/>
              <a:buNone/>
            </a:pPr>
            <a:r>
              <a:rPr lang="zh-CN" altLang="en-US" sz="2000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♦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当胃管插入</a:t>
            </a:r>
            <a:r>
              <a:rPr lang="en-US" altLang="zh-CN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14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16cm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处时，将病人头部托起向前屈，使其下颌靠近胸骨柄，以增大咽部通道的弧度，胃管可顺利通过食管口。</a:t>
            </a:r>
          </a:p>
        </p:txBody>
      </p:sp>
      <p:sp>
        <p:nvSpPr>
          <p:cNvPr id="157749" name="Rectangle 53"/>
          <p:cNvSpPr>
            <a:spLocks noChangeArrowheads="1"/>
          </p:cNvSpPr>
          <p:nvPr/>
        </p:nvSpPr>
        <p:spPr bwMode="auto">
          <a:xfrm>
            <a:off x="6135688" y="1992313"/>
            <a:ext cx="399415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zh-CN" altLang="en-US" sz="2000" b="1">
                <a:solidFill>
                  <a:schemeClr val="hlink"/>
                </a:solidFill>
                <a:latin typeface="Tahoma" pitchFamily="34" charset="0"/>
                <a:ea typeface="微软雅黑" pitchFamily="34" charset="-122"/>
              </a:rPr>
              <a:t>插管过程中三种困难的原因及处理</a:t>
            </a:r>
          </a:p>
        </p:txBody>
      </p:sp>
      <p:sp>
        <p:nvSpPr>
          <p:cNvPr id="157755" name="Rectangle 59"/>
          <p:cNvSpPr>
            <a:spLocks noChangeArrowheads="1"/>
          </p:cNvSpPr>
          <p:nvPr/>
        </p:nvSpPr>
        <p:spPr bwMode="auto">
          <a:xfrm>
            <a:off x="5751513" y="2735263"/>
            <a:ext cx="4576762" cy="1795462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</a:ln>
        </p:spPr>
        <p:txBody>
          <a:bodyPr/>
          <a:lstStyle/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6600CC"/>
              </a:buClr>
              <a:buSzPct val="120000"/>
              <a:buFont typeface="Wingdings" pitchFamily="2" charset="2"/>
              <a:buNone/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确定胃管在胃内的方法：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6600CC"/>
              </a:buClr>
              <a:buSzPct val="120000"/>
              <a:buFont typeface="Wingdings" pitchFamily="2" charset="2"/>
              <a:buNone/>
            </a:pPr>
            <a:r>
              <a:rPr lang="zh-CN" altLang="en-US" sz="2000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♦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抽胃液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6600CC"/>
              </a:buClr>
              <a:buSzPct val="120000"/>
              <a:buFont typeface="Wingdings" pitchFamily="2" charset="2"/>
              <a:buNone/>
            </a:pPr>
            <a:r>
              <a:rPr lang="zh-CN" altLang="en-US" sz="2000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♦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听气过水声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6600CC"/>
              </a:buClr>
              <a:buSzPct val="120000"/>
              <a:buFont typeface="Wingdings" pitchFamily="2" charset="2"/>
              <a:buNone/>
            </a:pPr>
            <a:r>
              <a:rPr lang="zh-CN" altLang="en-US" sz="2000" b="1">
                <a:solidFill>
                  <a:schemeClr val="hlink"/>
                </a:solidFill>
                <a:latin typeface="Batang" pitchFamily="18" charset="-127"/>
                <a:ea typeface="Batang" pitchFamily="18" charset="-127"/>
              </a:rPr>
              <a:t>♦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检查有无气泡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446588" y="2474913"/>
            <a:ext cx="2447925" cy="649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075" tIns="46038" rIns="92075" bIns="46038" anchor="ctr"/>
          <a:lstStyle/>
          <a:p>
            <a:pPr algn="ctr"/>
            <a:r>
              <a:rPr lang="zh-CN" altLang="en-US" sz="24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拔 管</a:t>
            </a:r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6942138" y="2024063"/>
            <a:ext cx="1944687" cy="3036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♦</a:t>
            </a: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核对解释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♦</a:t>
            </a: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拔胃管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♦</a:t>
            </a: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清洁面部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♦</a:t>
            </a: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整理嘱咐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♦</a:t>
            </a:r>
            <a:r>
              <a:rPr lang="zh-CN" altLang="en-US" b="1">
                <a:solidFill>
                  <a:schemeClr val="hlink"/>
                </a:solidFill>
                <a:latin typeface="Verdana" pitchFamily="34" charset="0"/>
                <a:ea typeface="微软雅黑" pitchFamily="34" charset="-122"/>
              </a:rPr>
              <a:t>记录</a:t>
            </a:r>
          </a:p>
        </p:txBody>
      </p:sp>
      <p:sp>
        <p:nvSpPr>
          <p:cNvPr id="11297" name="Text Box 33"/>
          <p:cNvSpPr txBox="1">
            <a:spLocks noChangeArrowheads="1"/>
          </p:cNvSpPr>
          <p:nvPr/>
        </p:nvSpPr>
        <p:spPr bwMode="auto">
          <a:xfrm>
            <a:off x="8707438" y="2263775"/>
            <a:ext cx="1270000" cy="915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zh-CN" altLang="en-US" b="1">
                <a:solidFill>
                  <a:schemeClr val="hlink"/>
                </a:solidFill>
                <a:ea typeface="微软雅黑" pitchFamily="34" charset="-122"/>
              </a:rPr>
              <a:t>夹</a:t>
            </a:r>
            <a:r>
              <a:rPr lang="zh-CN" altLang="en-US" b="1">
                <a:solidFill>
                  <a:srgbClr val="C41402"/>
                </a:solidFill>
                <a:ea typeface="微软雅黑" pitchFamily="34" charset="-122"/>
              </a:rPr>
              <a:t>紧</a:t>
            </a:r>
            <a:r>
              <a:rPr lang="zh-CN" altLang="en-US" b="1">
                <a:solidFill>
                  <a:schemeClr val="hlink"/>
                </a:solidFill>
                <a:ea typeface="微软雅黑" pitchFamily="34" charset="-122"/>
              </a:rPr>
              <a:t>末端</a:t>
            </a:r>
          </a:p>
          <a:p>
            <a:pPr>
              <a:buFont typeface="Wingdings" pitchFamily="2" charset="2"/>
              <a:buChar char="l"/>
            </a:pPr>
            <a:r>
              <a:rPr lang="zh-CN" altLang="en-US" b="1">
                <a:solidFill>
                  <a:schemeClr val="hlink"/>
                </a:solidFill>
                <a:ea typeface="微软雅黑" pitchFamily="34" charset="-122"/>
              </a:rPr>
              <a:t>动作</a:t>
            </a:r>
            <a:r>
              <a:rPr lang="zh-CN" altLang="en-US" b="1">
                <a:solidFill>
                  <a:srgbClr val="C41402"/>
                </a:solidFill>
                <a:ea typeface="微软雅黑" pitchFamily="34" charset="-122"/>
              </a:rPr>
              <a:t>快</a:t>
            </a:r>
          </a:p>
          <a:p>
            <a:pPr>
              <a:buFont typeface="Wingdings" pitchFamily="2" charset="2"/>
              <a:buChar char="l"/>
            </a:pPr>
            <a:r>
              <a:rPr lang="zh-CN" altLang="en-US" b="1">
                <a:solidFill>
                  <a:srgbClr val="C41402"/>
                </a:solidFill>
                <a:ea typeface="微软雅黑" pitchFamily="34" charset="-122"/>
              </a:rPr>
              <a:t>呼气</a:t>
            </a:r>
            <a:r>
              <a:rPr lang="zh-CN" altLang="en-US" b="1">
                <a:solidFill>
                  <a:schemeClr val="hlink"/>
                </a:solidFill>
                <a:ea typeface="微软雅黑" pitchFamily="34" charset="-122"/>
              </a:rPr>
              <a:t>拔管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4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4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4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4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4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4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4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57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7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7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57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57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4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4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7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7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4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4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57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157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4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4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10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5" dur="5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14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147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10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4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147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4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147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5" dur="1000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1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1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2" dur="1000"/>
                                        <p:tgtEl>
                                          <p:spTgt spid="11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6" dur="5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1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1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3" dur="1000"/>
                                        <p:tgtEl>
                                          <p:spTgt spid="11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1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11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2" dur="1000"/>
                                        <p:tgtEl>
                                          <p:spTgt spid="11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1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1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9" dur="1000"/>
                                        <p:tgtEl>
                                          <p:spTgt spid="11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4701" grpId="0" uiExpand="1" build="p"/>
      <p:bldP spid="11284" grpId="0" animBg="1"/>
      <p:bldP spid="11284" grpId="1" animBg="1"/>
      <p:bldP spid="11285" grpId="0" animBg="1"/>
      <p:bldP spid="11285" grpId="1" animBg="1"/>
      <p:bldP spid="11286" grpId="0" uiExpand="1"/>
      <p:bldP spid="11286" grpId="1" uiExpand="1"/>
      <p:bldP spid="11292" grpId="0" uiExpand="1"/>
      <p:bldP spid="11292" grpId="1" uiExpand="1"/>
      <p:bldP spid="157726" grpId="0" uiExpand="1" animBg="1" autoUpdateAnimBg="0"/>
      <p:bldP spid="157726" grpId="1" uiExpand="1" animBg="1"/>
      <p:bldP spid="157749" grpId="0" uiExpand="1"/>
      <p:bldP spid="157749" grpId="1" uiExpand="1"/>
      <p:bldP spid="157755" grpId="0" uiExpand="1" animBg="1" autoUpdateAnimBg="0"/>
      <p:bldP spid="157755" grpId="1" uiExpand="1" animBg="1"/>
      <p:bldP spid="6" grpId="0"/>
      <p:bldP spid="11297" grpId="0"/>
      <p:bldP spid="11297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组合 5"/>
          <p:cNvGrpSpPr/>
          <p:nvPr/>
        </p:nvGrpSpPr>
        <p:grpSpPr bwMode="auto">
          <a:xfrm>
            <a:off x="584200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9157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9158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操作程序</a:t>
            </a:r>
          </a:p>
        </p:txBody>
      </p:sp>
      <p:sp>
        <p:nvSpPr>
          <p:cNvPr id="49159" name="Rectangle 3"/>
          <p:cNvSpPr>
            <a:spLocks noRot="1" noChangeArrowheads="1"/>
          </p:cNvSpPr>
          <p:nvPr/>
        </p:nvSpPr>
        <p:spPr bwMode="auto">
          <a:xfrm>
            <a:off x="1471613" y="2220913"/>
            <a:ext cx="9472612" cy="490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/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．评价：</a:t>
            </a:r>
          </a:p>
          <a:p>
            <a:pPr marL="342900" indent="-342900">
              <a:lnSpc>
                <a:spcPct val="160000"/>
              </a:lnSpc>
            </a:pP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操作方法正确，动作轻稳，患者无黏膜损伤及其他并发症。</a:t>
            </a:r>
          </a:p>
          <a:p>
            <a:pPr marL="342900" indent="-342900">
              <a:lnSpc>
                <a:spcPct val="16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              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护患沟通有效，患者能配合操作。</a:t>
            </a:r>
          </a:p>
          <a:p>
            <a:pPr marL="342900" indent="-342900">
              <a:lnSpc>
                <a:spcPct val="16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              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患者的基本营养需要得到满足。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26479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806575" y="83661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916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三、鼻饲法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组合 5"/>
          <p:cNvGrpSpPr/>
          <p:nvPr/>
        </p:nvGrpSpPr>
        <p:grpSpPr bwMode="auto">
          <a:xfrm>
            <a:off x="584200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0181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0182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指导要点</a:t>
            </a:r>
          </a:p>
        </p:txBody>
      </p:sp>
      <p:sp>
        <p:nvSpPr>
          <p:cNvPr id="50183" name="Rectangle 3"/>
          <p:cNvSpPr>
            <a:spLocks noRot="1" noChangeArrowheads="1"/>
          </p:cNvSpPr>
          <p:nvPr/>
        </p:nvSpPr>
        <p:spPr bwMode="auto">
          <a:xfrm>
            <a:off x="881063" y="2373313"/>
            <a:ext cx="9472612" cy="490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              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告知患者在带管过程中的注意事项，避免胃管脱出。</a:t>
            </a:r>
            <a:r>
              <a:rPr lang="zh-CN" altLang="en-US" sz="24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4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6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              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携带鼻饲管出院的患者，告知患者及家属妥善固定鼻饲 </a:t>
            </a:r>
          </a:p>
          <a:p>
            <a:pPr marL="342900" indent="-342900">
              <a:lnSpc>
                <a:spcPct val="16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           管，灌注营养液或特殊用药前后，应用温开水冲洗鼻饲管。</a:t>
            </a:r>
            <a:r>
              <a:rPr lang="zh-CN" altLang="en-US" sz="24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4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60000"/>
              </a:lnSpc>
            </a:pP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              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告知患者鼻饲管应定期更换。</a:t>
            </a:r>
          </a:p>
          <a:p>
            <a:pPr marL="342900" indent="-342900"/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26479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806575" y="83661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018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三、鼻饲法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4268788" y="827088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" name="矩形 19"/>
          <p:cNvSpPr/>
          <p:nvPr/>
        </p:nvSpPr>
        <p:spPr>
          <a:xfrm>
            <a:off x="3302000" y="1984375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306763" y="1982788"/>
            <a:ext cx="5597525" cy="1252537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87713" y="3821113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8" name="文本框 37"/>
          <p:cNvSpPr txBox="1">
            <a:spLocks noChangeArrowheads="1"/>
          </p:cNvSpPr>
          <p:nvPr/>
        </p:nvSpPr>
        <p:spPr bwMode="auto">
          <a:xfrm>
            <a:off x="3567113" y="2171700"/>
            <a:ext cx="5235575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熟悉</a:t>
            </a:r>
            <a:r>
              <a:rPr lang="zh-CN" altLang="en-US" sz="2400">
                <a:solidFill>
                  <a:schemeClr val="bg1"/>
                </a:solidFill>
                <a:ea typeface="微软雅黑" pitchFamily="34" charset="-122"/>
              </a:rPr>
              <a:t>基本饮食、治疗饮食、试验饮食、鼻饲术的概念</a:t>
            </a:r>
            <a:endParaRPr lang="en-US" altLang="zh-CN" sz="24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20489" name="文本框 38"/>
          <p:cNvSpPr txBox="1">
            <a:spLocks noChangeArrowheads="1"/>
          </p:cNvSpPr>
          <p:nvPr/>
        </p:nvSpPr>
        <p:spPr bwMode="auto">
          <a:xfrm>
            <a:off x="3536950" y="4022725"/>
            <a:ext cx="5265738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ea typeface="微软雅黑" pitchFamily="34" charset="-122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医院饮食的种类、适用范围、原则及方法</a:t>
            </a:r>
            <a:endParaRPr lang="en-US" altLang="zh-CN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1" name="组合 5"/>
          <p:cNvGrpSpPr/>
          <p:nvPr/>
        </p:nvGrpSpPr>
        <p:grpSpPr bwMode="auto">
          <a:xfrm>
            <a:off x="584200" y="156527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1204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1205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注意事项</a:t>
            </a:r>
          </a:p>
        </p:txBody>
      </p:sp>
      <p:sp>
        <p:nvSpPr>
          <p:cNvPr id="12" name="矩形 11"/>
          <p:cNvSpPr/>
          <p:nvPr/>
        </p:nvSpPr>
        <p:spPr>
          <a:xfrm>
            <a:off x="0" y="257175"/>
            <a:ext cx="26479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1806575" y="83661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120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三、鼻饲法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1152525" y="2009775"/>
            <a:ext cx="9944100" cy="3133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与患者有效沟通，取得理解和配合。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动作轻稳，以免损伤食管黏膜。</a:t>
            </a:r>
            <a:endParaRPr lang="zh-CN" altLang="en-US" sz="2000" b="1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灌注药物需研碎、溶解后再灌入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每次鼻饲量</a:t>
            </a:r>
            <a:r>
              <a:rPr lang="en-US" altLang="zh-CN" sz="2000" b="1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</a:rPr>
              <a:t>&lt;200ml</a:t>
            </a:r>
            <a:r>
              <a:rPr lang="en-US" altLang="zh-CN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间隔时间</a:t>
            </a:r>
            <a:r>
              <a:rPr lang="en-US" altLang="zh-CN" sz="2000" b="1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</a:rPr>
              <a:t>&gt;2h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营养液现配现用，</a:t>
            </a:r>
            <a:r>
              <a:rPr lang="en-US" altLang="zh-CN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4℃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以下冷藏，</a:t>
            </a:r>
            <a:r>
              <a:rPr lang="en-US" altLang="zh-CN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24h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内用完。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en-US" altLang="zh-CN" sz="20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每次鼻饲前应证实胃管在胃内</a:t>
            </a:r>
            <a:r>
              <a:rPr lang="zh-CN" altLang="en-US" sz="200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20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长期鼻饲者：每天行口腔护理；</a:t>
            </a:r>
            <a:r>
              <a:rPr lang="zh-CN" altLang="en-US" sz="2000" b="1">
                <a:solidFill>
                  <a:srgbClr val="C41402"/>
                </a:solidFill>
                <a:latin typeface="微软雅黑" pitchFamily="34" charset="-122"/>
                <a:ea typeface="微软雅黑" pitchFamily="34" charset="-122"/>
              </a:rPr>
              <a:t>每周更换胃管，晚上末次喂食拔出，次日晨插入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228600" indent="-2286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/>
            </a:pP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禁忌症：上消化道出血、食管静脉曲张、食管梗阻，以及鼻腔、食管手术后的患者。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782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4572000" cy="6858000"/>
          </a:xfrm>
          <a:custGeom>
            <a:avLst/>
            <a:gdLst>
              <a:gd name="connsiteX0" fmla="*/ 0 w 4572000"/>
              <a:gd name="connsiteY0" fmla="*/ 0 h 6858000"/>
              <a:gd name="connsiteX1" fmla="*/ 2934436 w 4572000"/>
              <a:gd name="connsiteY1" fmla="*/ 0 h 6858000"/>
              <a:gd name="connsiteX2" fmla="*/ 2981810 w 4572000"/>
              <a:gd name="connsiteY2" fmla="*/ 39873 h 6858000"/>
              <a:gd name="connsiteX3" fmla="*/ 4572000 w 4572000"/>
              <a:gd name="connsiteY3" fmla="*/ 3429000 h 6858000"/>
              <a:gd name="connsiteX4" fmla="*/ 2981810 w 4572000"/>
              <a:gd name="connsiteY4" fmla="*/ 6818127 h 6858000"/>
              <a:gd name="connsiteX5" fmla="*/ 2934436 w 4572000"/>
              <a:gd name="connsiteY5" fmla="*/ 6858000 h 6858000"/>
              <a:gd name="connsiteX6" fmla="*/ 0 w 457200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72000" h="6858000">
                <a:moveTo>
                  <a:pt x="0" y="0"/>
                </a:moveTo>
                <a:lnTo>
                  <a:pt x="2934436" y="0"/>
                </a:lnTo>
                <a:lnTo>
                  <a:pt x="2981810" y="39873"/>
                </a:lnTo>
                <a:cubicBezTo>
                  <a:pt x="3964311" y="907226"/>
                  <a:pt x="4572000" y="2105464"/>
                  <a:pt x="4572000" y="3429000"/>
                </a:cubicBezTo>
                <a:cubicBezTo>
                  <a:pt x="4572000" y="4752537"/>
                  <a:pt x="3964311" y="5950774"/>
                  <a:pt x="2981810" y="6818127"/>
                </a:cubicBezTo>
                <a:lnTo>
                  <a:pt x="293443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253" name="文本框 2"/>
          <p:cNvSpPr txBox="1">
            <a:spLocks noChangeArrowheads="1"/>
          </p:cNvSpPr>
          <p:nvPr/>
        </p:nvSpPr>
        <p:spPr bwMode="auto">
          <a:xfrm>
            <a:off x="577850" y="2520950"/>
            <a:ext cx="224472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第十五章</a:t>
            </a:r>
            <a:endParaRPr lang="en-US" altLang="zh-CN" sz="2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  食  护  理</a:t>
            </a:r>
          </a:p>
        </p:txBody>
      </p:sp>
      <p:sp>
        <p:nvSpPr>
          <p:cNvPr id="2" name="椭圆 1"/>
          <p:cNvSpPr/>
          <p:nvPr/>
        </p:nvSpPr>
        <p:spPr>
          <a:xfrm>
            <a:off x="3270250" y="5365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563" y="211137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2563" y="4022725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257" name="文本框 7"/>
          <p:cNvSpPr txBox="1">
            <a:spLocks noChangeArrowheads="1"/>
          </p:cNvSpPr>
          <p:nvPr/>
        </p:nvSpPr>
        <p:spPr bwMode="auto">
          <a:xfrm>
            <a:off x="4143375" y="4826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医院饮食</a:t>
            </a:r>
          </a:p>
        </p:txBody>
      </p:sp>
      <p:sp>
        <p:nvSpPr>
          <p:cNvPr id="53258" name="文本框 8"/>
          <p:cNvSpPr txBox="1">
            <a:spLocks noChangeArrowheads="1"/>
          </p:cNvSpPr>
          <p:nvPr/>
        </p:nvSpPr>
        <p:spPr bwMode="auto">
          <a:xfrm>
            <a:off x="4810125" y="2057400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53259" name="文本框 10"/>
          <p:cNvSpPr txBox="1">
            <a:spLocks noChangeArrowheads="1"/>
          </p:cNvSpPr>
          <p:nvPr/>
        </p:nvSpPr>
        <p:spPr bwMode="auto">
          <a:xfrm>
            <a:off x="4810125" y="418306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管饲饮食</a:t>
            </a:r>
          </a:p>
        </p:txBody>
      </p:sp>
      <p:sp>
        <p:nvSpPr>
          <p:cNvPr id="12" name="椭圆 11"/>
          <p:cNvSpPr/>
          <p:nvPr/>
        </p:nvSpPr>
        <p:spPr>
          <a:xfrm>
            <a:off x="3275013" y="5289550"/>
            <a:ext cx="723900" cy="723900"/>
          </a:xfrm>
          <a:prstGeom prst="ellipse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3375" y="5497513"/>
            <a:ext cx="54324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出入液量记录法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227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         医院饮食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2229" name="图片 14"/>
          <p:cNvPicPr>
            <a:picLocks noChangeAspect="1"/>
          </p:cNvPicPr>
          <p:nvPr/>
        </p:nvPicPr>
        <p:blipFill>
          <a:blip r:embed="rId2"/>
          <a:srcRect t="5482" b="6068"/>
          <a:stretch>
            <a:fillRect/>
          </a:stretch>
        </p:blipFill>
        <p:spPr bwMode="auto">
          <a:xfrm>
            <a:off x="4148138" y="1692275"/>
            <a:ext cx="3895725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8043863" y="1692275"/>
            <a:ext cx="3386137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2000" y="1692275"/>
            <a:ext cx="3386138" cy="3897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04813" y="1692275"/>
            <a:ext cx="3743325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043863" y="4927600"/>
            <a:ext cx="3741737" cy="661988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直角三角形 19"/>
          <p:cNvSpPr/>
          <p:nvPr/>
        </p:nvSpPr>
        <p:spPr>
          <a:xfrm>
            <a:off x="11430000" y="4646613"/>
            <a:ext cx="355600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直角三角形 20"/>
          <p:cNvSpPr/>
          <p:nvPr/>
        </p:nvSpPr>
        <p:spPr>
          <a:xfrm rot="10800000">
            <a:off x="404813" y="2354263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236" name="文本框 21"/>
          <p:cNvSpPr txBox="1">
            <a:spLocks noChangeArrowheads="1"/>
          </p:cNvSpPr>
          <p:nvPr/>
        </p:nvSpPr>
        <p:spPr bwMode="auto">
          <a:xfrm>
            <a:off x="1512888" y="1730375"/>
            <a:ext cx="184785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课前思考</a:t>
            </a:r>
          </a:p>
        </p:txBody>
      </p:sp>
      <p:sp>
        <p:nvSpPr>
          <p:cNvPr id="52237" name="文本框 22"/>
          <p:cNvSpPr txBox="1">
            <a:spLocks noChangeArrowheads="1"/>
          </p:cNvSpPr>
          <p:nvPr/>
        </p:nvSpPr>
        <p:spPr bwMode="auto">
          <a:xfrm>
            <a:off x="9099550" y="4967288"/>
            <a:ext cx="16319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想一想</a:t>
            </a:r>
          </a:p>
        </p:txBody>
      </p:sp>
      <p:sp>
        <p:nvSpPr>
          <p:cNvPr id="24" name="直角三角形 23"/>
          <p:cNvSpPr/>
          <p:nvPr/>
        </p:nvSpPr>
        <p:spPr>
          <a:xfrm rot="16200000">
            <a:off x="7377113" y="4922837"/>
            <a:ext cx="661988" cy="671513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直角三角形 24"/>
          <p:cNvSpPr/>
          <p:nvPr/>
        </p:nvSpPr>
        <p:spPr>
          <a:xfrm rot="5400000">
            <a:off x="4152900" y="1687513"/>
            <a:ext cx="661988" cy="671512"/>
          </a:xfrm>
          <a:prstGeom prst="rtTriangle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2832" name="文本框 25"/>
          <p:cNvSpPr txBox="1">
            <a:spLocks noChangeArrowheads="1"/>
          </p:cNvSpPr>
          <p:nvPr/>
        </p:nvSpPr>
        <p:spPr bwMode="auto">
          <a:xfrm>
            <a:off x="857756" y="2494756"/>
            <a:ext cx="3188262" cy="3323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  <a:spcBef>
                <a:spcPct val="50000"/>
              </a:spcBef>
              <a:defRPr/>
            </a:pPr>
            <a:r>
              <a:rPr lang="zh-CN" alt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患者，男，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岁，因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“大面积烧伤”于昨天上午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时入院。遵</a:t>
            </a:r>
            <a:r>
              <a:rPr lang="zh-CN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医嘱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给予静脉输液，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时至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16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时输液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1500ml,12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时鼻饲米汤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200ml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14</a:t>
            </a:r>
            <a:r>
              <a:rPr lang="zh-CN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时鼻饲牛奶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100ml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16</a:t>
            </a:r>
            <a:r>
              <a:rPr lang="zh-CN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时鼻饲开水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100ml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19</a:t>
            </a:r>
            <a:r>
              <a:rPr lang="zh-CN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时鼻饲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米汤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200ml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，今天早上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时鼻饲米汤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200ml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，昨天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时至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时倒尿一次，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量为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400ml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，今天早上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时倒尿一次，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量为</a:t>
            </a:r>
            <a:r>
              <a:rPr lang="en-US" altLang="zh-CN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300ml</a:t>
            </a:r>
            <a:r>
              <a:rPr lang="zh-CN" altLang="en-US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微软雅黑" pitchFamily="34" charset="-122"/>
                <a:ea typeface="微软雅黑" pitchFamily="34" charset="-122"/>
              </a:rPr>
              <a:t>，无大便。</a:t>
            </a:r>
            <a:endParaRPr lang="zh-CN" altLang="en-US" sz="1400" b="1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2400"/>
              </a:lnSpc>
              <a:spcBef>
                <a:spcPct val="50000"/>
              </a:spcBef>
              <a:defRPr/>
            </a:pPr>
            <a:endParaRPr lang="zh-CN" altLang="en-US" sz="2000" b="1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241" name="文本框 26"/>
          <p:cNvSpPr txBox="1">
            <a:spLocks noChangeArrowheads="1"/>
          </p:cNvSpPr>
          <p:nvPr/>
        </p:nvSpPr>
        <p:spPr bwMode="auto">
          <a:xfrm>
            <a:off x="8434388" y="2187575"/>
            <a:ext cx="28384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000" dirty="0" smtClean="0">
                <a:solidFill>
                  <a:srgbClr val="0563C1"/>
                </a:solidFill>
                <a:ea typeface="微软雅黑" pitchFamily="34" charset="-122"/>
              </a:rPr>
              <a:t>◆</a:t>
            </a:r>
            <a:r>
              <a:rPr lang="zh-CN" altLang="en-US" sz="2000" b="1" dirty="0" smtClean="0">
                <a:solidFill>
                  <a:srgbClr val="0563C1"/>
                </a:solidFill>
                <a:ea typeface="微软雅黑" pitchFamily="34" charset="-122"/>
              </a:rPr>
              <a:t>应如何记录</a:t>
            </a:r>
            <a:r>
              <a:rPr lang="en-US" altLang="zh-CN" sz="2000" b="1" dirty="0" smtClean="0">
                <a:solidFill>
                  <a:srgbClr val="0563C1"/>
                </a:solidFill>
                <a:ea typeface="微软雅黑" pitchFamily="34" charset="-122"/>
              </a:rPr>
              <a:t>24</a:t>
            </a:r>
            <a:r>
              <a:rPr lang="zh-CN" altLang="en-US" sz="2000" b="1" dirty="0" smtClean="0">
                <a:solidFill>
                  <a:srgbClr val="0563C1"/>
                </a:solidFill>
                <a:ea typeface="微软雅黑" pitchFamily="34" charset="-122"/>
              </a:rPr>
              <a:t>小时的出入液量？</a:t>
            </a:r>
            <a:endParaRPr lang="zh-CN" altLang="en-US" sz="2000" b="1" dirty="0">
              <a:solidFill>
                <a:srgbClr val="0563C1"/>
              </a:solidFill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244" name="Text Box 5"/>
          <p:cNvSpPr txBox="1">
            <a:spLocks noChangeArrowheads="1"/>
          </p:cNvSpPr>
          <p:nvPr/>
        </p:nvSpPr>
        <p:spPr bwMode="auto">
          <a:xfrm>
            <a:off x="8372476" y="2971290"/>
            <a:ext cx="2817812" cy="20159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en-US" altLang="zh-CN" sz="2000" dirty="0" smtClean="0">
                <a:solidFill>
                  <a:srgbClr val="0563C1"/>
                </a:solidFill>
                <a:latin typeface="微软雅黑" pitchFamily="34" charset="-122"/>
                <a:ea typeface="微软雅黑" pitchFamily="34" charset="-122"/>
              </a:rPr>
              <a:t>◆</a:t>
            </a:r>
            <a:r>
              <a:rPr lang="zh-CN" altLang="en-US" sz="2000" b="1" dirty="0">
                <a:solidFill>
                  <a:srgbClr val="0563C1"/>
                </a:solidFill>
                <a:ea typeface="微软雅黑" pitchFamily="34" charset="-122"/>
              </a:rPr>
              <a:t>出入液量记录单的眉栏应如何填写？在什么时间作小结？作</a:t>
            </a:r>
            <a:r>
              <a:rPr lang="en-US" altLang="zh-CN" sz="2000" b="1" dirty="0">
                <a:solidFill>
                  <a:srgbClr val="0563C1"/>
                </a:solidFill>
                <a:ea typeface="微软雅黑" pitchFamily="34" charset="-122"/>
              </a:rPr>
              <a:t>24h</a:t>
            </a:r>
            <a:r>
              <a:rPr lang="zh-CN" altLang="en-US" sz="2000" b="1" dirty="0">
                <a:solidFill>
                  <a:srgbClr val="0563C1"/>
                </a:solidFill>
                <a:ea typeface="微软雅黑" pitchFamily="34" charset="-122"/>
              </a:rPr>
              <a:t>总结？应</a:t>
            </a:r>
            <a:r>
              <a:rPr lang="zh-CN" altLang="en-US" sz="2000" b="1" dirty="0" smtClean="0">
                <a:solidFill>
                  <a:srgbClr val="0563C1"/>
                </a:solidFill>
                <a:ea typeface="微软雅黑" pitchFamily="34" charset="-122"/>
              </a:rPr>
              <a:t>如何记录于体温单内？</a:t>
            </a:r>
            <a:endParaRPr lang="en-US" altLang="zh-CN" sz="2000" b="1" dirty="0">
              <a:solidFill>
                <a:srgbClr val="0563C1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788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299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9"/>
          <p:cNvSpPr/>
          <p:nvPr/>
        </p:nvSpPr>
        <p:spPr>
          <a:xfrm>
            <a:off x="3292475" y="3082925"/>
            <a:ext cx="5588000" cy="3005138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  <a:gd name="connsiteX0-41" fmla="*/ 0 w 5589349"/>
              <a:gd name="connsiteY0-42" fmla="*/ 1828800 h 3082246"/>
              <a:gd name="connsiteX1-43" fmla="*/ 5579824 w 5589349"/>
              <a:gd name="connsiteY1-44" fmla="*/ 0 h 3082246"/>
              <a:gd name="connsiteX2-45" fmla="*/ 5589349 w 5589349"/>
              <a:gd name="connsiteY2-46" fmla="*/ 1285196 h 3082246"/>
              <a:gd name="connsiteX3-47" fmla="*/ 0 w 5589349"/>
              <a:gd name="connsiteY3-48" fmla="*/ 3082246 h 3082246"/>
              <a:gd name="connsiteX4-49" fmla="*/ 0 w 5589349"/>
              <a:gd name="connsiteY4-50" fmla="*/ 1828800 h 3082246"/>
              <a:gd name="connsiteX0-51" fmla="*/ 0 w 5589349"/>
              <a:gd name="connsiteY0-52" fmla="*/ 1790700 h 3044146"/>
              <a:gd name="connsiteX1-53" fmla="*/ 5567124 w 5589349"/>
              <a:gd name="connsiteY1-54" fmla="*/ 0 h 3044146"/>
              <a:gd name="connsiteX2-55" fmla="*/ 5589349 w 5589349"/>
              <a:gd name="connsiteY2-56" fmla="*/ 1247096 h 3044146"/>
              <a:gd name="connsiteX3-57" fmla="*/ 0 w 5589349"/>
              <a:gd name="connsiteY3-58" fmla="*/ 3044146 h 3044146"/>
              <a:gd name="connsiteX4-59" fmla="*/ 0 w 5589349"/>
              <a:gd name="connsiteY4-60" fmla="*/ 1790700 h 3044146"/>
              <a:gd name="connsiteX0-61" fmla="*/ 0 w 5589349"/>
              <a:gd name="connsiteY0-62" fmla="*/ 1790700 h 3006046"/>
              <a:gd name="connsiteX1-63" fmla="*/ 5567124 w 5589349"/>
              <a:gd name="connsiteY1-64" fmla="*/ 0 h 3006046"/>
              <a:gd name="connsiteX2-65" fmla="*/ 5589349 w 5589349"/>
              <a:gd name="connsiteY2-66" fmla="*/ 1247096 h 3006046"/>
              <a:gd name="connsiteX3-67" fmla="*/ 0 w 5589349"/>
              <a:gd name="connsiteY3-68" fmla="*/ 3006046 h 3006046"/>
              <a:gd name="connsiteX4-69" fmla="*/ 0 w 5589349"/>
              <a:gd name="connsiteY4-70" fmla="*/ 1790700 h 3006046"/>
              <a:gd name="connsiteX0-71" fmla="*/ 0 w 5589349"/>
              <a:gd name="connsiteY0-72" fmla="*/ 1765300 h 3006046"/>
              <a:gd name="connsiteX1-73" fmla="*/ 5567124 w 5589349"/>
              <a:gd name="connsiteY1-74" fmla="*/ 0 h 3006046"/>
              <a:gd name="connsiteX2-75" fmla="*/ 5589349 w 5589349"/>
              <a:gd name="connsiteY2-76" fmla="*/ 1247096 h 3006046"/>
              <a:gd name="connsiteX3-77" fmla="*/ 0 w 5589349"/>
              <a:gd name="connsiteY3-78" fmla="*/ 3006046 h 3006046"/>
              <a:gd name="connsiteX4-79" fmla="*/ 0 w 5589349"/>
              <a:gd name="connsiteY4-80" fmla="*/ 1765300 h 3006046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5589349" h="3006046">
                <a:moveTo>
                  <a:pt x="0" y="1765300"/>
                </a:moveTo>
                <a:lnTo>
                  <a:pt x="5567124" y="0"/>
                </a:lnTo>
                <a:lnTo>
                  <a:pt x="5589349" y="1247096"/>
                </a:lnTo>
                <a:lnTo>
                  <a:pt x="0" y="3006046"/>
                </a:lnTo>
                <a:lnTo>
                  <a:pt x="0" y="1765300"/>
                </a:lnTo>
                <a:close/>
              </a:path>
            </a:pathLst>
          </a:cu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矩形 19"/>
          <p:cNvSpPr/>
          <p:nvPr/>
        </p:nvSpPr>
        <p:spPr>
          <a:xfrm>
            <a:off x="3302000" y="1250950"/>
            <a:ext cx="5588000" cy="3082925"/>
          </a:xfrm>
          <a:custGeom>
            <a:avLst/>
            <a:gdLst>
              <a:gd name="connsiteX0" fmla="*/ 0 w 5598874"/>
              <a:gd name="connsiteY0" fmla="*/ 0 h 1253446"/>
              <a:gd name="connsiteX1" fmla="*/ 5598874 w 5598874"/>
              <a:gd name="connsiteY1" fmla="*/ 0 h 1253446"/>
              <a:gd name="connsiteX2" fmla="*/ 5598874 w 5598874"/>
              <a:gd name="connsiteY2" fmla="*/ 1253446 h 1253446"/>
              <a:gd name="connsiteX3" fmla="*/ 0 w 5598874"/>
              <a:gd name="connsiteY3" fmla="*/ 1253446 h 1253446"/>
              <a:gd name="connsiteX4" fmla="*/ 0 w 5598874"/>
              <a:gd name="connsiteY4" fmla="*/ 0 h 1253446"/>
              <a:gd name="connsiteX0-1" fmla="*/ 0 w 5598874"/>
              <a:gd name="connsiteY0-2" fmla="*/ 1828800 h 3082246"/>
              <a:gd name="connsiteX1-3" fmla="*/ 5579824 w 5598874"/>
              <a:gd name="connsiteY1-4" fmla="*/ 0 h 3082246"/>
              <a:gd name="connsiteX2-5" fmla="*/ 5598874 w 5598874"/>
              <a:gd name="connsiteY2-6" fmla="*/ 3082246 h 3082246"/>
              <a:gd name="connsiteX3-7" fmla="*/ 0 w 5598874"/>
              <a:gd name="connsiteY3-8" fmla="*/ 3082246 h 3082246"/>
              <a:gd name="connsiteX4-9" fmla="*/ 0 w 5598874"/>
              <a:gd name="connsiteY4-10" fmla="*/ 1828800 h 3082246"/>
              <a:gd name="connsiteX0-11" fmla="*/ 0 w 5579824"/>
              <a:gd name="connsiteY0-12" fmla="*/ 1828800 h 3082246"/>
              <a:gd name="connsiteX1-13" fmla="*/ 5579824 w 5579824"/>
              <a:gd name="connsiteY1-14" fmla="*/ 0 h 3082246"/>
              <a:gd name="connsiteX2-15" fmla="*/ 5579824 w 5579824"/>
              <a:gd name="connsiteY2-16" fmla="*/ 1234396 h 3082246"/>
              <a:gd name="connsiteX3-17" fmla="*/ 0 w 5579824"/>
              <a:gd name="connsiteY3-18" fmla="*/ 3082246 h 3082246"/>
              <a:gd name="connsiteX4-19" fmla="*/ 0 w 5579824"/>
              <a:gd name="connsiteY4-20" fmla="*/ 1828800 h 3082246"/>
              <a:gd name="connsiteX0-21" fmla="*/ 0 w 5589349"/>
              <a:gd name="connsiteY0-22" fmla="*/ 1828800 h 3082246"/>
              <a:gd name="connsiteX1-23" fmla="*/ 5579824 w 5589349"/>
              <a:gd name="connsiteY1-24" fmla="*/ 0 h 3082246"/>
              <a:gd name="connsiteX2-25" fmla="*/ 5589349 w 5589349"/>
              <a:gd name="connsiteY2-26" fmla="*/ 1224871 h 3082246"/>
              <a:gd name="connsiteX3-27" fmla="*/ 0 w 5589349"/>
              <a:gd name="connsiteY3-28" fmla="*/ 3082246 h 3082246"/>
              <a:gd name="connsiteX4-29" fmla="*/ 0 w 5589349"/>
              <a:gd name="connsiteY4-30" fmla="*/ 1828800 h 3082246"/>
              <a:gd name="connsiteX0-31" fmla="*/ 0 w 5589349"/>
              <a:gd name="connsiteY0-32" fmla="*/ 1828800 h 3082246"/>
              <a:gd name="connsiteX1-33" fmla="*/ 5579824 w 5589349"/>
              <a:gd name="connsiteY1-34" fmla="*/ 0 h 3082246"/>
              <a:gd name="connsiteX2-35" fmla="*/ 5589349 w 5589349"/>
              <a:gd name="connsiteY2-36" fmla="*/ 1234396 h 3082246"/>
              <a:gd name="connsiteX3-37" fmla="*/ 0 w 5589349"/>
              <a:gd name="connsiteY3-38" fmla="*/ 3082246 h 3082246"/>
              <a:gd name="connsiteX4-39" fmla="*/ 0 w 5589349"/>
              <a:gd name="connsiteY4-40" fmla="*/ 1828800 h 3082246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5589349" h="3082246">
                <a:moveTo>
                  <a:pt x="0" y="1828800"/>
                </a:moveTo>
                <a:lnTo>
                  <a:pt x="5579824" y="0"/>
                </a:lnTo>
                <a:lnTo>
                  <a:pt x="5589349" y="1234396"/>
                </a:lnTo>
                <a:lnTo>
                  <a:pt x="0" y="3082246"/>
                </a:lnTo>
                <a:lnTo>
                  <a:pt x="0" y="1828800"/>
                </a:lnTo>
                <a:close/>
              </a:path>
            </a:pathLst>
          </a:custGeom>
          <a:solidFill>
            <a:srgbClr val="2A69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juxing1"/>
          <p:cNvSpPr/>
          <p:nvPr/>
        </p:nvSpPr>
        <p:spPr>
          <a:xfrm>
            <a:off x="3297238" y="1222375"/>
            <a:ext cx="5597525" cy="1252538"/>
          </a:xfrm>
          <a:prstGeom prst="rect">
            <a:avLst/>
          </a:prstGeom>
          <a:solidFill>
            <a:srgbClr val="7EB0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juxing2"/>
          <p:cNvSpPr/>
          <p:nvPr/>
        </p:nvSpPr>
        <p:spPr>
          <a:xfrm>
            <a:off x="3297238" y="3079750"/>
            <a:ext cx="5597525" cy="1254125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juxing3"/>
          <p:cNvSpPr/>
          <p:nvPr/>
        </p:nvSpPr>
        <p:spPr>
          <a:xfrm>
            <a:off x="3297238" y="4848225"/>
            <a:ext cx="5597525" cy="1252538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306" name="文本框 37"/>
          <p:cNvSpPr txBox="1">
            <a:spLocks noChangeArrowheads="1"/>
          </p:cNvSpPr>
          <p:nvPr/>
        </p:nvSpPr>
        <p:spPr bwMode="auto">
          <a:xfrm>
            <a:off x="3567113" y="1438275"/>
            <a:ext cx="52355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B050"/>
                </a:solidFill>
                <a:ea typeface="微软雅黑" pitchFamily="34" charset="-122"/>
              </a:rPr>
              <a:t>了解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出入液量记录的方法</a:t>
            </a:r>
          </a:p>
        </p:txBody>
      </p:sp>
      <p:sp>
        <p:nvSpPr>
          <p:cNvPr id="55307" name="文本框 38"/>
          <p:cNvSpPr txBox="1">
            <a:spLocks noChangeArrowheads="1"/>
          </p:cNvSpPr>
          <p:nvPr/>
        </p:nvSpPr>
        <p:spPr bwMode="auto">
          <a:xfrm>
            <a:off x="3536950" y="3289300"/>
            <a:ext cx="52657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出入液量记录的目的</a:t>
            </a:r>
          </a:p>
        </p:txBody>
      </p:sp>
      <p:sp>
        <p:nvSpPr>
          <p:cNvPr id="55308" name="文本框 39"/>
          <p:cNvSpPr txBox="1">
            <a:spLocks noChangeArrowheads="1"/>
          </p:cNvSpPr>
          <p:nvPr/>
        </p:nvSpPr>
        <p:spPr bwMode="auto">
          <a:xfrm>
            <a:off x="3524250" y="5060950"/>
            <a:ext cx="52498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掌握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出入液量记录的内容和要求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32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出入液量记录法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376488"/>
            <a:ext cx="1866900" cy="1016000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3392488"/>
            <a:ext cx="1866900" cy="1016000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866900" y="1982788"/>
            <a:ext cx="2032000" cy="1409700"/>
          </a:xfrm>
          <a:custGeom>
            <a:avLst/>
            <a:gdLst>
              <a:gd name="connsiteX0" fmla="*/ 0 w 2146300"/>
              <a:gd name="connsiteY0" fmla="*/ 0 h 1016000"/>
              <a:gd name="connsiteX1" fmla="*/ 2146300 w 2146300"/>
              <a:gd name="connsiteY1" fmla="*/ 0 h 1016000"/>
              <a:gd name="connsiteX2" fmla="*/ 2146300 w 2146300"/>
              <a:gd name="connsiteY2" fmla="*/ 1016000 h 1016000"/>
              <a:gd name="connsiteX3" fmla="*/ 0 w 2146300"/>
              <a:gd name="connsiteY3" fmla="*/ 1016000 h 1016000"/>
              <a:gd name="connsiteX4" fmla="*/ 0 w 2146300"/>
              <a:gd name="connsiteY4" fmla="*/ 0 h 1016000"/>
              <a:gd name="connsiteX0-1" fmla="*/ 0 w 2146300"/>
              <a:gd name="connsiteY0-2" fmla="*/ 0 h 1016000"/>
              <a:gd name="connsiteX1-3" fmla="*/ 2146300 w 2146300"/>
              <a:gd name="connsiteY1-4" fmla="*/ 0 h 1016000"/>
              <a:gd name="connsiteX2-5" fmla="*/ 2146300 w 2146300"/>
              <a:gd name="connsiteY2-6" fmla="*/ 1016000 h 1016000"/>
              <a:gd name="connsiteX3-7" fmla="*/ 0 w 2146300"/>
              <a:gd name="connsiteY3-8" fmla="*/ 1016000 h 1016000"/>
              <a:gd name="connsiteX4-9" fmla="*/ 0 w 2146300"/>
              <a:gd name="connsiteY4-10" fmla="*/ 0 h 1016000"/>
              <a:gd name="connsiteX0-11" fmla="*/ 0 w 2184400"/>
              <a:gd name="connsiteY0-12" fmla="*/ 368300 h 1384300"/>
              <a:gd name="connsiteX1-13" fmla="*/ 2184400 w 2184400"/>
              <a:gd name="connsiteY1-14" fmla="*/ 0 h 1384300"/>
              <a:gd name="connsiteX2-15" fmla="*/ 2146300 w 2184400"/>
              <a:gd name="connsiteY2-16" fmla="*/ 1384300 h 1384300"/>
              <a:gd name="connsiteX3-17" fmla="*/ 0 w 2184400"/>
              <a:gd name="connsiteY3-18" fmla="*/ 1384300 h 1384300"/>
              <a:gd name="connsiteX4-19" fmla="*/ 0 w 2184400"/>
              <a:gd name="connsiteY4-20" fmla="*/ 368300 h 1384300"/>
              <a:gd name="connsiteX0-21" fmla="*/ 0 w 2171700"/>
              <a:gd name="connsiteY0-22" fmla="*/ 368300 h 1384300"/>
              <a:gd name="connsiteX1-23" fmla="*/ 2171700 w 2171700"/>
              <a:gd name="connsiteY1-24" fmla="*/ 0 h 1384300"/>
              <a:gd name="connsiteX2-25" fmla="*/ 2146300 w 2171700"/>
              <a:gd name="connsiteY2-26" fmla="*/ 1384300 h 1384300"/>
              <a:gd name="connsiteX3-27" fmla="*/ 0 w 2171700"/>
              <a:gd name="connsiteY3-28" fmla="*/ 1384300 h 1384300"/>
              <a:gd name="connsiteX4-29" fmla="*/ 0 w 2171700"/>
              <a:gd name="connsiteY4-30" fmla="*/ 368300 h 1384300"/>
              <a:gd name="connsiteX0-31" fmla="*/ 0 w 2146300"/>
              <a:gd name="connsiteY0-32" fmla="*/ 393700 h 1409700"/>
              <a:gd name="connsiteX1-33" fmla="*/ 2146300 w 2146300"/>
              <a:gd name="connsiteY1-34" fmla="*/ 0 h 1409700"/>
              <a:gd name="connsiteX2-35" fmla="*/ 2146300 w 2146300"/>
              <a:gd name="connsiteY2-36" fmla="*/ 1409700 h 1409700"/>
              <a:gd name="connsiteX3-37" fmla="*/ 0 w 2146300"/>
              <a:gd name="connsiteY3-38" fmla="*/ 1409700 h 1409700"/>
              <a:gd name="connsiteX4-39" fmla="*/ 0 w 2146300"/>
              <a:gd name="connsiteY4-40" fmla="*/ 393700 h 1409700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2146300" h="1409700">
                <a:moveTo>
                  <a:pt x="0" y="393700"/>
                </a:moveTo>
                <a:lnTo>
                  <a:pt x="2146300" y="0"/>
                </a:lnTo>
                <a:lnTo>
                  <a:pt x="2146300" y="1409700"/>
                </a:lnTo>
                <a:lnTo>
                  <a:pt x="0" y="1409700"/>
                </a:lnTo>
                <a:lnTo>
                  <a:pt x="0" y="393700"/>
                </a:lnTo>
                <a:close/>
              </a:path>
            </a:pathLst>
          </a:custGeom>
          <a:solidFill>
            <a:srgbClr val="307B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866900" y="3392488"/>
            <a:ext cx="2036763" cy="1527175"/>
          </a:xfrm>
          <a:custGeom>
            <a:avLst/>
            <a:gdLst>
              <a:gd name="connsiteX0" fmla="*/ 0 w 2146300"/>
              <a:gd name="connsiteY0" fmla="*/ 0 h 1016000"/>
              <a:gd name="connsiteX1" fmla="*/ 2146300 w 2146300"/>
              <a:gd name="connsiteY1" fmla="*/ 0 h 1016000"/>
              <a:gd name="connsiteX2" fmla="*/ 2146300 w 2146300"/>
              <a:gd name="connsiteY2" fmla="*/ 1016000 h 1016000"/>
              <a:gd name="connsiteX3" fmla="*/ 0 w 2146300"/>
              <a:gd name="connsiteY3" fmla="*/ 1016000 h 1016000"/>
              <a:gd name="connsiteX4" fmla="*/ 0 w 2146300"/>
              <a:gd name="connsiteY4" fmla="*/ 0 h 1016000"/>
              <a:gd name="connsiteX0-1" fmla="*/ 0 w 2146300"/>
              <a:gd name="connsiteY0-2" fmla="*/ 0 h 1524000"/>
              <a:gd name="connsiteX1-3" fmla="*/ 2146300 w 2146300"/>
              <a:gd name="connsiteY1-4" fmla="*/ 0 h 1524000"/>
              <a:gd name="connsiteX2-5" fmla="*/ 2120900 w 2146300"/>
              <a:gd name="connsiteY2-6" fmla="*/ 1524000 h 1524000"/>
              <a:gd name="connsiteX3-7" fmla="*/ 0 w 2146300"/>
              <a:gd name="connsiteY3-8" fmla="*/ 1016000 h 1524000"/>
              <a:gd name="connsiteX4-9" fmla="*/ 0 w 2146300"/>
              <a:gd name="connsiteY4-10" fmla="*/ 0 h 1524000"/>
              <a:gd name="connsiteX0-11" fmla="*/ 0 w 2152006"/>
              <a:gd name="connsiteY0-12" fmla="*/ 0 h 1562100"/>
              <a:gd name="connsiteX1-13" fmla="*/ 2146300 w 2152006"/>
              <a:gd name="connsiteY1-14" fmla="*/ 0 h 1562100"/>
              <a:gd name="connsiteX2-15" fmla="*/ 2152006 w 2152006"/>
              <a:gd name="connsiteY2-16" fmla="*/ 1562100 h 1562100"/>
              <a:gd name="connsiteX3-17" fmla="*/ 0 w 2152006"/>
              <a:gd name="connsiteY3-18" fmla="*/ 1016000 h 1562100"/>
              <a:gd name="connsiteX4-19" fmla="*/ 0 w 2152006"/>
              <a:gd name="connsiteY4-20" fmla="*/ 0 h 1562100"/>
              <a:gd name="connsiteX0-21" fmla="*/ 0 w 2152006"/>
              <a:gd name="connsiteY0-22" fmla="*/ 0 h 1536700"/>
              <a:gd name="connsiteX1-23" fmla="*/ 2146300 w 2152006"/>
              <a:gd name="connsiteY1-24" fmla="*/ 0 h 1536700"/>
              <a:gd name="connsiteX2-25" fmla="*/ 2152006 w 2152006"/>
              <a:gd name="connsiteY2-26" fmla="*/ 1536700 h 1536700"/>
              <a:gd name="connsiteX3-27" fmla="*/ 0 w 2152006"/>
              <a:gd name="connsiteY3-28" fmla="*/ 1016000 h 1536700"/>
              <a:gd name="connsiteX4-29" fmla="*/ 0 w 2152006"/>
              <a:gd name="connsiteY4-30" fmla="*/ 0 h 1536700"/>
              <a:gd name="connsiteX0-31" fmla="*/ 0 w 2152006"/>
              <a:gd name="connsiteY0-32" fmla="*/ 0 h 1527175"/>
              <a:gd name="connsiteX1-33" fmla="*/ 2146300 w 2152006"/>
              <a:gd name="connsiteY1-34" fmla="*/ 0 h 1527175"/>
              <a:gd name="connsiteX2-35" fmla="*/ 2152006 w 2152006"/>
              <a:gd name="connsiteY2-36" fmla="*/ 1527175 h 1527175"/>
              <a:gd name="connsiteX3-37" fmla="*/ 0 w 2152006"/>
              <a:gd name="connsiteY3-38" fmla="*/ 1016000 h 1527175"/>
              <a:gd name="connsiteX4-39" fmla="*/ 0 w 2152006"/>
              <a:gd name="connsiteY4-40" fmla="*/ 0 h 1527175"/>
            </a:gdLst>
            <a:ahLst/>
            <a:cxnLst>
              <a:cxn ang="0">
                <a:pos x="connsiteX0-31" y="connsiteY0-32"/>
              </a:cxn>
              <a:cxn ang="0">
                <a:pos x="connsiteX1-33" y="connsiteY1-34"/>
              </a:cxn>
              <a:cxn ang="0">
                <a:pos x="connsiteX2-35" y="connsiteY2-36"/>
              </a:cxn>
              <a:cxn ang="0">
                <a:pos x="connsiteX3-37" y="connsiteY3-38"/>
              </a:cxn>
              <a:cxn ang="0">
                <a:pos x="connsiteX4-39" y="connsiteY4-40"/>
              </a:cxn>
            </a:cxnLst>
            <a:rect l="l" t="t" r="r" b="b"/>
            <a:pathLst>
              <a:path w="2152006" h="1527175">
                <a:moveTo>
                  <a:pt x="0" y="0"/>
                </a:moveTo>
                <a:lnTo>
                  <a:pt x="2146300" y="0"/>
                </a:lnTo>
                <a:lnTo>
                  <a:pt x="2152006" y="1527175"/>
                </a:lnTo>
                <a:lnTo>
                  <a:pt x="0" y="1016000"/>
                </a:lnTo>
                <a:lnTo>
                  <a:pt x="0" y="0"/>
                </a:lnTo>
                <a:close/>
              </a:path>
            </a:pathLst>
          </a:custGeom>
          <a:solidFill>
            <a:srgbClr val="205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898900" y="1982788"/>
            <a:ext cx="7291388" cy="1409700"/>
          </a:xfrm>
          <a:prstGeom prst="rect">
            <a:avLst/>
          </a:prstGeom>
          <a:solidFill>
            <a:srgbClr val="3786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898900" y="3392488"/>
            <a:ext cx="7291388" cy="1524000"/>
          </a:xfrm>
          <a:prstGeom prst="rect">
            <a:avLst/>
          </a:prstGeom>
          <a:solidFill>
            <a:srgbClr val="2867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381500" y="3860800"/>
            <a:ext cx="6324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记录方法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381500" y="2473325"/>
            <a:ext cx="6324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记录内容和要求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25650" y="2498725"/>
            <a:ext cx="17145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025650" y="3838575"/>
            <a:ext cx="17145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</a:t>
            </a:r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20" grpId="0" animBg="1"/>
      <p:bldP spid="21" grpId="0" animBg="1"/>
      <p:bldP spid="3" grpId="0"/>
      <p:bldP spid="22" grpId="0"/>
      <p:bldP spid="4" grpId="0"/>
      <p:bldP spid="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34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一、记录内容和要求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7352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7353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（一）每日摄入量</a:t>
            </a:r>
          </a:p>
        </p:txBody>
      </p:sp>
      <p:sp>
        <p:nvSpPr>
          <p:cNvPr id="57354" name="Rectangle 3"/>
          <p:cNvSpPr>
            <a:spLocks noRot="1" noChangeArrowheads="1"/>
          </p:cNvSpPr>
          <p:nvPr/>
        </p:nvSpPr>
        <p:spPr bwMode="auto">
          <a:xfrm>
            <a:off x="1466850" y="2540000"/>
            <a:ext cx="9894888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Verdana" pitchFamily="34" charset="0"/>
                <a:ea typeface="微软雅黑" pitchFamily="34" charset="-122"/>
              </a:rPr>
              <a:t>包括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每日的饮水量、食物中的含水量、输液量、输血量等。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宋体" charset="-122"/>
              </a:rPr>
              <a:t>◆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选用固定的、已经测定容量的容器，以便准确记录。 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</a:rPr>
              <a:t>◆</a:t>
            </a:r>
            <a:r>
              <a:rPr lang="zh-CN" altLang="en-US" sz="2800" b="1">
                <a:solidFill>
                  <a:schemeClr val="hlink"/>
                </a:solidFill>
                <a:ea typeface="微软雅黑" pitchFamily="34" charset="-122"/>
              </a:rPr>
              <a:t>固体食物应记录其固体单位量及含水量</a:t>
            </a:r>
            <a:r>
              <a:rPr lang="zh-CN" altLang="en-US"/>
              <a:t> </a:t>
            </a: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37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一、记录内容和要求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8376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8377" name="文本框 21"/>
          <p:cNvSpPr txBox="1">
            <a:spLocks noChangeArrowheads="1"/>
          </p:cNvSpPr>
          <p:nvPr/>
        </p:nvSpPr>
        <p:spPr bwMode="auto">
          <a:xfrm>
            <a:off x="4033838" y="1306513"/>
            <a:ext cx="41243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（二）每日排出量</a:t>
            </a:r>
          </a:p>
        </p:txBody>
      </p:sp>
      <p:sp>
        <p:nvSpPr>
          <p:cNvPr id="58378" name="Rectangle 3"/>
          <p:cNvSpPr>
            <a:spLocks noRot="1" noChangeArrowheads="1"/>
          </p:cNvSpPr>
          <p:nvPr/>
        </p:nvSpPr>
        <p:spPr bwMode="auto">
          <a:xfrm>
            <a:off x="1309688" y="2276475"/>
            <a:ext cx="9544050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itchFamily="34" charset="0"/>
              </a:rPr>
              <a:t>◆</a:t>
            </a:r>
            <a:r>
              <a:rPr lang="zh-CN" altLang="en-US" sz="2800" b="1">
                <a:solidFill>
                  <a:srgbClr val="0066FF"/>
                </a:solidFill>
                <a:latin typeface="Verdana" pitchFamily="34" charset="0"/>
                <a:ea typeface="微软雅黑" pitchFamily="34" charset="-122"/>
              </a:rPr>
              <a:t>包括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尿量、粪便量及其他排出量如胃肠减压吸出液、胸腹腔吸出液、呕吐量、痰液量、伤口渗出液量、引流出的胆汁等。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8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宋体" charset="-122"/>
              </a:rPr>
              <a:t>◆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尿失禁的患者可采取接尿措施或留置导尿，以准确记录患者尿量。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组合 5"/>
          <p:cNvGrpSpPr/>
          <p:nvPr/>
        </p:nvGrpSpPr>
        <p:grpSpPr bwMode="auto">
          <a:xfrm>
            <a:off x="574675" y="15462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593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39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375150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二、记录方法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27450" y="809625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940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9401" name="Rectangle 3"/>
          <p:cNvSpPr>
            <a:spLocks noRot="1" noChangeArrowheads="1"/>
          </p:cNvSpPr>
          <p:nvPr/>
        </p:nvSpPr>
        <p:spPr bwMode="auto">
          <a:xfrm>
            <a:off x="2776538" y="2276475"/>
            <a:ext cx="7346950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Verdana" pitchFamily="34" charset="0"/>
              </a:rPr>
              <a:t>◆</a:t>
            </a:r>
            <a:r>
              <a:rPr lang="zh-CN" altLang="en-US" sz="2800" b="1">
                <a:solidFill>
                  <a:schemeClr val="hlink"/>
                </a:solidFill>
                <a:ea typeface="微软雅黑" pitchFamily="34" charset="-122"/>
              </a:rPr>
              <a:t>蓝黑或碳素墨水填写眉栏项目。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</a:rPr>
              <a:t>◆ </a:t>
            </a:r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24h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均用蓝黑或碳素墨水填写。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  <a:latin typeface="宋体" charset="-122"/>
              </a:rPr>
              <a:t>◆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每晚</a:t>
            </a:r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时做</a:t>
            </a:r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12h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小结，次晨</a:t>
            </a:r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时做</a:t>
            </a:r>
            <a:r>
              <a:rPr lang="en-US" altLang="zh-CN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24h</a:t>
            </a:r>
            <a:r>
              <a:rPr lang="zh-CN" altLang="en-US" sz="28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总结。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en-US" sz="2800" b="1">
                <a:solidFill>
                  <a:srgbClr val="0066FF"/>
                </a:solidFill>
              </a:rPr>
              <a:t>◆</a:t>
            </a:r>
            <a:r>
              <a:rPr lang="zh-CN" altLang="en-US"/>
              <a:t> </a:t>
            </a:r>
            <a:r>
              <a:rPr lang="zh-CN" altLang="en-US" sz="2800" b="1">
                <a:solidFill>
                  <a:schemeClr val="hlink"/>
                </a:solidFill>
                <a:ea typeface="微软雅黑" pitchFamily="34" charset="-122"/>
              </a:rPr>
              <a:t>记录及时、准确、具体。</a:t>
            </a: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zh-CN" altLang="en-US" sz="2800" b="1">
              <a:solidFill>
                <a:schemeClr val="hlink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24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427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课堂小结</a:t>
            </a:r>
          </a:p>
        </p:txBody>
      </p:sp>
      <p:sp>
        <p:nvSpPr>
          <p:cNvPr id="60428" name="Text Box 5"/>
          <p:cNvSpPr txBox="1">
            <a:spLocks noChangeArrowheads="1"/>
          </p:cNvSpPr>
          <p:nvPr/>
        </p:nvSpPr>
        <p:spPr bwMode="auto">
          <a:xfrm>
            <a:off x="1246188" y="2102512"/>
            <a:ext cx="9501187" cy="3539430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● 医院饮食包括基本饮食、治疗饮食和试验饮食</a:t>
            </a:r>
          </a:p>
          <a:p>
            <a:pPr>
              <a:lnSpc>
                <a:spcPct val="140000"/>
              </a:lnSpc>
              <a:buFont typeface="Wingdings" pitchFamily="2" charset="2"/>
              <a:buNone/>
            </a:pP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●鼻饲术适用于昏迷、口腔疾患、食管狭窄、拒绝进食者、病情危重的婴幼儿等。 </a:t>
            </a: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●测量长度的方法是前额发际至剑突或鼻尖至耳垂再至剑突。</a:t>
            </a: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●确定胃管在胃内的方法是：抽胃液、听气过水声、</a:t>
            </a:r>
            <a:r>
              <a:rPr lang="zh-CN" altLang="en-US" sz="2000" b="1" dirty="0" smtClean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检查</a:t>
            </a: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有无气泡。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一抽二听三看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●昏迷病人插管至</a:t>
            </a:r>
            <a:r>
              <a:rPr lang="en-US" altLang="zh-CN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15cm</a:t>
            </a: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左右，需将病人头部抬起，使下颌尽量靠近胸骨柄。</a:t>
            </a: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●插管过程中，患者出现呛咳应立即拔管。</a:t>
            </a:r>
          </a:p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●每次灌注量不超过</a:t>
            </a:r>
            <a:r>
              <a:rPr lang="en-US" altLang="zh-CN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200ml</a:t>
            </a:r>
            <a:r>
              <a:rPr lang="zh-CN" altLang="en-US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，间隔时间至少</a:t>
            </a:r>
            <a:r>
              <a:rPr lang="en-US" altLang="zh-CN" sz="20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2h.</a:t>
            </a:r>
            <a:endParaRPr lang="zh-CN" altLang="en-US" sz="2000" b="1" dirty="0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  <a:p>
            <a:pPr eaLnBrk="0" hangingPunct="0">
              <a:lnSpc>
                <a:spcPct val="140000"/>
              </a:lnSpc>
            </a:pPr>
            <a:endParaRPr lang="zh-CN" altLang="en-US" sz="2000" b="1" dirty="0">
              <a:solidFill>
                <a:schemeClr val="hlink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44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1448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449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3130550" y="1952625"/>
            <a:ext cx="6697663" cy="33782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A2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型题</a:t>
            </a:r>
            <a:endParaRPr lang="en-US" altLang="zh-CN" sz="2400" b="1">
              <a:solidFill>
                <a:srgbClr val="0066FF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  <a:p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1</a:t>
            </a:r>
            <a:r>
              <a:rPr lang="zh-CN" altLang="en-US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、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患者，女，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28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岁，体温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38.6℃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，口腔糜烂，疼痛难忍，根据患者病情，应</a:t>
            </a:r>
            <a:r>
              <a:rPr lang="zh-CN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微软雅黑" pitchFamily="34" charset="-122"/>
                <a:cs typeface="楷体_GB2312" pitchFamily="49" charset="-122"/>
              </a:rPr>
              <a:t> （     ）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软食             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半流质饮食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流质饮食       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高热量饮食</a:t>
            </a:r>
            <a:endParaRPr lang="zh-CN" altLang="en-US" sz="2400" b="1">
              <a:solidFill>
                <a:srgbClr val="E8CA18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  <a:p>
            <a:endParaRPr lang="zh-CN" altLang="en-US" sz="2400" b="1">
              <a:solidFill>
                <a:srgbClr val="333333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</p:txBody>
      </p:sp>
      <p:sp>
        <p:nvSpPr>
          <p:cNvPr id="28683" name="Text Box 5"/>
          <p:cNvSpPr txBox="1">
            <a:spLocks noChangeArrowheads="1"/>
          </p:cNvSpPr>
          <p:nvPr/>
        </p:nvSpPr>
        <p:spPr bwMode="auto">
          <a:xfrm>
            <a:off x="7581900" y="2555875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53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医院饮食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Freeform 5"/>
          <p:cNvSpPr/>
          <p:nvPr/>
        </p:nvSpPr>
        <p:spPr bwMode="auto">
          <a:xfrm>
            <a:off x="6105525" y="2011363"/>
            <a:ext cx="1552575" cy="2038350"/>
          </a:xfrm>
          <a:custGeom>
            <a:avLst/>
            <a:gdLst>
              <a:gd name="T0" fmla="*/ 0 w 6568"/>
              <a:gd name="T1" fmla="*/ 5750 h 8625"/>
              <a:gd name="T2" fmla="*/ 4980 w 6568"/>
              <a:gd name="T3" fmla="*/ 8625 h 8625"/>
              <a:gd name="T4" fmla="*/ 2875 w 6568"/>
              <a:gd name="T5" fmla="*/ 770 h 8625"/>
              <a:gd name="T6" fmla="*/ 0 w 6568"/>
              <a:gd name="T7" fmla="*/ 0 h 8625"/>
              <a:gd name="T8" fmla="*/ 0 w 6568"/>
              <a:gd name="T9" fmla="*/ 5750 h 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68" h="8625">
                <a:moveTo>
                  <a:pt x="0" y="5750"/>
                </a:moveTo>
                <a:lnTo>
                  <a:pt x="4980" y="8625"/>
                </a:lnTo>
                <a:cubicBezTo>
                  <a:pt x="6568" y="5875"/>
                  <a:pt x="5626" y="2358"/>
                  <a:pt x="2875" y="770"/>
                </a:cubicBezTo>
                <a:cubicBezTo>
                  <a:pt x="2001" y="266"/>
                  <a:pt x="1010" y="0"/>
                  <a:pt x="0" y="0"/>
                </a:cubicBezTo>
                <a:lnTo>
                  <a:pt x="0" y="57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4929188" y="3370263"/>
            <a:ext cx="2354262" cy="1552575"/>
          </a:xfrm>
          <a:custGeom>
            <a:avLst/>
            <a:gdLst>
              <a:gd name="T0" fmla="*/ 9959 w 19919"/>
              <a:gd name="T1" fmla="*/ 0 h 13135"/>
              <a:gd name="T2" fmla="*/ 0 w 19919"/>
              <a:gd name="T3" fmla="*/ 5750 h 13135"/>
              <a:gd name="T4" fmla="*/ 15709 w 19919"/>
              <a:gd name="T5" fmla="*/ 9959 h 13135"/>
              <a:gd name="T6" fmla="*/ 19919 w 19919"/>
              <a:gd name="T7" fmla="*/ 5750 h 13135"/>
              <a:gd name="T8" fmla="*/ 9959 w 19919"/>
              <a:gd name="T9" fmla="*/ 0 h 13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19" h="13135">
                <a:moveTo>
                  <a:pt x="9959" y="0"/>
                </a:moveTo>
                <a:lnTo>
                  <a:pt x="0" y="5750"/>
                </a:lnTo>
                <a:cubicBezTo>
                  <a:pt x="3176" y="11250"/>
                  <a:pt x="10209" y="13135"/>
                  <a:pt x="15709" y="9959"/>
                </a:cubicBezTo>
                <a:cubicBezTo>
                  <a:pt x="17458" y="8950"/>
                  <a:pt x="18909" y="7498"/>
                  <a:pt x="19919" y="5750"/>
                </a:cubicBezTo>
                <a:lnTo>
                  <a:pt x="995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" name="Freeform 9"/>
          <p:cNvSpPr/>
          <p:nvPr/>
        </p:nvSpPr>
        <p:spPr bwMode="auto">
          <a:xfrm>
            <a:off x="4746625" y="2011363"/>
            <a:ext cx="1358900" cy="2038350"/>
          </a:xfrm>
          <a:custGeom>
            <a:avLst/>
            <a:gdLst>
              <a:gd name="T0" fmla="*/ 11499 w 11499"/>
              <a:gd name="T1" fmla="*/ 11499 h 17249"/>
              <a:gd name="T2" fmla="*/ 11499 w 11499"/>
              <a:gd name="T3" fmla="*/ 0 h 17249"/>
              <a:gd name="T4" fmla="*/ 0 w 11499"/>
              <a:gd name="T5" fmla="*/ 11499 h 17249"/>
              <a:gd name="T6" fmla="*/ 1540 w 11499"/>
              <a:gd name="T7" fmla="*/ 17249 h 17249"/>
              <a:gd name="T8" fmla="*/ 11499 w 11499"/>
              <a:gd name="T9" fmla="*/ 11499 h 17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99" h="17249">
                <a:moveTo>
                  <a:pt x="11499" y="11499"/>
                </a:moveTo>
                <a:lnTo>
                  <a:pt x="11499" y="0"/>
                </a:lnTo>
                <a:cubicBezTo>
                  <a:pt x="5148" y="0"/>
                  <a:pt x="0" y="5148"/>
                  <a:pt x="0" y="11499"/>
                </a:cubicBezTo>
                <a:cubicBezTo>
                  <a:pt x="0" y="13518"/>
                  <a:pt x="531" y="15501"/>
                  <a:pt x="1540" y="17249"/>
                </a:cubicBezTo>
                <a:lnTo>
                  <a:pt x="11499" y="11499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chemeClr val="accent1">
                <a:shade val="50000"/>
              </a:schemeClr>
            </a:solidFill>
            <a:prstDash val="dash"/>
            <a:rou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2493963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一、基本饮食</a:t>
            </a: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8101013" y="2047875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二、治疗饮食</a:t>
            </a: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5278438" y="5141913"/>
            <a:ext cx="32131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</a:rPr>
              <a:t>三、试验饮食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46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2472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2473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355975" y="2162175"/>
            <a:ext cx="6697663" cy="27940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2</a:t>
            </a:r>
            <a:r>
              <a:rPr lang="en-US" altLang="zh-CN" sz="24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.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患者，男，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31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岁，因食物中毒导致腹泻，每日排便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6-8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次，宜采用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（   ）</a:t>
            </a:r>
            <a:r>
              <a:rPr lang="en-US" altLang="zh-CN">
                <a:ea typeface="微软雅黑" pitchFamily="34" charset="-122"/>
                <a:cs typeface="楷体_GB2312" pitchFamily="49" charset="-122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高热量饮食   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少渣饮食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低蛋白饮食   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低盐饮食</a:t>
            </a: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6350000" y="2563813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492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3496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3497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1881188" y="2122488"/>
            <a:ext cx="9140825" cy="12604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3.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患者，女，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48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岁，怀疑上消化道出血而入院，续做潜血试验，试验期间可进食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（   ）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?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动物血   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肉类     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豆制品   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绿色蔬菜</a:t>
            </a: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4070350" y="2324100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</a:p>
        </p:txBody>
      </p:sp>
      <p:sp>
        <p:nvSpPr>
          <p:cNvPr id="63500" name="Text Box 9"/>
          <p:cNvSpPr txBox="1">
            <a:spLocks noChangeArrowheads="1"/>
          </p:cNvSpPr>
          <p:nvPr/>
        </p:nvSpPr>
        <p:spPr bwMode="auto">
          <a:xfrm>
            <a:off x="1876425" y="3405188"/>
            <a:ext cx="9155113" cy="22098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4. 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患者，男，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34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岁，因意外致双侧角膜损伤，及时实施了角膜移植术，下列关于饮食的护理，错误的是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（   ）？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根据患者的饮食习惯喂食       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允许患者按时钟平面图摄取食物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主动告知饮食的内容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              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cs typeface="楷体_GB2312" pitchFamily="49" charset="-122"/>
              </a:rPr>
              <a:t>不能让患者自己进食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zh-CN" altLang="en-US" sz="2400" b="1">
              <a:solidFill>
                <a:srgbClr val="333333"/>
              </a:solidFill>
              <a:latin typeface="微软雅黑" pitchFamily="34" charset="-122"/>
              <a:ea typeface="微软雅黑" pitchFamily="34" charset="-122"/>
              <a:cs typeface="楷体_GB2312" pitchFamily="49" charset="-122"/>
            </a:endParaRP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7107238" y="3589338"/>
            <a:ext cx="48895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  <p:bldP spid="2970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51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4520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4521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1443038" y="1993900"/>
            <a:ext cx="9472612" cy="30130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A3/A4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型题</a:t>
            </a:r>
          </a:p>
          <a:p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患者，女，</a:t>
            </a: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68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岁，高血压脑出血术后第二 天，处于昏迷状态，需长期鼻饲 </a:t>
            </a:r>
          </a:p>
          <a:p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胃管插入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15cm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时，为提高插管成功率，应（  ）</a:t>
            </a:r>
          </a:p>
          <a:p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快速插管  </a:t>
            </a:r>
          </a:p>
          <a:p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托起患者头部，使下颌靠近胸骨柄</a:t>
            </a:r>
          </a:p>
          <a:p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嘱患者做深呼吸    </a:t>
            </a:r>
          </a:p>
          <a:p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嘱患者做吞咽动作</a:t>
            </a:r>
          </a:p>
        </p:txBody>
      </p:sp>
      <p:sp>
        <p:nvSpPr>
          <p:cNvPr id="29708" name="Text Box 5"/>
          <p:cNvSpPr txBox="1">
            <a:spLocks noChangeArrowheads="1"/>
          </p:cNvSpPr>
          <p:nvPr/>
        </p:nvSpPr>
        <p:spPr bwMode="auto">
          <a:xfrm>
            <a:off x="7713663" y="2913063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540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5544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5545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65546" name="Text Box 9"/>
          <p:cNvSpPr txBox="1">
            <a:spLocks noChangeArrowheads="1"/>
          </p:cNvSpPr>
          <p:nvPr/>
        </p:nvSpPr>
        <p:spPr bwMode="auto">
          <a:xfrm>
            <a:off x="2486025" y="2019300"/>
            <a:ext cx="8670925" cy="89535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鼻饲液的适宜温度是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（   ）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chemeClr val="tx2"/>
                </a:solidFill>
              </a:rPr>
              <a:t>A.20-25℃      B.38-40℃      C.31-35℃      D.41-45℃</a:t>
            </a:r>
            <a:endParaRPr lang="zh-CN" altLang="en-US" sz="2400" b="1">
              <a:solidFill>
                <a:schemeClr val="tx2"/>
              </a:solidFill>
            </a:endParaRP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5834063" y="1851025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B</a:t>
            </a:r>
          </a:p>
        </p:txBody>
      </p:sp>
      <p:sp>
        <p:nvSpPr>
          <p:cNvPr id="65548" name="Text Box 9"/>
          <p:cNvSpPr txBox="1">
            <a:spLocks noChangeArrowheads="1"/>
          </p:cNvSpPr>
          <p:nvPr/>
        </p:nvSpPr>
        <p:spPr bwMode="auto">
          <a:xfrm>
            <a:off x="2459038" y="2901950"/>
            <a:ext cx="6913562" cy="24288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每次灌注食物前都需先证实胃管在胃内，以下确认的方法错误的是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（   ）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注入少量空气，听气过水声 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抽取胃液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注入少量温水，听气过水声  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检查有无气泡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208588" y="3089275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/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组合 5"/>
          <p:cNvGrpSpPr/>
          <p:nvPr/>
        </p:nvGrpSpPr>
        <p:grpSpPr bwMode="auto">
          <a:xfrm>
            <a:off x="574675" y="1520825"/>
            <a:ext cx="11042650" cy="3897313"/>
            <a:chOff x="574705" y="1571328"/>
            <a:chExt cx="11042672" cy="3897086"/>
          </a:xfrm>
        </p:grpSpPr>
        <p:sp>
          <p:nvSpPr>
            <p:cNvPr id="17" name="矩形 16"/>
            <p:cNvSpPr/>
            <p:nvPr/>
          </p:nvSpPr>
          <p:spPr>
            <a:xfrm>
              <a:off x="574705" y="1571328"/>
              <a:ext cx="11042672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71555" y="1709433"/>
              <a:ext cx="10669609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257175"/>
            <a:ext cx="459105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56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283075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4" name="直角三角形 13"/>
          <p:cNvSpPr>
            <a:spLocks noChangeArrowheads="1"/>
          </p:cNvSpPr>
          <p:nvPr/>
        </p:nvSpPr>
        <p:spPr bwMode="auto">
          <a:xfrm flipV="1">
            <a:off x="3749675" y="817563"/>
            <a:ext cx="857250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6568" name="组合 2"/>
          <p:cNvGrpSpPr/>
          <p:nvPr/>
        </p:nvGrpSpPr>
        <p:grpSpPr bwMode="auto">
          <a:xfrm>
            <a:off x="2300288" y="1131888"/>
            <a:ext cx="7591425" cy="830262"/>
            <a:chOff x="5354177" y="1987945"/>
            <a:chExt cx="2795356" cy="540275"/>
          </a:xfrm>
        </p:grpSpPr>
        <p:sp>
          <p:nvSpPr>
            <p:cNvPr id="18" name="矩形 17"/>
            <p:cNvSpPr/>
            <p:nvPr/>
          </p:nvSpPr>
          <p:spPr>
            <a:xfrm>
              <a:off x="5712511" y="1987945"/>
              <a:ext cx="2079857" cy="540275"/>
            </a:xfrm>
            <a:prstGeom prst="rect">
              <a:avLst/>
            </a:prstGeom>
            <a:solidFill>
              <a:srgbClr val="3383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800000" flipH="1" flipV="1">
              <a:off x="7792368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直角三角形 27"/>
            <p:cNvSpPr/>
            <p:nvPr/>
          </p:nvSpPr>
          <p:spPr>
            <a:xfrm rot="10800000" flipV="1">
              <a:off x="5354177" y="1987945"/>
              <a:ext cx="357165" cy="282017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6569" name="文本框 21"/>
          <p:cNvSpPr txBox="1">
            <a:spLocks noChangeArrowheads="1"/>
          </p:cNvSpPr>
          <p:nvPr/>
        </p:nvSpPr>
        <p:spPr bwMode="auto">
          <a:xfrm>
            <a:off x="3776663" y="1306513"/>
            <a:ext cx="4564062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课堂评价</a:t>
            </a:r>
          </a:p>
        </p:txBody>
      </p:sp>
      <p:sp>
        <p:nvSpPr>
          <p:cNvPr id="66570" name="Text Box 9"/>
          <p:cNvSpPr txBox="1">
            <a:spLocks noChangeArrowheads="1"/>
          </p:cNvSpPr>
          <p:nvPr/>
        </p:nvSpPr>
        <p:spPr bwMode="auto">
          <a:xfrm>
            <a:off x="2724150" y="2276475"/>
            <a:ext cx="7559675" cy="23780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长期鼻饲期间，以下哪项护理操作是错误的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（   ）？</a:t>
            </a:r>
          </a:p>
          <a:p>
            <a:pPr>
              <a:lnSpc>
                <a:spcPct val="125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A.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每日进行口腔护理   </a:t>
            </a:r>
          </a:p>
          <a:p>
            <a:pPr>
              <a:lnSpc>
                <a:spcPct val="125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B.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鼻饲用物每日消毒一次</a:t>
            </a:r>
            <a:endParaRPr lang="en-US" altLang="zh-CN" sz="2400" b="1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C.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胃管每月更换一次</a:t>
            </a: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</a:t>
            </a:r>
          </a:p>
          <a:p>
            <a:pPr>
              <a:lnSpc>
                <a:spcPct val="125000"/>
              </a:lnSpc>
            </a:pPr>
            <a:r>
              <a:rPr lang="en-US" altLang="zh-CN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   D.</a:t>
            </a:r>
            <a:r>
              <a:rPr lang="zh-CN" altLang="en-US" sz="24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经胃管给药时，应先将药片研碎、溶解后  再灌入。</a:t>
            </a:r>
          </a:p>
        </p:txBody>
      </p:sp>
      <p:sp>
        <p:nvSpPr>
          <p:cNvPr id="29707" name="Text Box 5"/>
          <p:cNvSpPr txBox="1">
            <a:spLocks noChangeArrowheads="1"/>
          </p:cNvSpPr>
          <p:nvPr/>
        </p:nvSpPr>
        <p:spPr bwMode="auto">
          <a:xfrm>
            <a:off x="9126538" y="2179638"/>
            <a:ext cx="431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5341938" y="1398588"/>
            <a:ext cx="357187" cy="28098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4533900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592" name="文本框 15"/>
          <p:cNvSpPr txBox="1">
            <a:spLocks noChangeArrowheads="1"/>
          </p:cNvSpPr>
          <p:nvPr/>
        </p:nvSpPr>
        <p:spPr bwMode="auto">
          <a:xfrm>
            <a:off x="192088" y="257175"/>
            <a:ext cx="420528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9" name="直角三角形 18"/>
          <p:cNvSpPr>
            <a:spLocks noChangeArrowheads="1"/>
          </p:cNvSpPr>
          <p:nvPr/>
        </p:nvSpPr>
        <p:spPr bwMode="auto">
          <a:xfrm flipV="1">
            <a:off x="3697288" y="828675"/>
            <a:ext cx="855662" cy="174625"/>
          </a:xfrm>
          <a:prstGeom prst="rtTriangle">
            <a:avLst/>
          </a:prstGeom>
          <a:solidFill>
            <a:srgbClr val="1F4E79"/>
          </a:solidFill>
          <a:ln w="12700" algn="ctr">
            <a:noFill/>
            <a:miter lim="800000"/>
          </a:ln>
        </p:spPr>
        <p:txBody>
          <a:bodyPr rot="10800000"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4095750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595" name="文本框 21"/>
          <p:cNvSpPr txBox="1">
            <a:spLocks noChangeArrowheads="1"/>
          </p:cNvSpPr>
          <p:nvPr/>
        </p:nvSpPr>
        <p:spPr bwMode="auto">
          <a:xfrm>
            <a:off x="1525588" y="1409700"/>
            <a:ext cx="3589337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角色扮演活动</a:t>
            </a:r>
          </a:p>
        </p:txBody>
      </p:sp>
      <p:sp>
        <p:nvSpPr>
          <p:cNvPr id="67596" name="Rectangle 3"/>
          <p:cNvSpPr>
            <a:spLocks noChangeArrowheads="1"/>
          </p:cNvSpPr>
          <p:nvPr/>
        </p:nvSpPr>
        <p:spPr bwMode="auto">
          <a:xfrm>
            <a:off x="1238250" y="2214563"/>
            <a:ext cx="9555163" cy="3371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/>
            <a:r>
              <a:rPr lang="zh-CN" altLang="en-US" sz="28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28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患者齐某，女，</a:t>
            </a:r>
            <a:r>
              <a:rPr lang="en-US" altLang="zh-CN" sz="28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55</a:t>
            </a:r>
            <a:r>
              <a:rPr lang="zh-CN" altLang="en-US" sz="28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岁，食管癌术后。患者存在高位食管气管瘘，为补充患者营养，遵医嘱需进行鼻饲。护士小姜为患者实施鼻饲。</a:t>
            </a:r>
          </a:p>
          <a:p>
            <a:pPr marL="228600" indent="-228600"/>
            <a:r>
              <a:rPr lang="zh-CN" altLang="en-US" sz="28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</a:p>
          <a:p>
            <a:pPr marL="228600" indent="-228600"/>
            <a:r>
              <a:rPr lang="zh-CN" altLang="en-US" sz="28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       学生分组进行角色扮演，每</a:t>
            </a:r>
            <a:r>
              <a:rPr lang="en-US" altLang="zh-CN" sz="28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b="1" dirty="0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人一组，分别轮流扮演护士和患者操作插胃管。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99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8611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饮食护理</a:t>
            </a:r>
          </a:p>
        </p:txBody>
      </p:sp>
      <p:sp>
        <p:nvSpPr>
          <p:cNvPr id="14" name="直角三角形 13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>
            <a:hlinkClick r:id="rId2" action="ppaction://hlinksldjump"/>
          </p:cNvPr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979863" y="2552700"/>
            <a:ext cx="4232275" cy="1446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88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9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"/>
          <p:cNvGrpSpPr/>
          <p:nvPr/>
        </p:nvGrpSpPr>
        <p:grpSpPr bwMode="auto">
          <a:xfrm>
            <a:off x="882650" y="1677988"/>
            <a:ext cx="10426700" cy="3897312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4" cy="3630401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62" name="Rectangle 16"/>
          <p:cNvSpPr>
            <a:spLocks noChangeArrowheads="1"/>
          </p:cNvSpPr>
          <p:nvPr/>
        </p:nvSpPr>
        <p:spPr bwMode="auto">
          <a:xfrm>
            <a:off x="1147763" y="2098675"/>
            <a:ext cx="1435100" cy="2270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类别</a:t>
            </a:r>
          </a:p>
        </p:txBody>
      </p:sp>
      <p:sp>
        <p:nvSpPr>
          <p:cNvPr id="23563" name="Rectangle 17"/>
          <p:cNvSpPr>
            <a:spLocks noChangeArrowheads="1"/>
          </p:cNvSpPr>
          <p:nvPr/>
        </p:nvSpPr>
        <p:spPr bwMode="auto">
          <a:xfrm>
            <a:off x="2582863" y="2098675"/>
            <a:ext cx="2197100" cy="2270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适用范围</a:t>
            </a:r>
          </a:p>
        </p:txBody>
      </p:sp>
      <p:sp>
        <p:nvSpPr>
          <p:cNvPr id="23564" name="Rectangle 18"/>
          <p:cNvSpPr>
            <a:spLocks noChangeArrowheads="1"/>
          </p:cNvSpPr>
          <p:nvPr/>
        </p:nvSpPr>
        <p:spPr bwMode="auto">
          <a:xfrm>
            <a:off x="4779963" y="2098675"/>
            <a:ext cx="3041650" cy="2270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饮食原则</a:t>
            </a:r>
          </a:p>
        </p:txBody>
      </p:sp>
      <p:sp>
        <p:nvSpPr>
          <p:cNvPr id="23565" name="Rectangle 19"/>
          <p:cNvSpPr>
            <a:spLocks noChangeArrowheads="1"/>
          </p:cNvSpPr>
          <p:nvPr/>
        </p:nvSpPr>
        <p:spPr bwMode="auto">
          <a:xfrm>
            <a:off x="7821613" y="2098675"/>
            <a:ext cx="3124200" cy="2270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用法</a:t>
            </a:r>
          </a:p>
        </p:txBody>
      </p:sp>
      <p:sp>
        <p:nvSpPr>
          <p:cNvPr id="23566" name="Rectangle 20"/>
          <p:cNvSpPr>
            <a:spLocks noChangeArrowheads="1"/>
          </p:cNvSpPr>
          <p:nvPr/>
        </p:nvSpPr>
        <p:spPr bwMode="auto">
          <a:xfrm>
            <a:off x="1155700" y="2217738"/>
            <a:ext cx="1435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普通饮食</a:t>
            </a:r>
          </a:p>
        </p:txBody>
      </p:sp>
      <p:sp>
        <p:nvSpPr>
          <p:cNvPr id="23567" name="Rectangle 21"/>
          <p:cNvSpPr>
            <a:spLocks noChangeArrowheads="1"/>
          </p:cNvSpPr>
          <p:nvPr/>
        </p:nvSpPr>
        <p:spPr bwMode="auto">
          <a:xfrm>
            <a:off x="2582863" y="2325688"/>
            <a:ext cx="2197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病情较轻或疾病恢复期，消化功能正常者</a:t>
            </a:r>
          </a:p>
          <a:p>
            <a:pPr eaLnBrk="0" hangingPunct="0">
              <a:lnSpc>
                <a:spcPct val="15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不需要限制饮食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568" name="Rectangle 22"/>
          <p:cNvSpPr>
            <a:spLocks noChangeArrowheads="1"/>
          </p:cNvSpPr>
          <p:nvPr/>
        </p:nvSpPr>
        <p:spPr bwMode="auto">
          <a:xfrm>
            <a:off x="4789488" y="2057400"/>
            <a:ext cx="3041650" cy="169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kumimoji="1" lang="zh-CN" altLang="en-US" sz="1400" b="1"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易消化，无刺激性食物</a:t>
            </a:r>
          </a:p>
        </p:txBody>
      </p:sp>
      <p:sp>
        <p:nvSpPr>
          <p:cNvPr id="23569" name="Rectangle 23"/>
          <p:cNvSpPr>
            <a:spLocks noChangeArrowheads="1"/>
          </p:cNvSpPr>
          <p:nvPr/>
        </p:nvSpPr>
        <p:spPr bwMode="auto">
          <a:xfrm>
            <a:off x="7832725" y="2439988"/>
            <a:ext cx="31242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70-90g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9.5—11MJ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70" name="Rectangle 24"/>
          <p:cNvSpPr>
            <a:spLocks noChangeArrowheads="1"/>
          </p:cNvSpPr>
          <p:nvPr/>
        </p:nvSpPr>
        <p:spPr bwMode="auto">
          <a:xfrm>
            <a:off x="1138238" y="2701925"/>
            <a:ext cx="14351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99663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软质饮食</a:t>
            </a:r>
          </a:p>
        </p:txBody>
      </p:sp>
      <p:sp>
        <p:nvSpPr>
          <p:cNvPr id="23571" name="Rectangle 25"/>
          <p:cNvSpPr>
            <a:spLocks noChangeArrowheads="1"/>
          </p:cNvSpPr>
          <p:nvPr/>
        </p:nvSpPr>
        <p:spPr bwMode="auto">
          <a:xfrm>
            <a:off x="2590800" y="3024188"/>
            <a:ext cx="21971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老、幼患者，咀嚼不便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,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消化功能差或手术后恢复期的患者</a:t>
            </a:r>
            <a:endParaRPr kumimoji="1" lang="en-US" altLang="zh-CN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72" name="Rectangle 26"/>
          <p:cNvSpPr>
            <a:spLocks noChangeArrowheads="1"/>
          </p:cNvSpPr>
          <p:nvPr/>
        </p:nvSpPr>
        <p:spPr bwMode="auto">
          <a:xfrm>
            <a:off x="4762500" y="3033713"/>
            <a:ext cx="304165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以软烂无刺激性易消化为主如软饭、面条。菜和肉应切碎、煮烂</a:t>
            </a:r>
          </a:p>
        </p:txBody>
      </p:sp>
      <p:sp>
        <p:nvSpPr>
          <p:cNvPr id="23573" name="Rectangle 27"/>
          <p:cNvSpPr>
            <a:spLocks noChangeArrowheads="1"/>
          </p:cNvSpPr>
          <p:nvPr/>
        </p:nvSpPr>
        <p:spPr bwMode="auto">
          <a:xfrm>
            <a:off x="7831138" y="3151188"/>
            <a:ext cx="31242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3—4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60-80g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8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．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5- 9.5MJ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74" name="Rectangle 28"/>
          <p:cNvSpPr>
            <a:spLocks noChangeArrowheads="1"/>
          </p:cNvSpPr>
          <p:nvPr/>
        </p:nvSpPr>
        <p:spPr bwMode="auto">
          <a:xfrm>
            <a:off x="1166813" y="3168650"/>
            <a:ext cx="1435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半流质饮食</a:t>
            </a:r>
          </a:p>
        </p:txBody>
      </p:sp>
      <p:sp>
        <p:nvSpPr>
          <p:cNvPr id="23575" name="Rectangle 29"/>
          <p:cNvSpPr>
            <a:spLocks noChangeArrowheads="1"/>
          </p:cNvSpPr>
          <p:nvPr/>
        </p:nvSpPr>
        <p:spPr bwMode="auto">
          <a:xfrm>
            <a:off x="2581275" y="3724275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中度发热、体弱、口腔及消化道疾患、手术后患者</a:t>
            </a:r>
          </a:p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消化功能不良者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576" name="Rectangle 30"/>
          <p:cNvSpPr>
            <a:spLocks noChangeArrowheads="1"/>
          </p:cNvSpPr>
          <p:nvPr/>
        </p:nvSpPr>
        <p:spPr bwMode="auto">
          <a:xfrm>
            <a:off x="4789488" y="3738563"/>
            <a:ext cx="304165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少食多餐、无刺激性、易于咀嚼及吞咽；膳食纤维少、营养丰富；食物呈半流状，如鸡蛋羹、米粥、面条等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77" name="Rectangle 31"/>
          <p:cNvSpPr>
            <a:spLocks noChangeArrowheads="1"/>
          </p:cNvSpPr>
          <p:nvPr/>
        </p:nvSpPr>
        <p:spPr bwMode="auto">
          <a:xfrm>
            <a:off x="7839075" y="3662363"/>
            <a:ext cx="31242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5-6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50-70g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6.5-8.5MJ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78" name="Rectangle 32"/>
          <p:cNvSpPr>
            <a:spLocks noChangeArrowheads="1"/>
          </p:cNvSpPr>
          <p:nvPr/>
        </p:nvSpPr>
        <p:spPr bwMode="auto">
          <a:xfrm>
            <a:off x="1138238" y="4230688"/>
            <a:ext cx="14351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3366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流质饮食</a:t>
            </a: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79" name="Rectangle 33"/>
          <p:cNvSpPr>
            <a:spLocks noChangeArrowheads="1"/>
          </p:cNvSpPr>
          <p:nvPr/>
        </p:nvSpPr>
        <p:spPr bwMode="auto">
          <a:xfrm>
            <a:off x="2581275" y="4483100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高热、口腔疾患、吞咽苦难、 各种大手术后、急性消化道疾患、危重或全身衰竭等患者</a:t>
            </a:r>
          </a:p>
        </p:txBody>
      </p:sp>
      <p:sp>
        <p:nvSpPr>
          <p:cNvPr id="23580" name="Rectangle 34"/>
          <p:cNvSpPr>
            <a:spLocks noChangeArrowheads="1"/>
          </p:cNvSpPr>
          <p:nvPr/>
        </p:nvSpPr>
        <p:spPr bwMode="auto">
          <a:xfrm>
            <a:off x="4762500" y="4483100"/>
            <a:ext cx="304165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食物呈液体状，如乳类、豆浆、米汤、稀藕粉。</a:t>
            </a:r>
            <a:r>
              <a:rPr kumimoji="1" lang="zh-CN" altLang="en-US" sz="1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因所含热量及营养素不足，故只能短期使用</a:t>
            </a:r>
          </a:p>
        </p:txBody>
      </p:sp>
      <p:sp>
        <p:nvSpPr>
          <p:cNvPr id="23581" name="Rectangle 35"/>
          <p:cNvSpPr>
            <a:spLocks noChangeArrowheads="1"/>
          </p:cNvSpPr>
          <p:nvPr/>
        </p:nvSpPr>
        <p:spPr bwMode="auto">
          <a:xfrm>
            <a:off x="7823200" y="4591050"/>
            <a:ext cx="31242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6-7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200~300ml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40—50g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3.5- 5.OMJ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82" name="Line 36"/>
          <p:cNvSpPr>
            <a:spLocks noChangeShapeType="1"/>
          </p:cNvSpPr>
          <p:nvPr/>
        </p:nvSpPr>
        <p:spPr bwMode="auto">
          <a:xfrm>
            <a:off x="2582863" y="2098675"/>
            <a:ext cx="0" cy="3240088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83" name="Line 37"/>
          <p:cNvSpPr>
            <a:spLocks noChangeShapeType="1"/>
          </p:cNvSpPr>
          <p:nvPr/>
        </p:nvSpPr>
        <p:spPr bwMode="auto">
          <a:xfrm>
            <a:off x="4779963" y="2098675"/>
            <a:ext cx="0" cy="3249613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84" name="Line 38"/>
          <p:cNvSpPr>
            <a:spLocks noChangeShapeType="1"/>
          </p:cNvSpPr>
          <p:nvPr/>
        </p:nvSpPr>
        <p:spPr bwMode="auto">
          <a:xfrm flipH="1">
            <a:off x="7812088" y="2098675"/>
            <a:ext cx="9525" cy="3249613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85" name="Line 39"/>
          <p:cNvSpPr>
            <a:spLocks noChangeShapeType="1"/>
          </p:cNvSpPr>
          <p:nvPr/>
        </p:nvSpPr>
        <p:spPr bwMode="auto">
          <a:xfrm>
            <a:off x="1147763" y="2343150"/>
            <a:ext cx="9798050" cy="0"/>
          </a:xfrm>
          <a:prstGeom prst="line">
            <a:avLst/>
          </a:prstGeom>
          <a:noFill/>
          <a:ln w="12700" algn="ctr">
            <a:solidFill>
              <a:srgbClr val="6600CC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86" name="Line 40"/>
          <p:cNvSpPr>
            <a:spLocks noChangeShapeType="1"/>
          </p:cNvSpPr>
          <p:nvPr/>
        </p:nvSpPr>
        <p:spPr bwMode="auto">
          <a:xfrm>
            <a:off x="1138238" y="30194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87" name="Line 41"/>
          <p:cNvSpPr>
            <a:spLocks noChangeShapeType="1"/>
          </p:cNvSpPr>
          <p:nvPr/>
        </p:nvSpPr>
        <p:spPr bwMode="auto">
          <a:xfrm>
            <a:off x="1149350" y="3706813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88" name="Line 42"/>
          <p:cNvSpPr>
            <a:spLocks noChangeShapeType="1"/>
          </p:cNvSpPr>
          <p:nvPr/>
        </p:nvSpPr>
        <p:spPr bwMode="auto">
          <a:xfrm>
            <a:off x="1166813" y="44291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89" name="Line 43"/>
          <p:cNvSpPr>
            <a:spLocks noChangeShapeType="1"/>
          </p:cNvSpPr>
          <p:nvPr/>
        </p:nvSpPr>
        <p:spPr bwMode="auto">
          <a:xfrm flipH="1">
            <a:off x="1138238" y="2098675"/>
            <a:ext cx="9525" cy="3267075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90" name="Line 44"/>
          <p:cNvSpPr>
            <a:spLocks noChangeShapeType="1"/>
          </p:cNvSpPr>
          <p:nvPr/>
        </p:nvSpPr>
        <p:spPr bwMode="auto">
          <a:xfrm flipH="1">
            <a:off x="10936288" y="2098675"/>
            <a:ext cx="9525" cy="327660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91" name="Line 45"/>
          <p:cNvSpPr>
            <a:spLocks noChangeShapeType="1"/>
          </p:cNvSpPr>
          <p:nvPr/>
        </p:nvSpPr>
        <p:spPr bwMode="auto">
          <a:xfrm>
            <a:off x="1147763" y="2098675"/>
            <a:ext cx="9798050" cy="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92" name="Line 46"/>
          <p:cNvSpPr>
            <a:spLocks noChangeShapeType="1"/>
          </p:cNvSpPr>
          <p:nvPr/>
        </p:nvSpPr>
        <p:spPr bwMode="auto">
          <a:xfrm>
            <a:off x="1147763" y="5365750"/>
            <a:ext cx="9798050" cy="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93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一、基本饮食</a:t>
            </a:r>
          </a:p>
        </p:txBody>
      </p:sp>
      <p:sp>
        <p:nvSpPr>
          <p:cNvPr id="23594" name="Rectangle 63"/>
          <p:cNvSpPr>
            <a:spLocks noChangeArrowheads="1"/>
          </p:cNvSpPr>
          <p:nvPr/>
        </p:nvSpPr>
        <p:spPr bwMode="auto">
          <a:xfrm>
            <a:off x="1155700" y="2217738"/>
            <a:ext cx="1435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普通饮食</a:t>
            </a:r>
          </a:p>
        </p:txBody>
      </p:sp>
      <p:sp>
        <p:nvSpPr>
          <p:cNvPr id="23595" name="Rectangle 64"/>
          <p:cNvSpPr>
            <a:spLocks noChangeArrowheads="1"/>
          </p:cNvSpPr>
          <p:nvPr/>
        </p:nvSpPr>
        <p:spPr bwMode="auto">
          <a:xfrm>
            <a:off x="2582863" y="2325688"/>
            <a:ext cx="2197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病情较轻或疾病恢复期，消化功能正常者</a:t>
            </a:r>
          </a:p>
          <a:p>
            <a:pPr eaLnBrk="0" hangingPunct="0">
              <a:lnSpc>
                <a:spcPct val="15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不需要限制饮食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596" name="Rectangle 65"/>
          <p:cNvSpPr>
            <a:spLocks noChangeArrowheads="1"/>
          </p:cNvSpPr>
          <p:nvPr/>
        </p:nvSpPr>
        <p:spPr bwMode="auto">
          <a:xfrm>
            <a:off x="7832725" y="2439988"/>
            <a:ext cx="31242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70-90g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9.5—11MJ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97" name="Rectangle 66"/>
          <p:cNvSpPr>
            <a:spLocks noChangeArrowheads="1"/>
          </p:cNvSpPr>
          <p:nvPr/>
        </p:nvSpPr>
        <p:spPr bwMode="auto">
          <a:xfrm>
            <a:off x="1138238" y="2701925"/>
            <a:ext cx="14351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99663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软质饮食</a:t>
            </a:r>
          </a:p>
        </p:txBody>
      </p:sp>
      <p:sp>
        <p:nvSpPr>
          <p:cNvPr id="23598" name="Rectangle 67"/>
          <p:cNvSpPr>
            <a:spLocks noChangeArrowheads="1"/>
          </p:cNvSpPr>
          <p:nvPr/>
        </p:nvSpPr>
        <p:spPr bwMode="auto">
          <a:xfrm>
            <a:off x="2590800" y="3024188"/>
            <a:ext cx="21971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老、幼患者，咀嚼不便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,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消化功能差或手术后恢复期的患者</a:t>
            </a:r>
            <a:endParaRPr kumimoji="1" lang="en-US" altLang="zh-CN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99" name="Rectangle 68"/>
          <p:cNvSpPr>
            <a:spLocks noChangeArrowheads="1"/>
          </p:cNvSpPr>
          <p:nvPr/>
        </p:nvSpPr>
        <p:spPr bwMode="auto">
          <a:xfrm>
            <a:off x="4762500" y="3033713"/>
            <a:ext cx="304165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以软烂无刺激性易消化为主如软饭、面条。菜和肉应切碎、煮烂</a:t>
            </a:r>
          </a:p>
        </p:txBody>
      </p:sp>
      <p:sp>
        <p:nvSpPr>
          <p:cNvPr id="23600" name="Rectangle 69"/>
          <p:cNvSpPr>
            <a:spLocks noChangeArrowheads="1"/>
          </p:cNvSpPr>
          <p:nvPr/>
        </p:nvSpPr>
        <p:spPr bwMode="auto">
          <a:xfrm>
            <a:off x="7831138" y="3151188"/>
            <a:ext cx="31242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3—4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60-80g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8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．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5- 9.5MJ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01" name="Rectangle 70"/>
          <p:cNvSpPr>
            <a:spLocks noChangeArrowheads="1"/>
          </p:cNvSpPr>
          <p:nvPr/>
        </p:nvSpPr>
        <p:spPr bwMode="auto">
          <a:xfrm>
            <a:off x="1166813" y="3168650"/>
            <a:ext cx="1435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半流质饮食</a:t>
            </a:r>
          </a:p>
        </p:txBody>
      </p:sp>
      <p:sp>
        <p:nvSpPr>
          <p:cNvPr id="23602" name="Rectangle 71"/>
          <p:cNvSpPr>
            <a:spLocks noChangeArrowheads="1"/>
          </p:cNvSpPr>
          <p:nvPr/>
        </p:nvSpPr>
        <p:spPr bwMode="auto">
          <a:xfrm>
            <a:off x="2581275" y="3724275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中度发热、体弱、口腔及消化道疾患、手术后患者</a:t>
            </a:r>
          </a:p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消化功能不良者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603" name="Rectangle 72"/>
          <p:cNvSpPr>
            <a:spLocks noChangeArrowheads="1"/>
          </p:cNvSpPr>
          <p:nvPr/>
        </p:nvSpPr>
        <p:spPr bwMode="auto">
          <a:xfrm>
            <a:off x="4789488" y="3738563"/>
            <a:ext cx="304165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少食多餐、无刺激性、易于咀嚼及吞咽；膳食纤维少、营养丰富；食物呈半流状，如鸡蛋羹、米粥、面条等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04" name="Rectangle 73"/>
          <p:cNvSpPr>
            <a:spLocks noChangeArrowheads="1"/>
          </p:cNvSpPr>
          <p:nvPr/>
        </p:nvSpPr>
        <p:spPr bwMode="auto">
          <a:xfrm>
            <a:off x="7839075" y="3662363"/>
            <a:ext cx="31242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5-6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50-70g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6.5-8.5MJ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05" name="Rectangle 74"/>
          <p:cNvSpPr>
            <a:spLocks noChangeArrowheads="1"/>
          </p:cNvSpPr>
          <p:nvPr/>
        </p:nvSpPr>
        <p:spPr bwMode="auto">
          <a:xfrm>
            <a:off x="1138238" y="4230688"/>
            <a:ext cx="14351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3366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流质饮食</a:t>
            </a: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06" name="Rectangle 75"/>
          <p:cNvSpPr>
            <a:spLocks noChangeArrowheads="1"/>
          </p:cNvSpPr>
          <p:nvPr/>
        </p:nvSpPr>
        <p:spPr bwMode="auto">
          <a:xfrm>
            <a:off x="2581275" y="4483100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高热、口腔疾患、吞咽苦难、 各种大手术后、急性消化道疾患、危重或全身衰竭等患者</a:t>
            </a:r>
          </a:p>
        </p:txBody>
      </p:sp>
      <p:sp>
        <p:nvSpPr>
          <p:cNvPr id="23607" name="Rectangle 76"/>
          <p:cNvSpPr>
            <a:spLocks noChangeArrowheads="1"/>
          </p:cNvSpPr>
          <p:nvPr/>
        </p:nvSpPr>
        <p:spPr bwMode="auto">
          <a:xfrm>
            <a:off x="4762500" y="4483100"/>
            <a:ext cx="304165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食物呈液体状，如乳类、豆浆、米汤、稀藕粉。</a:t>
            </a:r>
            <a:r>
              <a:rPr kumimoji="1" lang="zh-CN" altLang="en-US" sz="1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因所含热量及营养素不足，故只能短期使用</a:t>
            </a:r>
          </a:p>
        </p:txBody>
      </p:sp>
      <p:sp>
        <p:nvSpPr>
          <p:cNvPr id="23608" name="Rectangle 77"/>
          <p:cNvSpPr>
            <a:spLocks noChangeArrowheads="1"/>
          </p:cNvSpPr>
          <p:nvPr/>
        </p:nvSpPr>
        <p:spPr bwMode="auto">
          <a:xfrm>
            <a:off x="7823200" y="4591050"/>
            <a:ext cx="31242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6-7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200~300ml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40—50g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3.5- 5.OMJ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09" name="Line 78"/>
          <p:cNvSpPr>
            <a:spLocks noChangeShapeType="1"/>
          </p:cNvSpPr>
          <p:nvPr/>
        </p:nvSpPr>
        <p:spPr bwMode="auto">
          <a:xfrm>
            <a:off x="1147763" y="2343150"/>
            <a:ext cx="9798050" cy="0"/>
          </a:xfrm>
          <a:prstGeom prst="line">
            <a:avLst/>
          </a:prstGeom>
          <a:noFill/>
          <a:ln w="12700" algn="ctr">
            <a:solidFill>
              <a:srgbClr val="6600CC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10" name="Line 79"/>
          <p:cNvSpPr>
            <a:spLocks noChangeShapeType="1"/>
          </p:cNvSpPr>
          <p:nvPr/>
        </p:nvSpPr>
        <p:spPr bwMode="auto">
          <a:xfrm>
            <a:off x="1138238" y="30194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11" name="Line 80"/>
          <p:cNvSpPr>
            <a:spLocks noChangeShapeType="1"/>
          </p:cNvSpPr>
          <p:nvPr/>
        </p:nvSpPr>
        <p:spPr bwMode="auto">
          <a:xfrm>
            <a:off x="1149350" y="3706813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12" name="Line 81"/>
          <p:cNvSpPr>
            <a:spLocks noChangeShapeType="1"/>
          </p:cNvSpPr>
          <p:nvPr/>
        </p:nvSpPr>
        <p:spPr bwMode="auto">
          <a:xfrm>
            <a:off x="1166813" y="44291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13" name="Line 82"/>
          <p:cNvSpPr>
            <a:spLocks noChangeShapeType="1"/>
          </p:cNvSpPr>
          <p:nvPr/>
        </p:nvSpPr>
        <p:spPr bwMode="auto">
          <a:xfrm>
            <a:off x="1147763" y="2098675"/>
            <a:ext cx="9798050" cy="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14" name="Line 83"/>
          <p:cNvSpPr>
            <a:spLocks noChangeShapeType="1"/>
          </p:cNvSpPr>
          <p:nvPr/>
        </p:nvSpPr>
        <p:spPr bwMode="auto">
          <a:xfrm>
            <a:off x="1147763" y="5365750"/>
            <a:ext cx="9798050" cy="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2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16" name="Rectangle 85"/>
          <p:cNvSpPr>
            <a:spLocks noChangeArrowheads="1"/>
          </p:cNvSpPr>
          <p:nvPr/>
        </p:nvSpPr>
        <p:spPr bwMode="auto">
          <a:xfrm>
            <a:off x="1155700" y="2217738"/>
            <a:ext cx="1435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普通饮食</a:t>
            </a:r>
          </a:p>
        </p:txBody>
      </p:sp>
      <p:sp>
        <p:nvSpPr>
          <p:cNvPr id="23617" name="Rectangle 86"/>
          <p:cNvSpPr>
            <a:spLocks noChangeArrowheads="1"/>
          </p:cNvSpPr>
          <p:nvPr/>
        </p:nvSpPr>
        <p:spPr bwMode="auto">
          <a:xfrm>
            <a:off x="2582863" y="2325688"/>
            <a:ext cx="2197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病情较轻或疾病恢复期，消化功能正常者</a:t>
            </a:r>
          </a:p>
          <a:p>
            <a:pPr eaLnBrk="0" hangingPunct="0">
              <a:lnSpc>
                <a:spcPct val="15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不需要限制饮食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618" name="Rectangle 87"/>
          <p:cNvSpPr>
            <a:spLocks noChangeArrowheads="1"/>
          </p:cNvSpPr>
          <p:nvPr/>
        </p:nvSpPr>
        <p:spPr bwMode="auto">
          <a:xfrm>
            <a:off x="7832725" y="2439988"/>
            <a:ext cx="31242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70-90g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9.5—11MJ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19" name="Rectangle 88"/>
          <p:cNvSpPr>
            <a:spLocks noChangeArrowheads="1"/>
          </p:cNvSpPr>
          <p:nvPr/>
        </p:nvSpPr>
        <p:spPr bwMode="auto">
          <a:xfrm>
            <a:off x="1138238" y="2701925"/>
            <a:ext cx="14351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99663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软质饮食</a:t>
            </a:r>
          </a:p>
        </p:txBody>
      </p:sp>
      <p:sp>
        <p:nvSpPr>
          <p:cNvPr id="23620" name="Rectangle 89"/>
          <p:cNvSpPr>
            <a:spLocks noChangeArrowheads="1"/>
          </p:cNvSpPr>
          <p:nvPr/>
        </p:nvSpPr>
        <p:spPr bwMode="auto">
          <a:xfrm>
            <a:off x="2590800" y="3024188"/>
            <a:ext cx="21971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老、幼患者，咀嚼不便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,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消化功能差或手术后恢复期的患者</a:t>
            </a:r>
            <a:endParaRPr kumimoji="1" lang="en-US" altLang="zh-CN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21" name="Rectangle 90"/>
          <p:cNvSpPr>
            <a:spLocks noChangeArrowheads="1"/>
          </p:cNvSpPr>
          <p:nvPr/>
        </p:nvSpPr>
        <p:spPr bwMode="auto">
          <a:xfrm>
            <a:off x="4762500" y="3033713"/>
            <a:ext cx="304165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以软烂无刺激性易消化为主如软饭、面条。菜和肉应切碎、煮烂</a:t>
            </a:r>
          </a:p>
        </p:txBody>
      </p:sp>
      <p:sp>
        <p:nvSpPr>
          <p:cNvPr id="23622" name="Rectangle 91"/>
          <p:cNvSpPr>
            <a:spLocks noChangeArrowheads="1"/>
          </p:cNvSpPr>
          <p:nvPr/>
        </p:nvSpPr>
        <p:spPr bwMode="auto">
          <a:xfrm>
            <a:off x="7831138" y="3151188"/>
            <a:ext cx="31242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3—4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60-80g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8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．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5- 9.5MJ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23" name="Rectangle 92"/>
          <p:cNvSpPr>
            <a:spLocks noChangeArrowheads="1"/>
          </p:cNvSpPr>
          <p:nvPr/>
        </p:nvSpPr>
        <p:spPr bwMode="auto">
          <a:xfrm>
            <a:off x="1166813" y="3168650"/>
            <a:ext cx="1435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半流质饮食</a:t>
            </a:r>
          </a:p>
        </p:txBody>
      </p:sp>
      <p:sp>
        <p:nvSpPr>
          <p:cNvPr id="23624" name="Rectangle 93"/>
          <p:cNvSpPr>
            <a:spLocks noChangeArrowheads="1"/>
          </p:cNvSpPr>
          <p:nvPr/>
        </p:nvSpPr>
        <p:spPr bwMode="auto">
          <a:xfrm>
            <a:off x="2581275" y="3724275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中度发热、体弱、口腔及消化道疾患、手术后患者</a:t>
            </a:r>
          </a:p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消化功能不良者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625" name="Rectangle 94"/>
          <p:cNvSpPr>
            <a:spLocks noChangeArrowheads="1"/>
          </p:cNvSpPr>
          <p:nvPr/>
        </p:nvSpPr>
        <p:spPr bwMode="auto">
          <a:xfrm>
            <a:off x="4789488" y="3738563"/>
            <a:ext cx="304165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少食多餐、无刺激性、易于咀嚼及吞咽；膳食纤维少、营养丰富；食物呈半流状，如鸡蛋羹、米粥、面条等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26" name="Rectangle 95"/>
          <p:cNvSpPr>
            <a:spLocks noChangeArrowheads="1"/>
          </p:cNvSpPr>
          <p:nvPr/>
        </p:nvSpPr>
        <p:spPr bwMode="auto">
          <a:xfrm>
            <a:off x="7839075" y="3662363"/>
            <a:ext cx="31242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5-6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50-70g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6.5-8.5MJ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27" name="Rectangle 96"/>
          <p:cNvSpPr>
            <a:spLocks noChangeArrowheads="1"/>
          </p:cNvSpPr>
          <p:nvPr/>
        </p:nvSpPr>
        <p:spPr bwMode="auto">
          <a:xfrm>
            <a:off x="1138238" y="4230688"/>
            <a:ext cx="14351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3366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流质饮食</a:t>
            </a: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28" name="Rectangle 97"/>
          <p:cNvSpPr>
            <a:spLocks noChangeArrowheads="1"/>
          </p:cNvSpPr>
          <p:nvPr/>
        </p:nvSpPr>
        <p:spPr bwMode="auto">
          <a:xfrm>
            <a:off x="2581275" y="4483100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高热、口腔疾患、吞咽苦难、 各种大手术后、急性消化道疾患、危重或全身衰竭等患者</a:t>
            </a:r>
          </a:p>
        </p:txBody>
      </p:sp>
      <p:sp>
        <p:nvSpPr>
          <p:cNvPr id="23629" name="Rectangle 98"/>
          <p:cNvSpPr>
            <a:spLocks noChangeArrowheads="1"/>
          </p:cNvSpPr>
          <p:nvPr/>
        </p:nvSpPr>
        <p:spPr bwMode="auto">
          <a:xfrm>
            <a:off x="4762500" y="4483100"/>
            <a:ext cx="304165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食物呈液体状，如乳类、豆浆、米汤、稀藕粉。</a:t>
            </a:r>
            <a:r>
              <a:rPr kumimoji="1" lang="zh-CN" altLang="en-US" sz="1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因所含热量及营养素不足，故只能短期使用</a:t>
            </a:r>
          </a:p>
        </p:txBody>
      </p:sp>
      <p:sp>
        <p:nvSpPr>
          <p:cNvPr id="23630" name="Rectangle 99"/>
          <p:cNvSpPr>
            <a:spLocks noChangeArrowheads="1"/>
          </p:cNvSpPr>
          <p:nvPr/>
        </p:nvSpPr>
        <p:spPr bwMode="auto">
          <a:xfrm>
            <a:off x="7823200" y="4591050"/>
            <a:ext cx="31242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6-7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200~300ml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40—50g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3.5- 5.OMJ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31" name="Line 100"/>
          <p:cNvSpPr>
            <a:spLocks noChangeShapeType="1"/>
          </p:cNvSpPr>
          <p:nvPr/>
        </p:nvSpPr>
        <p:spPr bwMode="auto">
          <a:xfrm>
            <a:off x="1147763" y="2343150"/>
            <a:ext cx="9798050" cy="0"/>
          </a:xfrm>
          <a:prstGeom prst="line">
            <a:avLst/>
          </a:prstGeom>
          <a:noFill/>
          <a:ln w="12700" algn="ctr">
            <a:solidFill>
              <a:srgbClr val="6600CC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32" name="Line 101"/>
          <p:cNvSpPr>
            <a:spLocks noChangeShapeType="1"/>
          </p:cNvSpPr>
          <p:nvPr/>
        </p:nvSpPr>
        <p:spPr bwMode="auto">
          <a:xfrm>
            <a:off x="1138238" y="30194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33" name="Line 102"/>
          <p:cNvSpPr>
            <a:spLocks noChangeShapeType="1"/>
          </p:cNvSpPr>
          <p:nvPr/>
        </p:nvSpPr>
        <p:spPr bwMode="auto">
          <a:xfrm>
            <a:off x="1149350" y="3706813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34" name="Line 103"/>
          <p:cNvSpPr>
            <a:spLocks noChangeShapeType="1"/>
          </p:cNvSpPr>
          <p:nvPr/>
        </p:nvSpPr>
        <p:spPr bwMode="auto">
          <a:xfrm>
            <a:off x="1166813" y="44291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35" name="Line 104"/>
          <p:cNvSpPr>
            <a:spLocks noChangeShapeType="1"/>
          </p:cNvSpPr>
          <p:nvPr/>
        </p:nvSpPr>
        <p:spPr bwMode="auto">
          <a:xfrm>
            <a:off x="1147763" y="5365750"/>
            <a:ext cx="9798050" cy="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36" name="Line 105"/>
          <p:cNvSpPr>
            <a:spLocks noChangeShapeType="1"/>
          </p:cNvSpPr>
          <p:nvPr/>
        </p:nvSpPr>
        <p:spPr bwMode="auto">
          <a:xfrm>
            <a:off x="1147763" y="2098675"/>
            <a:ext cx="9798050" cy="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37" name="Rectangle 106"/>
          <p:cNvSpPr>
            <a:spLocks noChangeArrowheads="1"/>
          </p:cNvSpPr>
          <p:nvPr/>
        </p:nvSpPr>
        <p:spPr bwMode="auto">
          <a:xfrm>
            <a:off x="1155700" y="2217738"/>
            <a:ext cx="1435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普通饮食</a:t>
            </a:r>
          </a:p>
        </p:txBody>
      </p:sp>
      <p:sp>
        <p:nvSpPr>
          <p:cNvPr id="23638" name="Rectangle 107"/>
          <p:cNvSpPr>
            <a:spLocks noChangeArrowheads="1"/>
          </p:cNvSpPr>
          <p:nvPr/>
        </p:nvSpPr>
        <p:spPr bwMode="auto">
          <a:xfrm>
            <a:off x="2582863" y="2325688"/>
            <a:ext cx="2197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病情较轻或疾病恢复期，消化功能正常者</a:t>
            </a:r>
          </a:p>
          <a:p>
            <a:pPr eaLnBrk="0" hangingPunct="0">
              <a:lnSpc>
                <a:spcPct val="15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不需要限制饮食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639" name="Rectangle 108"/>
          <p:cNvSpPr>
            <a:spLocks noChangeArrowheads="1"/>
          </p:cNvSpPr>
          <p:nvPr/>
        </p:nvSpPr>
        <p:spPr bwMode="auto">
          <a:xfrm>
            <a:off x="7832725" y="2439988"/>
            <a:ext cx="31242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70-90g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9.5—11MJ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40" name="Rectangle 109"/>
          <p:cNvSpPr>
            <a:spLocks noChangeArrowheads="1"/>
          </p:cNvSpPr>
          <p:nvPr/>
        </p:nvSpPr>
        <p:spPr bwMode="auto">
          <a:xfrm>
            <a:off x="1138238" y="2701925"/>
            <a:ext cx="14351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99663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软质饮食</a:t>
            </a:r>
          </a:p>
        </p:txBody>
      </p:sp>
      <p:sp>
        <p:nvSpPr>
          <p:cNvPr id="23641" name="Rectangle 110"/>
          <p:cNvSpPr>
            <a:spLocks noChangeArrowheads="1"/>
          </p:cNvSpPr>
          <p:nvPr/>
        </p:nvSpPr>
        <p:spPr bwMode="auto">
          <a:xfrm>
            <a:off x="2590800" y="3024188"/>
            <a:ext cx="21971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老、幼患者，咀嚼不便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,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消化功能差或手术后恢复期的患者</a:t>
            </a:r>
            <a:endParaRPr kumimoji="1" lang="en-US" altLang="zh-CN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42" name="Rectangle 111"/>
          <p:cNvSpPr>
            <a:spLocks noChangeArrowheads="1"/>
          </p:cNvSpPr>
          <p:nvPr/>
        </p:nvSpPr>
        <p:spPr bwMode="auto">
          <a:xfrm>
            <a:off x="4762500" y="3033713"/>
            <a:ext cx="304165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以软烂无刺激性易消化为主如软饭、面条。菜和肉应切碎、煮烂</a:t>
            </a:r>
          </a:p>
        </p:txBody>
      </p:sp>
      <p:sp>
        <p:nvSpPr>
          <p:cNvPr id="23643" name="Rectangle 112"/>
          <p:cNvSpPr>
            <a:spLocks noChangeArrowheads="1"/>
          </p:cNvSpPr>
          <p:nvPr/>
        </p:nvSpPr>
        <p:spPr bwMode="auto">
          <a:xfrm>
            <a:off x="7831138" y="3151188"/>
            <a:ext cx="31242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3—4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60-80g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8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．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5- 9.5MJ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44" name="Rectangle 113"/>
          <p:cNvSpPr>
            <a:spLocks noChangeArrowheads="1"/>
          </p:cNvSpPr>
          <p:nvPr/>
        </p:nvSpPr>
        <p:spPr bwMode="auto">
          <a:xfrm>
            <a:off x="1166813" y="3168650"/>
            <a:ext cx="1435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半流质饮食</a:t>
            </a:r>
          </a:p>
        </p:txBody>
      </p:sp>
      <p:sp>
        <p:nvSpPr>
          <p:cNvPr id="23645" name="Rectangle 114"/>
          <p:cNvSpPr>
            <a:spLocks noChangeArrowheads="1"/>
          </p:cNvSpPr>
          <p:nvPr/>
        </p:nvSpPr>
        <p:spPr bwMode="auto">
          <a:xfrm>
            <a:off x="2581275" y="3724275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中度发热、体弱、口腔及消化道疾患、手术后患者</a:t>
            </a:r>
          </a:p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消化功能不良者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646" name="Rectangle 115"/>
          <p:cNvSpPr>
            <a:spLocks noChangeArrowheads="1"/>
          </p:cNvSpPr>
          <p:nvPr/>
        </p:nvSpPr>
        <p:spPr bwMode="auto">
          <a:xfrm>
            <a:off x="4789488" y="3738563"/>
            <a:ext cx="304165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少食多餐、无刺激性、易于咀嚼及吞咽；膳食纤维少、营养丰富；食物呈半流状，如鸡蛋羹、米粥、面条等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47" name="Rectangle 116"/>
          <p:cNvSpPr>
            <a:spLocks noChangeArrowheads="1"/>
          </p:cNvSpPr>
          <p:nvPr/>
        </p:nvSpPr>
        <p:spPr bwMode="auto">
          <a:xfrm>
            <a:off x="7839075" y="3662363"/>
            <a:ext cx="31242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5-6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50-70g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6.5-8.5MJ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48" name="Rectangle 117"/>
          <p:cNvSpPr>
            <a:spLocks noChangeArrowheads="1"/>
          </p:cNvSpPr>
          <p:nvPr/>
        </p:nvSpPr>
        <p:spPr bwMode="auto">
          <a:xfrm>
            <a:off x="1138238" y="4230688"/>
            <a:ext cx="14351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3366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流质饮食</a:t>
            </a: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49" name="Rectangle 118"/>
          <p:cNvSpPr>
            <a:spLocks noChangeArrowheads="1"/>
          </p:cNvSpPr>
          <p:nvPr/>
        </p:nvSpPr>
        <p:spPr bwMode="auto">
          <a:xfrm>
            <a:off x="2581275" y="4483100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高热、口腔疾患、吞咽苦难、 各种大手术后、急性消化道疾患、危重或全身衰竭等患者</a:t>
            </a:r>
          </a:p>
        </p:txBody>
      </p:sp>
      <p:sp>
        <p:nvSpPr>
          <p:cNvPr id="23650" name="Rectangle 119"/>
          <p:cNvSpPr>
            <a:spLocks noChangeArrowheads="1"/>
          </p:cNvSpPr>
          <p:nvPr/>
        </p:nvSpPr>
        <p:spPr bwMode="auto">
          <a:xfrm>
            <a:off x="4762500" y="4483100"/>
            <a:ext cx="304165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食物呈液体状，如乳类、豆浆、米汤、稀藕粉。</a:t>
            </a:r>
            <a:r>
              <a:rPr kumimoji="1" lang="zh-CN" altLang="en-US" sz="1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因所含热量及营养素不足，故只能短期使用</a:t>
            </a:r>
          </a:p>
        </p:txBody>
      </p:sp>
      <p:sp>
        <p:nvSpPr>
          <p:cNvPr id="23651" name="Rectangle 120"/>
          <p:cNvSpPr>
            <a:spLocks noChangeArrowheads="1"/>
          </p:cNvSpPr>
          <p:nvPr/>
        </p:nvSpPr>
        <p:spPr bwMode="auto">
          <a:xfrm>
            <a:off x="7823200" y="4591050"/>
            <a:ext cx="31242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6-7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200~300ml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40—50g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3.5- 5.OMJ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52" name="Line 121"/>
          <p:cNvSpPr>
            <a:spLocks noChangeShapeType="1"/>
          </p:cNvSpPr>
          <p:nvPr/>
        </p:nvSpPr>
        <p:spPr bwMode="auto">
          <a:xfrm>
            <a:off x="1147763" y="2343150"/>
            <a:ext cx="9798050" cy="0"/>
          </a:xfrm>
          <a:prstGeom prst="line">
            <a:avLst/>
          </a:prstGeom>
          <a:noFill/>
          <a:ln w="12700" algn="ctr">
            <a:solidFill>
              <a:srgbClr val="6600CC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53" name="Line 122"/>
          <p:cNvSpPr>
            <a:spLocks noChangeShapeType="1"/>
          </p:cNvSpPr>
          <p:nvPr/>
        </p:nvSpPr>
        <p:spPr bwMode="auto">
          <a:xfrm>
            <a:off x="1138238" y="30194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54" name="Line 123"/>
          <p:cNvSpPr>
            <a:spLocks noChangeShapeType="1"/>
          </p:cNvSpPr>
          <p:nvPr/>
        </p:nvSpPr>
        <p:spPr bwMode="auto">
          <a:xfrm>
            <a:off x="1149350" y="3706813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55" name="Line 124"/>
          <p:cNvSpPr>
            <a:spLocks noChangeShapeType="1"/>
          </p:cNvSpPr>
          <p:nvPr/>
        </p:nvSpPr>
        <p:spPr bwMode="auto">
          <a:xfrm>
            <a:off x="1166813" y="44291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56" name="Line 125"/>
          <p:cNvSpPr>
            <a:spLocks noChangeShapeType="1"/>
          </p:cNvSpPr>
          <p:nvPr/>
        </p:nvSpPr>
        <p:spPr bwMode="auto">
          <a:xfrm>
            <a:off x="1147763" y="5365750"/>
            <a:ext cx="9798050" cy="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57" name="Rectangle 126"/>
          <p:cNvSpPr>
            <a:spLocks noChangeArrowheads="1"/>
          </p:cNvSpPr>
          <p:nvPr/>
        </p:nvSpPr>
        <p:spPr bwMode="auto">
          <a:xfrm>
            <a:off x="4789488" y="2057400"/>
            <a:ext cx="3041650" cy="169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kumimoji="1" lang="zh-CN" altLang="en-US" sz="1400" b="1"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易消化，无刺激性食物</a:t>
            </a:r>
          </a:p>
        </p:txBody>
      </p:sp>
      <p:sp>
        <p:nvSpPr>
          <p:cNvPr id="23658" name="Rectangle 127"/>
          <p:cNvSpPr>
            <a:spLocks noChangeArrowheads="1"/>
          </p:cNvSpPr>
          <p:nvPr/>
        </p:nvSpPr>
        <p:spPr bwMode="auto">
          <a:xfrm>
            <a:off x="1155700" y="2217738"/>
            <a:ext cx="1435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普通饮食</a:t>
            </a:r>
          </a:p>
        </p:txBody>
      </p:sp>
      <p:sp>
        <p:nvSpPr>
          <p:cNvPr id="23659" name="Rectangle 128"/>
          <p:cNvSpPr>
            <a:spLocks noChangeArrowheads="1"/>
          </p:cNvSpPr>
          <p:nvPr/>
        </p:nvSpPr>
        <p:spPr bwMode="auto">
          <a:xfrm>
            <a:off x="2582863" y="2325688"/>
            <a:ext cx="2197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病情较轻或疾病恢复期，消化功能正常者</a:t>
            </a:r>
          </a:p>
          <a:p>
            <a:pPr eaLnBrk="0" hangingPunct="0">
              <a:lnSpc>
                <a:spcPct val="15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不需要限制饮食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660" name="Rectangle 129"/>
          <p:cNvSpPr>
            <a:spLocks noChangeArrowheads="1"/>
          </p:cNvSpPr>
          <p:nvPr/>
        </p:nvSpPr>
        <p:spPr bwMode="auto">
          <a:xfrm>
            <a:off x="7832725" y="2439988"/>
            <a:ext cx="31242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70-90g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9.5—11MJ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61" name="Rectangle 130"/>
          <p:cNvSpPr>
            <a:spLocks noChangeArrowheads="1"/>
          </p:cNvSpPr>
          <p:nvPr/>
        </p:nvSpPr>
        <p:spPr bwMode="auto">
          <a:xfrm>
            <a:off x="1138238" y="2701925"/>
            <a:ext cx="14351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99663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软质饮食</a:t>
            </a:r>
          </a:p>
        </p:txBody>
      </p:sp>
      <p:sp>
        <p:nvSpPr>
          <p:cNvPr id="23662" name="Rectangle 131"/>
          <p:cNvSpPr>
            <a:spLocks noChangeArrowheads="1"/>
          </p:cNvSpPr>
          <p:nvPr/>
        </p:nvSpPr>
        <p:spPr bwMode="auto">
          <a:xfrm>
            <a:off x="2590800" y="3024188"/>
            <a:ext cx="21971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老、幼患者，咀嚼不便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,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消化功能差或手术后恢复期的患者</a:t>
            </a:r>
            <a:endParaRPr kumimoji="1" lang="en-US" altLang="zh-CN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63" name="Rectangle 132"/>
          <p:cNvSpPr>
            <a:spLocks noChangeArrowheads="1"/>
          </p:cNvSpPr>
          <p:nvPr/>
        </p:nvSpPr>
        <p:spPr bwMode="auto">
          <a:xfrm>
            <a:off x="4762500" y="3033713"/>
            <a:ext cx="304165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以软烂无刺激性易消化为主如软饭、面条。菜和肉应切碎、煮烂</a:t>
            </a:r>
          </a:p>
        </p:txBody>
      </p:sp>
      <p:sp>
        <p:nvSpPr>
          <p:cNvPr id="23664" name="Rectangle 133"/>
          <p:cNvSpPr>
            <a:spLocks noChangeArrowheads="1"/>
          </p:cNvSpPr>
          <p:nvPr/>
        </p:nvSpPr>
        <p:spPr bwMode="auto">
          <a:xfrm>
            <a:off x="7831138" y="3151188"/>
            <a:ext cx="31242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3—4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60-80g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8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．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5- 9.5MJ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65" name="Rectangle 134"/>
          <p:cNvSpPr>
            <a:spLocks noChangeArrowheads="1"/>
          </p:cNvSpPr>
          <p:nvPr/>
        </p:nvSpPr>
        <p:spPr bwMode="auto">
          <a:xfrm>
            <a:off x="1166813" y="3168650"/>
            <a:ext cx="1435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半流质饮食</a:t>
            </a:r>
          </a:p>
        </p:txBody>
      </p:sp>
      <p:sp>
        <p:nvSpPr>
          <p:cNvPr id="23666" name="Rectangle 135"/>
          <p:cNvSpPr>
            <a:spLocks noChangeArrowheads="1"/>
          </p:cNvSpPr>
          <p:nvPr/>
        </p:nvSpPr>
        <p:spPr bwMode="auto">
          <a:xfrm>
            <a:off x="2581275" y="3724275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中度发热、体弱、口腔及消化道疾患、手术后患者</a:t>
            </a:r>
          </a:p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消化功能不良者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667" name="Rectangle 136"/>
          <p:cNvSpPr>
            <a:spLocks noChangeArrowheads="1"/>
          </p:cNvSpPr>
          <p:nvPr/>
        </p:nvSpPr>
        <p:spPr bwMode="auto">
          <a:xfrm>
            <a:off x="4789488" y="3738563"/>
            <a:ext cx="304165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少食多餐、无刺激性、易于咀嚼及吞咽；膳食纤维少、营养丰富；食物呈半流状，如鸡蛋羹、米粥、面条等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68" name="Rectangle 137"/>
          <p:cNvSpPr>
            <a:spLocks noChangeArrowheads="1"/>
          </p:cNvSpPr>
          <p:nvPr/>
        </p:nvSpPr>
        <p:spPr bwMode="auto">
          <a:xfrm>
            <a:off x="7839075" y="3662363"/>
            <a:ext cx="31242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5-6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50-70g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6.5-8.5MJ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69" name="Rectangle 138"/>
          <p:cNvSpPr>
            <a:spLocks noChangeArrowheads="1"/>
          </p:cNvSpPr>
          <p:nvPr/>
        </p:nvSpPr>
        <p:spPr bwMode="auto">
          <a:xfrm>
            <a:off x="1138238" y="4230688"/>
            <a:ext cx="14351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3366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流质饮食</a:t>
            </a: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70" name="Rectangle 139"/>
          <p:cNvSpPr>
            <a:spLocks noChangeArrowheads="1"/>
          </p:cNvSpPr>
          <p:nvPr/>
        </p:nvSpPr>
        <p:spPr bwMode="auto">
          <a:xfrm>
            <a:off x="2581275" y="4483100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高热、口腔疾患、吞咽苦难、 各种大手术后、急性消化道疾患、危重或全身衰竭等患者</a:t>
            </a:r>
          </a:p>
        </p:txBody>
      </p:sp>
      <p:sp>
        <p:nvSpPr>
          <p:cNvPr id="23671" name="Rectangle 140"/>
          <p:cNvSpPr>
            <a:spLocks noChangeArrowheads="1"/>
          </p:cNvSpPr>
          <p:nvPr/>
        </p:nvSpPr>
        <p:spPr bwMode="auto">
          <a:xfrm>
            <a:off x="4762500" y="4483100"/>
            <a:ext cx="304165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食物呈液体状，如乳类、豆浆、米汤、稀藕粉。</a:t>
            </a:r>
            <a:r>
              <a:rPr kumimoji="1" lang="zh-CN" altLang="en-US" sz="1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因所含热量及营养素不足，故只能短期使用</a:t>
            </a:r>
          </a:p>
        </p:txBody>
      </p:sp>
      <p:sp>
        <p:nvSpPr>
          <p:cNvPr id="23672" name="Rectangle 141"/>
          <p:cNvSpPr>
            <a:spLocks noChangeArrowheads="1"/>
          </p:cNvSpPr>
          <p:nvPr/>
        </p:nvSpPr>
        <p:spPr bwMode="auto">
          <a:xfrm>
            <a:off x="7823200" y="4591050"/>
            <a:ext cx="31242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6-7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200~300ml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40—50g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3.5- 5.OMJ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73" name="Line 142"/>
          <p:cNvSpPr>
            <a:spLocks noChangeShapeType="1"/>
          </p:cNvSpPr>
          <p:nvPr/>
        </p:nvSpPr>
        <p:spPr bwMode="auto">
          <a:xfrm>
            <a:off x="1147763" y="2343150"/>
            <a:ext cx="9798050" cy="0"/>
          </a:xfrm>
          <a:prstGeom prst="line">
            <a:avLst/>
          </a:prstGeom>
          <a:noFill/>
          <a:ln w="12700" algn="ctr">
            <a:solidFill>
              <a:srgbClr val="6600CC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74" name="Line 143"/>
          <p:cNvSpPr>
            <a:spLocks noChangeShapeType="1"/>
          </p:cNvSpPr>
          <p:nvPr/>
        </p:nvSpPr>
        <p:spPr bwMode="auto">
          <a:xfrm>
            <a:off x="1138238" y="30194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75" name="Line 144"/>
          <p:cNvSpPr>
            <a:spLocks noChangeShapeType="1"/>
          </p:cNvSpPr>
          <p:nvPr/>
        </p:nvSpPr>
        <p:spPr bwMode="auto">
          <a:xfrm>
            <a:off x="1149350" y="3706813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76" name="Line 145"/>
          <p:cNvSpPr>
            <a:spLocks noChangeShapeType="1"/>
          </p:cNvSpPr>
          <p:nvPr/>
        </p:nvSpPr>
        <p:spPr bwMode="auto">
          <a:xfrm>
            <a:off x="1166813" y="44291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77" name="Line 146"/>
          <p:cNvSpPr>
            <a:spLocks noChangeShapeType="1"/>
          </p:cNvSpPr>
          <p:nvPr/>
        </p:nvSpPr>
        <p:spPr bwMode="auto">
          <a:xfrm>
            <a:off x="1147763" y="5365750"/>
            <a:ext cx="9798050" cy="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78" name="Rectangle 147"/>
          <p:cNvSpPr>
            <a:spLocks noChangeArrowheads="1"/>
          </p:cNvSpPr>
          <p:nvPr/>
        </p:nvSpPr>
        <p:spPr bwMode="auto">
          <a:xfrm>
            <a:off x="7821613" y="2098675"/>
            <a:ext cx="3124200" cy="2270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用法</a:t>
            </a:r>
          </a:p>
        </p:txBody>
      </p:sp>
      <p:sp>
        <p:nvSpPr>
          <p:cNvPr id="23679" name="Rectangle 148"/>
          <p:cNvSpPr>
            <a:spLocks noChangeArrowheads="1"/>
          </p:cNvSpPr>
          <p:nvPr/>
        </p:nvSpPr>
        <p:spPr bwMode="auto">
          <a:xfrm>
            <a:off x="4789488" y="2057400"/>
            <a:ext cx="3041650" cy="169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kumimoji="1" lang="zh-CN" altLang="en-US" sz="1400" b="1"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易消化，无刺激性食物</a:t>
            </a:r>
          </a:p>
        </p:txBody>
      </p:sp>
      <p:sp>
        <p:nvSpPr>
          <p:cNvPr id="23680" name="Rectangle 149"/>
          <p:cNvSpPr>
            <a:spLocks noChangeArrowheads="1"/>
          </p:cNvSpPr>
          <p:nvPr/>
        </p:nvSpPr>
        <p:spPr bwMode="auto">
          <a:xfrm>
            <a:off x="1155700" y="2217738"/>
            <a:ext cx="1435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0033C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普通饮食</a:t>
            </a:r>
          </a:p>
        </p:txBody>
      </p:sp>
      <p:sp>
        <p:nvSpPr>
          <p:cNvPr id="23681" name="Rectangle 150"/>
          <p:cNvSpPr>
            <a:spLocks noChangeArrowheads="1"/>
          </p:cNvSpPr>
          <p:nvPr/>
        </p:nvSpPr>
        <p:spPr bwMode="auto">
          <a:xfrm>
            <a:off x="2582863" y="2325688"/>
            <a:ext cx="21971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病情较轻或疾病恢复期，消化功能正常者</a:t>
            </a:r>
          </a:p>
          <a:p>
            <a:pPr eaLnBrk="0" hangingPunct="0">
              <a:lnSpc>
                <a:spcPct val="15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不需要限制饮食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682" name="Rectangle 151"/>
          <p:cNvSpPr>
            <a:spLocks noChangeArrowheads="1"/>
          </p:cNvSpPr>
          <p:nvPr/>
        </p:nvSpPr>
        <p:spPr bwMode="auto">
          <a:xfrm>
            <a:off x="7832725" y="2439988"/>
            <a:ext cx="3124200" cy="627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70-90g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9.5—11MJ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83" name="Rectangle 152"/>
          <p:cNvSpPr>
            <a:spLocks noChangeArrowheads="1"/>
          </p:cNvSpPr>
          <p:nvPr/>
        </p:nvSpPr>
        <p:spPr bwMode="auto">
          <a:xfrm>
            <a:off x="1138238" y="2701925"/>
            <a:ext cx="14351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99663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软质饮食</a:t>
            </a:r>
          </a:p>
        </p:txBody>
      </p:sp>
      <p:sp>
        <p:nvSpPr>
          <p:cNvPr id="23684" name="Rectangle 153"/>
          <p:cNvSpPr>
            <a:spLocks noChangeArrowheads="1"/>
          </p:cNvSpPr>
          <p:nvPr/>
        </p:nvSpPr>
        <p:spPr bwMode="auto">
          <a:xfrm>
            <a:off x="2590800" y="3024188"/>
            <a:ext cx="21971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老、幼患者，咀嚼不便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,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消化功能差或手术后恢复期的患者</a:t>
            </a:r>
            <a:endParaRPr kumimoji="1" lang="en-US" altLang="zh-CN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85" name="Rectangle 154"/>
          <p:cNvSpPr>
            <a:spLocks noChangeArrowheads="1"/>
          </p:cNvSpPr>
          <p:nvPr/>
        </p:nvSpPr>
        <p:spPr bwMode="auto">
          <a:xfrm>
            <a:off x="4762500" y="3033713"/>
            <a:ext cx="304165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以软烂无刺激性易消化为主如软饭、面条。菜和肉应切碎、煮烂</a:t>
            </a:r>
          </a:p>
        </p:txBody>
      </p:sp>
      <p:sp>
        <p:nvSpPr>
          <p:cNvPr id="23686" name="Rectangle 155"/>
          <p:cNvSpPr>
            <a:spLocks noChangeArrowheads="1"/>
          </p:cNvSpPr>
          <p:nvPr/>
        </p:nvSpPr>
        <p:spPr bwMode="auto">
          <a:xfrm>
            <a:off x="7831138" y="3151188"/>
            <a:ext cx="3124200" cy="7540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3—4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 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60-80g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8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．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5- 9.5MJ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87" name="Rectangle 156"/>
          <p:cNvSpPr>
            <a:spLocks noChangeArrowheads="1"/>
          </p:cNvSpPr>
          <p:nvPr/>
        </p:nvSpPr>
        <p:spPr bwMode="auto">
          <a:xfrm>
            <a:off x="1166813" y="3168650"/>
            <a:ext cx="1435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半流质饮食</a:t>
            </a:r>
          </a:p>
        </p:txBody>
      </p:sp>
      <p:sp>
        <p:nvSpPr>
          <p:cNvPr id="23688" name="Rectangle 157"/>
          <p:cNvSpPr>
            <a:spLocks noChangeArrowheads="1"/>
          </p:cNvSpPr>
          <p:nvPr/>
        </p:nvSpPr>
        <p:spPr bwMode="auto">
          <a:xfrm>
            <a:off x="2581275" y="3724275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中度发热、体弱、口腔及消化道疾患、手术后患者</a:t>
            </a:r>
          </a:p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kumimoji="1" lang="zh-CN" altLang="en-US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消化功能不良者</a:t>
            </a:r>
            <a:r>
              <a:rPr kumimoji="1" lang="en-US" altLang="zh-CN" sz="14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23689" name="Rectangle 158"/>
          <p:cNvSpPr>
            <a:spLocks noChangeArrowheads="1"/>
          </p:cNvSpPr>
          <p:nvPr/>
        </p:nvSpPr>
        <p:spPr bwMode="auto">
          <a:xfrm>
            <a:off x="4789488" y="3738563"/>
            <a:ext cx="304165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buClr>
                <a:schemeClr val="bg1"/>
              </a:buClr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少食多餐、无刺激性、易于咀嚼及吞咽；膳食纤维少、营养丰富；食物呈半流状，如鸡蛋羹、米粥、面条等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90" name="Rectangle 159"/>
          <p:cNvSpPr>
            <a:spLocks noChangeArrowheads="1"/>
          </p:cNvSpPr>
          <p:nvPr/>
        </p:nvSpPr>
        <p:spPr bwMode="auto">
          <a:xfrm>
            <a:off x="7839075" y="3662363"/>
            <a:ext cx="31242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endParaRPr kumimoji="1"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5-6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蛋白质约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50-70g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6.5-8.5MJ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91" name="Rectangle 160"/>
          <p:cNvSpPr>
            <a:spLocks noChangeArrowheads="1"/>
          </p:cNvSpPr>
          <p:nvPr/>
        </p:nvSpPr>
        <p:spPr bwMode="auto">
          <a:xfrm>
            <a:off x="1138238" y="4230688"/>
            <a:ext cx="1435100" cy="1017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solidFill>
                <a:srgbClr val="3366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流质饮食</a:t>
            </a:r>
          </a:p>
          <a:p>
            <a:pPr algn="ctr"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92" name="Rectangle 161"/>
          <p:cNvSpPr>
            <a:spLocks noChangeArrowheads="1"/>
          </p:cNvSpPr>
          <p:nvPr/>
        </p:nvSpPr>
        <p:spPr bwMode="auto">
          <a:xfrm>
            <a:off x="2581275" y="4483100"/>
            <a:ext cx="21971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高热、口腔疾患、吞咽苦难、 各种大手术后、急性消化道疾患、危重或全身衰竭等患者</a:t>
            </a:r>
          </a:p>
        </p:txBody>
      </p:sp>
      <p:sp>
        <p:nvSpPr>
          <p:cNvPr id="23693" name="Rectangle 162"/>
          <p:cNvSpPr>
            <a:spLocks noChangeArrowheads="1"/>
          </p:cNvSpPr>
          <p:nvPr/>
        </p:nvSpPr>
        <p:spPr bwMode="auto">
          <a:xfrm>
            <a:off x="4762500" y="4483100"/>
            <a:ext cx="304165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食物呈液体状，如乳类、豆浆、米汤、稀藕粉。</a:t>
            </a:r>
            <a:r>
              <a:rPr kumimoji="1" lang="zh-CN" altLang="en-US" sz="1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因所含热量及营养素不足，故只能短期使用</a:t>
            </a:r>
          </a:p>
        </p:txBody>
      </p:sp>
      <p:sp>
        <p:nvSpPr>
          <p:cNvPr id="23694" name="Rectangle 163"/>
          <p:cNvSpPr>
            <a:spLocks noChangeArrowheads="1"/>
          </p:cNvSpPr>
          <p:nvPr/>
        </p:nvSpPr>
        <p:spPr bwMode="auto">
          <a:xfrm>
            <a:off x="7823200" y="4591050"/>
            <a:ext cx="3124200" cy="10175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每日进餐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6-7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次，每次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200~300ml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蛋白质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40—50g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eaLnBrk="0" hangingPunct="0">
              <a:lnSpc>
                <a:spcPct val="30000"/>
              </a:lnSpc>
              <a:spcBef>
                <a:spcPts val="1000"/>
              </a:spcBef>
              <a:buFont typeface="Wingdings" pitchFamily="2" charset="2"/>
              <a:buNone/>
            </a:pP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总热能约为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3.5- 5.OMJ</a:t>
            </a:r>
            <a:r>
              <a:rPr kumimoji="1" lang="zh-CN" altLang="en-US" sz="1400" b="1">
                <a:latin typeface="微软雅黑" pitchFamily="34" charset="-122"/>
                <a:ea typeface="微软雅黑" pitchFamily="34" charset="-122"/>
              </a:rPr>
              <a:t>／</a:t>
            </a:r>
            <a:r>
              <a:rPr kumimoji="1" lang="en-US" altLang="zh-CN" sz="1400" b="1"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695" name="Line 164"/>
          <p:cNvSpPr>
            <a:spLocks noChangeShapeType="1"/>
          </p:cNvSpPr>
          <p:nvPr/>
        </p:nvSpPr>
        <p:spPr bwMode="auto">
          <a:xfrm>
            <a:off x="1147763" y="2343150"/>
            <a:ext cx="9798050" cy="0"/>
          </a:xfrm>
          <a:prstGeom prst="line">
            <a:avLst/>
          </a:prstGeom>
          <a:noFill/>
          <a:ln w="12700" algn="ctr">
            <a:solidFill>
              <a:srgbClr val="6600CC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96" name="Line 165"/>
          <p:cNvSpPr>
            <a:spLocks noChangeShapeType="1"/>
          </p:cNvSpPr>
          <p:nvPr/>
        </p:nvSpPr>
        <p:spPr bwMode="auto">
          <a:xfrm>
            <a:off x="1138238" y="30194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97" name="Line 166"/>
          <p:cNvSpPr>
            <a:spLocks noChangeShapeType="1"/>
          </p:cNvSpPr>
          <p:nvPr/>
        </p:nvSpPr>
        <p:spPr bwMode="auto">
          <a:xfrm>
            <a:off x="1149350" y="3706813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98" name="Line 167"/>
          <p:cNvSpPr>
            <a:spLocks noChangeShapeType="1"/>
          </p:cNvSpPr>
          <p:nvPr/>
        </p:nvSpPr>
        <p:spPr bwMode="auto">
          <a:xfrm>
            <a:off x="1166813" y="4429125"/>
            <a:ext cx="9798050" cy="0"/>
          </a:xfrm>
          <a:prstGeom prst="line">
            <a:avLst/>
          </a:prstGeom>
          <a:noFill/>
          <a:ln w="127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99" name="Line 168"/>
          <p:cNvSpPr>
            <a:spLocks noChangeShapeType="1"/>
          </p:cNvSpPr>
          <p:nvPr/>
        </p:nvSpPr>
        <p:spPr bwMode="auto">
          <a:xfrm>
            <a:off x="1147763" y="5365750"/>
            <a:ext cx="9798050" cy="0"/>
          </a:xfrm>
          <a:prstGeom prst="line">
            <a:avLst/>
          </a:prstGeom>
          <a:noFill/>
          <a:ln w="38100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3700" name="Group 192"/>
          <p:cNvGrpSpPr/>
          <p:nvPr/>
        </p:nvGrpSpPr>
        <p:grpSpPr bwMode="auto">
          <a:xfrm>
            <a:off x="1138238" y="2057400"/>
            <a:ext cx="9826625" cy="3551238"/>
            <a:chOff x="717" y="1296"/>
            <a:chExt cx="6190" cy="2237"/>
          </a:xfrm>
        </p:grpSpPr>
        <p:sp>
          <p:nvSpPr>
            <p:cNvPr id="23701" name="Rectangle 169"/>
            <p:cNvSpPr>
              <a:spLocks noChangeArrowheads="1"/>
            </p:cNvSpPr>
            <p:nvPr/>
          </p:nvSpPr>
          <p:spPr bwMode="auto">
            <a:xfrm>
              <a:off x="1627" y="1322"/>
              <a:ext cx="1384" cy="1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适用范围</a:t>
              </a:r>
            </a:p>
          </p:txBody>
        </p:sp>
        <p:sp>
          <p:nvSpPr>
            <p:cNvPr id="23702" name="Rectangle 170"/>
            <p:cNvSpPr>
              <a:spLocks noChangeArrowheads="1"/>
            </p:cNvSpPr>
            <p:nvPr/>
          </p:nvSpPr>
          <p:spPr bwMode="auto">
            <a:xfrm>
              <a:off x="4927" y="1322"/>
              <a:ext cx="1968" cy="1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用法</a:t>
              </a:r>
            </a:p>
          </p:txBody>
        </p:sp>
        <p:sp>
          <p:nvSpPr>
            <p:cNvPr id="23703" name="Rectangle 171"/>
            <p:cNvSpPr>
              <a:spLocks noChangeArrowheads="1"/>
            </p:cNvSpPr>
            <p:nvPr/>
          </p:nvSpPr>
          <p:spPr bwMode="auto">
            <a:xfrm>
              <a:off x="3017" y="1296"/>
              <a:ext cx="1916" cy="10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kumimoji="1" lang="zh-CN" altLang="en-US" sz="14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易消化，无刺激性食物</a:t>
              </a:r>
            </a:p>
          </p:txBody>
        </p:sp>
        <p:sp>
          <p:nvSpPr>
            <p:cNvPr id="23704" name="Rectangle 172"/>
            <p:cNvSpPr>
              <a:spLocks noChangeArrowheads="1"/>
            </p:cNvSpPr>
            <p:nvPr/>
          </p:nvSpPr>
          <p:spPr bwMode="auto">
            <a:xfrm>
              <a:off x="728" y="1397"/>
              <a:ext cx="904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lang="zh-CN" altLang="en-US" sz="1400" b="1">
                <a:solidFill>
                  <a:srgbClr val="0033CC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普通饮食</a:t>
              </a:r>
            </a:p>
          </p:txBody>
        </p:sp>
        <p:sp>
          <p:nvSpPr>
            <p:cNvPr id="23705" name="Rectangle 173"/>
            <p:cNvSpPr>
              <a:spLocks noChangeArrowheads="1"/>
            </p:cNvSpPr>
            <p:nvPr/>
          </p:nvSpPr>
          <p:spPr bwMode="auto">
            <a:xfrm>
              <a:off x="1627" y="1465"/>
              <a:ext cx="1384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病情较轻或疾病恢复期，消化功能正常者</a:t>
              </a:r>
            </a:p>
            <a:p>
              <a:pPr eaLnBrk="0" hangingPunct="0">
                <a:lnSpc>
                  <a:spcPct val="15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en-US" altLang="zh-CN" sz="1400" b="1" dirty="0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kumimoji="1" lang="zh-CN" altLang="en-US" sz="1400" b="1" dirty="0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</a:rPr>
                <a:t>不需要限制饮食</a:t>
              </a:r>
              <a:r>
                <a:rPr kumimoji="1" lang="en-US" altLang="zh-CN" sz="1400" b="1" dirty="0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</a:rPr>
                <a:t>)</a:t>
              </a:r>
            </a:p>
          </p:txBody>
        </p:sp>
        <p:sp>
          <p:nvSpPr>
            <p:cNvPr id="23706" name="Rectangle 174"/>
            <p:cNvSpPr>
              <a:spLocks noChangeArrowheads="1"/>
            </p:cNvSpPr>
            <p:nvPr/>
          </p:nvSpPr>
          <p:spPr bwMode="auto">
            <a:xfrm>
              <a:off x="4934" y="1537"/>
              <a:ext cx="1968" cy="3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每日进餐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次</a:t>
              </a:r>
            </a:p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蛋白质约 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70-90g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d</a:t>
              </a:r>
            </a:p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总热能为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9.5—11MJ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d</a:t>
              </a:r>
              <a:endParaRPr kumimoji="1"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707" name="Rectangle 175"/>
            <p:cNvSpPr>
              <a:spLocks noChangeArrowheads="1"/>
            </p:cNvSpPr>
            <p:nvPr/>
          </p:nvSpPr>
          <p:spPr bwMode="auto">
            <a:xfrm>
              <a:off x="717" y="1702"/>
              <a:ext cx="904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lang="zh-CN" altLang="en-US" sz="1400" b="1">
                <a:solidFill>
                  <a:srgbClr val="99663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软质饮食</a:t>
              </a:r>
            </a:p>
          </p:txBody>
        </p:sp>
        <p:sp>
          <p:nvSpPr>
            <p:cNvPr id="23708" name="Rectangle 176"/>
            <p:cNvSpPr>
              <a:spLocks noChangeArrowheads="1"/>
            </p:cNvSpPr>
            <p:nvPr/>
          </p:nvSpPr>
          <p:spPr bwMode="auto">
            <a:xfrm>
              <a:off x="1632" y="1905"/>
              <a:ext cx="1384" cy="4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老、幼患者，咀嚼不便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消化功能差或手术后恢复期的患者</a:t>
              </a:r>
              <a:endParaRPr kumimoji="1" lang="en-US" altLang="zh-CN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709" name="Rectangle 177"/>
            <p:cNvSpPr>
              <a:spLocks noChangeArrowheads="1"/>
            </p:cNvSpPr>
            <p:nvPr/>
          </p:nvSpPr>
          <p:spPr bwMode="auto">
            <a:xfrm>
              <a:off x="3000" y="1911"/>
              <a:ext cx="1916" cy="4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以软烂无刺激性易消化为主如软饭、面条。菜和肉应切碎、煮烂</a:t>
              </a:r>
            </a:p>
          </p:txBody>
        </p:sp>
        <p:sp>
          <p:nvSpPr>
            <p:cNvPr id="23710" name="Rectangle 178"/>
            <p:cNvSpPr>
              <a:spLocks noChangeArrowheads="1"/>
            </p:cNvSpPr>
            <p:nvPr/>
          </p:nvSpPr>
          <p:spPr bwMode="auto">
            <a:xfrm>
              <a:off x="4933" y="1985"/>
              <a:ext cx="1968" cy="4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每日进餐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3—4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次</a:t>
              </a:r>
            </a:p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蛋白质约 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60-80g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d</a:t>
              </a:r>
            </a:p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总热能约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8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．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5- 9.5MJ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d</a:t>
              </a:r>
              <a:endParaRPr kumimoji="1"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711" name="Rectangle 179"/>
            <p:cNvSpPr>
              <a:spLocks noChangeArrowheads="1"/>
            </p:cNvSpPr>
            <p:nvPr/>
          </p:nvSpPr>
          <p:spPr bwMode="auto">
            <a:xfrm>
              <a:off x="735" y="1996"/>
              <a:ext cx="904" cy="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半流质饮食</a:t>
              </a:r>
            </a:p>
          </p:txBody>
        </p:sp>
        <p:sp>
          <p:nvSpPr>
            <p:cNvPr id="23712" name="Rectangle 180"/>
            <p:cNvSpPr>
              <a:spLocks noChangeArrowheads="1"/>
            </p:cNvSpPr>
            <p:nvPr/>
          </p:nvSpPr>
          <p:spPr bwMode="auto">
            <a:xfrm>
              <a:off x="1626" y="2346"/>
              <a:ext cx="1384" cy="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中度发热、体弱、口腔及消化道疾患、手术后患者</a:t>
              </a:r>
            </a:p>
            <a:p>
              <a:pPr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en-US" altLang="zh-CN" sz="14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kumimoji="1" lang="zh-CN" altLang="en-US" sz="14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</a:rPr>
                <a:t>消化功能不良者</a:t>
              </a:r>
              <a:r>
                <a:rPr kumimoji="1" lang="en-US" altLang="zh-CN" sz="1400" b="1">
                  <a:solidFill>
                    <a:srgbClr val="CC0000"/>
                  </a:solidFill>
                  <a:latin typeface="微软雅黑" pitchFamily="34" charset="-122"/>
                  <a:ea typeface="微软雅黑" pitchFamily="34" charset="-122"/>
                </a:rPr>
                <a:t>)</a:t>
              </a:r>
            </a:p>
          </p:txBody>
        </p:sp>
        <p:sp>
          <p:nvSpPr>
            <p:cNvPr id="23713" name="Rectangle 181"/>
            <p:cNvSpPr>
              <a:spLocks noChangeArrowheads="1"/>
            </p:cNvSpPr>
            <p:nvPr/>
          </p:nvSpPr>
          <p:spPr bwMode="auto">
            <a:xfrm>
              <a:off x="3017" y="2355"/>
              <a:ext cx="1916" cy="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少食多餐、无刺激性、易于咀嚼及吞咽；膳食纤维少、营养丰富；食物呈半流状，如鸡蛋羹、米粥、面条等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714" name="Rectangle 182"/>
            <p:cNvSpPr>
              <a:spLocks noChangeArrowheads="1"/>
            </p:cNvSpPr>
            <p:nvPr/>
          </p:nvSpPr>
          <p:spPr bwMode="auto">
            <a:xfrm>
              <a:off x="4938" y="2307"/>
              <a:ext cx="1968" cy="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kumimoji="1" lang="zh-CN" altLang="en-US" sz="1400" b="1" dirty="0">
                <a:latin typeface="微软雅黑" pitchFamily="34" charset="-122"/>
                <a:ea typeface="微软雅黑" pitchFamily="34" charset="-122"/>
              </a:endParaRPr>
            </a:p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每日进餐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5-6</a:t>
              </a: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次，每次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300ml</a:t>
              </a:r>
            </a:p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蛋白质约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50-70g</a:t>
              </a: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d</a:t>
              </a:r>
            </a:p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总热能为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6.5-8.5MJ</a:t>
              </a: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d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715" name="Rectangle 183"/>
            <p:cNvSpPr>
              <a:spLocks noChangeArrowheads="1"/>
            </p:cNvSpPr>
            <p:nvPr/>
          </p:nvSpPr>
          <p:spPr bwMode="auto">
            <a:xfrm>
              <a:off x="717" y="2665"/>
              <a:ext cx="904" cy="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lang="zh-CN" altLang="en-US" sz="1400" b="1">
                <a:solidFill>
                  <a:srgbClr val="3366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流质饮食</a:t>
              </a:r>
            </a:p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716" name="Rectangle 184"/>
            <p:cNvSpPr>
              <a:spLocks noChangeArrowheads="1"/>
            </p:cNvSpPr>
            <p:nvPr/>
          </p:nvSpPr>
          <p:spPr bwMode="auto">
            <a:xfrm>
              <a:off x="1626" y="2824"/>
              <a:ext cx="1384" cy="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高热、口腔疾患、吞咽苦难、 各种大手术后、急性消化道疾患、危重或全身衰竭等患者</a:t>
              </a:r>
            </a:p>
          </p:txBody>
        </p:sp>
        <p:sp>
          <p:nvSpPr>
            <p:cNvPr id="23717" name="Rectangle 185"/>
            <p:cNvSpPr>
              <a:spLocks noChangeArrowheads="1"/>
            </p:cNvSpPr>
            <p:nvPr/>
          </p:nvSpPr>
          <p:spPr bwMode="auto">
            <a:xfrm>
              <a:off x="3000" y="2824"/>
              <a:ext cx="1916" cy="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食物呈液体状，如乳类、豆浆、米汤、稀藕粉。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因所含热量及营养素不足，故只能短期使用</a:t>
              </a:r>
            </a:p>
          </p:txBody>
        </p:sp>
        <p:sp>
          <p:nvSpPr>
            <p:cNvPr id="23718" name="Rectangle 186"/>
            <p:cNvSpPr>
              <a:spLocks noChangeArrowheads="1"/>
            </p:cNvSpPr>
            <p:nvPr/>
          </p:nvSpPr>
          <p:spPr bwMode="auto">
            <a:xfrm>
              <a:off x="4928" y="2892"/>
              <a:ext cx="1968" cy="6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每日进餐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6-7</a:t>
              </a: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次，每次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200~300ml</a:t>
              </a:r>
            </a:p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蛋白质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40—50g</a:t>
              </a: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d</a:t>
              </a:r>
            </a:p>
            <a:p>
              <a:pPr eaLnBrk="0" hangingPunct="0">
                <a:lnSpc>
                  <a:spcPct val="3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总热能约为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3.5- </a:t>
              </a:r>
              <a:r>
                <a:rPr kumimoji="1"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5.OMJ</a:t>
              </a: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 dirty="0">
                  <a:latin typeface="微软雅黑" pitchFamily="34" charset="-122"/>
                  <a:ea typeface="微软雅黑" pitchFamily="34" charset="-122"/>
                </a:rPr>
                <a:t>d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719" name="Line 187"/>
            <p:cNvSpPr>
              <a:spLocks noChangeShapeType="1"/>
            </p:cNvSpPr>
            <p:nvPr/>
          </p:nvSpPr>
          <p:spPr bwMode="auto">
            <a:xfrm>
              <a:off x="723" y="1476"/>
              <a:ext cx="6172" cy="0"/>
            </a:xfrm>
            <a:prstGeom prst="line">
              <a:avLst/>
            </a:prstGeom>
            <a:noFill/>
            <a:ln w="12700" algn="ctr">
              <a:solidFill>
                <a:srgbClr val="6600CC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20" name="Line 188"/>
            <p:cNvSpPr>
              <a:spLocks noChangeShapeType="1"/>
            </p:cNvSpPr>
            <p:nvPr/>
          </p:nvSpPr>
          <p:spPr bwMode="auto">
            <a:xfrm>
              <a:off x="717" y="1902"/>
              <a:ext cx="6172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21" name="Line 189"/>
            <p:cNvSpPr>
              <a:spLocks noChangeShapeType="1"/>
            </p:cNvSpPr>
            <p:nvPr/>
          </p:nvSpPr>
          <p:spPr bwMode="auto">
            <a:xfrm>
              <a:off x="724" y="2335"/>
              <a:ext cx="6172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22" name="Line 190"/>
            <p:cNvSpPr>
              <a:spLocks noChangeShapeType="1"/>
            </p:cNvSpPr>
            <p:nvPr/>
          </p:nvSpPr>
          <p:spPr bwMode="auto">
            <a:xfrm>
              <a:off x="735" y="2790"/>
              <a:ext cx="6172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23" name="Line 191"/>
            <p:cNvSpPr>
              <a:spLocks noChangeShapeType="1"/>
            </p:cNvSpPr>
            <p:nvPr/>
          </p:nvSpPr>
          <p:spPr bwMode="auto">
            <a:xfrm>
              <a:off x="723" y="3380"/>
              <a:ext cx="6172" cy="0"/>
            </a:xfrm>
            <a:prstGeom prst="line">
              <a:avLst/>
            </a:prstGeom>
            <a:noFill/>
            <a:ln w="381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2"/>
          <p:cNvGrpSpPr/>
          <p:nvPr/>
        </p:nvGrpSpPr>
        <p:grpSpPr bwMode="auto">
          <a:xfrm>
            <a:off x="890588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86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二、治疗饮食</a:t>
            </a:r>
          </a:p>
        </p:txBody>
      </p:sp>
      <p:grpSp>
        <p:nvGrpSpPr>
          <p:cNvPr id="24587" name="Group 73"/>
          <p:cNvGrpSpPr/>
          <p:nvPr/>
        </p:nvGrpSpPr>
        <p:grpSpPr bwMode="auto">
          <a:xfrm>
            <a:off x="1136650" y="2133600"/>
            <a:ext cx="9867900" cy="3255963"/>
            <a:chOff x="716" y="1344"/>
            <a:chExt cx="6216" cy="2051"/>
          </a:xfrm>
        </p:grpSpPr>
        <p:sp>
          <p:nvSpPr>
            <p:cNvPr id="24588" name="Rectangle 31"/>
            <p:cNvSpPr>
              <a:spLocks noChangeArrowheads="1"/>
            </p:cNvSpPr>
            <p:nvPr/>
          </p:nvSpPr>
          <p:spPr bwMode="auto">
            <a:xfrm>
              <a:off x="716" y="1344"/>
              <a:ext cx="688" cy="2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饮食种类</a:t>
              </a:r>
            </a:p>
          </p:txBody>
        </p:sp>
        <p:sp>
          <p:nvSpPr>
            <p:cNvPr id="24589" name="Rectangle 32"/>
            <p:cNvSpPr>
              <a:spLocks noChangeArrowheads="1"/>
            </p:cNvSpPr>
            <p:nvPr/>
          </p:nvSpPr>
          <p:spPr bwMode="auto">
            <a:xfrm>
              <a:off x="1404" y="1344"/>
              <a:ext cx="2213" cy="2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适用范围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590" name="Rectangle 33"/>
            <p:cNvSpPr>
              <a:spLocks noChangeArrowheads="1"/>
            </p:cNvSpPr>
            <p:nvPr/>
          </p:nvSpPr>
          <p:spPr bwMode="auto">
            <a:xfrm>
              <a:off x="3617" y="1344"/>
              <a:ext cx="3315" cy="2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饮食原则及用法</a:t>
              </a:r>
            </a:p>
          </p:txBody>
        </p:sp>
        <p:sp>
          <p:nvSpPr>
            <p:cNvPr id="24591" name="Rectangle 34"/>
            <p:cNvSpPr>
              <a:spLocks noChangeArrowheads="1"/>
            </p:cNvSpPr>
            <p:nvPr/>
          </p:nvSpPr>
          <p:spPr bwMode="auto">
            <a:xfrm>
              <a:off x="716" y="1547"/>
              <a:ext cx="688" cy="3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高热量饮食</a:t>
              </a:r>
            </a:p>
          </p:txBody>
        </p:sp>
        <p:sp>
          <p:nvSpPr>
            <p:cNvPr id="24592" name="Rectangle 35"/>
            <p:cNvSpPr>
              <a:spLocks noChangeArrowheads="1"/>
            </p:cNvSpPr>
            <p:nvPr/>
          </p:nvSpPr>
          <p:spPr bwMode="auto">
            <a:xfrm>
              <a:off x="1404" y="1547"/>
              <a:ext cx="2213" cy="3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用于热能消耗较高的患者，如甲状腺功能亢进、高热、大面积烧伤、产妇等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593" name="Rectangle 36"/>
            <p:cNvSpPr>
              <a:spLocks noChangeArrowheads="1"/>
            </p:cNvSpPr>
            <p:nvPr/>
          </p:nvSpPr>
          <p:spPr bwMode="auto">
            <a:xfrm>
              <a:off x="3617" y="1547"/>
              <a:ext cx="3315" cy="3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在基本饮食的基础上加餐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次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，可进食牛奶、豆浆、鸡蛋、蛋糕、奶油、巧克力等。总热量约为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12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．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5MJ/d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3 000kcal/d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）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594" name="Rectangle 37"/>
            <p:cNvSpPr>
              <a:spLocks noChangeArrowheads="1"/>
            </p:cNvSpPr>
            <p:nvPr/>
          </p:nvSpPr>
          <p:spPr bwMode="auto">
            <a:xfrm>
              <a:off x="716" y="1880"/>
              <a:ext cx="688" cy="5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高蛋白饮食</a:t>
              </a:r>
            </a:p>
          </p:txBody>
        </p:sp>
        <p:sp>
          <p:nvSpPr>
            <p:cNvPr id="24595" name="Rectangle 38"/>
            <p:cNvSpPr>
              <a:spLocks noChangeArrowheads="1"/>
            </p:cNvSpPr>
            <p:nvPr/>
          </p:nvSpPr>
          <p:spPr bwMode="auto">
            <a:xfrm>
              <a:off x="1404" y="1880"/>
              <a:ext cx="2213" cy="5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 dirty="0">
                  <a:latin typeface="微软雅黑" pitchFamily="34" charset="-122"/>
                  <a:ea typeface="微软雅黑" pitchFamily="34" charset="-122"/>
                </a:rPr>
                <a:t>长期消耗性疾病，如结核病，严重贫血、烧伤、肾病综合征、大手术后及癌症晚期等患者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596" name="Rectangle 39"/>
            <p:cNvSpPr>
              <a:spLocks noChangeArrowheads="1"/>
            </p:cNvSpPr>
            <p:nvPr/>
          </p:nvSpPr>
          <p:spPr bwMode="auto">
            <a:xfrm>
              <a:off x="3617" y="1880"/>
              <a:ext cx="3315" cy="5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增加含蛋白质丰富的食物，如肉、鱼、蛋、豆制品等动植物蛋白</a:t>
              </a:r>
            </a:p>
            <a:p>
              <a:pPr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蛋白质供给量为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1.5—2g/(kg.d)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成人每日蛋白质总量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&lt;120g/d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，总热量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10.5—12.5MJ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d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597" name="Rectangle 40"/>
            <p:cNvSpPr>
              <a:spLocks noChangeArrowheads="1"/>
            </p:cNvSpPr>
            <p:nvPr/>
          </p:nvSpPr>
          <p:spPr bwMode="auto">
            <a:xfrm>
              <a:off x="716" y="2380"/>
              <a:ext cx="688" cy="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低蛋白饮食</a:t>
              </a:r>
            </a:p>
          </p:txBody>
        </p:sp>
        <p:sp>
          <p:nvSpPr>
            <p:cNvPr id="24598" name="Rectangle 41"/>
            <p:cNvSpPr>
              <a:spLocks noChangeArrowheads="1"/>
            </p:cNvSpPr>
            <p:nvPr/>
          </p:nvSpPr>
          <p:spPr bwMode="auto">
            <a:xfrm>
              <a:off x="1404" y="2380"/>
              <a:ext cx="2213" cy="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限制蛋白质摄入者，如急性肾炎、尿毒症、肝性昏迷等</a:t>
              </a:r>
            </a:p>
          </p:txBody>
        </p:sp>
        <p:sp>
          <p:nvSpPr>
            <p:cNvPr id="24599" name="Rectangle 42"/>
            <p:cNvSpPr>
              <a:spLocks noChangeArrowheads="1"/>
            </p:cNvSpPr>
            <p:nvPr/>
          </p:nvSpPr>
          <p:spPr bwMode="auto">
            <a:xfrm>
              <a:off x="3617" y="2380"/>
              <a:ext cx="3315" cy="4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成人蛋白质总量在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40g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以下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，视病情需要也可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20-30g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d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肾功能不全者应多摄人动物性蛋白，忌用豆制品；肝性昏迷者应以植物性蛋白为主</a:t>
              </a:r>
              <a:endParaRPr lang="zh-CN" altLang="en-US" sz="1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600" name="Rectangle 43"/>
            <p:cNvSpPr>
              <a:spLocks noChangeArrowheads="1"/>
            </p:cNvSpPr>
            <p:nvPr/>
          </p:nvSpPr>
          <p:spPr bwMode="auto">
            <a:xfrm>
              <a:off x="716" y="2824"/>
              <a:ext cx="688" cy="57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低脂饮食</a:t>
              </a:r>
            </a:p>
          </p:txBody>
        </p:sp>
        <p:sp>
          <p:nvSpPr>
            <p:cNvPr id="24601" name="Rectangle 44"/>
            <p:cNvSpPr>
              <a:spLocks noChangeArrowheads="1"/>
            </p:cNvSpPr>
            <p:nvPr/>
          </p:nvSpPr>
          <p:spPr bwMode="auto">
            <a:xfrm>
              <a:off x="1404" y="2824"/>
              <a:ext cx="2213" cy="57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肝、胆、胰疾患，高脂血症、动脉硬化、冠心病、肥胖症及腹泻等患者</a:t>
              </a:r>
            </a:p>
          </p:txBody>
        </p:sp>
        <p:sp>
          <p:nvSpPr>
            <p:cNvPr id="24602" name="Rectangle 45"/>
            <p:cNvSpPr>
              <a:spLocks noChangeArrowheads="1"/>
            </p:cNvSpPr>
            <p:nvPr/>
          </p:nvSpPr>
          <p:spPr bwMode="auto">
            <a:xfrm>
              <a:off x="3617" y="2824"/>
              <a:ext cx="3315" cy="57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食物清淡、少油，禁食肥肉、蛋黄、动物脑。高脂血症及动脉硬化病人不必限制植物油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椰子油除外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)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。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成人脂肪总量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&lt;50g/d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，肝、胆、胰疾病患者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&lt;40g/d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，尤其要限制动物脂肪的摄人</a:t>
              </a:r>
            </a:p>
          </p:txBody>
        </p:sp>
        <p:sp>
          <p:nvSpPr>
            <p:cNvPr id="24603" name="Line 46"/>
            <p:cNvSpPr>
              <a:spLocks noChangeShapeType="1"/>
            </p:cNvSpPr>
            <p:nvPr/>
          </p:nvSpPr>
          <p:spPr bwMode="auto">
            <a:xfrm>
              <a:off x="1404" y="1344"/>
              <a:ext cx="0" cy="2051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4" name="Line 47"/>
            <p:cNvSpPr>
              <a:spLocks noChangeShapeType="1"/>
            </p:cNvSpPr>
            <p:nvPr/>
          </p:nvSpPr>
          <p:spPr bwMode="auto">
            <a:xfrm>
              <a:off x="3617" y="1344"/>
              <a:ext cx="0" cy="2051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5" name="Line 48"/>
            <p:cNvSpPr>
              <a:spLocks noChangeShapeType="1"/>
            </p:cNvSpPr>
            <p:nvPr/>
          </p:nvSpPr>
          <p:spPr bwMode="auto">
            <a:xfrm>
              <a:off x="716" y="1547"/>
              <a:ext cx="6216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6" name="Line 49"/>
            <p:cNvSpPr>
              <a:spLocks noChangeShapeType="1"/>
            </p:cNvSpPr>
            <p:nvPr/>
          </p:nvSpPr>
          <p:spPr bwMode="auto">
            <a:xfrm>
              <a:off x="716" y="1880"/>
              <a:ext cx="6216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7" name="Line 50"/>
            <p:cNvSpPr>
              <a:spLocks noChangeShapeType="1"/>
            </p:cNvSpPr>
            <p:nvPr/>
          </p:nvSpPr>
          <p:spPr bwMode="auto">
            <a:xfrm>
              <a:off x="716" y="2380"/>
              <a:ext cx="6216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8" name="Line 51"/>
            <p:cNvSpPr>
              <a:spLocks noChangeShapeType="1"/>
            </p:cNvSpPr>
            <p:nvPr/>
          </p:nvSpPr>
          <p:spPr bwMode="auto">
            <a:xfrm>
              <a:off x="716" y="2824"/>
              <a:ext cx="6216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9" name="Line 52"/>
            <p:cNvSpPr>
              <a:spLocks noChangeShapeType="1"/>
            </p:cNvSpPr>
            <p:nvPr/>
          </p:nvSpPr>
          <p:spPr bwMode="auto">
            <a:xfrm>
              <a:off x="716" y="1344"/>
              <a:ext cx="0" cy="2051"/>
            </a:xfrm>
            <a:prstGeom prst="line">
              <a:avLst/>
            </a:prstGeom>
            <a:noFill/>
            <a:ln w="28575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0" name="Line 53"/>
            <p:cNvSpPr>
              <a:spLocks noChangeShapeType="1"/>
            </p:cNvSpPr>
            <p:nvPr/>
          </p:nvSpPr>
          <p:spPr bwMode="auto">
            <a:xfrm>
              <a:off x="6932" y="1344"/>
              <a:ext cx="0" cy="2051"/>
            </a:xfrm>
            <a:prstGeom prst="line">
              <a:avLst/>
            </a:prstGeom>
            <a:noFill/>
            <a:ln w="28575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1" name="Line 54"/>
            <p:cNvSpPr>
              <a:spLocks noChangeShapeType="1"/>
            </p:cNvSpPr>
            <p:nvPr/>
          </p:nvSpPr>
          <p:spPr bwMode="auto">
            <a:xfrm>
              <a:off x="716" y="1344"/>
              <a:ext cx="6216" cy="0"/>
            </a:xfrm>
            <a:prstGeom prst="line">
              <a:avLst/>
            </a:prstGeom>
            <a:noFill/>
            <a:ln w="28575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2" name="Line 55"/>
            <p:cNvSpPr>
              <a:spLocks noChangeShapeType="1"/>
            </p:cNvSpPr>
            <p:nvPr/>
          </p:nvSpPr>
          <p:spPr bwMode="auto">
            <a:xfrm>
              <a:off x="716" y="3395"/>
              <a:ext cx="6216" cy="0"/>
            </a:xfrm>
            <a:prstGeom prst="line">
              <a:avLst/>
            </a:prstGeom>
            <a:noFill/>
            <a:ln w="28575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2"/>
          <p:cNvGrpSpPr/>
          <p:nvPr/>
        </p:nvGrpSpPr>
        <p:grpSpPr bwMode="auto">
          <a:xfrm>
            <a:off x="890588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10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二、医院饮食</a:t>
            </a:r>
          </a:p>
        </p:txBody>
      </p:sp>
      <p:sp>
        <p:nvSpPr>
          <p:cNvPr id="25611" name="Line 71"/>
          <p:cNvSpPr>
            <a:spLocks noChangeShapeType="1"/>
          </p:cNvSpPr>
          <p:nvPr/>
        </p:nvSpPr>
        <p:spPr bwMode="auto">
          <a:xfrm flipV="1">
            <a:off x="1149350" y="2097088"/>
            <a:ext cx="9791700" cy="36512"/>
          </a:xfrm>
          <a:prstGeom prst="line">
            <a:avLst/>
          </a:prstGeom>
          <a:noFill/>
          <a:ln w="28575" algn="ctr">
            <a:solidFill>
              <a:schemeClr val="hlink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5612" name="Group 88"/>
          <p:cNvGrpSpPr/>
          <p:nvPr/>
        </p:nvGrpSpPr>
        <p:grpSpPr bwMode="auto">
          <a:xfrm>
            <a:off x="1122363" y="2114550"/>
            <a:ext cx="9845675" cy="3290888"/>
            <a:chOff x="707" y="1332"/>
            <a:chExt cx="6202" cy="2073"/>
          </a:xfrm>
        </p:grpSpPr>
        <p:sp>
          <p:nvSpPr>
            <p:cNvPr id="25613" name="Rectangle 40"/>
            <p:cNvSpPr>
              <a:spLocks noChangeArrowheads="1"/>
            </p:cNvSpPr>
            <p:nvPr/>
          </p:nvSpPr>
          <p:spPr bwMode="auto">
            <a:xfrm>
              <a:off x="724" y="1344"/>
              <a:ext cx="811" cy="1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饮食种类</a:t>
              </a:r>
            </a:p>
          </p:txBody>
        </p:sp>
        <p:sp>
          <p:nvSpPr>
            <p:cNvPr id="25614" name="Rectangle 41"/>
            <p:cNvSpPr>
              <a:spLocks noChangeArrowheads="1"/>
            </p:cNvSpPr>
            <p:nvPr/>
          </p:nvSpPr>
          <p:spPr bwMode="auto">
            <a:xfrm>
              <a:off x="1535" y="1344"/>
              <a:ext cx="1752" cy="1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适用范围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15" name="Rectangle 42"/>
            <p:cNvSpPr>
              <a:spLocks noChangeArrowheads="1"/>
            </p:cNvSpPr>
            <p:nvPr/>
          </p:nvSpPr>
          <p:spPr bwMode="auto">
            <a:xfrm>
              <a:off x="3287" y="1344"/>
              <a:ext cx="3605" cy="1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饮食原则及用法</a:t>
              </a:r>
            </a:p>
          </p:txBody>
        </p:sp>
        <p:sp>
          <p:nvSpPr>
            <p:cNvPr id="25616" name="Rectangle 43"/>
            <p:cNvSpPr>
              <a:spLocks noChangeArrowheads="1"/>
            </p:cNvSpPr>
            <p:nvPr/>
          </p:nvSpPr>
          <p:spPr bwMode="auto">
            <a:xfrm>
              <a:off x="724" y="1534"/>
              <a:ext cx="811" cy="32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低胆固醇饮食</a:t>
              </a:r>
            </a:p>
          </p:txBody>
        </p:sp>
        <p:sp>
          <p:nvSpPr>
            <p:cNvPr id="25617" name="Rectangle 44"/>
            <p:cNvSpPr>
              <a:spLocks noChangeArrowheads="1"/>
            </p:cNvSpPr>
            <p:nvPr/>
          </p:nvSpPr>
          <p:spPr bwMode="auto">
            <a:xfrm>
              <a:off x="1535" y="1534"/>
              <a:ext cx="1752" cy="32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高胆固醇血症、动脉硬化、冠心病等患者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18" name="Rectangle 45"/>
            <p:cNvSpPr>
              <a:spLocks noChangeArrowheads="1"/>
            </p:cNvSpPr>
            <p:nvPr/>
          </p:nvSpPr>
          <p:spPr bwMode="auto">
            <a:xfrm>
              <a:off x="3287" y="1534"/>
              <a:ext cx="3605" cy="32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少用油，禁用含胆固醇高的食物，食物中少用动物内脏、饱和脂肪酸、脑、鱼籽、蛋黄等。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成人胆固醇的摄人量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&lt;300mg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lang="en-US" altLang="zh-CN" sz="1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19" name="Rectangle 46"/>
            <p:cNvSpPr>
              <a:spLocks noChangeArrowheads="1"/>
            </p:cNvSpPr>
            <p:nvPr/>
          </p:nvSpPr>
          <p:spPr bwMode="auto">
            <a:xfrm>
              <a:off x="707" y="1853"/>
              <a:ext cx="811" cy="3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低盐饮食</a:t>
              </a:r>
            </a:p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endParaRPr kumimoji="1"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20" name="Rectangle 47"/>
            <p:cNvSpPr>
              <a:spLocks noChangeArrowheads="1"/>
            </p:cNvSpPr>
            <p:nvPr/>
          </p:nvSpPr>
          <p:spPr bwMode="auto">
            <a:xfrm>
              <a:off x="1540" y="1819"/>
              <a:ext cx="1752" cy="3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心脏病、急慢性肾炎、肝硬化腹水、重度高血压等患者</a:t>
              </a:r>
            </a:p>
          </p:txBody>
        </p:sp>
        <p:sp>
          <p:nvSpPr>
            <p:cNvPr id="25621" name="Rectangle 48"/>
            <p:cNvSpPr>
              <a:spLocks noChangeArrowheads="1"/>
            </p:cNvSpPr>
            <p:nvPr/>
          </p:nvSpPr>
          <p:spPr bwMode="auto">
            <a:xfrm>
              <a:off x="3276" y="1807"/>
              <a:ext cx="3605" cy="37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成人每日进食盐量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&lt;2g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(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含钠</a:t>
              </a:r>
              <a:r>
                <a:rPr kumimoji="1" lang="en-US" altLang="zh-CN" sz="1400" b="1">
                  <a:latin typeface="微软雅黑" pitchFamily="34" charset="-122"/>
                  <a:ea typeface="微软雅黑" pitchFamily="34" charset="-122"/>
                </a:rPr>
                <a:t>0.8g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）不包括食物内自然存在的含钠量，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禁食腌制品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，如香肠、咸肉、皮蛋等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22" name="Rectangle 49"/>
            <p:cNvSpPr>
              <a:spLocks noChangeArrowheads="1"/>
            </p:cNvSpPr>
            <p:nvPr/>
          </p:nvSpPr>
          <p:spPr bwMode="auto">
            <a:xfrm>
              <a:off x="747" y="2067"/>
              <a:ext cx="811" cy="4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无盐低钠饮食</a:t>
              </a:r>
            </a:p>
          </p:txBody>
        </p:sp>
        <p:sp>
          <p:nvSpPr>
            <p:cNvPr id="25623" name="Rectangle 50"/>
            <p:cNvSpPr>
              <a:spLocks noChangeArrowheads="1"/>
            </p:cNvSpPr>
            <p:nvPr/>
          </p:nvSpPr>
          <p:spPr bwMode="auto">
            <a:xfrm>
              <a:off x="1535" y="1983"/>
              <a:ext cx="1752" cy="4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endParaRPr kumimoji="1" lang="zh-CN" altLang="en-US" sz="1400" b="1">
                <a:latin typeface="微软雅黑" pitchFamily="34" charset="-122"/>
                <a:ea typeface="微软雅黑" pitchFamily="34" charset="-122"/>
              </a:endParaRPr>
            </a:p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同低盐饮食的适用范围，特别是水肿较重者</a:t>
              </a:r>
            </a:p>
          </p:txBody>
        </p:sp>
        <p:sp>
          <p:nvSpPr>
            <p:cNvPr id="25624" name="Rectangle 51"/>
            <p:cNvSpPr>
              <a:spLocks noChangeArrowheads="1"/>
            </p:cNvSpPr>
            <p:nvPr/>
          </p:nvSpPr>
          <p:spPr bwMode="auto">
            <a:xfrm>
              <a:off x="3271" y="2091"/>
              <a:ext cx="3605" cy="4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烹调时不放食盐。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除无盐外，还需控制摄人食物中自然存在的含钠量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(&lt;0.5g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d)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， 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并应禁用含钠食物和药物</a:t>
              </a: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，含碱食品如馒头、油条、挂面、汽水和碳酸氢钠药物等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25" name="Rectangle 52"/>
            <p:cNvSpPr>
              <a:spLocks noChangeArrowheads="1"/>
            </p:cNvSpPr>
            <p:nvPr/>
          </p:nvSpPr>
          <p:spPr bwMode="auto">
            <a:xfrm>
              <a:off x="724" y="2471"/>
              <a:ext cx="811" cy="3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高纤维素饮食</a:t>
              </a:r>
            </a:p>
          </p:txBody>
        </p:sp>
        <p:sp>
          <p:nvSpPr>
            <p:cNvPr id="25626" name="Rectangle 53"/>
            <p:cNvSpPr>
              <a:spLocks noChangeArrowheads="1"/>
            </p:cNvSpPr>
            <p:nvPr/>
          </p:nvSpPr>
          <p:spPr bwMode="auto">
            <a:xfrm>
              <a:off x="1535" y="2487"/>
              <a:ext cx="1752" cy="3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便秘、肥胖、高脂血症、糖尿病等患者</a:t>
              </a:r>
            </a:p>
          </p:txBody>
        </p:sp>
        <p:sp>
          <p:nvSpPr>
            <p:cNvPr id="25627" name="Rectangle 54"/>
            <p:cNvSpPr>
              <a:spLocks noChangeArrowheads="1"/>
            </p:cNvSpPr>
            <p:nvPr/>
          </p:nvSpPr>
          <p:spPr bwMode="auto">
            <a:xfrm>
              <a:off x="3260" y="2499"/>
              <a:ext cx="3605" cy="31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选择含纤维多的食物，如韭菜、芹菜、粗粮、豆类。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成人食物纤维量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&gt;30g</a:t>
              </a:r>
              <a:r>
                <a:rPr kumimoji="1"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／</a:t>
              </a:r>
              <a:r>
                <a:rPr kumimoji="1"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lang="en-US" altLang="zh-CN" sz="1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28" name="Rectangle 55"/>
            <p:cNvSpPr>
              <a:spLocks noChangeArrowheads="1"/>
            </p:cNvSpPr>
            <p:nvPr/>
          </p:nvSpPr>
          <p:spPr bwMode="auto">
            <a:xfrm>
              <a:off x="758" y="2829"/>
              <a:ext cx="811" cy="3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少渣饮食</a:t>
              </a:r>
            </a:p>
          </p:txBody>
        </p:sp>
        <p:sp>
          <p:nvSpPr>
            <p:cNvPr id="25629" name="Rectangle 56"/>
            <p:cNvSpPr>
              <a:spLocks noChangeArrowheads="1"/>
            </p:cNvSpPr>
            <p:nvPr/>
          </p:nvSpPr>
          <p:spPr bwMode="auto">
            <a:xfrm>
              <a:off x="1529" y="2812"/>
              <a:ext cx="1752" cy="3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伤寒、肠炎、腹泻、食管静脉曲张等患者</a:t>
              </a:r>
            </a:p>
          </p:txBody>
        </p:sp>
        <p:sp>
          <p:nvSpPr>
            <p:cNvPr id="25630" name="Rectangle 57"/>
            <p:cNvSpPr>
              <a:spLocks noChangeArrowheads="1"/>
            </p:cNvSpPr>
            <p:nvPr/>
          </p:nvSpPr>
          <p:spPr bwMode="auto">
            <a:xfrm>
              <a:off x="3281" y="2824"/>
              <a:ext cx="3605" cy="3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纤维含量少，且油少，如豆类嫩豆腐等</a:t>
              </a:r>
              <a:endParaRPr lang="zh-CN" altLang="en-US" sz="14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31" name="Rectangle 58"/>
            <p:cNvSpPr>
              <a:spLocks noChangeArrowheads="1"/>
            </p:cNvSpPr>
            <p:nvPr/>
          </p:nvSpPr>
          <p:spPr bwMode="auto">
            <a:xfrm>
              <a:off x="735" y="3090"/>
              <a:ext cx="811" cy="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anchor="ctr"/>
            <a:lstStyle/>
            <a:p>
              <a:pPr algn="ctr" eaLnBrk="0" hangingPunct="0">
                <a:lnSpc>
                  <a:spcPct val="90000"/>
                </a:lnSpc>
                <a:spcBef>
                  <a:spcPts val="1000"/>
                </a:spcBef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要素饮食</a:t>
              </a:r>
            </a:p>
          </p:txBody>
        </p:sp>
        <p:sp>
          <p:nvSpPr>
            <p:cNvPr id="25632" name="Rectangle 59"/>
            <p:cNvSpPr>
              <a:spLocks noChangeArrowheads="1"/>
            </p:cNvSpPr>
            <p:nvPr/>
          </p:nvSpPr>
          <p:spPr bwMode="auto">
            <a:xfrm>
              <a:off x="1529" y="3101"/>
              <a:ext cx="1752" cy="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kumimoji="1" lang="zh-CN" altLang="en-US" sz="1400" b="1">
                  <a:latin typeface="微软雅黑" pitchFamily="34" charset="-122"/>
                  <a:ea typeface="微软雅黑" pitchFamily="34" charset="-122"/>
                </a:rPr>
                <a:t>严重烧伤、低蛋白血症、大手术后胃肠道功能紊乱等</a:t>
              </a:r>
            </a:p>
          </p:txBody>
        </p:sp>
        <p:sp>
          <p:nvSpPr>
            <p:cNvPr id="25633" name="Rectangle 60"/>
            <p:cNvSpPr>
              <a:spLocks noChangeArrowheads="1"/>
            </p:cNvSpPr>
            <p:nvPr/>
          </p:nvSpPr>
          <p:spPr bwMode="auto">
            <a:xfrm>
              <a:off x="3276" y="3073"/>
              <a:ext cx="3605" cy="3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不含纤维素，可直接被肠道吸收。方法：口服、鼻饲、造瘘处滴入等</a:t>
              </a:r>
            </a:p>
            <a:p>
              <a:pPr algn="just" eaLnBrk="0" hangingPunct="0">
                <a:lnSpc>
                  <a:spcPct val="90000"/>
                </a:lnSpc>
                <a:buClr>
                  <a:schemeClr val="bg1"/>
                </a:buClr>
                <a:buFont typeface="Wingdings" pitchFamily="2" charset="2"/>
                <a:buNone/>
              </a:pPr>
              <a:r>
                <a:rPr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滴注温度：</a:t>
              </a:r>
              <a:r>
                <a:rPr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38-40℃</a:t>
              </a:r>
              <a:r>
                <a:rPr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，滴速：</a:t>
              </a:r>
              <a:r>
                <a:rPr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40-60</a:t>
              </a:r>
              <a:r>
                <a:rPr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滴</a:t>
              </a:r>
              <a:r>
                <a:rPr lang="en-US" altLang="zh-CN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14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分</a:t>
              </a:r>
            </a:p>
          </p:txBody>
        </p:sp>
        <p:sp>
          <p:nvSpPr>
            <p:cNvPr id="25634" name="Line 61"/>
            <p:cNvSpPr>
              <a:spLocks noChangeShapeType="1"/>
            </p:cNvSpPr>
            <p:nvPr/>
          </p:nvSpPr>
          <p:spPr bwMode="auto">
            <a:xfrm>
              <a:off x="1524" y="1344"/>
              <a:ext cx="11" cy="2044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5" name="Line 62"/>
            <p:cNvSpPr>
              <a:spLocks noChangeShapeType="1"/>
            </p:cNvSpPr>
            <p:nvPr/>
          </p:nvSpPr>
          <p:spPr bwMode="auto">
            <a:xfrm>
              <a:off x="3287" y="1350"/>
              <a:ext cx="0" cy="2027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6" name="Line 63"/>
            <p:cNvSpPr>
              <a:spLocks noChangeShapeType="1"/>
            </p:cNvSpPr>
            <p:nvPr/>
          </p:nvSpPr>
          <p:spPr bwMode="auto">
            <a:xfrm>
              <a:off x="713" y="1522"/>
              <a:ext cx="6168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7" name="Line 64"/>
            <p:cNvSpPr>
              <a:spLocks noChangeShapeType="1"/>
            </p:cNvSpPr>
            <p:nvPr/>
          </p:nvSpPr>
          <p:spPr bwMode="auto">
            <a:xfrm>
              <a:off x="724" y="1818"/>
              <a:ext cx="6168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8" name="Line 65"/>
            <p:cNvSpPr>
              <a:spLocks noChangeShapeType="1"/>
            </p:cNvSpPr>
            <p:nvPr/>
          </p:nvSpPr>
          <p:spPr bwMode="auto">
            <a:xfrm>
              <a:off x="735" y="2090"/>
              <a:ext cx="6168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9" name="Line 66"/>
            <p:cNvSpPr>
              <a:spLocks noChangeShapeType="1"/>
            </p:cNvSpPr>
            <p:nvPr/>
          </p:nvSpPr>
          <p:spPr bwMode="auto">
            <a:xfrm>
              <a:off x="741" y="2487"/>
              <a:ext cx="6168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0" name="Line 67"/>
            <p:cNvSpPr>
              <a:spLocks noChangeShapeType="1"/>
            </p:cNvSpPr>
            <p:nvPr/>
          </p:nvSpPr>
          <p:spPr bwMode="auto">
            <a:xfrm>
              <a:off x="724" y="2802"/>
              <a:ext cx="6168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1" name="Line 68"/>
            <p:cNvSpPr>
              <a:spLocks noChangeShapeType="1"/>
            </p:cNvSpPr>
            <p:nvPr/>
          </p:nvSpPr>
          <p:spPr bwMode="auto">
            <a:xfrm>
              <a:off x="735" y="3090"/>
              <a:ext cx="6168" cy="0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2" name="Line 69"/>
            <p:cNvSpPr>
              <a:spLocks noChangeShapeType="1"/>
            </p:cNvSpPr>
            <p:nvPr/>
          </p:nvSpPr>
          <p:spPr bwMode="auto">
            <a:xfrm>
              <a:off x="735" y="1332"/>
              <a:ext cx="0" cy="2050"/>
            </a:xfrm>
            <a:prstGeom prst="line">
              <a:avLst/>
            </a:prstGeom>
            <a:noFill/>
            <a:ln w="28575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3" name="Line 70"/>
            <p:cNvSpPr>
              <a:spLocks noChangeShapeType="1"/>
            </p:cNvSpPr>
            <p:nvPr/>
          </p:nvSpPr>
          <p:spPr bwMode="auto">
            <a:xfrm>
              <a:off x="6881" y="1333"/>
              <a:ext cx="5" cy="2038"/>
            </a:xfrm>
            <a:prstGeom prst="line">
              <a:avLst/>
            </a:prstGeom>
            <a:noFill/>
            <a:ln w="28575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44" name="Line 72"/>
            <p:cNvSpPr>
              <a:spLocks noChangeShapeType="1"/>
            </p:cNvSpPr>
            <p:nvPr/>
          </p:nvSpPr>
          <p:spPr bwMode="auto">
            <a:xfrm>
              <a:off x="728" y="3370"/>
              <a:ext cx="6168" cy="0"/>
            </a:xfrm>
            <a:prstGeom prst="line">
              <a:avLst/>
            </a:prstGeom>
            <a:noFill/>
            <a:ln w="28575" algn="ctr">
              <a:solidFill>
                <a:schemeClr val="hlink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"/>
          <p:cNvGrpSpPr/>
          <p:nvPr/>
        </p:nvGrpSpPr>
        <p:grpSpPr bwMode="auto">
          <a:xfrm>
            <a:off x="890588" y="1670050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三、试验饮食</a:t>
            </a:r>
          </a:p>
        </p:txBody>
      </p:sp>
      <p:sp>
        <p:nvSpPr>
          <p:cNvPr id="60420" name="AutoShape 4"/>
          <p:cNvSpPr>
            <a:spLocks noChangeArrowheads="1"/>
          </p:cNvSpPr>
          <p:nvPr/>
        </p:nvSpPr>
        <p:spPr bwMode="auto">
          <a:xfrm>
            <a:off x="1201738" y="2211388"/>
            <a:ext cx="2362200" cy="609600"/>
          </a:xfrm>
          <a:prstGeom prst="roundRect">
            <a:avLst>
              <a:gd name="adj" fmla="val 16667"/>
            </a:avLst>
          </a:prstGeom>
          <a:pattFill prst="pct25">
            <a:fgClr>
              <a:srgbClr val="66CCFF"/>
            </a:fgClr>
            <a:bgClr>
              <a:srgbClr val="FFFFFF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  <a:defRPr/>
            </a:pPr>
            <a:r>
              <a:rPr lang="zh-CN" alt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幼圆" pitchFamily="49" charset="-122"/>
              </a:rPr>
              <a:t>胆囊造影饮食</a:t>
            </a:r>
          </a:p>
        </p:txBody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3798888" y="2236788"/>
            <a:ext cx="7104062" cy="2911475"/>
          </a:xfrm>
          <a:prstGeom prst="rect">
            <a:avLst/>
          </a:prstGeom>
          <a:solidFill>
            <a:srgbClr val="000080">
              <a:alpha val="0"/>
            </a:srgbClr>
          </a:solidFill>
          <a:ln w="76200" cmpd="tri">
            <a:solidFill>
              <a:schemeClr val="hlink"/>
            </a:solidFill>
            <a:miter lim="800000"/>
          </a:ln>
        </p:spPr>
        <p:txBody>
          <a:bodyPr>
            <a:spAutoFit/>
          </a:bodyPr>
          <a:lstStyle/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●目的：</a:t>
            </a: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适用于进行造影检查胆囊、胆管有无结石、炎症的患者。</a:t>
            </a:r>
            <a:endParaRPr lang="zh-CN" altLang="en-US" sz="2000">
              <a:solidFill>
                <a:srgbClr val="CC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●方法：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检查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前一日中午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进食</a:t>
            </a:r>
            <a:r>
              <a:rPr lang="zh-CN" altLang="en-US" sz="2000" b="1" u="sng">
                <a:latin typeface="微软雅黑" pitchFamily="34" charset="-122"/>
                <a:ea typeface="微软雅黑" pitchFamily="34" charset="-122"/>
              </a:rPr>
              <a:t>高脂肪饮食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。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检查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前一日晚餐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进</a:t>
            </a:r>
            <a:r>
              <a:rPr lang="zh-CN" altLang="en-US" sz="2000" b="1" u="sng">
                <a:latin typeface="微软雅黑" pitchFamily="34" charset="-122"/>
                <a:ea typeface="微软雅黑" pitchFamily="34" charset="-122"/>
              </a:rPr>
              <a:t>无脂肪、高碳水化合物、低蛋白清淡饮食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，晚餐后服造影剂禁食禁烟。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检查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当日早晨</a:t>
            </a:r>
            <a:r>
              <a:rPr lang="zh-CN" altLang="en-US" sz="2000" b="1" u="sng">
                <a:latin typeface="微软雅黑" pitchFamily="34" charset="-122"/>
                <a:ea typeface="微软雅黑" pitchFamily="34" charset="-122"/>
              </a:rPr>
              <a:t>禁食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，第一次摄片后，如胆囊显影良好，进食高脂肪餐</a:t>
            </a:r>
            <a:r>
              <a:rPr lang="en-US" altLang="zh-CN" sz="2000" b="1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分钟后进行第二次摄片，观察胆囊收缩情况。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（高脂肪餐－－油煎荷包蛋</a:t>
            </a:r>
            <a:r>
              <a:rPr lang="en-US" altLang="zh-CN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en-US" altLang="zh-CN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脂肪量约</a:t>
            </a:r>
            <a:r>
              <a:rPr lang="en-US" altLang="zh-CN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25~50g</a:t>
            </a:r>
            <a:r>
              <a:rPr lang="zh-CN" altLang="en-US" sz="2000" b="1">
                <a:solidFill>
                  <a:schemeClr val="hlink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</p:txBody>
      </p:sp>
      <p:sp>
        <p:nvSpPr>
          <p:cNvPr id="60421" name="AutoShape 5"/>
          <p:cNvSpPr>
            <a:spLocks noChangeArrowheads="1"/>
          </p:cNvSpPr>
          <p:nvPr/>
        </p:nvSpPr>
        <p:spPr bwMode="auto">
          <a:xfrm>
            <a:off x="1187450" y="3370263"/>
            <a:ext cx="2362200" cy="609600"/>
          </a:xfrm>
          <a:prstGeom prst="roundRect">
            <a:avLst>
              <a:gd name="adj" fmla="val 16667"/>
            </a:avLst>
          </a:prstGeom>
          <a:pattFill prst="pct25">
            <a:fgClr>
              <a:srgbClr val="66CCFF"/>
            </a:fgClr>
            <a:bgClr>
              <a:srgbClr val="FFFFFF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  <a:defRPr/>
            </a:pPr>
            <a:r>
              <a:rPr lang="zh-CN" alt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幼圆" pitchFamily="49" charset="-122"/>
              </a:rPr>
              <a:t>潜血试验饮食</a:t>
            </a:r>
          </a:p>
        </p:txBody>
      </p:sp>
      <p:sp>
        <p:nvSpPr>
          <p:cNvPr id="60422" name="AutoShape 6"/>
          <p:cNvSpPr>
            <a:spLocks noChangeArrowheads="1"/>
          </p:cNvSpPr>
          <p:nvPr/>
        </p:nvSpPr>
        <p:spPr bwMode="auto">
          <a:xfrm>
            <a:off x="1177925" y="4559300"/>
            <a:ext cx="2362200" cy="609600"/>
          </a:xfrm>
          <a:prstGeom prst="roundRect">
            <a:avLst>
              <a:gd name="adj" fmla="val 16667"/>
            </a:avLst>
          </a:prstGeom>
          <a:pattFill prst="pct25">
            <a:fgClr>
              <a:srgbClr val="66CCFF"/>
            </a:fgClr>
            <a:bgClr>
              <a:srgbClr val="FFFFFF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  <a:defRPr/>
            </a:pPr>
            <a:r>
              <a:rPr lang="zh-CN" alt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幼圆" pitchFamily="49" charset="-122"/>
              </a:rPr>
              <a:t>吸碘试验饮食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3798888" y="2233613"/>
            <a:ext cx="7100887" cy="1997075"/>
          </a:xfrm>
          <a:prstGeom prst="rect">
            <a:avLst/>
          </a:prstGeom>
          <a:solidFill>
            <a:srgbClr val="000080">
              <a:alpha val="0"/>
            </a:srgbClr>
          </a:solidFill>
          <a:ln w="76200" cmpd="tri">
            <a:solidFill>
              <a:schemeClr val="hlink"/>
            </a:solidFill>
            <a:miter lim="800000"/>
          </a:ln>
        </p:spPr>
        <p:txBody>
          <a:bodyPr>
            <a:spAutoFit/>
          </a:bodyPr>
          <a:lstStyle/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●目的：</a:t>
            </a: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用于大便隐血试验前的准备，以协助诊断消化道有无出血。</a:t>
            </a: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●方法：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试验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前</a:t>
            </a:r>
            <a:r>
              <a:rPr lang="en-US" altLang="zh-CN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天禁食</a:t>
            </a:r>
            <a:r>
              <a:rPr lang="zh-CN" altLang="en-US" sz="2000" b="1" u="sng">
                <a:latin typeface="微软雅黑" pitchFamily="34" charset="-122"/>
                <a:ea typeface="微软雅黑" pitchFamily="34" charset="-122"/>
              </a:rPr>
              <a:t>绿色蔬菜、肉类、肝脏、血类食品、含铁丰富的食物和药物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，以免造成假阳性反应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天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开始留取粪便标本做潜血检查</a:t>
            </a: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3822700" y="2855913"/>
            <a:ext cx="7102475" cy="2301875"/>
          </a:xfrm>
          <a:prstGeom prst="rect">
            <a:avLst/>
          </a:prstGeom>
          <a:solidFill>
            <a:srgbClr val="000080">
              <a:alpha val="0"/>
            </a:srgbClr>
          </a:solidFill>
          <a:ln w="76200" cmpd="tri">
            <a:solidFill>
              <a:schemeClr val="hlink"/>
            </a:solidFill>
            <a:miter lim="800000"/>
          </a:ln>
        </p:spPr>
        <p:txBody>
          <a:bodyPr>
            <a:spAutoFit/>
          </a:bodyPr>
          <a:lstStyle/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●目的：</a:t>
            </a: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用于诊断甲状腺功能，以排除外源性干扰，明确诊断。</a:t>
            </a: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●方法：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试验期为</a:t>
            </a:r>
            <a:r>
              <a:rPr lang="en-US" altLang="zh-CN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周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b="1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周后做碘</a:t>
            </a:r>
            <a:r>
              <a:rPr lang="en-US" altLang="zh-CN" sz="2000" b="1" baseline="30000">
                <a:latin typeface="微软雅黑" pitchFamily="34" charset="-122"/>
                <a:ea typeface="微软雅黑" pitchFamily="34" charset="-122"/>
              </a:rPr>
              <a:t>I31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功能测定。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在试验期间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禁用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含碘食物如海带、海蜇、紫菜、海参、虾、鱼、加碘食盐等。 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禁用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碘剂做局部消毒。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10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animBg="1"/>
      <p:bldP spid="60418" grpId="0" animBg="1"/>
      <p:bldP spid="60421" grpId="0" animBg="1"/>
      <p:bldP spid="60422" grpId="0" animBg="1"/>
      <p:bldP spid="60424" grpId="0" animBg="1"/>
      <p:bldP spid="604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2"/>
          <p:cNvGrpSpPr/>
          <p:nvPr/>
        </p:nvGrpSpPr>
        <p:grpSpPr bwMode="auto">
          <a:xfrm>
            <a:off x="890588" y="1679575"/>
            <a:ext cx="10426700" cy="3897313"/>
            <a:chOff x="882025" y="1678585"/>
            <a:chExt cx="10427950" cy="3897086"/>
          </a:xfrm>
        </p:grpSpPr>
        <p:sp>
          <p:nvSpPr>
            <p:cNvPr id="17" name="矩形 16"/>
            <p:cNvSpPr/>
            <p:nvPr/>
          </p:nvSpPr>
          <p:spPr>
            <a:xfrm>
              <a:off x="882025" y="1678585"/>
              <a:ext cx="10427950" cy="389708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005865" y="1811927"/>
              <a:ext cx="10102473" cy="3630402"/>
            </a:xfrm>
            <a:prstGeom prst="rect">
              <a:avLst/>
            </a:prstGeom>
            <a:noFill/>
            <a:ln w="22225">
              <a:solidFill>
                <a:schemeClr val="bg1">
                  <a:lumMod val="9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 rot="10800000" flipH="1" flipV="1">
            <a:off x="4987925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 rot="2741901">
            <a:off x="11346657" y="5741194"/>
            <a:ext cx="1511300" cy="130333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10747375" y="6477000"/>
            <a:ext cx="442913" cy="3810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10800000" flipV="1">
            <a:off x="882650" y="1397000"/>
            <a:ext cx="357188" cy="28098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257175"/>
            <a:ext cx="5114925" cy="5699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V="1">
            <a:off x="4259263" y="827088"/>
            <a:ext cx="855662" cy="174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46188" y="1397000"/>
            <a:ext cx="3741737" cy="660400"/>
          </a:xfrm>
          <a:prstGeom prst="rect">
            <a:avLst/>
          </a:prstGeom>
          <a:solidFill>
            <a:srgbClr val="3383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8" name="文本框 12"/>
          <p:cNvSpPr txBox="1">
            <a:spLocks noChangeArrowheads="1"/>
          </p:cNvSpPr>
          <p:nvPr/>
        </p:nvSpPr>
        <p:spPr bwMode="auto">
          <a:xfrm>
            <a:off x="192088" y="257175"/>
            <a:ext cx="4732337" cy="565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1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三、试验饮食</a:t>
            </a:r>
          </a:p>
        </p:txBody>
      </p:sp>
      <p:sp>
        <p:nvSpPr>
          <p:cNvPr id="60430" name="AutoShape 14"/>
          <p:cNvSpPr>
            <a:spLocks noChangeArrowheads="1"/>
          </p:cNvSpPr>
          <p:nvPr/>
        </p:nvSpPr>
        <p:spPr bwMode="auto">
          <a:xfrm>
            <a:off x="1308100" y="2479675"/>
            <a:ext cx="2362200" cy="609600"/>
          </a:xfrm>
          <a:prstGeom prst="roundRect">
            <a:avLst>
              <a:gd name="adj" fmla="val 16667"/>
            </a:avLst>
          </a:prstGeom>
          <a:pattFill prst="pct25">
            <a:fgClr>
              <a:srgbClr val="66CCFF"/>
            </a:fgClr>
            <a:bgClr>
              <a:srgbClr val="FFFFFF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  <a:defRPr/>
            </a:pPr>
            <a:r>
              <a:rPr lang="zh-CN" alt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幼圆" pitchFamily="49" charset="-122"/>
              </a:rPr>
              <a:t>肌酐试验饮食</a:t>
            </a:r>
          </a:p>
        </p:txBody>
      </p:sp>
      <p:sp>
        <p:nvSpPr>
          <p:cNvPr id="60429" name="AutoShape 13"/>
          <p:cNvSpPr>
            <a:spLocks noChangeArrowheads="1"/>
          </p:cNvSpPr>
          <p:nvPr/>
        </p:nvSpPr>
        <p:spPr bwMode="auto">
          <a:xfrm>
            <a:off x="1298575" y="4156075"/>
            <a:ext cx="2532063" cy="609600"/>
          </a:xfrm>
          <a:prstGeom prst="roundRect">
            <a:avLst>
              <a:gd name="adj" fmla="val 16667"/>
            </a:avLst>
          </a:prstGeom>
          <a:pattFill prst="pct25">
            <a:fgClr>
              <a:srgbClr val="66CCFF"/>
            </a:fgClr>
            <a:bgClr>
              <a:srgbClr val="FFFFFF"/>
            </a:bgClr>
          </a:pattFill>
          <a:ln w="57150" cmpd="thinThick" algn="ctr">
            <a:solidFill>
              <a:schemeClr val="hlink"/>
            </a:solidFill>
            <a:round/>
          </a:ln>
        </p:spPr>
        <p:txBody>
          <a:bodyPr wrap="none" anchor="ctr"/>
          <a:lstStyle/>
          <a:p>
            <a:pPr marL="342900" indent="-342900" algn="ctr">
              <a:buClr>
                <a:srgbClr val="6600CC"/>
              </a:buClr>
              <a:buFont typeface="Wingdings" pitchFamily="2" charset="2"/>
              <a:buNone/>
              <a:defRPr/>
            </a:pPr>
            <a:r>
              <a:rPr lang="zh-CN" altLang="en-US" sz="28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幼圆" pitchFamily="49" charset="-122"/>
              </a:rPr>
              <a:t>尿浓缩试验饮食</a:t>
            </a:r>
          </a:p>
        </p:txBody>
      </p:sp>
      <p:sp>
        <p:nvSpPr>
          <p:cNvPr id="60432" name="Text Box 16"/>
          <p:cNvSpPr txBox="1">
            <a:spLocks noChangeArrowheads="1"/>
          </p:cNvSpPr>
          <p:nvPr/>
        </p:nvSpPr>
        <p:spPr bwMode="auto">
          <a:xfrm>
            <a:off x="4008438" y="2474913"/>
            <a:ext cx="6804025" cy="2301875"/>
          </a:xfrm>
          <a:prstGeom prst="rect">
            <a:avLst/>
          </a:prstGeom>
          <a:solidFill>
            <a:srgbClr val="000080">
              <a:alpha val="0"/>
            </a:srgbClr>
          </a:solidFill>
          <a:ln w="76200" cmpd="tri">
            <a:solidFill>
              <a:schemeClr val="hlink"/>
            </a:solidFill>
            <a:miter lim="800000"/>
          </a:ln>
        </p:spPr>
        <p:txBody>
          <a:bodyPr>
            <a:spAutoFit/>
          </a:bodyPr>
          <a:lstStyle/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●目的：</a:t>
            </a: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用于检查测定肾小球的滤过功能。</a:t>
            </a: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●方法：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试验期为</a:t>
            </a:r>
            <a:r>
              <a:rPr lang="en-US" altLang="zh-CN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3d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在试验期间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禁食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肉类、禽类、鱼类，忌饮茶和咖啡；限制蛋白质摄入，蛋白质</a:t>
            </a:r>
            <a:r>
              <a:rPr lang="en-US" altLang="zh-CN" sz="2000" b="1">
                <a:latin typeface="微软雅黑" pitchFamily="34" charset="-122"/>
                <a:ea typeface="微软雅黑" pitchFamily="34" charset="-122"/>
              </a:rPr>
              <a:t>&lt;40g/d.</a:t>
            </a:r>
            <a:endParaRPr lang="zh-CN" altLang="en-US" sz="2000" b="1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天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测尿肌酐清除率及血肌酐含量。</a:t>
            </a:r>
          </a:p>
        </p:txBody>
      </p:sp>
      <p:sp>
        <p:nvSpPr>
          <p:cNvPr id="60434" name="Text Box 18"/>
          <p:cNvSpPr txBox="1">
            <a:spLocks noChangeArrowheads="1"/>
          </p:cNvSpPr>
          <p:nvPr/>
        </p:nvSpPr>
        <p:spPr bwMode="auto">
          <a:xfrm>
            <a:off x="4038600" y="2782888"/>
            <a:ext cx="6777038" cy="1997075"/>
          </a:xfrm>
          <a:prstGeom prst="rect">
            <a:avLst/>
          </a:prstGeom>
          <a:solidFill>
            <a:srgbClr val="000080">
              <a:alpha val="0"/>
            </a:srgbClr>
          </a:solidFill>
          <a:ln w="76200" cmpd="tri">
            <a:solidFill>
              <a:schemeClr val="hlink"/>
            </a:solidFill>
            <a:miter lim="800000"/>
          </a:ln>
        </p:spPr>
        <p:txBody>
          <a:bodyPr>
            <a:spAutoFit/>
          </a:bodyPr>
          <a:lstStyle/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●目的：</a:t>
            </a: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用于尿浓缩功能试验的患者。</a:t>
            </a:r>
          </a:p>
          <a:p>
            <a:pPr marL="342900" indent="-342900"/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●方法：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试验期为</a:t>
            </a:r>
            <a:r>
              <a:rPr lang="en-US" altLang="zh-CN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1d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Char char="Ø"/>
            </a:pPr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在试验期间控制全天饮食中</a:t>
            </a:r>
            <a:r>
              <a:rPr lang="zh-CN" altLang="en-US" sz="2000" b="1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水分总量</a:t>
            </a:r>
            <a:r>
              <a:rPr lang="en-US" altLang="zh-CN" sz="2000" b="1" u="sng">
                <a:latin typeface="微软雅黑" pitchFamily="34" charset="-122"/>
                <a:ea typeface="微软雅黑" pitchFamily="34" charset="-122"/>
              </a:rPr>
              <a:t>500-600ml</a:t>
            </a:r>
            <a:r>
              <a:rPr lang="en-US" altLang="zh-CN" sz="2000" b="1"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 marL="342900" indent="-342900">
              <a:buClr>
                <a:schemeClr val="tx1"/>
              </a:buClr>
              <a:buFont typeface="Wingdings" pitchFamily="2" charset="2"/>
              <a:buNone/>
            </a:pPr>
            <a:endParaRPr lang="zh-CN" altLang="en-US" sz="20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10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0" grpId="0" animBg="1"/>
      <p:bldP spid="60429" grpId="0" animBg="1"/>
      <p:bldP spid="60432" grpId="0" animBg="1"/>
      <p:bldP spid="60432" grpId="1" animBg="1"/>
      <p:bldP spid="6043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护理学基础饮食护理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fontAlgn="auto">
          <a:spcBef>
            <a:spcPts val="0"/>
          </a:spcBef>
          <a:spcAft>
            <a:spcPts val="0"/>
          </a:spcAft>
          <a:defRPr sz="5400" b="1" i="1" dirty="0">
            <a:solidFill>
              <a:srgbClr val="FC6204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roadway" pitchFamily="82" charset="0"/>
            <a:ea typeface="DFPYeaSong-B5" pitchFamily="18" charset="-12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4830</Words>
  <Application>Microsoft Office PowerPoint</Application>
  <PresentationFormat>宽屏</PresentationFormat>
  <Paragraphs>650</Paragraphs>
  <Slides>46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46</vt:i4>
      </vt:variant>
    </vt:vector>
  </HeadingPairs>
  <TitlesOfParts>
    <vt:vector size="62" baseType="lpstr">
      <vt:lpstr>Batang</vt:lpstr>
      <vt:lpstr>华文新魏</vt:lpstr>
      <vt:lpstr>楷体_GB2312</vt:lpstr>
      <vt:lpstr>宋体</vt:lpstr>
      <vt:lpstr>微软雅黑</vt:lpstr>
      <vt:lpstr>新宋体</vt:lpstr>
      <vt:lpstr>幼圆</vt:lpstr>
      <vt:lpstr>Arial</vt:lpstr>
      <vt:lpstr>Calibri</vt:lpstr>
      <vt:lpstr>Calibri Light</vt:lpstr>
      <vt:lpstr>Tahoma</vt:lpstr>
      <vt:lpstr>Times New Roman</vt:lpstr>
      <vt:lpstr>Verdana</vt:lpstr>
      <vt:lpstr>Wingdings</vt:lpstr>
      <vt:lpstr>Office 主题</vt:lpstr>
      <vt:lpstr>护理学基础饮食护理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nj</dc:creator>
  <cp:lastModifiedBy>崔 博</cp:lastModifiedBy>
  <cp:revision>89</cp:revision>
  <dcterms:created xsi:type="dcterms:W3CDTF">2015-02-25T02:36:00Z</dcterms:created>
  <dcterms:modified xsi:type="dcterms:W3CDTF">2019-12-31T05:01:11Z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