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4.xml" ContentType="application/vnd.openxmlformats-officedocument.presentationml.comments+xml"/>
  <Override PartName="/ppt/comments/comment15.xml" ContentType="application/vnd.openxmlformats-officedocument.presentationml.comments+xml"/>
  <Override PartName="/ppt/comments/comment16.xml" ContentType="application/vnd.openxmlformats-officedocument.presentationml.comments+xml"/>
  <Override PartName="/ppt/comments/comment17.xml" ContentType="application/vnd.openxmlformats-officedocument.presentationml.comments+xml"/>
  <Override PartName="/ppt/comments/comment18.xml" ContentType="application/vnd.openxmlformats-officedocument.presentationml.comments+xml"/>
  <Override PartName="/ppt/comments/comment19.xml" ContentType="application/vnd.openxmlformats-officedocument.presentationml.comments+xml"/>
  <Override PartName="/ppt/comments/comment20.xml" ContentType="application/vnd.openxmlformats-officedocument.presentationml.comments+xml"/>
  <Override PartName="/ppt/comments/comment21.xml" ContentType="application/vnd.openxmlformats-officedocument.presentationml.comments+xml"/>
  <Override PartName="/ppt/comments/comment22.xml" ContentType="application/vnd.openxmlformats-officedocument.presentationml.comments+xml"/>
  <Override PartName="/ppt/comments/comment23.xml" ContentType="application/vnd.openxmlformats-officedocument.presentationml.comments+xml"/>
  <Override PartName="/ppt/comments/comment24.xml" ContentType="application/vnd.openxmlformats-officedocument.presentationml.comments+xml"/>
  <Override PartName="/ppt/comments/comment25.xml" ContentType="application/vnd.openxmlformats-officedocument.presentationml.comments+xml"/>
  <Override PartName="/ppt/comments/comment26.xml" ContentType="application/vnd.openxmlformats-officedocument.presentationml.comments+xml"/>
  <Override PartName="/ppt/comments/comment2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4"/>
  </p:notesMasterIdLst>
  <p:sldIdLst>
    <p:sldId id="259" r:id="rId2"/>
    <p:sldId id="265" r:id="rId3"/>
    <p:sldId id="321" r:id="rId4"/>
    <p:sldId id="272" r:id="rId5"/>
    <p:sldId id="276" r:id="rId6"/>
    <p:sldId id="277" r:id="rId7"/>
    <p:sldId id="278" r:id="rId8"/>
    <p:sldId id="279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290" r:id="rId18"/>
    <p:sldId id="291" r:id="rId19"/>
    <p:sldId id="330" r:id="rId20"/>
    <p:sldId id="292" r:id="rId21"/>
    <p:sldId id="293" r:id="rId22"/>
    <p:sldId id="294" r:id="rId23"/>
    <p:sldId id="295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6" r:id="rId39"/>
    <p:sldId id="347" r:id="rId40"/>
    <p:sldId id="348" r:id="rId41"/>
    <p:sldId id="303" r:id="rId42"/>
    <p:sldId id="271" r:id="rId4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5">
          <p15:clr>
            <a:srgbClr val="A4A3A4"/>
          </p15:clr>
        </p15:guide>
        <p15:guide id="2" pos="3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郭云" initials="郭" lastIdx="3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0099CC"/>
    <a:srgbClr val="0066FF"/>
    <a:srgbClr val="3786CD"/>
    <a:srgbClr val="5B9BD5"/>
    <a:srgbClr val="5799D5"/>
    <a:srgbClr val="A6366E"/>
    <a:srgbClr val="C8568F"/>
    <a:srgbClr val="C14382"/>
    <a:srgbClr val="D2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8" autoAdjust="0"/>
  </p:normalViewPr>
  <p:slideViewPr>
    <p:cSldViewPr snapToGrid="0" showGuides="1">
      <p:cViewPr varScale="1">
        <p:scale>
          <a:sx n="76" d="100"/>
          <a:sy n="76" d="100"/>
        </p:scale>
        <p:origin x="272" y="60"/>
      </p:cViewPr>
      <p:guideLst>
        <p:guide orient="horz" pos="2185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0:14.428" idx="2">
    <p:pos x="1674" y="1831"/>
    <p:text>一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3:38.769" idx="12">
    <p:pos x="6622" y="2039"/>
    <p:text>试</p:text>
  </p:cm>
  <p:cm authorId="1" dt="2019-12-11T00:53:57.620" idx="13">
    <p:pos x="6778" y="2195"/>
    <p:text>试浴</p:text>
  </p:cm>
  <p:cm authorId="1" dt="2019-12-11T00:54:12.470" idx="14">
    <p:pos x="2640" y="2819"/>
    <p:text>去掉病情</p:text>
  </p:cm>
  <p:cm authorId="1" dt="2019-12-11T00:55:09.232" idx="15">
    <p:pos x="6033" y="2430"/>
    <p:text>底</p:tex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6:07.390" idx="16">
    <p:pos x="7007" y="1286"/>
    <p:text>哪些</p:tex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6:24.976" idx="17">
    <p:pos x="5545" y="3139"/>
    <p:text>证</p:tex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7:28.237" idx="18">
    <p:pos x="4792" y="2341"/>
    <p:text>时间</p:text>
  </p:cm>
  <p:cm authorId="1" dt="2019-12-11T00:57:34.492" idx="19">
    <p:pos x="5870" y="1270"/>
    <p:text>温度</p:tex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8:02.766" idx="20">
    <p:pos x="6356" y="1395"/>
    <p:text>化脓感染</p:tex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0:02.541" idx="21">
    <p:pos x="5628" y="1800"/>
    <p:text>热湿</p:tex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0:41.957" idx="22">
    <p:pos x="2755" y="2902"/>
    <p:text>去掉病情</p:text>
  </p:cm>
  <p:cm authorId="1" dt="2019-12-11T01:02:03.935" idx="23">
    <p:pos x="4297" y="2916"/>
    <p:text>整理嘱咐与洗手记录合并为 整理记录</p:tex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3:53.898" idx="24">
    <p:pos x="2755" y="2982"/>
    <p:text>去掉病情</p:tex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4:43.609" idx="25">
    <p:pos x="2652" y="2984"/>
    <p:text>去掉病情</p:tex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7:48.113" idx="26">
    <p:pos x="5058" y="2206"/>
    <p:text>去掉患者准备</p:text>
  </p:cm>
  <p:cm authorId="1" dt="2019-12-11T01:07:58.649" idx="27">
    <p:pos x="2652" y="2984"/>
    <p:text>去掉病情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0:42.055" idx="3">
    <p:pos x="5565" y="2184"/>
    <p:text>证</p:text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09:28.598" idx="28">
    <p:pos x="4842" y="1249"/>
    <p:text>温水</p:text>
  </p:cm>
  <p:cm authorId="1" dt="2019-12-11T01:09:57.856" idx="29">
    <p:pos x="2652" y="2984"/>
    <p:text>去掉病情</p:text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0:12.588" idx="30">
    <p:pos x="4842" y="1249"/>
    <p:text>温水</p:text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0:49.238" idx="31">
    <p:pos x="7007" y="1286"/>
    <p:text>哪些</p:text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0:57.046" idx="32">
    <p:pos x="5416" y="1577"/>
    <p:text>证</p:text>
  </p:cm>
</p:cmLst>
</file>

<file path=ppt/comments/comment2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2:48.997" idx="33">
    <p:pos x="6883" y="1372"/>
    <p:text>文本框宽度调整</p:text>
  </p:cm>
</p:cmLst>
</file>

<file path=ppt/comments/comment2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4:57.783" idx="34">
    <p:pos x="6886" y="1266"/>
    <p:text>加1.</p:text>
  </p:cm>
</p:cmLst>
</file>

<file path=ppt/comments/comment2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1:15:45.653" idx="35">
    <p:pos x="6886" y="1266"/>
    <p:text>PPT重复 删除</p:text>
  </p:cm>
</p:cmLst>
</file>

<file path=ppt/comments/comment2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10:55:51.692" idx="36">
    <p:pos x="6858" y="1307"/>
    <p:text>删除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2:10.295" idx="4">
    <p:pos x="5079" y="1393"/>
    <p:text>2.减轻疼痛
3.减轻局部组织充血和出血
4.降温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2:28.689" idx="5">
    <p:pos x="4792" y="2341"/>
    <p:text>时间</p:text>
  </p:cm>
  <p:cm authorId="1" dt="2019-12-11T00:42:34.605" idx="6">
    <p:pos x="5870" y="1270"/>
    <p:text>温度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3:08.926" idx="7">
    <p:pos x="4762" y="1395"/>
    <p:text>对冷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44:23.764" idx="8">
    <p:pos x="2435" y="1716"/>
    <p:text>去掉化学冰袋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0:02.922" idx="9">
    <p:pos x="2755" y="2902"/>
    <p:text>去掉病情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0:58.514" idx="10">
    <p:pos x="2652" y="2984"/>
    <p:text>去掉病情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1T00:51:26.086" idx="11">
    <p:pos x="2652" y="2984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DC72-6F14-46B5-BBD2-5B3EA071D42F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35678-DCF8-49FE-9525-04D26F4567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11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96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235678-DCF8-49FE-9525-04D26F4567F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98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4567-AF14-4788-8E98-93CC7635A8DD}" type="datetimeFigureOut">
              <a:rPr lang="zh-CN" altLang="en-US" smtClean="0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986A9-BA33-477F-8808-DF38291D927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slide" Target="slide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6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7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8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9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0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hyperlink" Target="&#37011;&#65293;&#24433;&#29255;/&#21021;&#27425;&#28040;&#27602;.M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674380" y="-5080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883030" y="1797159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883030" y="433694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9820" y="1866721"/>
            <a:ext cx="543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冷疗法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29820" y="4406503"/>
            <a:ext cx="543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热疗法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6514" y="2890391"/>
            <a:ext cx="19800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第十一单元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/>
      <p:bldP spid="5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9358" y="34296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39390" y="348237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87048" y="348206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213978" y="3486488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15714" y="3482340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头置冰帽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93489" y="472070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41260" y="47424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8008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93714" y="49947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68385" y="474221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44515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2927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5005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9861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48790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冰帽、冰槽的使用</a:t>
            </a:r>
          </a:p>
        </p:txBody>
      </p:sp>
      <p:sp>
        <p:nvSpPr>
          <p:cNvPr id="14" name="矩形 13"/>
          <p:cNvSpPr/>
          <p:nvPr/>
        </p:nvSpPr>
        <p:spPr>
          <a:xfrm>
            <a:off x="1881505" y="2515235"/>
            <a:ext cx="8634730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目的：头部降温防治脑水肿，降低脑细胞的代谢，减少其耗氧</a:t>
            </a:r>
          </a:p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量，提高脑细胞对缺氧的耐受性。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7130415" cy="2138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1．注意观察患者头、面部皮肤变化，防止患者耳廓发生青紫、麻木及冻伤等现象。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2．观察患者体温、心率变化，每30min测量生命体征一次，维持肛温在</a:t>
            </a:r>
            <a:r>
              <a:rPr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33℃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不宜低于30℃。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冰帽、冰槽的使用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9358" y="34296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39390" y="348237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87048" y="348206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213978" y="3486488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15714" y="3482340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湿敷患处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93489" y="472070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41260" y="47424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8008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93714" y="49947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68385" y="474221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44515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2927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5005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9861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48790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冷湿敷法</a:t>
            </a:r>
          </a:p>
        </p:txBody>
      </p:sp>
      <p:sp>
        <p:nvSpPr>
          <p:cNvPr id="14" name="矩形 13"/>
          <p:cNvSpPr/>
          <p:nvPr/>
        </p:nvSpPr>
        <p:spPr>
          <a:xfrm>
            <a:off x="3061970" y="2515235"/>
            <a:ext cx="6189345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目的：降温、止痛、止血、消肿、消炎。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uiExpand="1" bldLvl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6821805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1．敷布须浸透，拧至不滴水为宜。用冷过程中需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及时更换敷布。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2．注意观察局部皮肤变化及患者的全身反应。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3．如冷敷部位为开放性伤口，应按无菌技术处理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伤口。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冷湿敷法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30308" y="316870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20340" y="322138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67998" y="32210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194928" y="3225503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696664" y="3221355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擦浴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74439" y="445972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22210" y="448149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61030" y="334899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74664" y="473372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（二）全身冷疗法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49335" y="448122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25465" y="334899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10220" y="334899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31005" y="463105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79565" y="463105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29740" y="463105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温水拭浴或乙醇拭浴法</a:t>
            </a:r>
          </a:p>
        </p:txBody>
      </p:sp>
      <p:sp>
        <p:nvSpPr>
          <p:cNvPr id="14" name="矩形 13"/>
          <p:cNvSpPr/>
          <p:nvPr/>
        </p:nvSpPr>
        <p:spPr>
          <a:xfrm>
            <a:off x="4019550" y="2515235"/>
            <a:ext cx="6189345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目的：为高热患者降温。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822190" y="3841115"/>
            <a:ext cx="4739005" cy="1295400"/>
          </a:xfrm>
          <a:prstGeom prst="wedgeRoundRectCallout">
            <a:avLst>
              <a:gd name="adj1" fmla="val 56763"/>
              <a:gd name="adj2" fmla="val -48921"/>
              <a:gd name="adj3" fmla="val 16667"/>
            </a:avLst>
          </a:prstGeom>
          <a:solidFill>
            <a:srgbClr val="FFFFCC">
              <a:alpha val="56862"/>
            </a:srgbClr>
          </a:solidFill>
          <a:ln w="9525">
            <a:solidFill>
              <a:schemeClr val="tx1"/>
            </a:solidFill>
            <a:bevel/>
          </a:ln>
        </p:spPr>
        <p:txBody>
          <a:bodyPr/>
          <a:lstStyle/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双上肢→背部→下肢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擦浴时在大血管处，稍用力擦拭，并延长擦拭时间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禁忌擦拭胸前区、腹部、后颈部、足心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8" grpId="0" uiExpand="1" build="p" animBg="1" autoUpdateAnimBg="0"/>
      <p:bldP spid="8" grpId="1" uiExpand="1" build="allAtOnce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30345" y="2406650"/>
            <a:ext cx="7020560" cy="2941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1．禁忌拍拭心前区、腹部、后颈部和足底以免引</a:t>
            </a:r>
          </a:p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起不良反应。</a:t>
            </a:r>
          </a:p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2．拭浴过程中注意观察患者反应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3．拍拭腋窝、肘窝、手掌、腹股沟和腘窝等血管</a:t>
            </a:r>
          </a:p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丰富处时，稍用力并延长拍拭时间，以促进散热。</a:t>
            </a:r>
          </a:p>
          <a:p>
            <a:pPr>
              <a:lnSpc>
                <a:spcPct val="13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4．拭浴过程不宜超过20min。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温水拭浴或乙醇拭浴法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883030" y="1797159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883030" y="4336941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9820" y="1866721"/>
            <a:ext cx="543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冷疗法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29820" y="4406503"/>
            <a:ext cx="5431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热疗法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6514" y="2890391"/>
            <a:ext cx="2031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第十一章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35685" y="2534920"/>
            <a:ext cx="3222625" cy="3043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患者，男，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岁，意识清醒，消瘦，胃癌术后第三天。小王护士和他沟通时了解他手术后一般情况良好，但睡觉时脚总是不暖和，影响睡眠质量。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269786" y="2026472"/>
            <a:ext cx="2838450" cy="231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、为什么该患者有这种情况发生？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、用热水袋的温度是多少？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、为那些患者热疗时要防止烫伤？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559094" y="1566768"/>
            <a:ext cx="5235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了解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热疗法的效应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528179" y="3219873"/>
            <a:ext cx="5266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影响热疗法效果的因素；各种热疗法在临床中的应用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536411" y="4966749"/>
            <a:ext cx="5249780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热疗法的作用、禁忌症；热水袋的使用法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2473693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91658" y="257470"/>
            <a:ext cx="202215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直角三角形 16"/>
          <p:cNvSpPr/>
          <p:nvPr/>
        </p:nvSpPr>
        <p:spPr>
          <a:xfrm flipV="1">
            <a:off x="1617350" y="826857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冷疗法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一、热疗的作用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二、热疗的影响因素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四、热疗方法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三、热疗的禁忌证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5" grpId="0" bldLvl="0" animBg="1"/>
      <p:bldP spid="17" grpId="0" bldLvl="0" animBg="1"/>
      <p:bldP spid="20" grpId="0" bldLvl="0" animBg="1"/>
      <p:bldP spid="3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2473693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2022153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1617350" y="826857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1796" y="3082629"/>
            <a:ext cx="5589349" cy="30060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1325" y="1251086"/>
            <a:ext cx="5589349" cy="3082246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6563" y="1221805"/>
            <a:ext cx="5598874" cy="1253446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6561" y="3079886"/>
            <a:ext cx="5598875" cy="1253446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6561" y="4847858"/>
            <a:ext cx="5598875" cy="1253446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551869" y="1361243"/>
            <a:ext cx="5235328" cy="97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影响冷疗法效果的因素；各种冷疗法在临床中的应用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551869" y="3450705"/>
            <a:ext cx="526624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冷疗法的作用、禁忌症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551869" y="5218677"/>
            <a:ext cx="5249780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乙醇擦浴、冰袋的使用法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302498" y="2751768"/>
            <a:ext cx="9509034" cy="581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96112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一、热疗的作用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52880" y="2285972"/>
            <a:ext cx="4415155" cy="2842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促进浅表炎症消散和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局限</a:t>
            </a: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缓解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疼痛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减轻深部组织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充血</a:t>
            </a: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保暖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6" name="矩形 5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96774" y="166383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351790" y="257175"/>
            <a:ext cx="4569460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二、热疗的影响因素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1384505" y="2591210"/>
            <a:ext cx="1511300" cy="15128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3298775" y="3788441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部位</a:t>
            </a: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4477262" y="2107995"/>
            <a:ext cx="1511300" cy="15128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面积</a:t>
            </a: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079715" y="3700104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7792167" y="2000864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9158441" y="3856550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个体差异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713703" y="3923071"/>
            <a:ext cx="663678" cy="4866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22" idx="7"/>
          </p:cNvCxnSpPr>
          <p:nvPr/>
        </p:nvCxnSpPr>
        <p:spPr>
          <a:xfrm rot="5400000" flipH="1" flipV="1">
            <a:off x="4448537" y="3576587"/>
            <a:ext cx="573392" cy="292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6200000" flipH="1">
            <a:off x="5958348" y="3023419"/>
            <a:ext cx="766916" cy="7079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7241458" y="3170903"/>
            <a:ext cx="663677" cy="634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rot="16200000" flipH="1">
            <a:off x="9085007" y="3303638"/>
            <a:ext cx="752167" cy="368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317" y="28018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三、热疗的禁忌证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0850" y="2198693"/>
            <a:ext cx="8032830" cy="3376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面部危险三角区感染</a:t>
            </a:r>
          </a:p>
          <a:p>
            <a:pPr marL="457200" lvl="0" indent="-4572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急腹症未明确诊断前</a:t>
            </a:r>
          </a:p>
          <a:p>
            <a:pPr marL="457200" lvl="0" indent="-4572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各种脏器内出血</a:t>
            </a:r>
          </a:p>
          <a:p>
            <a:pPr marL="457200" lvl="0" indent="-4572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软组织损伤或扭伤早期</a:t>
            </a:r>
          </a:p>
          <a:p>
            <a:pPr marL="457200" lvl="0" indent="-4572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其他：心肝肾功能不全者、恶性肿瘤、金属移植物、皮肤湿疹、急性炎症、孕妇等。</a:t>
            </a:r>
          </a:p>
          <a:p>
            <a:pPr lvl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52528" y="1693333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281083" y="222445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5"/>
          <p:cNvGrpSpPr/>
          <p:nvPr/>
        </p:nvGrpSpPr>
        <p:grpSpPr bwMode="auto">
          <a:xfrm>
            <a:off x="1609470" y="2162277"/>
            <a:ext cx="2008187" cy="1881188"/>
            <a:chOff x="0" y="0"/>
            <a:chExt cx="960" cy="958"/>
          </a:xfrm>
        </p:grpSpPr>
        <p:grpSp>
          <p:nvGrpSpPr>
            <p:cNvPr id="6" name="Group 6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26" name="Oval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3483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Freeform 8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0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Group 21"/>
          <p:cNvGrpSpPr/>
          <p:nvPr/>
        </p:nvGrpSpPr>
        <p:grpSpPr bwMode="auto">
          <a:xfrm>
            <a:off x="3828128" y="2147120"/>
            <a:ext cx="2019300" cy="1938338"/>
            <a:chOff x="0" y="0"/>
            <a:chExt cx="960" cy="958"/>
          </a:xfrm>
        </p:grpSpPr>
        <p:grpSp>
          <p:nvGrpSpPr>
            <p:cNvPr id="8" name="Group 22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33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3483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Freeform 28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48" y="460"/>
              <a:ext cx="863" cy="1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Group 33"/>
          <p:cNvGrpSpPr/>
          <p:nvPr/>
        </p:nvGrpSpPr>
        <p:grpSpPr bwMode="auto">
          <a:xfrm>
            <a:off x="6548168" y="2193630"/>
            <a:ext cx="1906587" cy="1814512"/>
            <a:chOff x="0" y="0"/>
            <a:chExt cx="960" cy="958"/>
          </a:xfrm>
        </p:grpSpPr>
        <p:grpSp>
          <p:nvGrpSpPr>
            <p:cNvPr id="10" name="Group 34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38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694F"/>
                  </a:gs>
                </a:gsLst>
                <a:lin ang="5400000" scaled="1"/>
              </a:gradFill>
              <a:ln w="9525">
                <a:noFill/>
                <a:bevel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Freeform 13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bevel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4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4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Group 10"/>
          <p:cNvGrpSpPr/>
          <p:nvPr/>
        </p:nvGrpSpPr>
        <p:grpSpPr bwMode="auto">
          <a:xfrm>
            <a:off x="8531775" y="2250320"/>
            <a:ext cx="1905000" cy="1816100"/>
            <a:chOff x="0" y="0"/>
            <a:chExt cx="960" cy="958"/>
          </a:xfrm>
        </p:grpSpPr>
        <p:grpSp>
          <p:nvGrpSpPr>
            <p:cNvPr id="12" name="Group 11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4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694F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4" name="Freeform 13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2" name="Text Box 14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AutoShape 20"/>
          <p:cNvSpPr>
            <a:spLocks noChangeArrowheads="1"/>
          </p:cNvSpPr>
          <p:nvPr/>
        </p:nvSpPr>
        <p:spPr bwMode="auto">
          <a:xfrm>
            <a:off x="2750751" y="4466851"/>
            <a:ext cx="208597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50000">
                <a:srgbClr val="2F5E76"/>
              </a:gs>
              <a:gs pos="100000">
                <a:srgbClr val="66CCFF"/>
              </a:gs>
            </a:gsLst>
            <a:lin ang="0" scaled="1"/>
          </a:gradFill>
          <a:ln w="19050" cap="flat" cmpd="sng">
            <a:solidFill>
              <a:srgbClr val="C0C0C0"/>
            </a:solidFill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干热法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AutoShape 21"/>
          <p:cNvSpPr>
            <a:spLocks noChangeArrowheads="1"/>
          </p:cNvSpPr>
          <p:nvPr/>
        </p:nvSpPr>
        <p:spPr bwMode="auto">
          <a:xfrm>
            <a:off x="7585792" y="4460907"/>
            <a:ext cx="208915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50000">
                <a:srgbClr val="2F5E76"/>
              </a:gs>
              <a:gs pos="100000">
                <a:srgbClr val="66CCFF"/>
              </a:gs>
            </a:gsLst>
            <a:lin ang="0" scaled="1"/>
          </a:gradFill>
          <a:ln w="19050" cap="flat" cmpd="sng">
            <a:solidFill>
              <a:srgbClr val="C0C0C0"/>
            </a:solidFill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湿热法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075198" y="2893180"/>
            <a:ext cx="1936955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热水袋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419531" y="2917010"/>
            <a:ext cx="1818968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烤灯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864061" y="2841398"/>
            <a:ext cx="2054942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湿热敷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温水浸泡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18903" y="2983259"/>
            <a:ext cx="14020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热水坐浴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5817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四、热疗方法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 autoUpdateAnimBg="0"/>
      <p:bldP spid="46" grpId="0" bldLvl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70806" y="1966431"/>
            <a:ext cx="3799489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热水袋的应用</a:t>
            </a:r>
          </a:p>
          <a:p>
            <a:pPr algn="r">
              <a:defRPr/>
            </a:pP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13823" y="330078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503855" y="335346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951513" y="335315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378443" y="3357583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880179" y="3353435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置热水袋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557954" y="459180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5005725" y="461357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344545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358179" y="486580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432850" y="461330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808980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293735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414520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863080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913255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61260" y="2458720"/>
            <a:ext cx="6889115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目的：保暖、解痉、镇痛。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75817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四、热疗方法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（一）干热法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77640" y="2515235"/>
            <a:ext cx="7130415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1．经常巡视，观察局部皮肤。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2．持续使用时，要严格交接班并及时更换热水。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</a:t>
            </a:r>
            <a:r>
              <a:rPr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小儿、老年人、昏迷、麻醉未清醒、末梢循环不良、感觉障碍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的患者用热水袋时水温应调节在</a:t>
            </a:r>
            <a:r>
              <a:rPr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50℃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以内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75817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四、热疗方法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热水袋的应用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70806" y="1966431"/>
            <a:ext cx="3799489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红外线灯的使用</a:t>
            </a:r>
          </a:p>
          <a:p>
            <a:pPr algn="r">
              <a:defRPr/>
            </a:pP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13823" y="342651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503855" y="347919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951513" y="347888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378443" y="3483313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880179" y="3479165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照射局部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557954" y="471753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5005725" y="473930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344545" y="360680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358179" y="499153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432850" y="473903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808980" y="360680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293735" y="360680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414520" y="488886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863080" y="488886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913255" y="488886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61260" y="2458720"/>
            <a:ext cx="7875270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目的：消炎、解痉、镇痛，促进创面干燥结痂和肉芽组织</a:t>
            </a:r>
          </a:p>
          <a:p>
            <a:pPr indent="0" algn="l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生长，以利伤口愈合。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75817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四、热疗方法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7317105" y="4148455"/>
            <a:ext cx="2486025" cy="740410"/>
          </a:xfrm>
          <a:prstGeom prst="wedgeRoundRectCallout">
            <a:avLst>
              <a:gd name="adj1" fmla="val 56763"/>
              <a:gd name="adj2" fmla="val -48921"/>
              <a:gd name="adj3" fmla="val 16667"/>
            </a:avLst>
          </a:prstGeom>
          <a:solidFill>
            <a:srgbClr val="FFFFCC">
              <a:alpha val="56862"/>
            </a:srgbClr>
          </a:solidFill>
          <a:ln w="9525">
            <a:solidFill>
              <a:schemeClr val="tx1"/>
            </a:solidFill>
            <a:bevel/>
          </a:ln>
        </p:spPr>
        <p:txBody>
          <a:bodyPr/>
          <a:lstStyle/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灯距：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30~50cm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20~30min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8" grpId="0" uiExpand="1" build="p" animBg="1" autoUpdateAnimBg="0"/>
      <p:bldP spid="8" grpId="1" uiExpand="1" build="allAtOnce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（一）干热法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77640" y="2515235"/>
            <a:ext cx="7130415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1．使患者保持舒适的体位，询问有无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不适。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2．面部、颈部及前胸部照射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时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保护患者眼睛。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3．照射过程中随时观察局部皮肤反应，以皮肤出现桃红色的均匀红斑为宜，如出现紫红色，应立即停止照射，局部涂凡士林保护皮肤。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75817" y="257324"/>
            <a:ext cx="3799489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四、热疗方法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红外线灯的使用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9358" y="34296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39390" y="348237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87048" y="348206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213978" y="3486488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15714" y="3482340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热敷患处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93489" y="472070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41260" y="47424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8008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93714" y="49947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68385" y="474221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44515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2927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5005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9861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48790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热湿敷法</a:t>
            </a:r>
          </a:p>
        </p:txBody>
      </p:sp>
      <p:sp>
        <p:nvSpPr>
          <p:cNvPr id="14" name="矩形 13"/>
          <p:cNvSpPr/>
          <p:nvPr/>
        </p:nvSpPr>
        <p:spPr>
          <a:xfrm>
            <a:off x="3526155" y="2515235"/>
            <a:ext cx="6189345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目的：消炎、消肿、解痉、镇痛。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641465" y="4145280"/>
            <a:ext cx="2919730" cy="1123950"/>
          </a:xfrm>
          <a:prstGeom prst="wedgeRoundRectCallout">
            <a:avLst>
              <a:gd name="adj1" fmla="val 56763"/>
              <a:gd name="adj2" fmla="val -48921"/>
              <a:gd name="adj3" fmla="val 16667"/>
            </a:avLst>
          </a:prstGeom>
          <a:solidFill>
            <a:srgbClr val="FFFFCC">
              <a:alpha val="56862"/>
            </a:srgbClr>
          </a:solidFill>
          <a:ln w="9525">
            <a:solidFill>
              <a:schemeClr val="tx1"/>
            </a:solidFill>
            <a:bevel/>
          </a:ln>
        </p:spPr>
        <p:txBody>
          <a:bodyPr/>
          <a:lstStyle/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水温：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50~60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15~20min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3~5min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更换敷布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8" grpId="0" uiExpand="1" build="p" animBg="1" autoUpdateAnimBg="0"/>
      <p:bldP spid="8" grpId="1" uiExpand="1" build="allAtOnce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6976110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1．注意观察局部皮肤变化及患者反应，尤其对老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幼和危重患者使用时须严防烫伤。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2．伤口部位做热湿敷时，应按无菌技术操作进行，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热敷前擦净伤口，热敷后按换药法处理伤口。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3．面部热湿敷后15min方能外出，以防感冒。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热湿敷法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zh-CN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冷疗法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一、冷疗的作用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二、冷疗的影响因素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四、冷疗方法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三、冷疗的禁忌证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5" grpId="0" bldLvl="0" animBg="1"/>
      <p:bldP spid="17" grpId="0" bldLvl="0" animBg="1"/>
      <p:bldP spid="20" grpId="0" bldLvl="0" animBg="1"/>
      <p:bldP spid="3" grpId="0"/>
      <p:bldP spid="21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9358" y="34296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39390" y="348237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87048" y="348206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213978" y="3486488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患者准备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15714" y="3482340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协助坐浴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93489" y="472070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41260" y="47424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8008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93714" y="49947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68385" y="474221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44515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2927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5005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9861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48790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热水坐浴</a:t>
            </a:r>
          </a:p>
        </p:txBody>
      </p:sp>
      <p:sp>
        <p:nvSpPr>
          <p:cNvPr id="14" name="矩形 13"/>
          <p:cNvSpPr/>
          <p:nvPr/>
        </p:nvSpPr>
        <p:spPr>
          <a:xfrm>
            <a:off x="2202815" y="2515235"/>
            <a:ext cx="8714740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目的：可减轻盆腔、直肠器官的充血，消炎、消肿、止痛。用</a:t>
            </a:r>
          </a:p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于会阴、肛门部位疾病和手术前后的患者。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641465" y="4145280"/>
            <a:ext cx="2919730" cy="849630"/>
          </a:xfrm>
          <a:prstGeom prst="wedgeRoundRectCallout">
            <a:avLst>
              <a:gd name="adj1" fmla="val 56763"/>
              <a:gd name="adj2" fmla="val -48921"/>
              <a:gd name="adj3" fmla="val 16667"/>
            </a:avLst>
          </a:prstGeom>
          <a:solidFill>
            <a:srgbClr val="FFFFCC">
              <a:alpha val="56862"/>
            </a:srgbClr>
          </a:solidFill>
          <a:ln w="9525">
            <a:solidFill>
              <a:schemeClr val="tx1"/>
            </a:solidFill>
            <a:bevel/>
          </a:ln>
        </p:spPr>
        <p:txBody>
          <a:bodyPr/>
          <a:lstStyle/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水温：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40~45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15~20min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8" grpId="0" uiExpand="1" build="p" animBg="1" autoUpdateAnimBg="0"/>
      <p:bldP spid="8" grpId="1" uiExpand="1" build="allAtOnce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6976110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1．注意患者安全，随时观察患者。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2．如会阴、肛门部位有伤口，应备无菌浴盆和溶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液，坐浴后按换药法处理伤口。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3．女患者月经期、妊娠后期、产后2周内、阴道出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血和盆腔急性炎症均不宜坐浴，以免引起感染。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热水坐浴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449358" y="34296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339390" y="348237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787048" y="348206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213978" y="3486488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715714" y="3482340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协助浸泡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393489" y="472070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4841260" y="474247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18008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193714" y="499471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268385" y="4742211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644515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129270" y="360997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25005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698615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748790" y="489204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局部浸泡</a:t>
            </a:r>
          </a:p>
        </p:txBody>
      </p:sp>
      <p:sp>
        <p:nvSpPr>
          <p:cNvPr id="14" name="矩形 13"/>
          <p:cNvSpPr/>
          <p:nvPr/>
        </p:nvSpPr>
        <p:spPr>
          <a:xfrm>
            <a:off x="2202815" y="2515235"/>
            <a:ext cx="8714740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目的：消炎、镇痛、清洁、消毒伤口等。用于手、足、前臂和</a:t>
            </a:r>
          </a:p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小腿等部位的感染。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641465" y="4145280"/>
            <a:ext cx="2919730" cy="849630"/>
          </a:xfrm>
          <a:prstGeom prst="wedgeRoundRectCallout">
            <a:avLst>
              <a:gd name="adj1" fmla="val 56763"/>
              <a:gd name="adj2" fmla="val -48921"/>
              <a:gd name="adj3" fmla="val 16667"/>
            </a:avLst>
          </a:prstGeom>
          <a:solidFill>
            <a:srgbClr val="FFFFCC">
              <a:alpha val="56862"/>
            </a:srgbClr>
          </a:solidFill>
          <a:ln w="9525">
            <a:solidFill>
              <a:schemeClr val="tx1"/>
            </a:solidFill>
            <a:bevel/>
          </a:ln>
        </p:spPr>
        <p:txBody>
          <a:bodyPr/>
          <a:lstStyle/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水温：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40~45</a:t>
            </a: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r>
              <a:rPr lang="zh-CN" altLang="en-US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30min</a:t>
            </a:r>
          </a:p>
          <a:p>
            <a:pPr eaLnBrk="1" hangingPunct="1">
              <a:buClr>
                <a:srgbClr val="FF0000"/>
              </a:buClr>
              <a:buSzPct val="90000"/>
              <a:buFont typeface="Wingdings" panose="05000000000000000000" pitchFamily="2" charset="2"/>
              <a:buChar char="p"/>
            </a:pPr>
            <a:endParaRPr lang="zh-CN" altLang="en-US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8" grpId="0" uiExpand="1" build="p" animBg="1" autoUpdateAnimBg="0"/>
      <p:bldP spid="8" grpId="1" uiExpand="1" build="allAtOnce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9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（二）湿热法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6976110" cy="2138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1．浸泡过程中注意观察局部组织状况，如有发红、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疼痛等反应要及时处理。如需添加热水，应先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将肢体移出盆外，以免烫伤。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2．浸泡的肢体有伤口时，按无菌换药技术处理。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局部浸泡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1658" y="25747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b="6068"/>
          <a:stretch>
            <a:fillRect/>
          </a:stretch>
        </p:blipFill>
        <p:spPr>
          <a:xfrm>
            <a:off x="4147457" y="1691884"/>
            <a:ext cx="3897086" cy="3897848"/>
          </a:xfrm>
          <a:custGeom>
            <a:avLst/>
            <a:gdLst>
              <a:gd name="connsiteX0" fmla="*/ 0 w 3897086"/>
              <a:gd name="connsiteY0" fmla="*/ 0 h 3897086"/>
              <a:gd name="connsiteX1" fmla="*/ 3897086 w 3897086"/>
              <a:gd name="connsiteY1" fmla="*/ 0 h 3897086"/>
              <a:gd name="connsiteX2" fmla="*/ 3897086 w 3897086"/>
              <a:gd name="connsiteY2" fmla="*/ 3897086 h 3897086"/>
              <a:gd name="connsiteX3" fmla="*/ 0 w 3897086"/>
              <a:gd name="connsiteY3" fmla="*/ 3897086 h 3897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7086" h="3897086">
                <a:moveTo>
                  <a:pt x="0" y="0"/>
                </a:moveTo>
                <a:lnTo>
                  <a:pt x="3897086" y="0"/>
                </a:lnTo>
                <a:lnTo>
                  <a:pt x="3897086" y="3897086"/>
                </a:lnTo>
                <a:lnTo>
                  <a:pt x="0" y="3897086"/>
                </a:lnTo>
                <a:close/>
              </a:path>
            </a:pathLst>
          </a:custGeom>
          <a:noFill/>
        </p:spPr>
      </p:pic>
      <p:sp>
        <p:nvSpPr>
          <p:cNvPr id="16" name="矩形 15"/>
          <p:cNvSpPr/>
          <p:nvPr/>
        </p:nvSpPr>
        <p:spPr>
          <a:xfrm>
            <a:off x="8044543" y="1692956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648"/>
            <a:ext cx="3385457" cy="38970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78" y="1692648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4542" y="4928355"/>
            <a:ext cx="3740757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163"/>
            <a:ext cx="355299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77" y="2354027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13019" y="1730795"/>
            <a:ext cx="1847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课前思考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98872" y="4966500"/>
            <a:ext cx="163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想一想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605" y="4922794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708" y="1687089"/>
            <a:ext cx="661686" cy="672189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35685" y="2534920"/>
            <a:ext cx="3222625" cy="3043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患者，男，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岁，意识清醒，消瘦，胃癌术后第三天。小王护士和他沟通时了解他手术后一般情况良好，但睡觉时脚总是不暖和，影响睡眠质量。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269786" y="2026472"/>
            <a:ext cx="2838450" cy="231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、为什么该患者有这种情况发生？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、用热水袋的温度是多少？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、为那些患者热疗时要防止烫伤？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课堂小结</a:t>
            </a:r>
          </a:p>
        </p:txBody>
      </p:sp>
      <p:sp>
        <p:nvSpPr>
          <p:cNvPr id="60428" name="Text Box 5"/>
          <p:cNvSpPr txBox="1">
            <a:spLocks noChangeArrowheads="1"/>
          </p:cNvSpPr>
          <p:nvPr/>
        </p:nvSpPr>
        <p:spPr bwMode="auto">
          <a:xfrm>
            <a:off x="1600200" y="2487930"/>
            <a:ext cx="6981825" cy="1882140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● 冷热疗法的作用和禁忌症。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● 冰袋和热水袋的使用。 </a:t>
            </a:r>
          </a:p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● </a:t>
            </a:r>
            <a:r>
              <a:rPr lang="zh-CN" sz="28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乙醇擦浴的操作方法和注意事项。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4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4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951355" y="1952625"/>
            <a:ext cx="9403715" cy="352806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A2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型题</a:t>
            </a:r>
            <a:endParaRPr lang="en-US" altLang="zh-CN" sz="2400" b="1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 pitchFamily="49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、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患者男，55岁。因关节疼痛需每日红外线照射一次，在照射过程中观察皮肤出现紫红色，此时护士应该</a:t>
            </a:r>
            <a:r>
              <a:rPr lang="zh-CN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anose="020B0503020204020204" pitchFamily="34" charset="-122"/>
                <a:cs typeface="楷体_GB2312" pitchFamily="49" charset="-122"/>
              </a:rPr>
              <a:t> （     ）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A．停止照射，改用热敷     B．立即停止照射，涂抹凡士林保护皮肤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C．适当降低温度，继续照射       D．改用小功率灯，继续照射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E．改用大功率灯，继续照射</a:t>
            </a:r>
          </a:p>
          <a:p>
            <a:endParaRPr lang="zh-CN" altLang="en-US" sz="24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7581900" y="299085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组合 5"/>
          <p:cNvGrpSpPr/>
          <p:nvPr/>
        </p:nvGrpSpPr>
        <p:grpSpPr bwMode="auto">
          <a:xfrm>
            <a:off x="403225" y="1825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2472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2473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588135" y="2162175"/>
            <a:ext cx="9323070" cy="267525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2</a:t>
            </a:r>
            <a:r>
              <a:rPr lang="en-US" altLang="zh-CN" sz="24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.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患者男，35岁。右外踝软组织损伤半天，局部青紫、肿胀，目前应采取的措施是</a:t>
            </a:r>
            <a:r>
              <a:rPr lang="zh-CN" altLang="en-US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（   ）</a:t>
            </a:r>
            <a:r>
              <a:rPr lang="en-US" altLang="zh-CN">
                <a:ea typeface="微软雅黑" panose="020B0503020204020204" pitchFamily="34" charset="-122"/>
                <a:cs typeface="楷体_GB2312" pitchFamily="49" charset="-122"/>
              </a:rPr>
              <a:t> 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A．热湿敷                  B．冰袋冷敷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C．红外线灯照射        D．局部按摩</a:t>
            </a:r>
          </a:p>
          <a:p>
            <a:pPr>
              <a:lnSpc>
                <a:spcPct val="14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_GB2312" pitchFamily="49" charset="-122"/>
              </a:rPr>
              <a:t>E．早期功能锻炼</a:t>
            </a: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3965575" y="265080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52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2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316293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A3/A4</a:t>
            </a: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1~3</a:t>
            </a: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题共用题干）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方某，女，27岁，因产后高热，面部潮红，呼吸急促，脉快速，医嘱用冰袋降温。</a:t>
            </a:r>
          </a:p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．冰袋放置部位不妥的是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）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A．前额           B．头顶部              C．腋下</a:t>
            </a:r>
          </a:p>
          <a:p>
            <a:pPr>
              <a:lnSpc>
                <a:spcPct val="12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D．腹股沟        E．足底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5247958" y="366680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52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2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316293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A3/A4</a:t>
            </a: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1~3</a:t>
            </a: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题共用题干）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方某，女，27岁，因产后高热，面部潮红，呼吸急促，脉快速，医嘱用冰袋降温。</a:t>
            </a:r>
          </a:p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．冰袋放置部位不妥的是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）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A．前额           B．头顶部              C．腋下</a:t>
            </a:r>
          </a:p>
          <a:p>
            <a:pPr>
              <a:lnSpc>
                <a:spcPct val="12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D．腹股沟        E．足底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5247958" y="366680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893060" y="2195195"/>
            <a:ext cx="5154295" cy="2992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控制炎症扩散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减轻局部的充血和出血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减轻疼痛 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降低体温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45361" y="257014"/>
            <a:ext cx="30276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一、冷疗的作用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52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2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课堂评价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140779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．因为此部位用冷后可反射性引起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）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A．血管扩张               B．皮下出血             C．末梢血管收缩</a:t>
            </a:r>
          </a:p>
          <a:p>
            <a:pPr>
              <a:lnSpc>
                <a:spcPct val="12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D．一过性冠状动脉收缩               E．冻伤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6495098" y="189388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3038" y="3515360"/>
            <a:ext cx="9472612" cy="140779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sz="2400" b="1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．当体温降至多少以下，即可取下冰袋</a:t>
            </a:r>
            <a:r>
              <a:rPr lang="zh-CN" altLang="en-US" sz="24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）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A．35℃        B．36℃              C．37℃</a:t>
            </a:r>
          </a:p>
          <a:p>
            <a:pPr>
              <a:lnSpc>
                <a:spcPct val="120000"/>
              </a:lnSpc>
            </a:pPr>
            <a:r>
              <a:rPr sz="24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D．38℃        E．39℃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105968" y="340137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13556" y="1647054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207905" y="2168444"/>
            <a:ext cx="9509034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400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725557" y="1465796"/>
            <a:ext cx="3594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角色扮演活动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87366" y="2133100"/>
            <a:ext cx="8276896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54109" y="485241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86040" y="482088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  <a:defRPr/>
            </a:pP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384300" y="2058670"/>
            <a:ext cx="9486900" cy="297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患者张某，女，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岁，神志不清，面色潮红而灼热，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T41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℃，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P120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次／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min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R24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次／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min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，诊断为中暑，护士遵医嘱立即为其进行温水（或乙醇）拭浴降温。</a:t>
            </a:r>
          </a:p>
          <a:p>
            <a:endParaRPr lang="zh-CN" altLang="en-US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学生分组进行角色扮演，每</a:t>
            </a:r>
            <a:r>
              <a:rPr 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人为一组，分别轮流扮演护士和患者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冷热疗法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75" y="2552700"/>
            <a:ext cx="42322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8690" y="235585"/>
            <a:ext cx="18084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冷热疗法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31926" y="257014"/>
            <a:ext cx="38404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冷疗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的影响因素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Oval 3"/>
          <p:cNvSpPr>
            <a:spLocks noChangeArrowheads="1"/>
          </p:cNvSpPr>
          <p:nvPr/>
        </p:nvSpPr>
        <p:spPr bwMode="auto">
          <a:xfrm>
            <a:off x="1384505" y="2591210"/>
            <a:ext cx="1511300" cy="15128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3298775" y="3788441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部位</a:t>
            </a: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477262" y="2107995"/>
            <a:ext cx="1511300" cy="1512888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面积</a:t>
            </a:r>
          </a:p>
        </p:txBody>
      </p:sp>
      <p:sp>
        <p:nvSpPr>
          <p:cNvPr id="27" name="Oval 7"/>
          <p:cNvSpPr>
            <a:spLocks noChangeArrowheads="1"/>
          </p:cNvSpPr>
          <p:nvPr/>
        </p:nvSpPr>
        <p:spPr bwMode="auto">
          <a:xfrm>
            <a:off x="6079715" y="3700104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温度</a:t>
            </a:r>
          </a:p>
        </p:txBody>
      </p:sp>
      <p:sp>
        <p:nvSpPr>
          <p:cNvPr id="29" name="Oval 8"/>
          <p:cNvSpPr>
            <a:spLocks noChangeArrowheads="1"/>
          </p:cNvSpPr>
          <p:nvPr/>
        </p:nvSpPr>
        <p:spPr bwMode="auto">
          <a:xfrm>
            <a:off x="7792167" y="2000864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auto">
          <a:xfrm>
            <a:off x="9158441" y="3856550"/>
            <a:ext cx="1511300" cy="15113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个体差异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2713703" y="3923071"/>
            <a:ext cx="663678" cy="4866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2" idx="7"/>
          </p:cNvCxnSpPr>
          <p:nvPr/>
        </p:nvCxnSpPr>
        <p:spPr>
          <a:xfrm rot="5400000" flipH="1" flipV="1">
            <a:off x="4448537" y="3576587"/>
            <a:ext cx="573392" cy="292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16200000" flipH="1">
            <a:off x="5958348" y="3023419"/>
            <a:ext cx="766916" cy="7079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7241458" y="3170903"/>
            <a:ext cx="663677" cy="6341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16200000" flipH="1">
            <a:off x="9085007" y="3303638"/>
            <a:ext cx="752167" cy="368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latinLnBrk="1">
                <a:spcBef>
                  <a:spcPct val="20000"/>
                </a:spcBef>
                <a:buClr>
                  <a:srgbClr val="0033CC"/>
                </a:buClr>
                <a:buSzPct val="70000"/>
                <a:defRPr/>
              </a:pPr>
              <a:endPara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01851" y="257014"/>
            <a:ext cx="34340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冷疗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的禁忌证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0510" y="2199005"/>
            <a:ext cx="6003290" cy="36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（一）血液循环障碍        </a:t>
            </a: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（二）组织损伤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（三）慢性炎症或深部化脓病灶 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（四）冷过敏者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（五）禁用冷疗部位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（六）其他</a:t>
            </a:r>
          </a:p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16200" y="4707255"/>
            <a:ext cx="645287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枕后、耳廓、阴囊处；心前区；腹部；足底。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8585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81083" y="222445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Group 5"/>
          <p:cNvGrpSpPr/>
          <p:nvPr/>
        </p:nvGrpSpPr>
        <p:grpSpPr bwMode="auto">
          <a:xfrm>
            <a:off x="1589164" y="2200787"/>
            <a:ext cx="2008187" cy="1816101"/>
            <a:chOff x="0" y="0"/>
            <a:chExt cx="960" cy="958"/>
          </a:xfrm>
        </p:grpSpPr>
        <p:grpSp>
          <p:nvGrpSpPr>
            <p:cNvPr id="24" name="Group 6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27" name="Oval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3483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Freeform 8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0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Group 21"/>
          <p:cNvGrpSpPr/>
          <p:nvPr/>
        </p:nvGrpSpPr>
        <p:grpSpPr bwMode="auto">
          <a:xfrm>
            <a:off x="3836383" y="2178357"/>
            <a:ext cx="2019300" cy="1836732"/>
            <a:chOff x="0" y="0"/>
            <a:chExt cx="960" cy="958"/>
          </a:xfrm>
        </p:grpSpPr>
        <p:grpSp>
          <p:nvGrpSpPr>
            <p:cNvPr id="31" name="Group 22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33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003483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Freeform 28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48" y="460"/>
              <a:ext cx="863" cy="1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5" name="Group 33"/>
          <p:cNvGrpSpPr/>
          <p:nvPr/>
        </p:nvGrpSpPr>
        <p:grpSpPr bwMode="auto">
          <a:xfrm>
            <a:off x="6604004" y="2231055"/>
            <a:ext cx="1906587" cy="1814512"/>
            <a:chOff x="0" y="0"/>
            <a:chExt cx="960" cy="958"/>
          </a:xfrm>
        </p:grpSpPr>
        <p:grpSp>
          <p:nvGrpSpPr>
            <p:cNvPr id="36" name="Group 34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38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694F"/>
                  </a:gs>
                </a:gsLst>
                <a:lin ang="5400000" scaled="1"/>
              </a:gradFill>
              <a:ln w="9525">
                <a:noFill/>
                <a:bevel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9" name="Freeform 13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bevel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4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4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Group 10"/>
          <p:cNvGrpSpPr/>
          <p:nvPr/>
        </p:nvGrpSpPr>
        <p:grpSpPr bwMode="auto">
          <a:xfrm>
            <a:off x="8631856" y="2228751"/>
            <a:ext cx="1905000" cy="1816100"/>
            <a:chOff x="0" y="0"/>
            <a:chExt cx="960" cy="958"/>
          </a:xfrm>
        </p:grpSpPr>
        <p:grpSp>
          <p:nvGrpSpPr>
            <p:cNvPr id="41" name="Group 11"/>
            <p:cNvGrpSpPr/>
            <p:nvPr/>
          </p:nvGrpSpPr>
          <p:grpSpPr bwMode="auto">
            <a:xfrm>
              <a:off x="0" y="0"/>
              <a:ext cx="960" cy="958"/>
              <a:chOff x="0" y="0"/>
              <a:chExt cx="1680" cy="1680"/>
            </a:xfrm>
          </p:grpSpPr>
          <p:sp>
            <p:nvSpPr>
              <p:cNvPr id="4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694F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4" name="Freeform 13"/>
              <p:cNvSpPr>
                <a:spLocks noChangeArrowheads="1"/>
              </p:cNvSpPr>
              <p:nvPr/>
            </p:nvSpPr>
            <p:spPr bwMode="auto">
              <a:xfrm>
                <a:off x="193" y="28"/>
                <a:ext cx="1295" cy="633"/>
              </a:xfrm>
              <a:custGeom>
                <a:avLst/>
                <a:gdLst>
                  <a:gd name="T0" fmla="*/ 1225 w 1321"/>
                  <a:gd name="T1" fmla="*/ 282 h 712"/>
                  <a:gd name="T2" fmla="*/ 1241 w 1321"/>
                  <a:gd name="T3" fmla="*/ 310 h 712"/>
                  <a:gd name="T4" fmla="*/ 1245 w 1321"/>
                  <a:gd name="T5" fmla="*/ 339 h 712"/>
                  <a:gd name="T6" fmla="*/ 1239 w 1321"/>
                  <a:gd name="T7" fmla="*/ 363 h 712"/>
                  <a:gd name="T8" fmla="*/ 1222 w 1321"/>
                  <a:gd name="T9" fmla="*/ 387 h 712"/>
                  <a:gd name="T10" fmla="*/ 1198 w 1321"/>
                  <a:gd name="T11" fmla="*/ 407 h 712"/>
                  <a:gd name="T12" fmla="*/ 1168 w 1321"/>
                  <a:gd name="T13" fmla="*/ 424 h 712"/>
                  <a:gd name="T14" fmla="*/ 1126 w 1321"/>
                  <a:gd name="T15" fmla="*/ 441 h 712"/>
                  <a:gd name="T16" fmla="*/ 1080 w 1321"/>
                  <a:gd name="T17" fmla="*/ 456 h 712"/>
                  <a:gd name="T18" fmla="*/ 1029 w 1321"/>
                  <a:gd name="T19" fmla="*/ 469 h 712"/>
                  <a:gd name="T20" fmla="*/ 971 w 1321"/>
                  <a:gd name="T21" fmla="*/ 480 h 712"/>
                  <a:gd name="T22" fmla="*/ 911 w 1321"/>
                  <a:gd name="T23" fmla="*/ 488 h 712"/>
                  <a:gd name="T24" fmla="*/ 844 w 1321"/>
                  <a:gd name="T25" fmla="*/ 495 h 712"/>
                  <a:gd name="T26" fmla="*/ 776 w 1321"/>
                  <a:gd name="T27" fmla="*/ 499 h 712"/>
                  <a:gd name="T28" fmla="*/ 749 w 1321"/>
                  <a:gd name="T29" fmla="*/ 501 h 712"/>
                  <a:gd name="T30" fmla="*/ 449 w 1321"/>
                  <a:gd name="T31" fmla="*/ 501 h 712"/>
                  <a:gd name="T32" fmla="*/ 445 w 1321"/>
                  <a:gd name="T33" fmla="*/ 501 h 712"/>
                  <a:gd name="T34" fmla="*/ 385 w 1321"/>
                  <a:gd name="T35" fmla="*/ 497 h 712"/>
                  <a:gd name="T36" fmla="*/ 327 w 1321"/>
                  <a:gd name="T37" fmla="*/ 495 h 712"/>
                  <a:gd name="T38" fmla="*/ 273 w 1321"/>
                  <a:gd name="T39" fmla="*/ 489 h 712"/>
                  <a:gd name="T40" fmla="*/ 221 w 1321"/>
                  <a:gd name="T41" fmla="*/ 485 h 712"/>
                  <a:gd name="T42" fmla="*/ 174 w 1321"/>
                  <a:gd name="T43" fmla="*/ 476 h 712"/>
                  <a:gd name="T44" fmla="*/ 132 w 1321"/>
                  <a:gd name="T45" fmla="*/ 466 h 712"/>
                  <a:gd name="T46" fmla="*/ 96 w 1321"/>
                  <a:gd name="T47" fmla="*/ 455 h 712"/>
                  <a:gd name="T48" fmla="*/ 64 w 1321"/>
                  <a:gd name="T49" fmla="*/ 443 h 712"/>
                  <a:gd name="T50" fmla="*/ 36 w 1321"/>
                  <a:gd name="T51" fmla="*/ 428 h 712"/>
                  <a:gd name="T52" fmla="*/ 18 w 1321"/>
                  <a:gd name="T53" fmla="*/ 410 h 712"/>
                  <a:gd name="T54" fmla="*/ 6 w 1321"/>
                  <a:gd name="T55" fmla="*/ 389 h 712"/>
                  <a:gd name="T56" fmla="*/ 0 w 1321"/>
                  <a:gd name="T57" fmla="*/ 368 h 712"/>
                  <a:gd name="T58" fmla="*/ 0 w 1321"/>
                  <a:gd name="T59" fmla="*/ 365 h 712"/>
                  <a:gd name="T60" fmla="*/ 4 w 1321"/>
                  <a:gd name="T61" fmla="*/ 342 h 712"/>
                  <a:gd name="T62" fmla="*/ 16 w 1321"/>
                  <a:gd name="T63" fmla="*/ 314 h 712"/>
                  <a:gd name="T64" fmla="*/ 48 w 1321"/>
                  <a:gd name="T65" fmla="*/ 260 h 712"/>
                  <a:gd name="T66" fmla="*/ 88 w 1321"/>
                  <a:gd name="T67" fmla="*/ 210 h 712"/>
                  <a:gd name="T68" fmla="*/ 138 w 1321"/>
                  <a:gd name="T69" fmla="*/ 165 h 712"/>
                  <a:gd name="T70" fmla="*/ 192 w 1321"/>
                  <a:gd name="T71" fmla="*/ 124 h 712"/>
                  <a:gd name="T72" fmla="*/ 255 w 1321"/>
                  <a:gd name="T73" fmla="*/ 88 h 712"/>
                  <a:gd name="T74" fmla="*/ 321 w 1321"/>
                  <a:gd name="T75" fmla="*/ 58 h 712"/>
                  <a:gd name="T76" fmla="*/ 391 w 1321"/>
                  <a:gd name="T77" fmla="*/ 33 h 712"/>
                  <a:gd name="T78" fmla="*/ 468 w 1321"/>
                  <a:gd name="T79" fmla="*/ 15 h 712"/>
                  <a:gd name="T80" fmla="*/ 548 w 1321"/>
                  <a:gd name="T81" fmla="*/ 4 h 712"/>
                  <a:gd name="T82" fmla="*/ 628 w 1321"/>
                  <a:gd name="T83" fmla="*/ 0 h 712"/>
                  <a:gd name="T84" fmla="*/ 628 w 1321"/>
                  <a:gd name="T85" fmla="*/ 0 h 712"/>
                  <a:gd name="T86" fmla="*/ 715 w 1321"/>
                  <a:gd name="T87" fmla="*/ 4 h 712"/>
                  <a:gd name="T88" fmla="*/ 798 w 1321"/>
                  <a:gd name="T89" fmla="*/ 16 h 712"/>
                  <a:gd name="T90" fmla="*/ 878 w 1321"/>
                  <a:gd name="T91" fmla="*/ 37 h 712"/>
                  <a:gd name="T92" fmla="*/ 952 w 1321"/>
                  <a:gd name="T93" fmla="*/ 63 h 712"/>
                  <a:gd name="T94" fmla="*/ 1020 w 1321"/>
                  <a:gd name="T95" fmla="*/ 96 h 712"/>
                  <a:gd name="T96" fmla="*/ 1082 w 1321"/>
                  <a:gd name="T97" fmla="*/ 136 h 712"/>
                  <a:gd name="T98" fmla="*/ 1138 w 1321"/>
                  <a:gd name="T99" fmla="*/ 180 h 712"/>
                  <a:gd name="T100" fmla="*/ 1185 w 1321"/>
                  <a:gd name="T101" fmla="*/ 228 h 712"/>
                  <a:gd name="T102" fmla="*/ 1225 w 1321"/>
                  <a:gd name="T103" fmla="*/ 282 h 712"/>
                  <a:gd name="T104" fmla="*/ 1225 w 1321"/>
                  <a:gd name="T105" fmla="*/ 28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2" name="Text Box 14"/>
            <p:cNvSpPr txBox="1">
              <a:spLocks noChangeArrowheads="1"/>
            </p:cNvSpPr>
            <p:nvPr/>
          </p:nvSpPr>
          <p:spPr bwMode="auto">
            <a:xfrm>
              <a:off x="48" y="460"/>
              <a:ext cx="864" cy="21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000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AutoShape 20"/>
          <p:cNvSpPr>
            <a:spLocks noChangeArrowheads="1"/>
          </p:cNvSpPr>
          <p:nvPr/>
        </p:nvSpPr>
        <p:spPr bwMode="auto">
          <a:xfrm>
            <a:off x="2759006" y="4543084"/>
            <a:ext cx="208597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50000">
                <a:srgbClr val="2F5E76"/>
              </a:gs>
              <a:gs pos="100000">
                <a:srgbClr val="66CCFF"/>
              </a:gs>
            </a:gsLst>
            <a:lin ang="0" scaled="1"/>
          </a:gradFill>
          <a:ln w="19050" cap="flat" cmpd="sng">
            <a:solidFill>
              <a:srgbClr val="C0C0C0"/>
            </a:solidFill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局部用冷</a:t>
            </a:r>
          </a:p>
        </p:txBody>
      </p:sp>
      <p:sp>
        <p:nvSpPr>
          <p:cNvPr id="46" name="AutoShape 21"/>
          <p:cNvSpPr>
            <a:spLocks noChangeArrowheads="1"/>
          </p:cNvSpPr>
          <p:nvPr/>
        </p:nvSpPr>
        <p:spPr bwMode="auto">
          <a:xfrm>
            <a:off x="7620000" y="4537768"/>
            <a:ext cx="2089150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50000">
                <a:srgbClr val="2F5E76"/>
              </a:gs>
              <a:gs pos="100000">
                <a:srgbClr val="66CCFF"/>
              </a:gs>
            </a:gsLst>
            <a:lin ang="0" scaled="1"/>
          </a:gradFill>
          <a:ln w="19050" cap="flat" cmpd="sng">
            <a:solidFill>
              <a:srgbClr val="C0C0C0"/>
            </a:solidFill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全身用冷</a:t>
            </a:r>
          </a:p>
        </p:txBody>
      </p:sp>
      <p:sp>
        <p:nvSpPr>
          <p:cNvPr id="47" name="矩形 46"/>
          <p:cNvSpPr/>
          <p:nvPr/>
        </p:nvSpPr>
        <p:spPr>
          <a:xfrm>
            <a:off x="1912374" y="2707629"/>
            <a:ext cx="1936955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冰袋 冰囊</a:t>
            </a:r>
          </a:p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化学冰袋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068691" y="2725695"/>
            <a:ext cx="1818968" cy="84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冰帽 冰槽</a:t>
            </a:r>
          </a:p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冷湿敷法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881023" y="2901240"/>
            <a:ext cx="2054942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温水拭浴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17418" y="2915360"/>
            <a:ext cx="1402080" cy="48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乙醇拭浴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 autoUpdateAnimBg="0"/>
      <p:bldP spid="46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376" y="1678726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冰袋（囊）的使用</a:t>
            </a:r>
          </a:p>
        </p:txBody>
      </p:sp>
      <p:sp>
        <p:nvSpPr>
          <p:cNvPr id="27" name="矩形 26"/>
          <p:cNvSpPr/>
          <p:nvPr/>
        </p:nvSpPr>
        <p:spPr>
          <a:xfrm>
            <a:off x="2613823" y="330078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latinLnBrk="1">
              <a:spcBef>
                <a:spcPct val="20000"/>
              </a:spcBef>
              <a:buClr>
                <a:srgbClr val="0033CC"/>
              </a:buClr>
              <a:buSzPct val="70000"/>
              <a:defRPr/>
            </a:pP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503855" y="335346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</a:p>
        </p:txBody>
      </p:sp>
      <p:sp>
        <p:nvSpPr>
          <p:cNvPr id="24" name="Text Box 5">
            <a:hlinkClick r:id="rId2"/>
          </p:cNvPr>
          <p:cNvSpPr txBox="1">
            <a:spLocks noChangeArrowheads="1"/>
          </p:cNvSpPr>
          <p:nvPr/>
        </p:nvSpPr>
        <p:spPr bwMode="auto">
          <a:xfrm>
            <a:off x="3951513" y="3353159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核对解释</a:t>
            </a:r>
          </a:p>
        </p:txBody>
      </p:sp>
      <p:sp>
        <p:nvSpPr>
          <p:cNvPr id="25" name="Text Box 7">
            <a:hlinkClick r:id="rId2"/>
          </p:cNvPr>
          <p:cNvSpPr txBox="1">
            <a:spLocks noChangeArrowheads="1"/>
          </p:cNvSpPr>
          <p:nvPr/>
        </p:nvSpPr>
        <p:spPr bwMode="auto">
          <a:xfrm>
            <a:off x="6378443" y="3357583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安置患者</a:t>
            </a:r>
          </a:p>
        </p:txBody>
      </p:sp>
      <p:sp>
        <p:nvSpPr>
          <p:cNvPr id="26" name="Text Box 9">
            <a:hlinkClick r:id="rId2"/>
          </p:cNvPr>
          <p:cNvSpPr txBox="1">
            <a:spLocks noChangeArrowheads="1"/>
          </p:cNvSpPr>
          <p:nvPr/>
        </p:nvSpPr>
        <p:spPr bwMode="auto">
          <a:xfrm>
            <a:off x="8880179" y="3353435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冷敷</a:t>
            </a:r>
          </a:p>
        </p:txBody>
      </p:sp>
      <p:sp>
        <p:nvSpPr>
          <p:cNvPr id="29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2557954" y="459180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观察病情</a:t>
            </a:r>
          </a:p>
        </p:txBody>
      </p:sp>
      <p:sp>
        <p:nvSpPr>
          <p:cNvPr id="30" name="Text Box 1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5005725" y="4613574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整理嘱咐</a:t>
            </a:r>
          </a:p>
        </p:txBody>
      </p:sp>
      <p:sp>
        <p:nvSpPr>
          <p:cNvPr id="35" name="右箭头 34"/>
          <p:cNvSpPr/>
          <p:nvPr/>
        </p:nvSpPr>
        <p:spPr>
          <a:xfrm>
            <a:off x="3344545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箭头连接符 38"/>
          <p:cNvCxnSpPr>
            <a:stCxn id="29" idx="3"/>
            <a:endCxn id="29" idx="3"/>
          </p:cNvCxnSpPr>
          <p:nvPr/>
        </p:nvCxnSpPr>
        <p:spPr>
          <a:xfrm>
            <a:off x="4358179" y="486580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428" y="1397295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7432850" y="4613306"/>
            <a:ext cx="1800225" cy="548640"/>
          </a:xfrm>
          <a:prstGeom prst="rect">
            <a:avLst/>
          </a:prstGeom>
          <a:noFill/>
          <a:ln w="38100" cap="flat" cmpd="sng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prstShdw prst="shdw13" dist="53882" dir="13500000">
              <a:schemeClr val="bg2"/>
            </a:prst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洗手记录</a:t>
            </a:r>
          </a:p>
        </p:txBody>
      </p:sp>
      <p:sp>
        <p:nvSpPr>
          <p:cNvPr id="9" name="右箭头 8"/>
          <p:cNvSpPr/>
          <p:nvPr/>
        </p:nvSpPr>
        <p:spPr>
          <a:xfrm>
            <a:off x="5808980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8293735" y="3481070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414520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6863080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>
            <a:off x="1913255" y="4763135"/>
            <a:ext cx="454025" cy="2057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915285" y="2515235"/>
            <a:ext cx="7043420" cy="48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0000FF"/>
              </a:buClr>
              <a:buFont typeface="Wingdings" panose="05000000000000000000" pitchFamily="2" charset="2"/>
              <a:buNone/>
            </a:pPr>
            <a:r>
              <a:rPr lang="zh-CN" altLang="en-US" sz="2400" b="1" dirty="0" smtClean="0">
                <a:solidFill>
                  <a:srgbClr val="33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目的：降温、止血、消肿、镇痛、控制炎症扩散。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9" grpId="0" bldLvl="0" animBg="1" autoUpdateAnimBg="0"/>
      <p:bldP spid="30" grpId="0" bldLvl="0" animBg="1" autoUpdateAnimBg="0"/>
      <p:bldP spid="35" grpId="0" bldLvl="0" animBg="1"/>
      <p:bldP spid="6" grpId="0" bldLvl="0" animBg="1" autoUpdateAnimBg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82025" y="1671781"/>
            <a:ext cx="10427950" cy="3897086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714" y="1811291"/>
              <a:ext cx="10102498" cy="3631674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8115" y="1396701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541" y="5741704"/>
            <a:ext cx="1511300" cy="13028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990" y="6477000"/>
            <a:ext cx="441960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025" y="1396700"/>
            <a:ext cx="357122" cy="281884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470"/>
            <a:ext cx="5115339" cy="56984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8996" y="827313"/>
            <a:ext cx="856343" cy="17417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5536" y="1396717"/>
            <a:ext cx="3742579" cy="661379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83428" y="1443650"/>
            <a:ext cx="473202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（一）局部冷疗法</a:t>
            </a:r>
            <a:endParaRPr lang="zh-CN" altLang="en-US" sz="3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826" y="279874"/>
            <a:ext cx="2621280" cy="61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疗方法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6355" y="3268345"/>
            <a:ext cx="265620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注  意  事  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59555" y="2515235"/>
            <a:ext cx="7130415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1．注意观察用冷部位血液循环状况。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2．冷疗时间须准确，最长不超过30min。 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3．冷疗30min后应测体温，当体温降至39℃以下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，取下冰袋，并作好记录。</a:t>
            </a:r>
          </a:p>
          <a:p>
            <a:pPr>
              <a:lnSpc>
                <a:spcPct val="140000"/>
              </a:lnSpc>
              <a:defRPr/>
            </a:pP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4．随时观察冰袋</a:t>
            </a:r>
            <a:r>
              <a:rPr lang="zh-CN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及时更换。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0806" y="1966431"/>
            <a:ext cx="3799489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冰袋（囊）的使用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1800</Words>
  <Application>Microsoft Office PowerPoint</Application>
  <PresentationFormat>宽屏</PresentationFormat>
  <Paragraphs>350</Paragraphs>
  <Slides>42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2" baseType="lpstr">
      <vt:lpstr>楷体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65</cp:revision>
  <dcterms:created xsi:type="dcterms:W3CDTF">2015-02-25T02:36:00Z</dcterms:created>
  <dcterms:modified xsi:type="dcterms:W3CDTF">2019-12-31T05:09:42Z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